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9" r:id="rId7"/>
    <p:sldId id="262" r:id="rId8"/>
    <p:sldId id="263" r:id="rId9"/>
    <p:sldId id="280" r:id="rId10"/>
    <p:sldId id="279" r:id="rId11"/>
    <p:sldId id="292" r:id="rId12"/>
    <p:sldId id="261" r:id="rId13"/>
    <p:sldId id="283" r:id="rId14"/>
    <p:sldId id="284" r:id="rId15"/>
    <p:sldId id="282" r:id="rId16"/>
    <p:sldId id="281" r:id="rId17"/>
    <p:sldId id="286" r:id="rId18"/>
    <p:sldId id="289" r:id="rId19"/>
    <p:sldId id="287" r:id="rId20"/>
    <p:sldId id="288" r:id="rId21"/>
    <p:sldId id="290" r:id="rId22"/>
    <p:sldId id="291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1:54:44.8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2932 24575,'4'-14'0,"1"0"0,1 0 0,0 1 0,1 0 0,0 0 0,1 1 0,1 0 0,0 0 0,0 1 0,20-17 0,11-8 0,70-47 0,-78 60 0,42-25 0,131-63 0,-93 53 0,225-85 0,-125 60 0,15-24 0,43-17 0,-212 97 0,62-39 0,51-25 0,-111 66 0,-1-2 0,105-69 0,-133 76 0,59-30 0,-53 32 0,41-28 0,-11 2 0,142-67 0,85-12 0,-15 7 0,-114 48 0,-99 43 0,-1-2 0,-2-3 0,74-48 0,-55 23 0,-1 1 0,75-65 0,-143 106 0,-2-1 0,1 1 0,-2-2 0,0 0 0,-1 0 0,8-17 0,-6 11 0,2 0 0,22-30 0,-30 45 0,0 1 0,0-1 0,1 1 0,-1 0 0,1 1 0,1-1 0,-1 1 0,1 0 0,-1 1 0,1-1 0,0 2 0,10-4 0,-3 2 0,0 1 0,0 1 0,0 0 0,25 0 0,-36 2 0,0 0 0,-1 0 0,1 1 0,0-1 0,-1 1 0,1-1 0,-1 1 0,1 0 0,-1 0 0,1 0 0,-1 1 0,1-1 0,-1 0 0,3 3 0,-4-2 0,0-1 0,0 1 0,0 0 0,0-1 0,0 1 0,-1 0 0,1-1 0,0 1 0,-1 0 0,1 0 0,-1 0 0,0 0 0,0-1 0,0 1 0,0 0 0,0 0 0,0 0 0,0 0 0,-1-1 0,1 1 0,0 0 0,-1 0 0,-1 3 0,-3 7 0,0 0 0,0 0 0,-1-1 0,-1 1 0,0-1 0,-14 16 0,-61 59 0,54-59 0,-32 39 0,44-42 0,-23 43 0,4-6 0,31-58 0,5-13 0,9-17 0,24-36 0,3 2 0,3 2 0,3 1 0,78-83 0,-105 123 0,-4 6 0,-1 0 0,0-1 0,-1-1 0,10-17 0,-18 29 0,0-1 0,-1 0 0,0 0 0,1 0 0,-1 0 0,0 0 0,-1 0 0,1 0 0,0 0 0,-1 0 0,0-1 0,1 1 0,-1 0 0,-1 0 0,1 0 0,0 0 0,-1-1 0,0 1 0,1 0 0,-1 0 0,0 0 0,-1 0 0,1 0 0,0 1 0,-1-1 0,0 0 0,0 1 0,-3-5 0,-9-6 0,0 1 0,-1 0 0,0 0 0,-1 2 0,-1 0 0,-19-9 0,-113-42 0,82 38-170,-2 4-1,0 2 0,-1 4 1,-1 2-1,1 4 0,-2 3 1,-80 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1:54:48.4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24575,'10'1'0,"-1"1"0,1-1 0,-1 2 0,1-1 0,-1 2 0,0-1 0,0 1 0,15 9 0,10 4 0,203 65 0,-2-1 0,-50 3 0,235 146 0,129 98 0,-478-279 0,104 95 0,16 11 0,77 1 0,-35-23 0,-144-74 0,2-4 0,3-4 0,109 43 0,-176-82 0,0 1 0,29 20 0,23 10 0,-32-17 0,-1 2 0,-2 2 0,66 56 0,26 20 0,360 231 0,-444-305 0,2-3 0,1-2 0,1-2 0,2-3 0,65 16 0,-93-26 0,-1 0 0,0 2 0,-1 1 0,39 27 0,20 12 0,-61-46 0,-25-8 0,-1 0 0,1 0 0,-1 0 0,0-1 0,1 1 0,-1 0 0,1 0 0,-1 0 0,0 0 0,1-1 0,-1 1 0,0 0 0,1 0 0,-1-1 0,0 1 0,1 0 0,-1-1 0,0 1 0,0 0 0,1-1 0,-1 1 0,0-1 0,0 1 0,0 0 0,1-1 0,-1 1 0,0-1 0,0 1 0,0-1 0,0 1 0,0-1 0,0-5 0,-1 0 0,0 0 0,0 0 0,0 0 0,-1 1 0,-3-9 0,-18-46 0,-2 0 0,-56-92 0,-85-105 0,139 217 0,-65-84 0,61 85 0,1-1 0,2-1 0,-38-76 0,-36-69 0,2 3 0,65 115 0,25 52 0,1 0 0,0-1 0,2 0 0,0 0 0,0-1 0,-5-30 0,11 46 0,1 1 0,-1 0 0,1 0 0,0 0 0,0-1 0,0 1 0,0 0 0,0 0 0,0-1 0,0 1 0,0 0 0,0 0 0,1 0 0,-1-1 0,0 1 0,1 0 0,-1 0 0,1 0 0,0 0 0,-1 0 0,1 0 0,0 0 0,-1 0 0,1 0 0,0 0 0,0 0 0,0 0 0,0 0 0,0 1 0,0-1 0,0 0 0,0 1 0,0-1 0,0 1 0,0-1 0,1 1 0,-1-1 0,0 1 0,0 0 0,0 0 0,1 0 0,-1 0 0,0-1 0,2 2 0,2-1 0,-1 1 0,0 0 0,1 0 0,-1 0 0,0 1 0,0 0 0,0 0 0,0 0 0,0 0 0,-1 0 0,1 1 0,3 2 0,11 15 0,-1 0 0,-1 1 0,-1 1 0,-1 0 0,-1 1 0,12 26 0,12 20 0,208 432 0,-127-243 0,-88-206 0,2 0 0,3-2 0,2-1 0,78 79 0,-101-114 0,7 11 0,0 0 0,-2 1 0,-1 2 0,-1-1 0,-1 2 0,-2 0 0,0 1 0,13 47 0,-26-75 0,0 1 0,0 0 0,-1-1 0,1 1 0,-1 0 0,1 0 0,-1 0 0,0-1 0,0 1 0,0 0 0,-1 0 0,1 0 0,-1 0 0,1-1 0,-1 1 0,0 0 0,0-1 0,0 1 0,-1-1 0,1 1 0,0-1 0,-1 1 0,0-1 0,0 0 0,1 0 0,-1 0 0,0 0 0,-1 0 0,1 0 0,0-1 0,0 1 0,-1 0 0,-4 1 0,-7 2 0,1-2 0,0 1 0,-1-2 0,0 0 0,-25 1 0,7-1 0,-132 12 0,-170 23 0,-128 43 0,405-71 60,-81 25 0,112-26-308,0 1 1,1 2-1,0 0 1,0 2-1,-26 19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22A0F-6A1B-11DB-2027-B1020761A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6EF23C-A06E-F5E7-92B8-DB4DAD791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E8A430-6647-0FCB-1CC2-3A8BE063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98A9-08F6-46EB-866B-8D8A4619823D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64C9A1-F77B-485A-39B7-C1DC7587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4C651F-E119-D4A4-66DA-C1753FDB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76E5-D705-4D77-BE49-5ED3DA5AE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62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6146D-10AA-343F-AB8C-4A4901F8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B63A78-ADB7-92D9-0CB7-EF67886B4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87D0D7-28EA-802D-A812-954A1FF3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98A9-08F6-46EB-866B-8D8A4619823D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1BC248-D5D4-DC83-52A4-37DC7418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409096-B593-1C78-1D72-F9108E44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76E5-D705-4D77-BE49-5ED3DA5AE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75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7A9A305-3CC7-EF62-6B96-3CFF6BC62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F46327-6CF6-A239-B23B-55D14F4D0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28C63F-ACBF-F6D5-F030-41327E2B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98A9-08F6-46EB-866B-8D8A4619823D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E98EC9-B6C3-8FA4-798E-2A8400CC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728CB-721A-F889-CD59-EAA1961B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76E5-D705-4D77-BE49-5ED3DA5AE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48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3B702-CE58-6712-A109-D6F466C1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179C26-FC44-C354-1221-D0010C954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A39AC8-E2AE-D6DC-A9D3-67A1847D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98A9-08F6-46EB-866B-8D8A4619823D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E21A7D-93DA-DEB8-DFA0-0CCCE637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96CDA9-C8C5-298E-4AFC-71F5A4CA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76E5-D705-4D77-BE49-5ED3DA5AE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65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41A06-3742-3842-B9E4-B0DD95C1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FC1122-F784-8620-2FC1-5267797B9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96D706-95DC-94E1-AB0E-E9F2ED23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98A9-08F6-46EB-866B-8D8A4619823D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806E97-F235-B044-1CCE-C0350C53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78E547-DAB8-E683-D879-1CE7FABF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76E5-D705-4D77-BE49-5ED3DA5AE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9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CF151-10F8-71D8-AC8E-7A5D9A2E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AB5552-4661-1704-75F5-5F3752DCB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41B0C4-8CDE-9DDE-8954-CC8B19821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4A89BA-BAE1-F102-1EAA-65BC8E5A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98A9-08F6-46EB-866B-8D8A4619823D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9B3878-A763-094D-44B4-41170B54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DFC733-00A8-A240-F3C9-15AB1D0F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76E5-D705-4D77-BE49-5ED3DA5AE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15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21FEC-386F-4E2C-4585-2CF7D05C6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63D592-4D57-614A-64AA-A762912A0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BF2153-931E-1525-93D7-7BB1332C3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6BEEE41-8D7C-E5BF-962F-DEE4E0F9B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D62BB1-82DD-F54E-ED3B-5C64E715D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E8A5382-089A-68D6-CD8D-8C9E6A09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98A9-08F6-46EB-866B-8D8A4619823D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7C13971-D065-FCAA-E334-802D531B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406899A-F4A0-D588-75B4-FB4AE713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76E5-D705-4D77-BE49-5ED3DA5AE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96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28111-4CBD-1A72-9F65-36670A86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1D9F2B-E40B-3A2F-3894-755A2A85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98A9-08F6-46EB-866B-8D8A4619823D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2A86BD-9A33-2FE2-59A8-A580CBB4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2A33CE-62C4-2633-945F-6C7FD664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76E5-D705-4D77-BE49-5ED3DA5AE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22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D741D69-176D-9FD6-0419-EA4A38A5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98A9-08F6-46EB-866B-8D8A4619823D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154659-C4FA-E734-775B-71A07000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7F1C90-AC08-0EEF-4726-05061E75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76E5-D705-4D77-BE49-5ED3DA5AE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25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9D770-4277-B322-7A63-60982852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CC4168-EA50-F87E-AD2C-B9AE717B9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3BD58F-A5EF-6153-23AA-EC2F1C272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7C51C0-BA58-7EDA-95CC-A9648C53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98A9-08F6-46EB-866B-8D8A4619823D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5EA3F4-F89D-F04C-AC2A-44080B55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326540-D845-AD05-9AEB-9AC8E9D7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76E5-D705-4D77-BE49-5ED3DA5AE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95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46C6A-94EF-5E7A-ED0C-A0729323C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50ED93D-ACF0-389E-5A77-64E68AA43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FA40B0-D9D8-71D0-0816-B7A3E2C90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DAEF87-3548-19C8-F570-4D41DB78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98A9-08F6-46EB-866B-8D8A4619823D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4ED3D3-EFC9-B83E-20D0-C7B1F9A0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48A857-D53B-6208-EA4B-B07C57CE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76E5-D705-4D77-BE49-5ED3DA5AE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95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9556B-BEE1-957F-0238-0F0D11FD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F99134-547C-5D09-74F0-60D9097D2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99C50A-E09E-252E-50DC-4DBBEE7CF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798A9-08F6-46EB-866B-8D8A4619823D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5755C5-ABB2-6529-DBED-6741C46E0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AA30B0-B44B-0D16-CB23-D8D4C3F79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276E5-D705-4D77-BE49-5ED3DA5AE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94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customXml" Target="../ink/ink2.xm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819839-9B8A-55F9-BAFA-5EE4BF1A37F2}"/>
              </a:ext>
            </a:extLst>
          </p:cNvPr>
          <p:cNvSpPr txBox="1"/>
          <p:nvPr/>
        </p:nvSpPr>
        <p:spPr>
          <a:xfrm>
            <a:off x="674914" y="1595534"/>
            <a:ext cx="10842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b="1" dirty="0">
                <a:highlight>
                  <a:srgbClr val="FFFF00"/>
                </a:highlight>
                <a:latin typeface="Montserrat" pitchFamily="2" charset="-52"/>
              </a:rPr>
              <a:t>Как оценить работу алгоритма?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E40657-D9D6-8622-9CC1-1E9FB324347C}"/>
              </a:ext>
            </a:extLst>
          </p:cNvPr>
          <p:cNvSpPr txBox="1"/>
          <p:nvPr/>
        </p:nvSpPr>
        <p:spPr>
          <a:xfrm>
            <a:off x="8761445" y="6260840"/>
            <a:ext cx="327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Montserrat" pitchFamily="2" charset="-52"/>
              </a:rPr>
              <a:t>Сириус, 19.10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505CA-6A1E-7E34-80BF-60AC50AAABA4}"/>
              </a:ext>
            </a:extLst>
          </p:cNvPr>
          <p:cNvSpPr txBox="1"/>
          <p:nvPr/>
        </p:nvSpPr>
        <p:spPr>
          <a:xfrm>
            <a:off x="8490858" y="6551062"/>
            <a:ext cx="4758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</a:rPr>
              <a:t>Credits to </a:t>
            </a:r>
            <a:r>
              <a:rPr lang="ru-RU" sz="1200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</a:rPr>
              <a:t>Михаил Гущин и Адель </a:t>
            </a:r>
            <a:r>
              <a:rPr lang="ru-RU" sz="1200" dirty="0" err="1">
                <a:solidFill>
                  <a:schemeClr val="bg2">
                    <a:lumMod val="50000"/>
                  </a:schemeClr>
                </a:solidFill>
                <a:latin typeface="Montserrat" pitchFamily="2" charset="-52"/>
              </a:rPr>
              <a:t>Валлиулин</a:t>
            </a:r>
            <a:endParaRPr lang="ru-RU" sz="1200" dirty="0">
              <a:solidFill>
                <a:schemeClr val="bg2">
                  <a:lumMod val="50000"/>
                </a:schemeClr>
              </a:solidFill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87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5A42C4-1E9D-4D84-9273-B274D784A6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/>
          <a:stretch/>
        </p:blipFill>
        <p:spPr>
          <a:xfrm>
            <a:off x="1695450" y="480060"/>
            <a:ext cx="8801100" cy="60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6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3FDA70-83C8-69E9-AC6B-3AEC4AFEDE37}"/>
              </a:ext>
            </a:extLst>
          </p:cNvPr>
          <p:cNvSpPr txBox="1"/>
          <p:nvPr/>
        </p:nvSpPr>
        <p:spPr>
          <a:xfrm>
            <a:off x="1427584" y="2155371"/>
            <a:ext cx="94145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latin typeface="Montserrat" pitchFamily="2" charset="-52"/>
              </a:rPr>
              <a:t>А как выделить признаки у текста?</a:t>
            </a:r>
          </a:p>
        </p:txBody>
      </p:sp>
    </p:spTree>
    <p:extLst>
      <p:ext uri="{BB962C8B-B14F-4D97-AF65-F5344CB8AC3E}">
        <p14:creationId xmlns:p14="http://schemas.microsoft.com/office/powerpoint/2010/main" val="29942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80A748-6C3E-4C3A-C1EB-8AE140E032EB}"/>
              </a:ext>
            </a:extLst>
          </p:cNvPr>
          <p:cNvSpPr txBox="1"/>
          <p:nvPr/>
        </p:nvSpPr>
        <p:spPr>
          <a:xfrm>
            <a:off x="865414" y="575779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effectLst/>
                <a:latin typeface="Montserrat" pitchFamily="2" charset="-52"/>
              </a:rPr>
              <a:t>Задача</a:t>
            </a:r>
            <a:endParaRPr lang="ru-RU" sz="4000" b="1" dirty="0">
              <a:latin typeface="Montserrat" pitchFamily="2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5E2C5-E32F-9151-F9D4-8F526AA680ED}"/>
              </a:ext>
            </a:extLst>
          </p:cNvPr>
          <p:cNvSpPr txBox="1"/>
          <p:nvPr/>
        </p:nvSpPr>
        <p:spPr>
          <a:xfrm>
            <a:off x="865414" y="1737154"/>
            <a:ext cx="419177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Montserrat" pitchFamily="2" charset="-52"/>
              </a:rPr>
              <a:t>Рассмотрим задачу бинарной классификации для некоторого набора данных. </a:t>
            </a:r>
          </a:p>
          <a:p>
            <a:endParaRPr lang="ru-RU" sz="2400" dirty="0">
              <a:latin typeface="Montserrat" pitchFamily="2" charset="-52"/>
            </a:endParaRPr>
          </a:p>
          <a:p>
            <a:r>
              <a:rPr lang="ru-RU" sz="2400" dirty="0">
                <a:latin typeface="Montserrat" pitchFamily="2" charset="-52"/>
              </a:rPr>
              <a:t>Цель – оценить качество классификатора, определить </a:t>
            </a:r>
            <a:r>
              <a:rPr lang="ru-RU" sz="2400" b="1" dirty="0">
                <a:latin typeface="Montserrat" pitchFamily="2" charset="-52"/>
              </a:rPr>
              <a:t>как хорошо </a:t>
            </a:r>
            <a:r>
              <a:rPr lang="ru-RU" sz="2400" dirty="0">
                <a:latin typeface="Montserrat" pitchFamily="2" charset="-52"/>
              </a:rPr>
              <a:t>он разделяет объекты разных классов.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1FF59F3-C9B2-9D9A-0E65-6018161A2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494" y="1177263"/>
            <a:ext cx="65055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05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090249-2CDC-F120-2989-913549268977}"/>
              </a:ext>
            </a:extLst>
          </p:cNvPr>
          <p:cNvSpPr txBox="1"/>
          <p:nvPr/>
        </p:nvSpPr>
        <p:spPr>
          <a:xfrm>
            <a:off x="2621901" y="824988"/>
            <a:ext cx="65687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latin typeface="Montserrat" pitchFamily="2" charset="-52"/>
              </a:rPr>
              <a:t>Очевидно, что есть правильные и неправильные предсказания</a:t>
            </a:r>
            <a:endParaRPr lang="en-US" sz="4400" b="1" dirty="0">
              <a:latin typeface="Montserrat" pitchFamily="2" charset="-52"/>
            </a:endParaRPr>
          </a:p>
          <a:p>
            <a:pPr algn="ctr"/>
            <a:endParaRPr lang="en-US" sz="4400" b="1" dirty="0">
              <a:latin typeface="Montserrat" pitchFamily="2" charset="-52"/>
            </a:endParaRPr>
          </a:p>
          <a:p>
            <a:pPr algn="ctr"/>
            <a:r>
              <a:rPr lang="ru-RU" sz="4400" b="1" dirty="0">
                <a:latin typeface="Montserrat" pitchFamily="2" charset="-52"/>
              </a:rPr>
              <a:t>и лежащая на поверхности идея</a:t>
            </a:r>
          </a:p>
        </p:txBody>
      </p:sp>
    </p:spTree>
    <p:extLst>
      <p:ext uri="{BB962C8B-B14F-4D97-AF65-F5344CB8AC3E}">
        <p14:creationId xmlns:p14="http://schemas.microsoft.com/office/powerpoint/2010/main" val="202365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37889E-4ACB-11EB-850A-37E7CC75E5D6}"/>
              </a:ext>
            </a:extLst>
          </p:cNvPr>
          <p:cNvSpPr txBox="1"/>
          <p:nvPr/>
        </p:nvSpPr>
        <p:spPr>
          <a:xfrm>
            <a:off x="1968759" y="2748267"/>
            <a:ext cx="9545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latin typeface="Montserrat" pitchFamily="2" charset="-52"/>
              </a:rPr>
              <a:t>Когда она не работает?</a:t>
            </a:r>
          </a:p>
        </p:txBody>
      </p:sp>
    </p:spTree>
    <p:extLst>
      <p:ext uri="{BB962C8B-B14F-4D97-AF65-F5344CB8AC3E}">
        <p14:creationId xmlns:p14="http://schemas.microsoft.com/office/powerpoint/2010/main" val="38595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DB337E-C9D9-4FA3-2873-EFA9987E3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577" y="1202826"/>
            <a:ext cx="6753225" cy="4886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687E02-8DE4-5877-20A4-4858115D728C}"/>
              </a:ext>
            </a:extLst>
          </p:cNvPr>
          <p:cNvSpPr txBox="1"/>
          <p:nvPr/>
        </p:nvSpPr>
        <p:spPr>
          <a:xfrm>
            <a:off x="594827" y="370506"/>
            <a:ext cx="10508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Montserrat" pitchFamily="2" charset="-52"/>
              </a:rPr>
              <a:t>Матрица ошибок (</a:t>
            </a:r>
            <a:r>
              <a:rPr lang="en-US" sz="3600" b="1" dirty="0">
                <a:latin typeface="Montserrat" pitchFamily="2" charset="-52"/>
              </a:rPr>
              <a:t>confusion matrix)</a:t>
            </a:r>
            <a:endParaRPr lang="ru-RU" sz="3600" b="1" dirty="0">
              <a:latin typeface="Montserrat" pitchFamily="2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98C40C-F83D-7C0F-E588-4ACCA55ADF65}"/>
              </a:ext>
            </a:extLst>
          </p:cNvPr>
          <p:cNvSpPr txBox="1"/>
          <p:nvPr/>
        </p:nvSpPr>
        <p:spPr>
          <a:xfrm>
            <a:off x="464198" y="1380170"/>
            <a:ext cx="413579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Montserrat" pitchFamily="2" charset="-52"/>
              </a:rPr>
              <a:t>▶ </a:t>
            </a:r>
            <a:r>
              <a:rPr lang="en-US" sz="2000" b="1" dirty="0">
                <a:highlight>
                  <a:srgbClr val="FFFF00"/>
                </a:highlight>
                <a:latin typeface="Montserrat" pitchFamily="2" charset="-52"/>
              </a:rPr>
              <a:t>TP</a:t>
            </a:r>
            <a:r>
              <a:rPr lang="en-US" sz="2000" dirty="0">
                <a:latin typeface="Montserrat" pitchFamily="2" charset="-52"/>
              </a:rPr>
              <a:t> </a:t>
            </a:r>
            <a:r>
              <a:rPr lang="en-US" sz="2000" b="1" dirty="0">
                <a:latin typeface="Montserrat" pitchFamily="2" charset="-52"/>
              </a:rPr>
              <a:t>(True Positive) </a:t>
            </a:r>
            <a:r>
              <a:rPr lang="en-US" sz="2000" dirty="0">
                <a:latin typeface="Montserrat" pitchFamily="2" charset="-52"/>
              </a:rPr>
              <a:t>– </a:t>
            </a:r>
            <a:r>
              <a:rPr lang="ru-RU" sz="2000" dirty="0">
                <a:latin typeface="Montserrat" pitchFamily="2" charset="-52"/>
              </a:rPr>
              <a:t>правильно предсказанные </a:t>
            </a:r>
            <a:r>
              <a:rPr lang="ru-RU" sz="2000" b="1" dirty="0">
                <a:latin typeface="Montserrat" pitchFamily="2" charset="-52"/>
              </a:rPr>
              <a:t>1</a:t>
            </a:r>
          </a:p>
          <a:p>
            <a:endParaRPr lang="ru-RU" sz="2000" dirty="0">
              <a:latin typeface="Montserrat" pitchFamily="2" charset="-52"/>
            </a:endParaRPr>
          </a:p>
          <a:p>
            <a:r>
              <a:rPr lang="ru-RU" sz="2000" dirty="0">
                <a:latin typeface="Montserrat" pitchFamily="2" charset="-52"/>
              </a:rPr>
              <a:t>▶ </a:t>
            </a:r>
            <a:r>
              <a:rPr lang="en-US" sz="2000" b="1" dirty="0">
                <a:highlight>
                  <a:srgbClr val="FFFF00"/>
                </a:highlight>
                <a:latin typeface="Montserrat" pitchFamily="2" charset="-52"/>
              </a:rPr>
              <a:t>FP</a:t>
            </a:r>
            <a:r>
              <a:rPr lang="en-US" sz="2000" b="1" dirty="0">
                <a:latin typeface="Montserrat" pitchFamily="2" charset="-52"/>
              </a:rPr>
              <a:t> (False Positive)</a:t>
            </a:r>
            <a:r>
              <a:rPr lang="en-US" sz="2000" dirty="0">
                <a:latin typeface="Montserrat" pitchFamily="2" charset="-52"/>
              </a:rPr>
              <a:t> – </a:t>
            </a:r>
            <a:r>
              <a:rPr lang="ru-RU" sz="2000" dirty="0">
                <a:latin typeface="Montserrat" pitchFamily="2" charset="-52"/>
              </a:rPr>
              <a:t>предсказанные как </a:t>
            </a:r>
            <a:r>
              <a:rPr lang="ru-RU" sz="2000" b="1" dirty="0">
                <a:latin typeface="Montserrat" pitchFamily="2" charset="-52"/>
              </a:rPr>
              <a:t>1</a:t>
            </a:r>
            <a:r>
              <a:rPr lang="ru-RU" sz="2000" dirty="0">
                <a:latin typeface="Montserrat" pitchFamily="2" charset="-52"/>
              </a:rPr>
              <a:t>, н</a:t>
            </a:r>
            <a:r>
              <a:rPr lang="en-US" sz="2000" dirty="0">
                <a:latin typeface="Montserrat" pitchFamily="2" charset="-52"/>
              </a:rPr>
              <a:t>o </a:t>
            </a:r>
            <a:r>
              <a:rPr lang="ru-RU" sz="2000" dirty="0">
                <a:latin typeface="Montserrat" pitchFamily="2" charset="-52"/>
              </a:rPr>
              <a:t>правильно </a:t>
            </a:r>
            <a:r>
              <a:rPr lang="ru-RU" sz="2000" b="1" dirty="0">
                <a:latin typeface="Montserrat" pitchFamily="2" charset="-52"/>
              </a:rPr>
              <a:t>0</a:t>
            </a:r>
            <a:r>
              <a:rPr lang="ru-RU" sz="2000" dirty="0">
                <a:latin typeface="Montserrat" pitchFamily="2" charset="-52"/>
              </a:rPr>
              <a:t> (ошибка 1го рода)</a:t>
            </a:r>
          </a:p>
          <a:p>
            <a:r>
              <a:rPr lang="ru-RU" sz="2000" dirty="0">
                <a:latin typeface="Montserrat" pitchFamily="2" charset="-52"/>
              </a:rPr>
              <a:t> </a:t>
            </a:r>
          </a:p>
          <a:p>
            <a:r>
              <a:rPr lang="ru-RU" sz="2000" dirty="0">
                <a:latin typeface="Montserrat" pitchFamily="2" charset="-52"/>
              </a:rPr>
              <a:t>▶ </a:t>
            </a:r>
            <a:r>
              <a:rPr lang="en-US" sz="2000" b="1" dirty="0">
                <a:highlight>
                  <a:srgbClr val="FFFF00"/>
                </a:highlight>
                <a:latin typeface="Montserrat" pitchFamily="2" charset="-52"/>
              </a:rPr>
              <a:t>TN</a:t>
            </a:r>
            <a:r>
              <a:rPr lang="en-US" sz="2000" dirty="0">
                <a:latin typeface="Montserrat" pitchFamily="2" charset="-52"/>
              </a:rPr>
              <a:t> </a:t>
            </a:r>
            <a:r>
              <a:rPr lang="en-US" sz="2000" b="1" dirty="0">
                <a:latin typeface="Montserrat" pitchFamily="2" charset="-52"/>
              </a:rPr>
              <a:t>(True Negative) </a:t>
            </a:r>
            <a:r>
              <a:rPr lang="en-US" sz="2000" dirty="0">
                <a:latin typeface="Montserrat" pitchFamily="2" charset="-52"/>
              </a:rPr>
              <a:t>– </a:t>
            </a:r>
            <a:r>
              <a:rPr lang="ru-RU" sz="2000" dirty="0">
                <a:latin typeface="Montserrat" pitchFamily="2" charset="-52"/>
              </a:rPr>
              <a:t>правильно предсказанные </a:t>
            </a:r>
            <a:r>
              <a:rPr lang="ru-RU" sz="2000" b="1" dirty="0">
                <a:latin typeface="Montserrat" pitchFamily="2" charset="-52"/>
              </a:rPr>
              <a:t>0</a:t>
            </a:r>
          </a:p>
          <a:p>
            <a:endParaRPr lang="ru-RU" sz="2000" dirty="0">
              <a:latin typeface="Montserrat" pitchFamily="2" charset="-52"/>
            </a:endParaRPr>
          </a:p>
          <a:p>
            <a:r>
              <a:rPr lang="ru-RU" sz="2000" dirty="0">
                <a:latin typeface="Montserrat" pitchFamily="2" charset="-52"/>
              </a:rPr>
              <a:t>▶ </a:t>
            </a:r>
            <a:r>
              <a:rPr lang="en-US" sz="2000" b="1" dirty="0">
                <a:highlight>
                  <a:srgbClr val="FFFF00"/>
                </a:highlight>
                <a:latin typeface="Montserrat" pitchFamily="2" charset="-52"/>
              </a:rPr>
              <a:t>FN</a:t>
            </a:r>
            <a:r>
              <a:rPr lang="en-US" sz="2000" b="1" dirty="0">
                <a:latin typeface="Montserrat" pitchFamily="2" charset="-52"/>
              </a:rPr>
              <a:t> (False Negative) </a:t>
            </a:r>
            <a:r>
              <a:rPr lang="en-US" sz="2000" dirty="0">
                <a:latin typeface="Montserrat" pitchFamily="2" charset="-52"/>
              </a:rPr>
              <a:t>– </a:t>
            </a:r>
            <a:r>
              <a:rPr lang="ru-RU" sz="2000" dirty="0">
                <a:latin typeface="Montserrat" pitchFamily="2" charset="-52"/>
              </a:rPr>
              <a:t>предсказанные как </a:t>
            </a:r>
            <a:r>
              <a:rPr lang="ru-RU" sz="2000" b="1" dirty="0">
                <a:latin typeface="Montserrat" pitchFamily="2" charset="-52"/>
              </a:rPr>
              <a:t>0</a:t>
            </a:r>
            <a:r>
              <a:rPr lang="ru-RU" sz="2000" dirty="0">
                <a:latin typeface="Montserrat" pitchFamily="2" charset="-52"/>
              </a:rPr>
              <a:t>, н</a:t>
            </a:r>
            <a:r>
              <a:rPr lang="en-US" sz="2000" dirty="0">
                <a:latin typeface="Montserrat" pitchFamily="2" charset="-52"/>
              </a:rPr>
              <a:t>o </a:t>
            </a:r>
            <a:r>
              <a:rPr lang="ru-RU" sz="2000" dirty="0">
                <a:latin typeface="Montserrat" pitchFamily="2" charset="-52"/>
              </a:rPr>
              <a:t>правильно </a:t>
            </a:r>
            <a:r>
              <a:rPr lang="ru-RU" sz="2000" b="1" dirty="0">
                <a:latin typeface="Montserrat" pitchFamily="2" charset="-52"/>
              </a:rPr>
              <a:t>1</a:t>
            </a:r>
            <a:r>
              <a:rPr lang="ru-RU" sz="2000" dirty="0">
                <a:latin typeface="Montserrat" pitchFamily="2" charset="-52"/>
              </a:rPr>
              <a:t> (ошибка 2го рода)</a:t>
            </a:r>
          </a:p>
        </p:txBody>
      </p:sp>
    </p:spTree>
    <p:extLst>
      <p:ext uri="{BB962C8B-B14F-4D97-AF65-F5344CB8AC3E}">
        <p14:creationId xmlns:p14="http://schemas.microsoft.com/office/powerpoint/2010/main" val="3209528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AA6C22-11EB-063B-140D-ED557F19E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491" y="138112"/>
            <a:ext cx="982027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06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687E02-8DE4-5877-20A4-4858115D728C}"/>
              </a:ext>
            </a:extLst>
          </p:cNvPr>
          <p:cNvSpPr txBox="1"/>
          <p:nvPr/>
        </p:nvSpPr>
        <p:spPr>
          <a:xfrm>
            <a:off x="594827" y="370506"/>
            <a:ext cx="10508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Montserrat" pitchFamily="2" charset="-52"/>
              </a:rPr>
              <a:t>Матрица ошибок (</a:t>
            </a:r>
            <a:r>
              <a:rPr lang="en-US" sz="3600" b="1" dirty="0">
                <a:latin typeface="Montserrat" pitchFamily="2" charset="-52"/>
              </a:rPr>
              <a:t>confusion matrix)</a:t>
            </a:r>
            <a:endParaRPr lang="ru-RU" sz="3600" b="1" dirty="0">
              <a:latin typeface="Montserrat" pitchFamily="2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98C40C-F83D-7C0F-E588-4ACCA55ADF65}"/>
              </a:ext>
            </a:extLst>
          </p:cNvPr>
          <p:cNvSpPr txBox="1"/>
          <p:nvPr/>
        </p:nvSpPr>
        <p:spPr>
          <a:xfrm>
            <a:off x="762777" y="1300843"/>
            <a:ext cx="413579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Montserrat" pitchFamily="2" charset="-52"/>
              </a:rPr>
              <a:t>▶ </a:t>
            </a:r>
            <a:r>
              <a:rPr lang="en-US" sz="2000" b="1" dirty="0">
                <a:highlight>
                  <a:srgbClr val="FFFF00"/>
                </a:highlight>
                <a:latin typeface="Montserrat" pitchFamily="2" charset="-52"/>
              </a:rPr>
              <a:t>TP</a:t>
            </a:r>
            <a:r>
              <a:rPr lang="en-US" sz="2000" dirty="0">
                <a:latin typeface="Montserrat" pitchFamily="2" charset="-52"/>
              </a:rPr>
              <a:t> </a:t>
            </a:r>
            <a:r>
              <a:rPr lang="en-US" sz="2000" b="1" dirty="0">
                <a:latin typeface="Montserrat" pitchFamily="2" charset="-52"/>
              </a:rPr>
              <a:t>(True Positive) </a:t>
            </a:r>
            <a:r>
              <a:rPr lang="en-US" sz="2000" dirty="0">
                <a:latin typeface="Montserrat" pitchFamily="2" charset="-52"/>
              </a:rPr>
              <a:t>– </a:t>
            </a:r>
            <a:r>
              <a:rPr lang="ru-RU" sz="2000" dirty="0">
                <a:latin typeface="Montserrat" pitchFamily="2" charset="-52"/>
              </a:rPr>
              <a:t>правильно предсказанные </a:t>
            </a:r>
            <a:r>
              <a:rPr lang="ru-RU" sz="2000" b="1" dirty="0">
                <a:latin typeface="Montserrat" pitchFamily="2" charset="-52"/>
              </a:rPr>
              <a:t>1</a:t>
            </a:r>
          </a:p>
          <a:p>
            <a:endParaRPr lang="ru-RU" sz="2000" dirty="0">
              <a:latin typeface="Montserrat" pitchFamily="2" charset="-52"/>
            </a:endParaRPr>
          </a:p>
          <a:p>
            <a:r>
              <a:rPr lang="ru-RU" sz="2000" dirty="0">
                <a:latin typeface="Montserrat" pitchFamily="2" charset="-52"/>
              </a:rPr>
              <a:t>▶ </a:t>
            </a:r>
            <a:r>
              <a:rPr lang="en-US" sz="2000" b="1" dirty="0">
                <a:highlight>
                  <a:srgbClr val="FFFF00"/>
                </a:highlight>
                <a:latin typeface="Montserrat" pitchFamily="2" charset="-52"/>
              </a:rPr>
              <a:t>FP</a:t>
            </a:r>
            <a:r>
              <a:rPr lang="en-US" sz="2000" b="1" dirty="0">
                <a:latin typeface="Montserrat" pitchFamily="2" charset="-52"/>
              </a:rPr>
              <a:t> (False Positive)</a:t>
            </a:r>
            <a:r>
              <a:rPr lang="en-US" sz="2000" dirty="0">
                <a:latin typeface="Montserrat" pitchFamily="2" charset="-52"/>
              </a:rPr>
              <a:t> – </a:t>
            </a:r>
            <a:r>
              <a:rPr lang="ru-RU" sz="2000" dirty="0">
                <a:latin typeface="Montserrat" pitchFamily="2" charset="-52"/>
              </a:rPr>
              <a:t>предсказанные как </a:t>
            </a:r>
            <a:r>
              <a:rPr lang="ru-RU" sz="2000" b="1" dirty="0">
                <a:latin typeface="Montserrat" pitchFamily="2" charset="-52"/>
              </a:rPr>
              <a:t>1</a:t>
            </a:r>
            <a:r>
              <a:rPr lang="ru-RU" sz="2000" dirty="0">
                <a:latin typeface="Montserrat" pitchFamily="2" charset="-52"/>
              </a:rPr>
              <a:t>, н</a:t>
            </a:r>
            <a:r>
              <a:rPr lang="en-US" sz="2000" dirty="0">
                <a:latin typeface="Montserrat" pitchFamily="2" charset="-52"/>
              </a:rPr>
              <a:t>o </a:t>
            </a:r>
            <a:r>
              <a:rPr lang="ru-RU" sz="2000" dirty="0">
                <a:latin typeface="Montserrat" pitchFamily="2" charset="-52"/>
              </a:rPr>
              <a:t>правильно </a:t>
            </a:r>
            <a:r>
              <a:rPr lang="ru-RU" sz="2000" b="1" dirty="0">
                <a:latin typeface="Montserrat" pitchFamily="2" charset="-52"/>
              </a:rPr>
              <a:t>0</a:t>
            </a:r>
            <a:r>
              <a:rPr lang="ru-RU" sz="2000" dirty="0">
                <a:latin typeface="Montserrat" pitchFamily="2" charset="-52"/>
              </a:rPr>
              <a:t> (ошибка 1го рода)</a:t>
            </a:r>
          </a:p>
          <a:p>
            <a:r>
              <a:rPr lang="ru-RU" sz="2000" dirty="0">
                <a:latin typeface="Montserrat" pitchFamily="2" charset="-52"/>
              </a:rPr>
              <a:t> </a:t>
            </a:r>
          </a:p>
          <a:p>
            <a:r>
              <a:rPr lang="ru-RU" sz="2000" dirty="0">
                <a:latin typeface="Montserrat" pitchFamily="2" charset="-52"/>
              </a:rPr>
              <a:t>▶ </a:t>
            </a:r>
            <a:r>
              <a:rPr lang="en-US" sz="2000" b="1" dirty="0">
                <a:highlight>
                  <a:srgbClr val="FFFF00"/>
                </a:highlight>
                <a:latin typeface="Montserrat" pitchFamily="2" charset="-52"/>
              </a:rPr>
              <a:t>TN</a:t>
            </a:r>
            <a:r>
              <a:rPr lang="en-US" sz="2000" dirty="0">
                <a:latin typeface="Montserrat" pitchFamily="2" charset="-52"/>
              </a:rPr>
              <a:t> </a:t>
            </a:r>
            <a:r>
              <a:rPr lang="en-US" sz="2000" b="1" dirty="0">
                <a:latin typeface="Montserrat" pitchFamily="2" charset="-52"/>
              </a:rPr>
              <a:t>(True Negative) </a:t>
            </a:r>
            <a:r>
              <a:rPr lang="en-US" sz="2000" dirty="0">
                <a:latin typeface="Montserrat" pitchFamily="2" charset="-52"/>
              </a:rPr>
              <a:t>– </a:t>
            </a:r>
            <a:r>
              <a:rPr lang="ru-RU" sz="2000" dirty="0">
                <a:latin typeface="Montserrat" pitchFamily="2" charset="-52"/>
              </a:rPr>
              <a:t>правильно предсказанные </a:t>
            </a:r>
            <a:r>
              <a:rPr lang="ru-RU" sz="2000" b="1" dirty="0">
                <a:latin typeface="Montserrat" pitchFamily="2" charset="-52"/>
              </a:rPr>
              <a:t>0</a:t>
            </a:r>
          </a:p>
          <a:p>
            <a:endParaRPr lang="ru-RU" sz="2000" dirty="0">
              <a:latin typeface="Montserrat" pitchFamily="2" charset="-52"/>
            </a:endParaRPr>
          </a:p>
          <a:p>
            <a:r>
              <a:rPr lang="ru-RU" sz="2000" dirty="0">
                <a:latin typeface="Montserrat" pitchFamily="2" charset="-52"/>
              </a:rPr>
              <a:t>▶ </a:t>
            </a:r>
            <a:r>
              <a:rPr lang="en-US" sz="2000" b="1" dirty="0">
                <a:highlight>
                  <a:srgbClr val="FFFF00"/>
                </a:highlight>
                <a:latin typeface="Montserrat" pitchFamily="2" charset="-52"/>
              </a:rPr>
              <a:t>FN</a:t>
            </a:r>
            <a:r>
              <a:rPr lang="en-US" sz="2000" b="1" dirty="0">
                <a:latin typeface="Montserrat" pitchFamily="2" charset="-52"/>
              </a:rPr>
              <a:t> (False Negative) </a:t>
            </a:r>
            <a:r>
              <a:rPr lang="en-US" sz="2000" dirty="0">
                <a:latin typeface="Montserrat" pitchFamily="2" charset="-52"/>
              </a:rPr>
              <a:t>– </a:t>
            </a:r>
            <a:r>
              <a:rPr lang="ru-RU" sz="2000" dirty="0">
                <a:latin typeface="Montserrat" pitchFamily="2" charset="-52"/>
              </a:rPr>
              <a:t>предсказанные как </a:t>
            </a:r>
            <a:r>
              <a:rPr lang="ru-RU" sz="2000" b="1" dirty="0">
                <a:latin typeface="Montserrat" pitchFamily="2" charset="-52"/>
              </a:rPr>
              <a:t>0</a:t>
            </a:r>
            <a:r>
              <a:rPr lang="ru-RU" sz="2000" dirty="0">
                <a:latin typeface="Montserrat" pitchFamily="2" charset="-52"/>
              </a:rPr>
              <a:t>, н</a:t>
            </a:r>
            <a:r>
              <a:rPr lang="en-US" sz="2000" dirty="0">
                <a:latin typeface="Montserrat" pitchFamily="2" charset="-52"/>
              </a:rPr>
              <a:t>o </a:t>
            </a:r>
            <a:r>
              <a:rPr lang="ru-RU" sz="2000" dirty="0">
                <a:latin typeface="Montserrat" pitchFamily="2" charset="-52"/>
              </a:rPr>
              <a:t>правильно </a:t>
            </a:r>
            <a:r>
              <a:rPr lang="ru-RU" sz="2000" b="1" dirty="0">
                <a:latin typeface="Montserrat" pitchFamily="2" charset="-52"/>
              </a:rPr>
              <a:t>1</a:t>
            </a:r>
            <a:r>
              <a:rPr lang="ru-RU" sz="2000" dirty="0">
                <a:latin typeface="Montserrat" pitchFamily="2" charset="-52"/>
              </a:rPr>
              <a:t> (ошибка 2го рода)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7FF10A9-1B2B-1C0C-406A-712CEAB22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336" y="1300843"/>
            <a:ext cx="62579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54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6D167E2-178C-6767-27E2-253EED850D3E}"/>
              </a:ext>
            </a:extLst>
          </p:cNvPr>
          <p:cNvSpPr txBox="1"/>
          <p:nvPr/>
        </p:nvSpPr>
        <p:spPr>
          <a:xfrm>
            <a:off x="324239" y="295861"/>
            <a:ext cx="10508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Montserrat" pitchFamily="2" charset="-52"/>
              </a:rPr>
              <a:t>Доля правильных ответов (</a:t>
            </a:r>
            <a:r>
              <a:rPr lang="en-US" sz="3600" b="1" dirty="0">
                <a:latin typeface="Montserrat" pitchFamily="2" charset="-52"/>
              </a:rPr>
              <a:t>accuracy)</a:t>
            </a:r>
            <a:endParaRPr lang="ru-RU" sz="3600" b="1" dirty="0">
              <a:latin typeface="Montserrat" pitchFamily="2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03E1FC-A0E4-601E-AD0A-45A0CB5AD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704" y="3627509"/>
            <a:ext cx="7474664" cy="18893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5C1E2D-8FDF-599F-C5BA-D3E8C682C4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0"/>
          <a:stretch/>
        </p:blipFill>
        <p:spPr>
          <a:xfrm>
            <a:off x="1722242" y="1679511"/>
            <a:ext cx="7683126" cy="22113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1A800A-DA5F-EB64-F658-4757F252E0BB}"/>
              </a:ext>
            </a:extLst>
          </p:cNvPr>
          <p:cNvSpPr txBox="1"/>
          <p:nvPr/>
        </p:nvSpPr>
        <p:spPr>
          <a:xfrm>
            <a:off x="755160" y="5539665"/>
            <a:ext cx="98257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Montserrat" pitchFamily="2" charset="-52"/>
              </a:rPr>
              <a:t>Измеряет долю верных прогнозов во всех классах</a:t>
            </a:r>
          </a:p>
        </p:txBody>
      </p:sp>
    </p:spTree>
    <p:extLst>
      <p:ext uri="{BB962C8B-B14F-4D97-AF65-F5344CB8AC3E}">
        <p14:creationId xmlns:p14="http://schemas.microsoft.com/office/powerpoint/2010/main" val="1690330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6D167E2-178C-6767-27E2-253EED850D3E}"/>
              </a:ext>
            </a:extLst>
          </p:cNvPr>
          <p:cNvSpPr txBox="1"/>
          <p:nvPr/>
        </p:nvSpPr>
        <p:spPr>
          <a:xfrm>
            <a:off x="594827" y="370506"/>
            <a:ext cx="10508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Montserrat" pitchFamily="2" charset="-52"/>
              </a:rPr>
              <a:t>Точность (</a:t>
            </a:r>
            <a:r>
              <a:rPr lang="en-US" sz="3600" b="1" dirty="0">
                <a:latin typeface="Montserrat" pitchFamily="2" charset="-52"/>
              </a:rPr>
              <a:t>precision)</a:t>
            </a:r>
            <a:endParaRPr lang="ru-RU" sz="3600" b="1" dirty="0">
              <a:latin typeface="Montserrat" pitchFamily="2" charset="-5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1ACA1F-9829-A30D-BCE3-BD6E4F6B45E4}"/>
              </a:ext>
            </a:extLst>
          </p:cNvPr>
          <p:cNvSpPr txBox="1"/>
          <p:nvPr/>
        </p:nvSpPr>
        <p:spPr>
          <a:xfrm>
            <a:off x="930729" y="5306398"/>
            <a:ext cx="87077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Montserrat" pitchFamily="2" charset="-52"/>
              </a:rPr>
              <a:t>Показывает какая доля прогнозов </a:t>
            </a:r>
            <a:r>
              <a:rPr lang="ru-RU" sz="2400" b="1" dirty="0">
                <a:latin typeface="Montserrat" pitchFamily="2" charset="-52"/>
              </a:rPr>
              <a:t>1</a:t>
            </a:r>
            <a:r>
              <a:rPr lang="ru-RU" sz="2400" dirty="0">
                <a:latin typeface="Montserrat" pitchFamily="2" charset="-52"/>
              </a:rPr>
              <a:t> правильная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CBEC17E-B5DE-7F6B-0ECD-1AAD5FBE1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02" y="1947862"/>
            <a:ext cx="56388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9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187FF2-ABCF-7012-C665-1DF8692E241B}"/>
              </a:ext>
            </a:extLst>
          </p:cNvPr>
          <p:cNvSpPr txBox="1"/>
          <p:nvPr/>
        </p:nvSpPr>
        <p:spPr>
          <a:xfrm>
            <a:off x="634482" y="438539"/>
            <a:ext cx="8966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atin typeface="Montserrat" pitchFamily="2" charset="-52"/>
              </a:rPr>
              <a:t>Рассмотрим задачу </a:t>
            </a:r>
            <a:r>
              <a:rPr lang="ru-RU" sz="4000" b="1" dirty="0">
                <a:highlight>
                  <a:srgbClr val="FFFF00"/>
                </a:highlight>
                <a:latin typeface="Montserrat" pitchFamily="2" charset="-52"/>
              </a:rPr>
              <a:t>бинарной классификации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78AA6-F8E4-03B1-A908-F15423CA112C}"/>
              </a:ext>
            </a:extLst>
          </p:cNvPr>
          <p:cNvSpPr txBox="1"/>
          <p:nvPr/>
        </p:nvSpPr>
        <p:spPr>
          <a:xfrm>
            <a:off x="634482" y="1761978"/>
            <a:ext cx="983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itchFamily="2" charset="-52"/>
              </a:rPr>
              <a:t>Вопрос как к лингвистам: что значит </a:t>
            </a:r>
            <a:r>
              <a:rPr lang="ru-RU" b="1" dirty="0">
                <a:highlight>
                  <a:srgbClr val="FFFF00"/>
                </a:highlight>
                <a:latin typeface="Montserrat" pitchFamily="2" charset="-52"/>
              </a:rPr>
              <a:t>бинарная</a:t>
            </a:r>
            <a:r>
              <a:rPr lang="ru-RU" dirty="0">
                <a:latin typeface="Montserrat" pitchFamily="2" charset="-52"/>
              </a:rPr>
              <a:t>? Откуда корень? Еще примеры с ним же?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B4114-A80C-71A8-780F-67BCEB3396FF}"/>
              </a:ext>
            </a:extLst>
          </p:cNvPr>
          <p:cNvSpPr txBox="1"/>
          <p:nvPr/>
        </p:nvSpPr>
        <p:spPr>
          <a:xfrm>
            <a:off x="426098" y="3195813"/>
            <a:ext cx="44724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Montserrat" pitchFamily="2" charset="-52"/>
              </a:rPr>
              <a:t>Бинарная классификация – это разбиение данных на два каких-то класса.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F1398C-5114-E821-C922-07ED716D2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078" y="2405124"/>
            <a:ext cx="1413619" cy="13985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C032A1-F53E-E4D0-5073-3299E7180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34" y="2405124"/>
            <a:ext cx="1355373" cy="140080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8A8EFB-22C8-4E40-7C7C-ACE2A3082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75" y="2405124"/>
            <a:ext cx="1429489" cy="139858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0752298-986F-3614-851B-BEF5E764B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229" y="4633786"/>
            <a:ext cx="1485882" cy="153513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2273E48-337E-6180-923A-9A487CE09B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711" y="4633786"/>
            <a:ext cx="1509848" cy="150984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8B9DF1A-2A21-6CBE-2F3F-C719CF9056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12" y="4633786"/>
            <a:ext cx="1485882" cy="15098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A1883F04-CBAB-3218-6EB4-FB4ECC623D3B}"/>
                  </a:ext>
                </a:extLst>
              </p14:cNvPr>
              <p14:cNvContentPartPr/>
              <p14:nvPr/>
            </p14:nvContentPartPr>
            <p14:xfrm>
              <a:off x="4835135" y="2784188"/>
              <a:ext cx="1685369" cy="1055843"/>
            </p14:xfrm>
          </p:contentPart>
        </mc:Choice>
        <mc:Fallback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A1883F04-CBAB-3218-6EB4-FB4ECC623D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9491" y="2748537"/>
                <a:ext cx="1757018" cy="1127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8EB97A9D-0753-484F-A5C1-21FF181AF2AC}"/>
                  </a:ext>
                </a:extLst>
              </p14:cNvPr>
              <p14:cNvContentPartPr/>
              <p14:nvPr/>
            </p14:nvContentPartPr>
            <p14:xfrm>
              <a:off x="4973944" y="4586062"/>
              <a:ext cx="1838352" cy="1157840"/>
            </p14:xfrm>
          </p:contentPart>
        </mc:Choice>
        <mc:Fallback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8EB97A9D-0753-484F-A5C1-21FF181AF2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37940" y="4550420"/>
                <a:ext cx="1909999" cy="1229485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1B0FC77-F874-D618-AEAC-74BDF4AD678B}"/>
              </a:ext>
            </a:extLst>
          </p:cNvPr>
          <p:cNvSpPr txBox="1"/>
          <p:nvPr/>
        </p:nvSpPr>
        <p:spPr>
          <a:xfrm rot="20264782">
            <a:off x="4660773" y="2866788"/>
            <a:ext cx="215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itchFamily="2" charset="-52"/>
              </a:rPr>
              <a:t>чихуахуа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4785EC-438F-88E0-3A3A-083D86E769C9}"/>
              </a:ext>
            </a:extLst>
          </p:cNvPr>
          <p:cNvSpPr txBox="1"/>
          <p:nvPr/>
        </p:nvSpPr>
        <p:spPr>
          <a:xfrm rot="1882352">
            <a:off x="4981698" y="5182993"/>
            <a:ext cx="215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latin typeface="Montserrat" pitchFamily="2" charset="-52"/>
              </a:rPr>
              <a:t>маффины</a:t>
            </a:r>
            <a:endParaRPr lang="ru-RU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9582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6D167E2-178C-6767-27E2-253EED850D3E}"/>
              </a:ext>
            </a:extLst>
          </p:cNvPr>
          <p:cNvSpPr txBox="1"/>
          <p:nvPr/>
        </p:nvSpPr>
        <p:spPr>
          <a:xfrm>
            <a:off x="594827" y="370506"/>
            <a:ext cx="10508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Montserrat" pitchFamily="2" charset="-52"/>
              </a:rPr>
              <a:t>Полнота (</a:t>
            </a:r>
            <a:r>
              <a:rPr lang="en-US" sz="3600" b="1" dirty="0">
                <a:latin typeface="Montserrat" pitchFamily="2" charset="-52"/>
              </a:rPr>
              <a:t>recall)</a:t>
            </a:r>
            <a:endParaRPr lang="ru-RU" sz="3600" b="1" dirty="0">
              <a:latin typeface="Montserrat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D7E844-88DB-5416-C5F3-2EB31570D6DC}"/>
              </a:ext>
            </a:extLst>
          </p:cNvPr>
          <p:cNvSpPr txBox="1"/>
          <p:nvPr/>
        </p:nvSpPr>
        <p:spPr>
          <a:xfrm>
            <a:off x="818760" y="5522463"/>
            <a:ext cx="112177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Montserrat" pitchFamily="2" charset="-52"/>
              </a:rPr>
              <a:t>Показывает какую долю настоящих </a:t>
            </a:r>
            <a:r>
              <a:rPr lang="ru-RU" sz="2400" b="1" dirty="0">
                <a:latin typeface="Montserrat" pitchFamily="2" charset="-52"/>
              </a:rPr>
              <a:t>1 </a:t>
            </a:r>
            <a:r>
              <a:rPr lang="ru-RU" sz="2400" dirty="0">
                <a:latin typeface="Montserrat" pitchFamily="2" charset="-52"/>
              </a:rPr>
              <a:t>классификатор предсказал правильно.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18CD57-72F9-3B7B-556B-3DE6946DF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31350"/>
            <a:ext cx="5943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5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D2BD17-00AF-A2AB-A268-335675548FD4}"/>
              </a:ext>
            </a:extLst>
          </p:cNvPr>
          <p:cNvSpPr txBox="1"/>
          <p:nvPr/>
        </p:nvSpPr>
        <p:spPr>
          <a:xfrm>
            <a:off x="1897225" y="2379307"/>
            <a:ext cx="8789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latin typeface="Montserrat" pitchFamily="2" charset="-52"/>
              </a:rPr>
              <a:t>Как это привязать к нашим метрикам?</a:t>
            </a:r>
          </a:p>
        </p:txBody>
      </p:sp>
    </p:spTree>
    <p:extLst>
      <p:ext uri="{BB962C8B-B14F-4D97-AF65-F5344CB8AC3E}">
        <p14:creationId xmlns:p14="http://schemas.microsoft.com/office/powerpoint/2010/main" val="2445909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F2214-E480-D243-075C-CAF61B92778C}"/>
              </a:ext>
            </a:extLst>
          </p:cNvPr>
          <p:cNvSpPr txBox="1"/>
          <p:nvPr/>
        </p:nvSpPr>
        <p:spPr>
          <a:xfrm>
            <a:off x="2015412" y="2459504"/>
            <a:ext cx="92652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>
                <a:latin typeface="Montserrat" pitchFamily="2" charset="-52"/>
              </a:rPr>
              <a:t>Есть ли различие у метрик?</a:t>
            </a:r>
          </a:p>
        </p:txBody>
      </p:sp>
    </p:spTree>
    <p:extLst>
      <p:ext uri="{BB962C8B-B14F-4D97-AF65-F5344CB8AC3E}">
        <p14:creationId xmlns:p14="http://schemas.microsoft.com/office/powerpoint/2010/main" val="190133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4FF07A-0BA1-D7D7-D65B-2E04A210B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87" y="459338"/>
            <a:ext cx="8810625" cy="573405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C51F033-EB4B-BCDA-7BB0-80AE66666C0D}"/>
              </a:ext>
            </a:extLst>
          </p:cNvPr>
          <p:cNvSpPr/>
          <p:nvPr/>
        </p:nvSpPr>
        <p:spPr>
          <a:xfrm>
            <a:off x="1861746" y="375361"/>
            <a:ext cx="8467241" cy="1416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7AB1D-C288-1236-71DE-ABC8D37355E6}"/>
              </a:ext>
            </a:extLst>
          </p:cNvPr>
          <p:cNvSpPr txBox="1"/>
          <p:nvPr/>
        </p:nvSpPr>
        <p:spPr>
          <a:xfrm>
            <a:off x="1861746" y="664612"/>
            <a:ext cx="37646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>
                <a:latin typeface="Montserrat" pitchFamily="2" charset="-52"/>
              </a:rPr>
              <a:t>Искуственный</a:t>
            </a:r>
            <a:r>
              <a:rPr lang="ru-RU" sz="2000" b="1" dirty="0">
                <a:latin typeface="Montserrat" pitchFamily="2" charset="-52"/>
              </a:rPr>
              <a:t> интеллект займет твое рабочее место и уничтожит мир!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3E476-28AB-226A-0C44-33DC6B9DECA9}"/>
              </a:ext>
            </a:extLst>
          </p:cNvPr>
          <p:cNvSpPr txBox="1"/>
          <p:nvPr/>
        </p:nvSpPr>
        <p:spPr>
          <a:xfrm>
            <a:off x="6175599" y="664612"/>
            <a:ext cx="376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>
                <a:latin typeface="Montserrat" pitchFamily="2" charset="-52"/>
              </a:rPr>
              <a:t>Искуственный</a:t>
            </a:r>
            <a:r>
              <a:rPr lang="ru-RU" sz="2000" b="1" dirty="0">
                <a:latin typeface="Montserrat" pitchFamily="2" charset="-52"/>
              </a:rPr>
              <a:t> интеллект:</a:t>
            </a:r>
          </a:p>
        </p:txBody>
      </p:sp>
    </p:spTree>
    <p:extLst>
      <p:ext uri="{BB962C8B-B14F-4D97-AF65-F5344CB8AC3E}">
        <p14:creationId xmlns:p14="http://schemas.microsoft.com/office/powerpoint/2010/main" val="116499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3A6F15-C1C4-4FE5-6380-40ABAD06FF21}"/>
              </a:ext>
            </a:extLst>
          </p:cNvPr>
          <p:cNvSpPr txBox="1"/>
          <p:nvPr/>
        </p:nvSpPr>
        <p:spPr>
          <a:xfrm>
            <a:off x="1576874" y="1838131"/>
            <a:ext cx="94519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Montserrat" pitchFamily="2" charset="-52"/>
              </a:rPr>
              <a:t>Какие </a:t>
            </a:r>
            <a:r>
              <a:rPr lang="ru-RU" sz="4800" b="1" dirty="0">
                <a:highlight>
                  <a:srgbClr val="FFFF00"/>
                </a:highlight>
                <a:latin typeface="Montserrat" pitchFamily="2" charset="-52"/>
              </a:rPr>
              <a:t>прикладные</a:t>
            </a:r>
            <a:r>
              <a:rPr lang="ru-RU" sz="4800" dirty="0">
                <a:highlight>
                  <a:srgbClr val="FFFF00"/>
                </a:highlight>
                <a:latin typeface="Montserrat" pitchFamily="2" charset="-52"/>
              </a:rPr>
              <a:t> </a:t>
            </a:r>
            <a:r>
              <a:rPr lang="ru-RU" sz="4800" b="1" dirty="0">
                <a:highlight>
                  <a:srgbClr val="FFFF00"/>
                </a:highlight>
                <a:latin typeface="Montserrat" pitchFamily="2" charset="-52"/>
              </a:rPr>
              <a:t>задачи</a:t>
            </a:r>
            <a:r>
              <a:rPr lang="ru-RU" sz="4800" dirty="0">
                <a:highlight>
                  <a:srgbClr val="FFFF00"/>
                </a:highlight>
                <a:latin typeface="Montserrat" pitchFamily="2" charset="-52"/>
              </a:rPr>
              <a:t> </a:t>
            </a:r>
            <a:r>
              <a:rPr lang="ru-RU" sz="4800" dirty="0">
                <a:latin typeface="Montserrat" pitchFamily="2" charset="-52"/>
              </a:rPr>
              <a:t>могут решаться с помощью бинарной классификации?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7D3963-D359-498B-59B9-84DF76D28636}"/>
              </a:ext>
            </a:extLst>
          </p:cNvPr>
          <p:cNvSpPr txBox="1"/>
          <p:nvPr/>
        </p:nvSpPr>
        <p:spPr>
          <a:xfrm>
            <a:off x="1576874" y="4907902"/>
            <a:ext cx="9451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>
                <a:latin typeface="Montserrat" pitchFamily="2" charset="-52"/>
              </a:rPr>
              <a:t>лингвистические и не лингвистические</a:t>
            </a:r>
          </a:p>
        </p:txBody>
      </p:sp>
    </p:spTree>
    <p:extLst>
      <p:ext uri="{BB962C8B-B14F-4D97-AF65-F5344CB8AC3E}">
        <p14:creationId xmlns:p14="http://schemas.microsoft.com/office/powerpoint/2010/main" val="243427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5FCD55-AF31-AAF5-FFCE-AA5FCEA55ED7}"/>
              </a:ext>
            </a:extLst>
          </p:cNvPr>
          <p:cNvSpPr txBox="1"/>
          <p:nvPr/>
        </p:nvSpPr>
        <p:spPr>
          <a:xfrm>
            <a:off x="653142" y="475861"/>
            <a:ext cx="1027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Montserrat" pitchFamily="2" charset="-52"/>
              </a:rPr>
              <a:t>Sentiment </a:t>
            </a:r>
            <a:r>
              <a:rPr lang="en-US" sz="3600" b="1" dirty="0" err="1">
                <a:latin typeface="Montserrat" pitchFamily="2" charset="-52"/>
              </a:rPr>
              <a:t>analysys</a:t>
            </a:r>
            <a:endParaRPr lang="ru-RU" sz="3600" b="1" dirty="0">
              <a:latin typeface="Montserrat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41D0A-AA14-DC40-BA55-6B2C908E3A00}"/>
              </a:ext>
            </a:extLst>
          </p:cNvPr>
          <p:cNvSpPr txBox="1"/>
          <p:nvPr/>
        </p:nvSpPr>
        <p:spPr>
          <a:xfrm>
            <a:off x="1219978" y="1494559"/>
            <a:ext cx="83159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Montserrat" panose="00000500000000000000" pitchFamily="50" charset="-52"/>
              </a:rPr>
              <a:t>газон сеял осенью, после зимы он был довольно потрёпанным, образовались проплешины. После удобрения и обильных дождей трава прёт так, что за неделю сантиметров на 5 - 10 отрастает.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B1A78-B5A7-2186-FEBC-814867ED7F16}"/>
              </a:ext>
            </a:extLst>
          </p:cNvPr>
          <p:cNvSpPr txBox="1"/>
          <p:nvPr/>
        </p:nvSpPr>
        <p:spPr>
          <a:xfrm>
            <a:off x="3023118" y="3741577"/>
            <a:ext cx="882909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Montserrat" panose="00000500000000000000" pitchFamily="50" charset="-52"/>
              </a:rPr>
              <a:t>Купили большую упаковку 25кг, выгодно для больших площадей. Посоветовали соседи, они уже пользуются не первый год. Удобрение сбалансированное с микроэлементами, ничего не нужно дополнительно использовать в качестве удобрения. Раньше использовали карбамид и </a:t>
            </a:r>
            <a:r>
              <a:rPr lang="ru-RU" sz="2000" dirty="0" err="1">
                <a:latin typeface="Montserrat" panose="00000500000000000000" pitchFamily="50" charset="-52"/>
              </a:rPr>
              <a:t>калимаг.Сейчас</a:t>
            </a:r>
            <a:r>
              <a:rPr lang="ru-RU" sz="2000" dirty="0">
                <a:latin typeface="Montserrat" panose="00000500000000000000" pitchFamily="50" charset="-52"/>
              </a:rPr>
              <a:t> все элементы включены в состав данного удобрения, по стоимости получается даже выгоднее.</a:t>
            </a:r>
          </a:p>
        </p:txBody>
      </p:sp>
    </p:spTree>
    <p:extLst>
      <p:ext uri="{BB962C8B-B14F-4D97-AF65-F5344CB8AC3E}">
        <p14:creationId xmlns:p14="http://schemas.microsoft.com/office/powerpoint/2010/main" val="77818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90B0E2-1BD6-CADF-912A-4D4452207AB7}"/>
              </a:ext>
            </a:extLst>
          </p:cNvPr>
          <p:cNvSpPr txBox="1"/>
          <p:nvPr/>
        </p:nvSpPr>
        <p:spPr>
          <a:xfrm>
            <a:off x="1397261" y="1355687"/>
            <a:ext cx="60975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Montserrat" panose="00000500000000000000" pitchFamily="50" charset="-52"/>
              </a:rPr>
              <a:t>Серо-зеленого цвета, хорошо подходит под бетон и силикатный кирпич без покраски. Не цепкая, даёт трещины, проседает, долго сохнет, около трёх суток и неравномерно, оставляя цветовые пятна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18392-D695-F249-B96A-97949C81EA8F}"/>
              </a:ext>
            </a:extLst>
          </p:cNvPr>
          <p:cNvSpPr txBox="1"/>
          <p:nvPr/>
        </p:nvSpPr>
        <p:spPr>
          <a:xfrm>
            <a:off x="3956179" y="4033343"/>
            <a:ext cx="72872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Montserrat" panose="00000500000000000000" pitchFamily="50" charset="-52"/>
              </a:rPr>
              <a:t>Хороший стул. Заказывал коричневый, привезли белый</a:t>
            </a:r>
            <a:r>
              <a:rPr lang="ru-RU" sz="40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A70F3B-63DB-A633-10D0-2F41B70B0586}"/>
              </a:ext>
            </a:extLst>
          </p:cNvPr>
          <p:cNvSpPr txBox="1"/>
          <p:nvPr/>
        </p:nvSpPr>
        <p:spPr>
          <a:xfrm>
            <a:off x="690464" y="494522"/>
            <a:ext cx="1027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Montserrat" pitchFamily="2" charset="-52"/>
              </a:rPr>
              <a:t>Sentiment </a:t>
            </a:r>
            <a:r>
              <a:rPr lang="en-US" sz="3600" b="1" dirty="0" err="1">
                <a:latin typeface="Montserrat" pitchFamily="2" charset="-52"/>
              </a:rPr>
              <a:t>analysys</a:t>
            </a:r>
            <a:endParaRPr lang="ru-RU" sz="3600" b="1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745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5FCD55-AF31-AAF5-FFCE-AA5FCEA55ED7}"/>
              </a:ext>
            </a:extLst>
          </p:cNvPr>
          <p:cNvSpPr txBox="1"/>
          <p:nvPr/>
        </p:nvSpPr>
        <p:spPr>
          <a:xfrm>
            <a:off x="653142" y="475861"/>
            <a:ext cx="1027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Montserrat" pitchFamily="2" charset="-52"/>
              </a:rPr>
              <a:t>Spam detection</a:t>
            </a:r>
            <a:endParaRPr lang="ru-RU" sz="3600" b="1" dirty="0">
              <a:latin typeface="Montserrat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7663C-189D-CD5D-85DE-30B308376F70}"/>
              </a:ext>
            </a:extLst>
          </p:cNvPr>
          <p:cNvSpPr txBox="1"/>
          <p:nvPr/>
        </p:nvSpPr>
        <p:spPr>
          <a:xfrm>
            <a:off x="902737" y="1373003"/>
            <a:ext cx="899704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Montserrat" pitchFamily="2" charset="-52"/>
              </a:rPr>
              <a:t>Здравствуйте, Добрый день! Напоминаем о Вашем выигрышном билете </a:t>
            </a:r>
            <a:r>
              <a:rPr lang="ru-RU" dirty="0" err="1">
                <a:latin typeface="Montserrat" pitchFamily="2" charset="-52"/>
              </a:rPr>
              <a:t>ГосЛото</a:t>
            </a:r>
            <a:r>
              <a:rPr lang="ru-RU" dirty="0">
                <a:latin typeface="Montserrat" pitchFamily="2" charset="-52"/>
              </a:rPr>
              <a:t>! Получите выигрыш: https://tinyurl.com/2gtvxdyk.</a:t>
            </a:r>
            <a:br>
              <a:rPr lang="ru-RU" dirty="0">
                <a:latin typeface="Montserrat" pitchFamily="2" charset="-52"/>
              </a:rPr>
            </a:br>
            <a:br>
              <a:rPr lang="ru-RU" dirty="0">
                <a:latin typeface="Montserrat" pitchFamily="2" charset="-52"/>
              </a:rPr>
            </a:br>
            <a:r>
              <a:rPr lang="ru-RU" dirty="0">
                <a:latin typeface="Montserrat" pitchFamily="2" charset="-52"/>
              </a:rPr>
              <a:t>Благодарим вас за регистрацию на сайте </a:t>
            </a:r>
            <a:r>
              <a:rPr lang="ru-RU" dirty="0" err="1">
                <a:latin typeface="Montserrat" pitchFamily="2" charset="-52"/>
              </a:rPr>
              <a:t>ЛигаМеталла</a:t>
            </a:r>
            <a:r>
              <a:rPr lang="ru-RU" dirty="0">
                <a:latin typeface="Montserrat" pitchFamily="2" charset="-52"/>
              </a:rPr>
              <a:t>.</a:t>
            </a:r>
            <a:br>
              <a:rPr lang="ru-RU" dirty="0">
                <a:latin typeface="Montserrat" pitchFamily="2" charset="-52"/>
              </a:rPr>
            </a:br>
            <a:r>
              <a:rPr lang="ru-RU" dirty="0">
                <a:latin typeface="Montserrat" pitchFamily="2" charset="-52"/>
              </a:rPr>
              <a:t>Ваша учетная запись создана, но перед ее использованием необходимо подтвердить адрес электронной почты.</a:t>
            </a:r>
            <a:br>
              <a:rPr lang="ru-RU" dirty="0">
                <a:latin typeface="Montserrat" pitchFamily="2" charset="-52"/>
              </a:rPr>
            </a:br>
            <a:br>
              <a:rPr lang="ru-RU" dirty="0">
                <a:latin typeface="Montserrat" pitchFamily="2" charset="-52"/>
              </a:rPr>
            </a:br>
            <a:r>
              <a:rPr lang="ru-RU" dirty="0">
                <a:latin typeface="Montserrat" pitchFamily="2" charset="-52"/>
              </a:rPr>
              <a:t>Для подтверждения адреса электронной почты перейдите по ссылке ниже или скопируйте ее в адресную строку браузера:</a:t>
            </a:r>
            <a:br>
              <a:rPr lang="ru-RU" dirty="0">
                <a:latin typeface="Montserrat" pitchFamily="2" charset="-52"/>
              </a:rPr>
            </a:br>
            <a:r>
              <a:rPr lang="ru-RU" dirty="0">
                <a:latin typeface="Montserrat" pitchFamily="2" charset="-52"/>
              </a:rPr>
              <a:t>https://ligametalla.ru/component/users/?task=registration.activate&amp;token=4492fce72a7a18d7701ff1694b29718a&amp;Itemid=101</a:t>
            </a:r>
            <a:br>
              <a:rPr lang="ru-RU" dirty="0">
                <a:latin typeface="Montserrat" pitchFamily="2" charset="-52"/>
              </a:rPr>
            </a:br>
            <a:br>
              <a:rPr lang="ru-RU" dirty="0">
                <a:latin typeface="Montserrat" pitchFamily="2" charset="-52"/>
              </a:rPr>
            </a:br>
            <a:r>
              <a:rPr lang="ru-RU" dirty="0">
                <a:latin typeface="Montserrat" pitchFamily="2" charset="-52"/>
              </a:rPr>
              <a:t>После подтверждения адреса электронной почты администратору сайта будет отправлено уведомление о необходимости активации вашей учетной записи. После активации учетной записи вы сможете войти на сайт https://ligametalla.ru/, используя логин и пароль, введенный при регистрации.</a:t>
            </a:r>
            <a:br>
              <a:rPr lang="ru-RU" dirty="0">
                <a:latin typeface="Montserrat" pitchFamily="2" charset="-52"/>
              </a:rPr>
            </a:br>
            <a:br>
              <a:rPr lang="ru-RU" dirty="0">
                <a:latin typeface="Montserrat" pitchFamily="2" charset="-52"/>
              </a:rPr>
            </a:br>
            <a:r>
              <a:rPr lang="ru-RU" dirty="0">
                <a:latin typeface="Montserrat" pitchFamily="2" charset="-52"/>
              </a:rPr>
              <a:t>Логин: raihotnage1985</a:t>
            </a:r>
          </a:p>
        </p:txBody>
      </p:sp>
    </p:spTree>
    <p:extLst>
      <p:ext uri="{BB962C8B-B14F-4D97-AF65-F5344CB8AC3E}">
        <p14:creationId xmlns:p14="http://schemas.microsoft.com/office/powerpoint/2010/main" val="9557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81FFEC0-18B8-0C43-EFE4-CCFBC95A6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21" y="751177"/>
            <a:ext cx="7293429" cy="57848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869570-26DF-A3F6-FFD6-09E0A51793A6}"/>
              </a:ext>
            </a:extLst>
          </p:cNvPr>
          <p:cNvSpPr txBox="1"/>
          <p:nvPr/>
        </p:nvSpPr>
        <p:spPr>
          <a:xfrm>
            <a:off x="396550" y="1350535"/>
            <a:ext cx="622351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/>
                <a:latin typeface="Montserrat" pitchFamily="2" charset="-52"/>
              </a:rPr>
              <a:t>Есть объекты двух классов</a:t>
            </a:r>
            <a:br>
              <a:rPr lang="ru-RU" sz="3600" dirty="0">
                <a:latin typeface="Montserrat" pitchFamily="2" charset="-52"/>
              </a:rPr>
            </a:br>
            <a:endParaRPr lang="ru-RU" sz="3600" dirty="0">
              <a:latin typeface="Montserrat" pitchFamily="2" charset="-52"/>
            </a:endParaRPr>
          </a:p>
          <a:p>
            <a:r>
              <a:rPr lang="ru-RU" sz="3600" dirty="0">
                <a:effectLst/>
                <a:latin typeface="Montserrat" pitchFamily="2" charset="-52"/>
              </a:rPr>
              <a:t>Нужно разделить объекты по</a:t>
            </a:r>
            <a:br>
              <a:rPr lang="ru-RU" sz="3600" dirty="0">
                <a:latin typeface="Montserrat" pitchFamily="2" charset="-52"/>
              </a:rPr>
            </a:br>
            <a:r>
              <a:rPr lang="ru-RU" sz="3600" dirty="0">
                <a:effectLst/>
                <a:latin typeface="Montserrat" pitchFamily="2" charset="-52"/>
              </a:rPr>
              <a:t>классам некоторой</a:t>
            </a:r>
            <a:br>
              <a:rPr lang="ru-RU" sz="3600" dirty="0">
                <a:latin typeface="Montserrat" pitchFamily="2" charset="-52"/>
              </a:rPr>
            </a:br>
            <a:r>
              <a:rPr lang="ru-RU" sz="3600" dirty="0">
                <a:effectLst/>
                <a:latin typeface="Montserrat" pitchFamily="2" charset="-52"/>
              </a:rPr>
              <a:t>гиперплоскостью</a:t>
            </a:r>
            <a:endParaRPr lang="ru-RU" sz="3600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8984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8E48BC-6A7E-F44B-9AD3-F1D590D89716}"/>
              </a:ext>
            </a:extLst>
          </p:cNvPr>
          <p:cNvSpPr txBox="1"/>
          <p:nvPr/>
        </p:nvSpPr>
        <p:spPr>
          <a:xfrm>
            <a:off x="1174103" y="879453"/>
            <a:ext cx="958253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600" b="1" dirty="0">
                <a:highlight>
                  <a:srgbClr val="FFFF00"/>
                </a:highlight>
                <a:latin typeface="Montserrat" pitchFamily="2" charset="-52"/>
              </a:rPr>
              <a:t>ЧЁ?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3866EE-E217-9E3E-E789-65B3670C4C80}"/>
              </a:ext>
            </a:extLst>
          </p:cNvPr>
          <p:cNvSpPr txBox="1"/>
          <p:nvPr/>
        </p:nvSpPr>
        <p:spPr>
          <a:xfrm>
            <a:off x="1174103" y="3936744"/>
            <a:ext cx="97411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Montserrat" pitchFamily="2" charset="-52"/>
              </a:rPr>
              <a:t>Или более интеллигентно: как от спамерских сообщений прийти к гиперплоскости?</a:t>
            </a:r>
          </a:p>
        </p:txBody>
      </p:sp>
    </p:spTree>
    <p:extLst>
      <p:ext uri="{BB962C8B-B14F-4D97-AF65-F5344CB8AC3E}">
        <p14:creationId xmlns:p14="http://schemas.microsoft.com/office/powerpoint/2010/main" val="325549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614</Words>
  <Application>Microsoft Office PowerPoint</Application>
  <PresentationFormat>Широкоэкранный</PresentationFormat>
  <Paragraphs>57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Чубарова Любовь Игоревна</dc:creator>
  <cp:lastModifiedBy>Чубарова Любовь Игоревна</cp:lastModifiedBy>
  <cp:revision>1</cp:revision>
  <dcterms:created xsi:type="dcterms:W3CDTF">2022-10-18T11:37:10Z</dcterms:created>
  <dcterms:modified xsi:type="dcterms:W3CDTF">2022-10-18T14:31:09Z</dcterms:modified>
</cp:coreProperties>
</file>