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76" r:id="rId5"/>
    <p:sldId id="268" r:id="rId6"/>
    <p:sldId id="271" r:id="rId7"/>
    <p:sldId id="272" r:id="rId8"/>
    <p:sldId id="273" r:id="rId9"/>
    <p:sldId id="277" r:id="rId10"/>
    <p:sldId id="283" r:id="rId11"/>
    <p:sldId id="270" r:id="rId12"/>
    <p:sldId id="278" r:id="rId13"/>
    <p:sldId id="279" r:id="rId14"/>
    <p:sldId id="280" r:id="rId15"/>
    <p:sldId id="282" r:id="rId16"/>
    <p:sldId id="281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11E8B-F6CA-5415-B6F4-850D36F9E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24B459-2A0E-CD86-4FA5-DE48DFD8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64FE7-7E80-B69D-DB13-06344C7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9525-AB49-E357-BCB1-53F9A19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CA62C-670A-F4A6-2273-468DB9B6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92EBA-6EE1-DEF9-5C39-E002A60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D7FCE-AE8F-9E4A-75BA-7B6EFCB9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BFE47-12B1-72D7-7420-DCD25C43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F5373-008B-56A0-FC27-5A3EDF96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B6EE6-E51E-A471-6532-89365BC2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7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E39601-BEF0-9B35-3B09-C4B26EB3D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FE6E6E-9BB9-5C7B-6CA8-12B5E967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8A4B6B-3E0C-2FC9-D927-58CEFB46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E4537-8A95-86CE-12C4-46F6480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82DEC-057A-2FB7-F76A-A22AA759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8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A6501-12FC-1E3F-36D7-B5AD98B9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7E704-5454-2B95-8E74-8FCF8892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728C5-D6D5-6AF8-7C9B-4A7139C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337C0-42C9-2F44-D857-1FB45EFB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3364D-76CE-34AC-BC3B-C03FD29D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3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B318-5E1F-E23C-5412-DB330FBB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2F49C3-78A6-1C6B-41F7-12A5D034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464A7-9143-88B8-E6BF-E6E11C1D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6A8D1-5D85-4374-DEFE-17590323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72EFA-BE25-C376-4CF3-36F72266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849CA-4AAC-75D3-44CB-93FA9B2E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E6934-F1B5-793C-810F-6B2D71102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DFE794-0ACE-30B4-EDBC-09E6706C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19F49-B23F-0B60-BBB8-84E195C5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F3F8B3-1D8F-9143-AF73-8CB47ED6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C3F-515C-4F2E-701E-EB6472CE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F91A1-51B0-EAF8-18F8-9E4EB177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F3FF3-6752-32E0-FF7B-167DA50A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E1A3A-3D15-2779-7EA6-3F02033B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A61931-EF1C-41E2-9250-5FE3892D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5FE928-E02F-90CB-7C19-15D30703E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0699BC-D98F-F247-AC78-648C4918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029920-A706-B3DD-14F0-3C81112D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96CB27-1293-4489-9D45-1203E742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81C95-DEA7-FD6D-C2D9-E1A37E7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1973C3-B079-A50D-33EF-12C97D40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FEFF9C-02D7-919B-901B-CAC3D5AB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D47785-276A-041A-3745-3EFC698E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83E22A-320C-6BB4-EDA2-C12815CA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0E9BF9-0014-4428-7241-DDFF6E4A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976CDF-A737-4989-14DC-906F3E6F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6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D039B-2E75-35D8-9DD5-34E9751B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55F69-6EBF-E4FA-2F83-2A5E6DF2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EE4F78-9967-34C2-D3EF-439B9E20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15390-C0C0-0AC2-47CB-EE953F3C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2D5C28-B102-4E94-0E3D-2A9A832C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D0371-866E-C110-4ABA-629CF186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6FEC4-8399-0223-396B-5EF3A22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9F17B0-386D-B361-AD7E-B647E13A1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1A646E-9542-14D1-7D7A-02F47202B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F8119-36C7-C415-1ACF-E6BA5D4B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9F69C6-DD49-7DCE-8696-88DAEAE9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604A77-8DA1-D71E-3F7C-3A61E65E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FBCEA-9B2C-1543-63B9-2E8E5513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87EA83-CC77-864B-6C44-929AC111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C9E9F-2413-4DC4-FF47-4BD62CCE2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5CA8-94D5-431A-BC68-07C0930398E5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437E6-AAF4-1A8C-8658-E1F1C74A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0B84-16A0-9D2D-72C5-C5881CEEE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6783-9B06-466C-BF56-6F916E4E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zeta.ru/family/2022/10/11/15602917.shtml?updated" TargetMode="External"/><Relationship Id="rId2" Type="http://schemas.openxmlformats.org/officeDocument/2006/relationships/hyperlink" Target="https://www.gazeta.ru/tags/person/tatyana_volkova.s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48D7-9572-FDDD-A311-140514F8BD9E}"/>
              </a:ext>
            </a:extLst>
          </p:cNvPr>
          <p:cNvSpPr txBox="1"/>
          <p:nvPr/>
        </p:nvSpPr>
        <p:spPr>
          <a:xfrm>
            <a:off x="1492898" y="1352939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highlight>
                  <a:srgbClr val="FFFF00"/>
                </a:highlight>
                <a:latin typeface="Montserrat" pitchFamily="2" charset="-52"/>
              </a:rPr>
              <a:t>Совместная встречаемость и частотность</a:t>
            </a:r>
          </a:p>
        </p:txBody>
      </p:sp>
    </p:spTree>
    <p:extLst>
      <p:ext uri="{BB962C8B-B14F-4D97-AF65-F5344CB8AC3E}">
        <p14:creationId xmlns:p14="http://schemas.microsoft.com/office/powerpoint/2010/main" val="112961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AEE57-119F-7BE1-1EC6-15FE6F7A6E96}"/>
              </a:ext>
            </a:extLst>
          </p:cNvPr>
          <p:cNvSpPr txBox="1"/>
          <p:nvPr/>
        </p:nvSpPr>
        <p:spPr>
          <a:xfrm>
            <a:off x="1380930" y="1012954"/>
            <a:ext cx="6326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-52"/>
              </a:rPr>
              <a:t>O (observed)</a:t>
            </a:r>
          </a:p>
          <a:p>
            <a:endParaRPr lang="en-US" sz="2800" dirty="0">
              <a:latin typeface="Montserrat" pitchFamily="2" charset="-52"/>
            </a:endParaRPr>
          </a:p>
          <a:p>
            <a:endParaRPr lang="en-US" sz="2800" dirty="0">
              <a:latin typeface="Montserrat" pitchFamily="2" charset="-52"/>
            </a:endParaRPr>
          </a:p>
          <a:p>
            <a:r>
              <a:rPr lang="en-US" sz="2800" dirty="0">
                <a:latin typeface="Montserrat" pitchFamily="2" charset="-52"/>
              </a:rPr>
              <a:t>F1(frequency 1)</a:t>
            </a:r>
          </a:p>
          <a:p>
            <a:endParaRPr lang="en-US" sz="2800" dirty="0">
              <a:latin typeface="Montserrat" pitchFamily="2" charset="-52"/>
            </a:endParaRPr>
          </a:p>
          <a:p>
            <a:endParaRPr lang="en-US" sz="2800" dirty="0">
              <a:latin typeface="Montserrat" pitchFamily="2" charset="-52"/>
            </a:endParaRPr>
          </a:p>
          <a:p>
            <a:r>
              <a:rPr lang="en-US" sz="2800" dirty="0">
                <a:latin typeface="Montserrat" pitchFamily="2" charset="-52"/>
              </a:rPr>
              <a:t>F2(frequency2)</a:t>
            </a:r>
          </a:p>
          <a:p>
            <a:endParaRPr lang="en-US" sz="2800" dirty="0">
              <a:latin typeface="Montserrat" pitchFamily="2" charset="-52"/>
            </a:endParaRPr>
          </a:p>
          <a:p>
            <a:endParaRPr lang="en-US" sz="2800" dirty="0">
              <a:latin typeface="Montserrat" pitchFamily="2" charset="-52"/>
            </a:endParaRPr>
          </a:p>
          <a:p>
            <a:r>
              <a:rPr lang="en-US" sz="2800" dirty="0">
                <a:latin typeface="Montserrat" pitchFamily="2" charset="-52"/>
              </a:rPr>
              <a:t>N (sample size)</a:t>
            </a:r>
          </a:p>
        </p:txBody>
      </p:sp>
    </p:spTree>
    <p:extLst>
      <p:ext uri="{BB962C8B-B14F-4D97-AF65-F5344CB8AC3E}">
        <p14:creationId xmlns:p14="http://schemas.microsoft.com/office/powerpoint/2010/main" val="232676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97769-0B22-8AB3-6243-16B7CF54E46A}"/>
              </a:ext>
            </a:extLst>
          </p:cNvPr>
          <p:cNvSpPr txBox="1"/>
          <p:nvPr/>
        </p:nvSpPr>
        <p:spPr>
          <a:xfrm>
            <a:off x="774440" y="425784"/>
            <a:ext cx="1118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highlight>
                  <a:srgbClr val="FFFF00"/>
                </a:highlight>
                <a:latin typeface="Montserrat" pitchFamily="2" charset="-52"/>
              </a:rPr>
              <a:t>Очевидное: </a:t>
            </a:r>
            <a:r>
              <a:rPr lang="en-US" sz="4000" b="1" dirty="0">
                <a:highlight>
                  <a:srgbClr val="FFFF00"/>
                </a:highlight>
                <a:latin typeface="Montserrat" pitchFamily="2" charset="-52"/>
              </a:rPr>
              <a:t>surface </a:t>
            </a:r>
            <a:r>
              <a:rPr lang="en-US" sz="4000" b="1" dirty="0" err="1">
                <a:highlight>
                  <a:srgbClr val="FFFF00"/>
                </a:highlight>
                <a:latin typeface="Montserrat" pitchFamily="2" charset="-52"/>
              </a:rPr>
              <a:t>cooccurence</a:t>
            </a:r>
            <a:endParaRPr lang="ru-RU" sz="4000" b="1" dirty="0">
              <a:highlight>
                <a:srgbClr val="FFFF00"/>
              </a:highlight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7EA42-1494-E438-F21B-95F50E1F5AA8}"/>
              </a:ext>
            </a:extLst>
          </p:cNvPr>
          <p:cNvSpPr txBox="1"/>
          <p:nvPr/>
        </p:nvSpPr>
        <p:spPr>
          <a:xfrm>
            <a:off x="3890864" y="2508692"/>
            <a:ext cx="614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Не совсем очевидное:</a:t>
            </a:r>
          </a:p>
          <a:p>
            <a:r>
              <a:rPr lang="ru-RU" sz="2400" dirty="0">
                <a:latin typeface="Montserrat" pitchFamily="2" charset="-52"/>
              </a:rPr>
              <a:t>	- размер окна</a:t>
            </a:r>
          </a:p>
          <a:p>
            <a:r>
              <a:rPr lang="ru-RU" sz="2400" dirty="0">
                <a:latin typeface="Montserrat" pitchFamily="2" charset="-52"/>
              </a:rPr>
              <a:t>	- границы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71427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31321F-0B27-0F11-F374-69EF6BD06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9" y="1111508"/>
            <a:ext cx="11293741" cy="5223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0A284-78A4-5A76-1450-D63E0E387E11}"/>
              </a:ext>
            </a:extLst>
          </p:cNvPr>
          <p:cNvSpPr txBox="1"/>
          <p:nvPr/>
        </p:nvSpPr>
        <p:spPr>
          <a:xfrm>
            <a:off x="4644312" y="337849"/>
            <a:ext cx="6526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highlight>
                  <a:srgbClr val="FFFF00"/>
                </a:highlight>
                <a:latin typeface="Montserrat" pitchFamily="2" charset="-52"/>
              </a:rPr>
              <a:t>Окно?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873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94469-63DD-8557-B776-E22F1387384F}"/>
              </a:ext>
            </a:extLst>
          </p:cNvPr>
          <p:cNvSpPr txBox="1"/>
          <p:nvPr/>
        </p:nvSpPr>
        <p:spPr>
          <a:xfrm>
            <a:off x="188168" y="117693"/>
            <a:ext cx="556882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Траты на подарки к 23 февраля и 8 марта значительно отличаются, следует из опроса маркетплейса </a:t>
            </a:r>
            <a:r>
              <a:rPr lang="ru-RU" sz="1600" dirty="0" err="1">
                <a:latin typeface="Montserrat" pitchFamily="2" charset="-52"/>
              </a:rPr>
              <a:t>Ozon</a:t>
            </a:r>
            <a:r>
              <a:rPr lang="ru-RU" sz="1600" dirty="0">
                <a:latin typeface="Montserrat" pitchFamily="2" charset="-52"/>
              </a:rPr>
              <a:t>, поступившего в «</a:t>
            </a:r>
            <a:r>
              <a:rPr lang="ru-RU" sz="1600" dirty="0" err="1">
                <a:latin typeface="Montserrat" pitchFamily="2" charset="-52"/>
              </a:rPr>
              <a:t>Газету.Ru</a:t>
            </a:r>
            <a:r>
              <a:rPr lang="ru-RU" sz="1600" dirty="0">
                <a:latin typeface="Montserrat" pitchFamily="2" charset="-52"/>
              </a:rPr>
              <a:t>».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Подарки для женщин обойдутся примерно вдвое дороже, чем для мужчин. Мужчины не хотят получать носки, на которые больше всего и растет спрос на онлайн-платформах. Однако, 2% мужчин признались, что носки в качестве подарка их абсолютно устраивают. Каждый десятый опрошенный мужчина будет рад любому подарку.</a:t>
            </a:r>
          </a:p>
          <a:p>
            <a:r>
              <a:rPr lang="ru-RU" sz="1600" dirty="0">
                <a:latin typeface="Montserrat" pitchFamily="2" charset="-52"/>
              </a:rPr>
              <a:t>Выбор россиянок все чаще падает и на удобные мужские аксессуары. Спрос на мужские рюкзаки увеличился вдвое в годовом отношении, на зонты, кошельки, ключницы и </a:t>
            </a:r>
            <a:r>
              <a:rPr lang="ru-RU" sz="1600" dirty="0" err="1">
                <a:latin typeface="Montserrat" pitchFamily="2" charset="-52"/>
              </a:rPr>
              <a:t>визитницы</a:t>
            </a:r>
            <a:r>
              <a:rPr lang="ru-RU" sz="1600" dirty="0">
                <a:latin typeface="Montserrat" pitchFamily="2" charset="-52"/>
              </a:rPr>
              <a:t> — в 2,3 раза.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В этом феврале ярко проявился тренд на покупку подарков по интересам. В период с 10 по 17 февраля на </a:t>
            </a:r>
            <a:r>
              <a:rPr lang="ru-RU" sz="1600" dirty="0" err="1">
                <a:latin typeface="Montserrat" pitchFamily="2" charset="-52"/>
              </a:rPr>
              <a:t>Ozon</a:t>
            </a:r>
            <a:r>
              <a:rPr lang="ru-RU" sz="1600" dirty="0">
                <a:latin typeface="Montserrat" pitchFamily="2" charset="-52"/>
              </a:rPr>
              <a:t> в топ быстрорастущих категорий попали товары для рыбалки и охоты. В списке популярных товаров — эхолот, мощный бинокль и комплект раций. Для любителей бани выбирают большой подарочный набор из 6 предметов в тубусе.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347F-A741-A321-D4A4-346619214B37}"/>
              </a:ext>
            </a:extLst>
          </p:cNvPr>
          <p:cNvSpPr txBox="1"/>
          <p:nvPr/>
        </p:nvSpPr>
        <p:spPr>
          <a:xfrm>
            <a:off x="5756988" y="117693"/>
            <a:ext cx="60928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Каждая шестая россиянка в опросе точно знает, что она хочет получить в подарок и ее не устроит просто любой презент. Почти четверть (21%) респонденток не обрадуются, получив в подарок что-то для хозяйства — сюда входят кухонные принадлежности, текстиль и техника для дома. Также в антирейтинг подарков попали сладости и товары для душа. Цветы же все еще остаются популярным презентом — без них 8 марта не представляют треть респонденток. В топ желанных подарков ожидаемо вошли парфюм (28%), а также косметика (20%), гаджеты (18%) и ювелирные украшения (16%).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Почти 40% опрошенных собираются потратить на подарок к 23 февраля от 1 до 2,5 тыс. руб. 17% не планируют покупать презенты дороже 1 000 руб. И только 11% россиянок готовы расстаться с суммой более 5 тыс. руб.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На подарки к 8 марта 36% опрошенных планируют потратить от 2 до 4,5 тыс. руб. Еще 19% будут искать подарки дороже 5 тыс. руб. Дарить символические презенты стоимостью до 1 000 руб. будут 8% опрошенных.</a:t>
            </a:r>
          </a:p>
          <a:p>
            <a:r>
              <a:rPr lang="ru-RU" sz="1600" dirty="0">
                <a:latin typeface="Montserrat" pitchFamily="2" charset="-52"/>
              </a:rPr>
              <a:t>Средняя сумма подарка на гендерные праздники в этом году составляет порядка 3 500 руб. — это на 6,5% выше, чем в прошлом году.</a:t>
            </a:r>
          </a:p>
        </p:txBody>
      </p:sp>
    </p:spTree>
    <p:extLst>
      <p:ext uri="{BB962C8B-B14F-4D97-AF65-F5344CB8AC3E}">
        <p14:creationId xmlns:p14="http://schemas.microsoft.com/office/powerpoint/2010/main" val="204279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E2FCE-70ED-950F-A422-80641CA578DA}"/>
              </a:ext>
            </a:extLst>
          </p:cNvPr>
          <p:cNvSpPr txBox="1"/>
          <p:nvPr/>
        </p:nvSpPr>
        <p:spPr>
          <a:xfrm>
            <a:off x="230155" y="2851743"/>
            <a:ext cx="11961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highlight>
                  <a:srgbClr val="FFFF00"/>
                </a:highlight>
                <a:latin typeface="Montserrat" pitchFamily="2" charset="-52"/>
              </a:rPr>
              <a:t>Не совсем очевидное: </a:t>
            </a:r>
            <a:r>
              <a:rPr lang="en-US" sz="4000" b="1" dirty="0">
                <a:highlight>
                  <a:srgbClr val="FFFF00"/>
                </a:highlight>
                <a:latin typeface="Montserrat" pitchFamily="2" charset="-52"/>
              </a:rPr>
              <a:t>textual </a:t>
            </a:r>
            <a:r>
              <a:rPr lang="en-US" sz="4000" b="1" dirty="0" err="1">
                <a:highlight>
                  <a:srgbClr val="FFFF00"/>
                </a:highlight>
                <a:latin typeface="Montserrat" pitchFamily="2" charset="-52"/>
              </a:rPr>
              <a:t>cooccurence</a:t>
            </a:r>
            <a:endParaRPr lang="ru-RU" sz="4000" b="1" dirty="0">
              <a:highlight>
                <a:srgbClr val="FFFF00"/>
              </a:highlight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152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227374-189F-5E1A-6A83-26F8769319CB}"/>
              </a:ext>
            </a:extLst>
          </p:cNvPr>
          <p:cNvSpPr txBox="1"/>
          <p:nvPr/>
        </p:nvSpPr>
        <p:spPr>
          <a:xfrm>
            <a:off x="538843" y="232007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Montserrat" pitchFamily="2" charset="-52"/>
              </a:rPr>
              <a:t>Инвестор Волкова: многие допускают, что могут занять деньги у близкого и вернуть их несвоевременно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57F9-62A0-A9F7-5872-700B6707B1AC}"/>
              </a:ext>
            </a:extLst>
          </p:cNvPr>
          <p:cNvSpPr txBox="1"/>
          <p:nvPr/>
        </p:nvSpPr>
        <p:spPr>
          <a:xfrm>
            <a:off x="538843" y="1063004"/>
            <a:ext cx="58806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Сертифицированный финансовый консультант, инвестор Татьяна </a:t>
            </a:r>
            <a:r>
              <a:rPr lang="ru-RU" sz="1600" dirty="0">
                <a:latin typeface="Montserrat" pitchFamily="2" charset="-52"/>
                <a:hlinkClick r:id="rId2"/>
              </a:rPr>
              <a:t>Волкова</a:t>
            </a:r>
            <a:r>
              <a:rPr lang="ru-RU" sz="1600" dirty="0">
                <a:latin typeface="Montserrat" pitchFamily="2" charset="-52"/>
              </a:rPr>
              <a:t> рассказала </a:t>
            </a:r>
            <a:r>
              <a:rPr lang="ru-RU" sz="1600" b="1" dirty="0">
                <a:latin typeface="Montserrat" pitchFamily="2" charset="-52"/>
                <a:hlinkClick r:id="rId3"/>
              </a:rPr>
              <a:t>«</a:t>
            </a:r>
            <a:r>
              <a:rPr lang="ru-RU" sz="1600" b="1" dirty="0" err="1">
                <a:latin typeface="Montserrat" pitchFamily="2" charset="-52"/>
                <a:hlinkClick r:id="rId3"/>
              </a:rPr>
              <a:t>Газете.Ru</a:t>
            </a:r>
            <a:r>
              <a:rPr lang="ru-RU" sz="1600" b="1" dirty="0">
                <a:latin typeface="Montserrat" pitchFamily="2" charset="-52"/>
                <a:hlinkClick r:id="rId3"/>
              </a:rPr>
              <a:t>»</a:t>
            </a:r>
            <a:r>
              <a:rPr lang="ru-RU" sz="1600" dirty="0">
                <a:latin typeface="Montserrat" pitchFamily="2" charset="-52"/>
              </a:rPr>
              <a:t>, почему не стоит давать и брать деньги в долг у близких.</a:t>
            </a:r>
          </a:p>
          <a:p>
            <a:br>
              <a:rPr lang="ru-RU" sz="1600" dirty="0">
                <a:latin typeface="Montserrat" pitchFamily="2" charset="-52"/>
              </a:rPr>
            </a:br>
            <a:r>
              <a:rPr lang="ru-RU" sz="1600" dirty="0">
                <a:latin typeface="Montserrat" pitchFamily="2" charset="-52"/>
              </a:rPr>
              <a:t>Она рассказала, что на первый взгляд проще и выгоднее попросить в долг у близких людей, а не идти в банк для оформления кредита.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Но при этом вокруг темы сосредоточено большое количество шуток и афоризмов вроде «Хочешь потерять друга – дай ему денег в долг».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«Если вы собираетесь одолжить средства близкому человеку, то не стоит отдавать последнее или деньги, которые нужны к конкретной дате. Иначе вскоре у вас появятся навязчивые мысли: «А вернут ли мне деньги» и «Если не вернут, то как взыскивать с близкого?!» Чтобы этого не происходило, усвойте несложное правило: если даете в долг, то не ожидайте возврата или лучше не давайте вообще. Иначе в вас затаится обида», – посоветовала Волкова.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D4CF6-3CCD-B5F4-1FA2-FEDAE10BC917}"/>
              </a:ext>
            </a:extLst>
          </p:cNvPr>
          <p:cNvSpPr txBox="1"/>
          <p:nvPr/>
        </p:nvSpPr>
        <p:spPr>
          <a:xfrm>
            <a:off x="8371890" y="878338"/>
            <a:ext cx="348731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Она также объяснила, что должник в свою очередь может попасть в ловушку гибкости обязательств: «Это ведь мой знакомый, он, если что, поймет, если я верну чуть позже».</a:t>
            </a:r>
          </a:p>
          <a:p>
            <a:endParaRPr lang="ru-RU" sz="1600" dirty="0">
              <a:latin typeface="Montserrat" pitchFamily="2" charset="-52"/>
            </a:endParaRPr>
          </a:p>
          <a:p>
            <a:r>
              <a:rPr lang="ru-RU" sz="1600" dirty="0">
                <a:latin typeface="Montserrat" pitchFamily="2" charset="-52"/>
              </a:rPr>
              <a:t>«Если вам нужны деньги, которых у вас нет, оптимальным вариантом был и остается кредит в банке. Только в этом случае можно говорить о некой </a:t>
            </a:r>
            <a:r>
              <a:rPr lang="ru-RU" sz="1600" dirty="0" err="1">
                <a:latin typeface="Montserrat" pitchFamily="2" charset="-52"/>
              </a:rPr>
              <a:t>формализованности</a:t>
            </a:r>
            <a:r>
              <a:rPr lang="ru-RU" sz="1600" dirty="0">
                <a:latin typeface="Montserrat" pitchFamily="2" charset="-52"/>
              </a:rPr>
              <a:t>: возникает договор, график платежей, проценты и штрафы. Все эти обстоятельства становятся мотиватором для возврата средств в срок», – добавила Волкова.</a:t>
            </a:r>
          </a:p>
        </p:txBody>
      </p:sp>
    </p:spTree>
    <p:extLst>
      <p:ext uri="{BB962C8B-B14F-4D97-AF65-F5344CB8AC3E}">
        <p14:creationId xmlns:p14="http://schemas.microsoft.com/office/powerpoint/2010/main" val="389464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E2FCE-70ED-950F-A422-80641CA578DA}"/>
              </a:ext>
            </a:extLst>
          </p:cNvPr>
          <p:cNvSpPr txBox="1"/>
          <p:nvPr/>
        </p:nvSpPr>
        <p:spPr>
          <a:xfrm>
            <a:off x="115077" y="444445"/>
            <a:ext cx="11961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highlight>
                  <a:srgbClr val="FFFF00"/>
                </a:highlight>
                <a:latin typeface="Montserrat" pitchFamily="2" charset="-52"/>
              </a:rPr>
              <a:t>Совсем не очевидное: </a:t>
            </a:r>
            <a:r>
              <a:rPr lang="en-US" sz="4000" b="1" dirty="0">
                <a:highlight>
                  <a:srgbClr val="FFFF00"/>
                </a:highlight>
                <a:latin typeface="Montserrat" pitchFamily="2" charset="-52"/>
              </a:rPr>
              <a:t>syntactic </a:t>
            </a:r>
            <a:r>
              <a:rPr lang="en-US" sz="4000" b="1" dirty="0" err="1">
                <a:highlight>
                  <a:srgbClr val="FFFF00"/>
                </a:highlight>
                <a:latin typeface="Montserrat" pitchFamily="2" charset="-52"/>
              </a:rPr>
              <a:t>cooccurence</a:t>
            </a:r>
            <a:endParaRPr lang="ru-RU" sz="4000" b="1" dirty="0">
              <a:highlight>
                <a:srgbClr val="FFFF00"/>
              </a:highlight>
              <a:latin typeface="Montserrat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F5378-FCAF-0DB3-922C-7A8129C5AD3D}"/>
              </a:ext>
            </a:extLst>
          </p:cNvPr>
          <p:cNvSpPr txBox="1"/>
          <p:nvPr/>
        </p:nvSpPr>
        <p:spPr>
          <a:xfrm>
            <a:off x="221949" y="3173003"/>
            <a:ext cx="142968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Montserrat" pitchFamily="2" charset="-52"/>
              </a:rPr>
              <a:t>http://lindat.mff.cuni.cz/services/udpipe/</a:t>
            </a:r>
            <a:endParaRPr lang="ru-RU" sz="4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152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2D006-1535-7E97-FBDD-DB2AC631DB46}"/>
              </a:ext>
            </a:extLst>
          </p:cNvPr>
          <p:cNvSpPr txBox="1"/>
          <p:nvPr/>
        </p:nvSpPr>
        <p:spPr>
          <a:xfrm>
            <a:off x="692408" y="457659"/>
            <a:ext cx="10676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Габриэлла </a:t>
            </a:r>
            <a:r>
              <a:rPr lang="ru-RU" sz="2400" dirty="0" err="1">
                <a:latin typeface="Montserrat" pitchFamily="2" charset="-52"/>
              </a:rPr>
              <a:t>Ландольфи</a:t>
            </a:r>
            <a:r>
              <a:rPr lang="ru-RU" sz="2400" dirty="0">
                <a:latin typeface="Montserrat" pitchFamily="2" charset="-52"/>
              </a:rPr>
              <a:t> развелась с мужем и решила устроить вечеринку, на которую был нанят официант Роман.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457D-8576-0D6D-F69B-E1F6B40E8181}"/>
              </a:ext>
            </a:extLst>
          </p:cNvPr>
          <p:cNvSpPr txBox="1"/>
          <p:nvPr/>
        </p:nvSpPr>
        <p:spPr>
          <a:xfrm>
            <a:off x="692408" y="1519686"/>
            <a:ext cx="10676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Эппл Мартин, которая в мае этого года отметила совершеннолетие, решила устроить домашнюю вечеринку в особняке матери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A75F2-EA33-08DD-5A7B-F52135EDD457}"/>
              </a:ext>
            </a:extLst>
          </p:cNvPr>
          <p:cNvSpPr txBox="1"/>
          <p:nvPr/>
        </p:nvSpPr>
        <p:spPr>
          <a:xfrm>
            <a:off x="692408" y="2828835"/>
            <a:ext cx="110268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Так или иначе, выписали его уже в конце зимы, и Таня торжественно перевезла его домой и даже </a:t>
            </a:r>
            <a:r>
              <a:rPr lang="ru-RU" sz="2400" dirty="0">
                <a:effectLst/>
                <a:latin typeface="Montserrat" pitchFamily="2" charset="-52"/>
              </a:rPr>
              <a:t>устроила</a:t>
            </a:r>
            <a:r>
              <a:rPr lang="ru-RU" sz="2400" i="0" dirty="0">
                <a:effectLst/>
                <a:latin typeface="Montserrat" pitchFamily="2" charset="-52"/>
              </a:rPr>
              <a:t> по этому поводу небольшую </a:t>
            </a:r>
            <a:r>
              <a:rPr lang="ru-RU" sz="2400" dirty="0">
                <a:effectLst/>
                <a:latin typeface="Montserrat" pitchFamily="2" charset="-52"/>
              </a:rPr>
              <a:t>вечеринку </a:t>
            </a:r>
            <a:r>
              <a:rPr lang="ru-RU" sz="2400" i="0" dirty="0">
                <a:effectLst/>
                <a:latin typeface="Montserrat" pitchFamily="2" charset="-52"/>
              </a:rPr>
              <a:t>для близких друзей</a:t>
            </a:r>
            <a:endParaRPr lang="ru-RU" sz="24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1A67B-D963-4F8E-9E96-F2224380F69D}"/>
              </a:ext>
            </a:extLst>
          </p:cNvPr>
          <p:cNvSpPr txBox="1"/>
          <p:nvPr/>
        </p:nvSpPr>
        <p:spPr>
          <a:xfrm>
            <a:off x="692407" y="4260194"/>
            <a:ext cx="11026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Montserrat" pitchFamily="2" charset="-52"/>
              </a:rPr>
              <a:t>Скажем, те же сноубордисты устроили в Олимпийской деревне шумную вечеринку да так разошлись, что начали крушить мебель</a:t>
            </a:r>
            <a:endParaRPr lang="ru-RU" sz="2400" dirty="0">
              <a:latin typeface="Montserrat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CE1BB-0D3C-FA1E-0D38-BA8E6C3C8148}"/>
              </a:ext>
            </a:extLst>
          </p:cNvPr>
          <p:cNvSpPr txBox="1"/>
          <p:nvPr/>
        </p:nvSpPr>
        <p:spPr>
          <a:xfrm>
            <a:off x="692407" y="5315404"/>
            <a:ext cx="11176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И этот тип придумал </a:t>
            </a:r>
            <a:r>
              <a:rPr lang="ru-RU" sz="2400" i="1" dirty="0">
                <a:effectLst/>
                <a:latin typeface="Montserrat" pitchFamily="2" charset="-52"/>
              </a:rPr>
              <a:t>устроить</a:t>
            </a:r>
            <a:r>
              <a:rPr lang="ru-RU" sz="2400" i="0" dirty="0">
                <a:effectLst/>
                <a:latin typeface="Montserrat" pitchFamily="2" charset="-52"/>
              </a:rPr>
              <a:t> в честь жены </a:t>
            </a:r>
            <a:r>
              <a:rPr lang="ru-RU" sz="2400" i="1" dirty="0">
                <a:effectLst/>
                <a:latin typeface="Montserrat" pitchFamily="2" charset="-52"/>
              </a:rPr>
              <a:t>вечеринку</a:t>
            </a:r>
            <a:r>
              <a:rPr lang="ru-RU" sz="2400" i="0" dirty="0">
                <a:effectLst/>
                <a:latin typeface="Montserrat" pitchFamily="2" charset="-52"/>
              </a:rPr>
              <a:t> в замке, где в 30-х годах была психушка, и там психованный психиатр убивал пациентов.</a:t>
            </a:r>
            <a:endParaRPr lang="ru-RU" sz="2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08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57C9D-EBE7-6231-CAB0-99B6C4DC146B}"/>
              </a:ext>
            </a:extLst>
          </p:cNvPr>
          <p:cNvSpPr txBox="1"/>
          <p:nvPr/>
        </p:nvSpPr>
        <p:spPr>
          <a:xfrm>
            <a:off x="2442287" y="1634518"/>
            <a:ext cx="8269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Montserrat" pitchFamily="2" charset="-52"/>
              </a:rPr>
              <a:t>lexically and/or pragmatically constrained recurrent</a:t>
            </a:r>
            <a:br>
              <a:rPr lang="en-US" sz="3600" dirty="0">
                <a:latin typeface="Montserrat" pitchFamily="2" charset="-52"/>
              </a:rPr>
            </a:br>
            <a:r>
              <a:rPr lang="en-US" sz="3600" b="1" dirty="0">
                <a:effectLst/>
                <a:highlight>
                  <a:srgbClr val="FFFF00"/>
                </a:highlight>
                <a:latin typeface="Montserrat" pitchFamily="2" charset="-52"/>
              </a:rPr>
              <a:t>co-occurrences</a:t>
            </a:r>
            <a:r>
              <a:rPr lang="en-US" sz="3600" dirty="0">
                <a:effectLst/>
                <a:latin typeface="Montserrat" pitchFamily="2" charset="-52"/>
              </a:rPr>
              <a:t> of at least two lexical </a:t>
            </a:r>
            <a:r>
              <a:rPr lang="en-US" sz="3600" b="1" dirty="0">
                <a:effectLst/>
                <a:highlight>
                  <a:srgbClr val="FFFF00"/>
                </a:highlight>
                <a:latin typeface="Montserrat" pitchFamily="2" charset="-52"/>
              </a:rPr>
              <a:t>items</a:t>
            </a:r>
            <a:r>
              <a:rPr lang="en-US" sz="3600" dirty="0">
                <a:effectLst/>
                <a:latin typeface="Montserrat" pitchFamily="2" charset="-52"/>
              </a:rPr>
              <a:t> which are in a direct syntactic relation with</a:t>
            </a:r>
            <a:r>
              <a:rPr lang="ru-RU" sz="3600" dirty="0">
                <a:effectLst/>
                <a:latin typeface="Montserrat" pitchFamily="2" charset="-52"/>
              </a:rPr>
              <a:t> </a:t>
            </a:r>
            <a:r>
              <a:rPr lang="en-US" sz="3600" dirty="0">
                <a:latin typeface="Montserrat" pitchFamily="2" charset="-52"/>
              </a:rPr>
              <a:t>“</a:t>
            </a:r>
            <a:r>
              <a:rPr lang="en-US" sz="3600" dirty="0">
                <a:effectLst/>
                <a:latin typeface="Montserrat" pitchFamily="2" charset="-52"/>
              </a:rPr>
              <a:t>each other” (Bartsch 2004, 76)</a:t>
            </a:r>
            <a:endParaRPr lang="ru-RU" sz="36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603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43D33-7358-8CFD-0AC1-CF59A8EA24D1}"/>
              </a:ext>
            </a:extLst>
          </p:cNvPr>
          <p:cNvSpPr txBox="1"/>
          <p:nvPr/>
        </p:nvSpPr>
        <p:spPr>
          <a:xfrm>
            <a:off x="989045" y="2705877"/>
            <a:ext cx="1183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highlight>
                  <a:srgbClr val="FFFF00"/>
                </a:highlight>
                <a:latin typeface="Montserrat" pitchFamily="2" charset="-52"/>
              </a:rPr>
              <a:t>Проблема слова «</a:t>
            </a:r>
            <a:r>
              <a:rPr lang="ru-RU" sz="6000" b="1" i="1" dirty="0">
                <a:highlight>
                  <a:srgbClr val="FFFF00"/>
                </a:highlight>
                <a:latin typeface="Montserrat" pitchFamily="2" charset="-52"/>
              </a:rPr>
              <a:t>слово»</a:t>
            </a:r>
            <a:endParaRPr lang="ru-RU" sz="6000" b="1" dirty="0">
              <a:highlight>
                <a:srgbClr val="FFFF00"/>
              </a:highlight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76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9BEAC-2733-012E-096A-208BB2DF4646}"/>
              </a:ext>
            </a:extLst>
          </p:cNvPr>
          <p:cNvSpPr txBox="1"/>
          <p:nvPr/>
        </p:nvSpPr>
        <p:spPr>
          <a:xfrm>
            <a:off x="1975757" y="1810492"/>
            <a:ext cx="8707793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>
                <a:latin typeface="Montserrat" pitchFamily="2" charset="-52"/>
              </a:rPr>
              <a:t>Что называется словом в естественном языке? Самые разные вещи: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400" dirty="0">
              <a:latin typeface="Montserrat" pitchFamily="2" charset="-52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itchFamily="2" charset="-52"/>
              </a:rPr>
              <a:t>«В этом стихотворении ровно сто слов»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itchFamily="2" charset="-52"/>
              </a:rPr>
              <a:t>«До реформы орфографии это слово писалось с </a:t>
            </a:r>
            <a:r>
              <a:rPr lang="ru-RU" altLang="ru-RU" sz="2400" dirty="0" err="1">
                <a:latin typeface="Montserrat" pitchFamily="2" charset="-52"/>
              </a:rPr>
              <a:t>ером</a:t>
            </a:r>
            <a:r>
              <a:rPr lang="ru-RU" altLang="ru-RU" sz="2400" dirty="0">
                <a:latin typeface="Montserrat" pitchFamily="2" charset="-52"/>
              </a:rPr>
              <a:t>»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itchFamily="2" charset="-52"/>
              </a:rPr>
              <a:t>«Это слово мне незнакомо»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itchFamily="2" charset="-52"/>
              </a:rPr>
              <a:t>«Лексический минимум первого года обучения – тысяча слов»</a:t>
            </a:r>
          </a:p>
        </p:txBody>
      </p:sp>
    </p:spTree>
    <p:extLst>
      <p:ext uri="{BB962C8B-B14F-4D97-AF65-F5344CB8AC3E}">
        <p14:creationId xmlns:p14="http://schemas.microsoft.com/office/powerpoint/2010/main" val="11431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81BAD-5E93-434E-B3A8-F1193FC9F8FA}"/>
              </a:ext>
            </a:extLst>
          </p:cNvPr>
          <p:cNvSpPr txBox="1"/>
          <p:nvPr/>
        </p:nvSpPr>
        <p:spPr>
          <a:xfrm>
            <a:off x="2276669" y="363894"/>
            <a:ext cx="7931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Montserrat" panose="00000500000000000000" pitchFamily="50" charset="-52"/>
              </a:rPr>
              <a:t>Токенизация</a:t>
            </a:r>
            <a:endParaRPr lang="ru-RU" sz="4400" b="1" dirty="0">
              <a:latin typeface="Montserrat" panose="00000500000000000000" pitchFamily="50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087DD-B4AC-4A9E-8BB9-ADA3713BF4A7}"/>
              </a:ext>
            </a:extLst>
          </p:cNvPr>
          <p:cNvSpPr txBox="1"/>
          <p:nvPr/>
        </p:nvSpPr>
        <p:spPr>
          <a:xfrm>
            <a:off x="1471512" y="1797165"/>
            <a:ext cx="984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is Andrew’s text, isn’t it?</a:t>
            </a:r>
            <a:endParaRPr lang="ru-RU" sz="48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215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C3A9E4-9ED5-43BC-A19C-A9FC75DE44BE}"/>
              </a:ext>
            </a:extLst>
          </p:cNvPr>
          <p:cNvSpPr/>
          <p:nvPr/>
        </p:nvSpPr>
        <p:spPr>
          <a:xfrm>
            <a:off x="10689577" y="1925718"/>
            <a:ext cx="796407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BFBB5E-086D-4192-A2EC-7739CC227738}"/>
              </a:ext>
            </a:extLst>
          </p:cNvPr>
          <p:cNvSpPr/>
          <p:nvPr/>
        </p:nvSpPr>
        <p:spPr>
          <a:xfrm>
            <a:off x="8961077" y="1970833"/>
            <a:ext cx="136849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2C9B9D-E06B-4945-8970-5FFBE70986B9}"/>
              </a:ext>
            </a:extLst>
          </p:cNvPr>
          <p:cNvSpPr/>
          <p:nvPr/>
        </p:nvSpPr>
        <p:spPr>
          <a:xfrm>
            <a:off x="7195066" y="1958628"/>
            <a:ext cx="1368491" cy="567207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8B7299-9B4E-45F9-8003-5D3C3A3266C2}"/>
              </a:ext>
            </a:extLst>
          </p:cNvPr>
          <p:cNvSpPr/>
          <p:nvPr/>
        </p:nvSpPr>
        <p:spPr>
          <a:xfrm>
            <a:off x="3867538" y="1950015"/>
            <a:ext cx="290454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AB18C0-DC7F-450D-91CD-E11D7F58DC43}"/>
              </a:ext>
            </a:extLst>
          </p:cNvPr>
          <p:cNvSpPr/>
          <p:nvPr/>
        </p:nvSpPr>
        <p:spPr>
          <a:xfrm>
            <a:off x="2959747" y="1958628"/>
            <a:ext cx="48480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FEBE4F-460F-47B5-8213-25AEF07AFD13}"/>
              </a:ext>
            </a:extLst>
          </p:cNvPr>
          <p:cNvSpPr/>
          <p:nvPr/>
        </p:nvSpPr>
        <p:spPr>
          <a:xfrm>
            <a:off x="1319113" y="1951564"/>
            <a:ext cx="136810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81BAD-5E93-434E-B3A8-F1193FC9F8FA}"/>
              </a:ext>
            </a:extLst>
          </p:cNvPr>
          <p:cNvSpPr txBox="1"/>
          <p:nvPr/>
        </p:nvSpPr>
        <p:spPr>
          <a:xfrm>
            <a:off x="1800808" y="394278"/>
            <a:ext cx="7931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Montserrat" panose="00000500000000000000" pitchFamily="50" charset="-52"/>
              </a:rPr>
              <a:t>Токенизация</a:t>
            </a:r>
            <a:endParaRPr lang="ru-RU" sz="4400" b="1" dirty="0">
              <a:latin typeface="Montserrat" panose="00000500000000000000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4B85B-D1D9-477D-BE41-574CB6D73B8C}"/>
              </a:ext>
            </a:extLst>
          </p:cNvPr>
          <p:cNvSpPr txBox="1"/>
          <p:nvPr/>
        </p:nvSpPr>
        <p:spPr>
          <a:xfrm>
            <a:off x="674525" y="1419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Montserrat SemiBold" panose="00000700000000000000" pitchFamily="50" charset="-52"/>
              </a:rPr>
              <a:t>Whitespace tokenizer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02DCE-B41C-44DE-9910-BDD61BFBD4D0}"/>
              </a:ext>
            </a:extLst>
          </p:cNvPr>
          <p:cNvSpPr txBox="1"/>
          <p:nvPr/>
        </p:nvSpPr>
        <p:spPr>
          <a:xfrm>
            <a:off x="1319113" y="1813567"/>
            <a:ext cx="1077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 Andrew’s   text,   isn’t   it?</a:t>
            </a:r>
            <a:endParaRPr lang="ru-RU" sz="48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623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C095C7F-D94D-4151-A619-AA3D0F3CAADC}"/>
              </a:ext>
            </a:extLst>
          </p:cNvPr>
          <p:cNvSpPr/>
          <p:nvPr/>
        </p:nvSpPr>
        <p:spPr>
          <a:xfrm>
            <a:off x="10992432" y="3566997"/>
            <a:ext cx="365059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034E0F-0768-423B-AA0B-F9568BD08B07}"/>
              </a:ext>
            </a:extLst>
          </p:cNvPr>
          <p:cNvSpPr/>
          <p:nvPr/>
        </p:nvSpPr>
        <p:spPr>
          <a:xfrm>
            <a:off x="10438033" y="3584680"/>
            <a:ext cx="44146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A8BD713-237C-44EF-BE0D-55C0A26B0CC3}"/>
              </a:ext>
            </a:extLst>
          </p:cNvPr>
          <p:cNvSpPr/>
          <p:nvPr/>
        </p:nvSpPr>
        <p:spPr>
          <a:xfrm>
            <a:off x="10003967" y="3602905"/>
            <a:ext cx="32560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10D3C34-774B-4E49-B657-4574007E490B}"/>
              </a:ext>
            </a:extLst>
          </p:cNvPr>
          <p:cNvSpPr/>
          <p:nvPr/>
        </p:nvSpPr>
        <p:spPr>
          <a:xfrm>
            <a:off x="9689838" y="3602905"/>
            <a:ext cx="22860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2FF444D-2A89-406E-BEF1-142AEABC3436}"/>
              </a:ext>
            </a:extLst>
          </p:cNvPr>
          <p:cNvSpPr/>
          <p:nvPr/>
        </p:nvSpPr>
        <p:spPr>
          <a:xfrm>
            <a:off x="8728968" y="3602905"/>
            <a:ext cx="913918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C8203ED-B17B-4D1E-B8DA-597F5CB228C7}"/>
              </a:ext>
            </a:extLst>
          </p:cNvPr>
          <p:cNvSpPr/>
          <p:nvPr/>
        </p:nvSpPr>
        <p:spPr>
          <a:xfrm>
            <a:off x="8382772" y="3602905"/>
            <a:ext cx="249209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BA56780-4338-47CC-B901-F62EF2D92EAA}"/>
              </a:ext>
            </a:extLst>
          </p:cNvPr>
          <p:cNvSpPr/>
          <p:nvPr/>
        </p:nvSpPr>
        <p:spPr>
          <a:xfrm>
            <a:off x="6921367" y="3586743"/>
            <a:ext cx="1345555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6123E3F-353A-4887-9652-58A3CB1644C1}"/>
              </a:ext>
            </a:extLst>
          </p:cNvPr>
          <p:cNvSpPr/>
          <p:nvPr/>
        </p:nvSpPr>
        <p:spPr>
          <a:xfrm>
            <a:off x="6323042" y="3584680"/>
            <a:ext cx="33862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CDC07D-8F3E-452F-A35A-F01B151C896A}"/>
              </a:ext>
            </a:extLst>
          </p:cNvPr>
          <p:cNvSpPr/>
          <p:nvPr/>
        </p:nvSpPr>
        <p:spPr>
          <a:xfrm>
            <a:off x="5961675" y="3584680"/>
            <a:ext cx="249986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14599B2-787C-43D6-B290-572EB1E9963A}"/>
              </a:ext>
            </a:extLst>
          </p:cNvPr>
          <p:cNvSpPr/>
          <p:nvPr/>
        </p:nvSpPr>
        <p:spPr>
          <a:xfrm>
            <a:off x="3444551" y="3602905"/>
            <a:ext cx="240574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DECB924-4273-421C-A080-19E7A815FB46}"/>
              </a:ext>
            </a:extLst>
          </p:cNvPr>
          <p:cNvSpPr/>
          <p:nvPr/>
        </p:nvSpPr>
        <p:spPr>
          <a:xfrm>
            <a:off x="2596045" y="3612236"/>
            <a:ext cx="604356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8FEA2A-AB1A-42E1-8F93-A09E6A064EFD}"/>
              </a:ext>
            </a:extLst>
          </p:cNvPr>
          <p:cNvSpPr/>
          <p:nvPr/>
        </p:nvSpPr>
        <p:spPr>
          <a:xfrm>
            <a:off x="1116756" y="3602905"/>
            <a:ext cx="136810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C3A9E4-9ED5-43BC-A19C-A9FC75DE44BE}"/>
              </a:ext>
            </a:extLst>
          </p:cNvPr>
          <p:cNvSpPr/>
          <p:nvPr/>
        </p:nvSpPr>
        <p:spPr>
          <a:xfrm>
            <a:off x="10689577" y="1925718"/>
            <a:ext cx="796407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BFBB5E-086D-4192-A2EC-7739CC227738}"/>
              </a:ext>
            </a:extLst>
          </p:cNvPr>
          <p:cNvSpPr/>
          <p:nvPr/>
        </p:nvSpPr>
        <p:spPr>
          <a:xfrm>
            <a:off x="8961077" y="1970833"/>
            <a:ext cx="136849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2C9B9D-E06B-4945-8970-5FFBE70986B9}"/>
              </a:ext>
            </a:extLst>
          </p:cNvPr>
          <p:cNvSpPr/>
          <p:nvPr/>
        </p:nvSpPr>
        <p:spPr>
          <a:xfrm>
            <a:off x="7195066" y="1958628"/>
            <a:ext cx="1368491" cy="567207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8B7299-9B4E-45F9-8003-5D3C3A3266C2}"/>
              </a:ext>
            </a:extLst>
          </p:cNvPr>
          <p:cNvSpPr/>
          <p:nvPr/>
        </p:nvSpPr>
        <p:spPr>
          <a:xfrm>
            <a:off x="3867538" y="1950015"/>
            <a:ext cx="290454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AB18C0-DC7F-450D-91CD-E11D7F58DC43}"/>
              </a:ext>
            </a:extLst>
          </p:cNvPr>
          <p:cNvSpPr/>
          <p:nvPr/>
        </p:nvSpPr>
        <p:spPr>
          <a:xfrm>
            <a:off x="2959747" y="1958628"/>
            <a:ext cx="48480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FEBE4F-460F-47B5-8213-25AEF07AFD13}"/>
              </a:ext>
            </a:extLst>
          </p:cNvPr>
          <p:cNvSpPr/>
          <p:nvPr/>
        </p:nvSpPr>
        <p:spPr>
          <a:xfrm>
            <a:off x="1319113" y="1951564"/>
            <a:ext cx="136810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81BAD-5E93-434E-B3A8-F1193FC9F8FA}"/>
              </a:ext>
            </a:extLst>
          </p:cNvPr>
          <p:cNvSpPr txBox="1"/>
          <p:nvPr/>
        </p:nvSpPr>
        <p:spPr>
          <a:xfrm>
            <a:off x="1800808" y="394278"/>
            <a:ext cx="7931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Montserrat" panose="00000500000000000000" pitchFamily="50" charset="-52"/>
              </a:rPr>
              <a:t>Токенизация</a:t>
            </a:r>
            <a:endParaRPr lang="ru-RU" sz="4400" b="1" dirty="0">
              <a:latin typeface="Montserrat" panose="00000500000000000000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4B85B-D1D9-477D-BE41-574CB6D73B8C}"/>
              </a:ext>
            </a:extLst>
          </p:cNvPr>
          <p:cNvSpPr txBox="1"/>
          <p:nvPr/>
        </p:nvSpPr>
        <p:spPr>
          <a:xfrm>
            <a:off x="674525" y="1419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Montserrat SemiBold" panose="00000700000000000000" pitchFamily="50" charset="-52"/>
              </a:rPr>
              <a:t>Whitespace tokenizer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02DCE-B41C-44DE-9910-BDD61BFBD4D0}"/>
              </a:ext>
            </a:extLst>
          </p:cNvPr>
          <p:cNvSpPr txBox="1"/>
          <p:nvPr/>
        </p:nvSpPr>
        <p:spPr>
          <a:xfrm>
            <a:off x="1319113" y="1812017"/>
            <a:ext cx="1077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 Andrew’s   text,   isn’t   it?</a:t>
            </a:r>
            <a:endParaRPr lang="ru-RU" sz="4800" dirty="0"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1919E-4133-43D9-8769-EAFE7C5F2470}"/>
              </a:ext>
            </a:extLst>
          </p:cNvPr>
          <p:cNvSpPr txBox="1"/>
          <p:nvPr/>
        </p:nvSpPr>
        <p:spPr>
          <a:xfrm>
            <a:off x="674525" y="29250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Montserrat SemiBold" panose="00000700000000000000" pitchFamily="50" charset="-52"/>
              </a:rPr>
              <a:t>Punct</a:t>
            </a:r>
            <a:r>
              <a:rPr lang="en-US" sz="1800" dirty="0">
                <a:latin typeface="Montserrat SemiBold" panose="00000700000000000000" pitchFamily="50" charset="-52"/>
              </a:rPr>
              <a:t> tokenizer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D8606-91F5-444E-967E-BB3F87837BDD}"/>
              </a:ext>
            </a:extLst>
          </p:cNvPr>
          <p:cNvSpPr txBox="1"/>
          <p:nvPr/>
        </p:nvSpPr>
        <p:spPr>
          <a:xfrm>
            <a:off x="1017038" y="3429000"/>
            <a:ext cx="1064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Andrew ’ s   text , </a:t>
            </a:r>
            <a:r>
              <a:rPr lang="en-US" sz="4800" dirty="0" err="1">
                <a:latin typeface="Montserrat" panose="00000500000000000000" pitchFamily="50" charset="-52"/>
              </a:rPr>
              <a:t>isn</a:t>
            </a:r>
            <a:r>
              <a:rPr lang="en-US" sz="4800" dirty="0">
                <a:latin typeface="Montserrat" panose="00000500000000000000" pitchFamily="50" charset="-52"/>
              </a:rPr>
              <a:t> ’ t it ?</a:t>
            </a:r>
            <a:endParaRPr lang="ru-RU" sz="48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327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938BEC7-FD1D-4AF4-9FEB-82BC0EB13C0C}"/>
              </a:ext>
            </a:extLst>
          </p:cNvPr>
          <p:cNvSpPr/>
          <p:nvPr/>
        </p:nvSpPr>
        <p:spPr>
          <a:xfrm>
            <a:off x="10987959" y="5232371"/>
            <a:ext cx="44146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308D684-DFF8-4F40-9BCE-D4188CEAD1D1}"/>
              </a:ext>
            </a:extLst>
          </p:cNvPr>
          <p:cNvSpPr/>
          <p:nvPr/>
        </p:nvSpPr>
        <p:spPr>
          <a:xfrm>
            <a:off x="10438033" y="5232371"/>
            <a:ext cx="44146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B9D4031-6EF1-4FC5-887A-9626027D8AFB}"/>
              </a:ext>
            </a:extLst>
          </p:cNvPr>
          <p:cNvSpPr/>
          <p:nvPr/>
        </p:nvSpPr>
        <p:spPr>
          <a:xfrm>
            <a:off x="9529050" y="5232371"/>
            <a:ext cx="800518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49BC045-045C-4E37-8015-A51A2A0CFDA1}"/>
              </a:ext>
            </a:extLst>
          </p:cNvPr>
          <p:cNvSpPr/>
          <p:nvPr/>
        </p:nvSpPr>
        <p:spPr>
          <a:xfrm>
            <a:off x="8934387" y="5232371"/>
            <a:ext cx="405555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29EEAE-880E-44E1-BAFC-A34F745BF8E8}"/>
              </a:ext>
            </a:extLst>
          </p:cNvPr>
          <p:cNvSpPr/>
          <p:nvPr/>
        </p:nvSpPr>
        <p:spPr>
          <a:xfrm>
            <a:off x="8313964" y="5232371"/>
            <a:ext cx="24959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0A5BFE1-3373-4FAE-928B-66D3B2F5D6AE}"/>
              </a:ext>
            </a:extLst>
          </p:cNvPr>
          <p:cNvSpPr/>
          <p:nvPr/>
        </p:nvSpPr>
        <p:spPr>
          <a:xfrm>
            <a:off x="6916315" y="5232371"/>
            <a:ext cx="1154665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952BD5C-D715-46D0-A890-5BBEAAEB6A28}"/>
              </a:ext>
            </a:extLst>
          </p:cNvPr>
          <p:cNvSpPr/>
          <p:nvPr/>
        </p:nvSpPr>
        <p:spPr>
          <a:xfrm>
            <a:off x="6161898" y="5232371"/>
            <a:ext cx="450005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BF3F39-77BD-4AF4-B78B-3F65987B74EC}"/>
              </a:ext>
            </a:extLst>
          </p:cNvPr>
          <p:cNvSpPr/>
          <p:nvPr/>
        </p:nvSpPr>
        <p:spPr>
          <a:xfrm>
            <a:off x="3284763" y="5232371"/>
            <a:ext cx="256553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B79CEC5-BF03-452E-AEC6-FFE64F2B03BE}"/>
              </a:ext>
            </a:extLst>
          </p:cNvPr>
          <p:cNvSpPr/>
          <p:nvPr/>
        </p:nvSpPr>
        <p:spPr>
          <a:xfrm>
            <a:off x="2687216" y="5232371"/>
            <a:ext cx="438539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82BB92A-BA1F-4F3B-8282-0B6297F3E59C}"/>
              </a:ext>
            </a:extLst>
          </p:cNvPr>
          <p:cNvSpPr/>
          <p:nvPr/>
        </p:nvSpPr>
        <p:spPr>
          <a:xfrm>
            <a:off x="1116756" y="5232371"/>
            <a:ext cx="1312312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C095C7F-D94D-4151-A619-AA3D0F3CAADC}"/>
              </a:ext>
            </a:extLst>
          </p:cNvPr>
          <p:cNvSpPr/>
          <p:nvPr/>
        </p:nvSpPr>
        <p:spPr>
          <a:xfrm>
            <a:off x="10992432" y="3566997"/>
            <a:ext cx="365059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034E0F-0768-423B-AA0B-F9568BD08B07}"/>
              </a:ext>
            </a:extLst>
          </p:cNvPr>
          <p:cNvSpPr/>
          <p:nvPr/>
        </p:nvSpPr>
        <p:spPr>
          <a:xfrm>
            <a:off x="10438033" y="3584680"/>
            <a:ext cx="44146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A8BD713-237C-44EF-BE0D-55C0A26B0CC3}"/>
              </a:ext>
            </a:extLst>
          </p:cNvPr>
          <p:cNvSpPr/>
          <p:nvPr/>
        </p:nvSpPr>
        <p:spPr>
          <a:xfrm>
            <a:off x="10003967" y="3602905"/>
            <a:ext cx="32560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10D3C34-774B-4E49-B657-4574007E490B}"/>
              </a:ext>
            </a:extLst>
          </p:cNvPr>
          <p:cNvSpPr/>
          <p:nvPr/>
        </p:nvSpPr>
        <p:spPr>
          <a:xfrm>
            <a:off x="9689838" y="3602905"/>
            <a:ext cx="22860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2FF444D-2A89-406E-BEF1-142AEABC3436}"/>
              </a:ext>
            </a:extLst>
          </p:cNvPr>
          <p:cNvSpPr/>
          <p:nvPr/>
        </p:nvSpPr>
        <p:spPr>
          <a:xfrm>
            <a:off x="8728968" y="3602905"/>
            <a:ext cx="913918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C8203ED-B17B-4D1E-B8DA-597F5CB228C7}"/>
              </a:ext>
            </a:extLst>
          </p:cNvPr>
          <p:cNvSpPr/>
          <p:nvPr/>
        </p:nvSpPr>
        <p:spPr>
          <a:xfrm>
            <a:off x="8382772" y="3602905"/>
            <a:ext cx="249209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BA56780-4338-47CC-B901-F62EF2D92EAA}"/>
              </a:ext>
            </a:extLst>
          </p:cNvPr>
          <p:cNvSpPr/>
          <p:nvPr/>
        </p:nvSpPr>
        <p:spPr>
          <a:xfrm>
            <a:off x="6921367" y="3586743"/>
            <a:ext cx="1345555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6123E3F-353A-4887-9652-58A3CB1644C1}"/>
              </a:ext>
            </a:extLst>
          </p:cNvPr>
          <p:cNvSpPr/>
          <p:nvPr/>
        </p:nvSpPr>
        <p:spPr>
          <a:xfrm>
            <a:off x="6323042" y="3584680"/>
            <a:ext cx="33862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CDC07D-8F3E-452F-A35A-F01B151C896A}"/>
              </a:ext>
            </a:extLst>
          </p:cNvPr>
          <p:cNvSpPr/>
          <p:nvPr/>
        </p:nvSpPr>
        <p:spPr>
          <a:xfrm>
            <a:off x="5961675" y="3584680"/>
            <a:ext cx="249986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14599B2-787C-43D6-B290-572EB1E9963A}"/>
              </a:ext>
            </a:extLst>
          </p:cNvPr>
          <p:cNvSpPr/>
          <p:nvPr/>
        </p:nvSpPr>
        <p:spPr>
          <a:xfrm>
            <a:off x="3444551" y="3602905"/>
            <a:ext cx="240574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DECB924-4273-421C-A080-19E7A815FB46}"/>
              </a:ext>
            </a:extLst>
          </p:cNvPr>
          <p:cNvSpPr/>
          <p:nvPr/>
        </p:nvSpPr>
        <p:spPr>
          <a:xfrm>
            <a:off x="2596045" y="3612236"/>
            <a:ext cx="604356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8FEA2A-AB1A-42E1-8F93-A09E6A064EFD}"/>
              </a:ext>
            </a:extLst>
          </p:cNvPr>
          <p:cNvSpPr/>
          <p:nvPr/>
        </p:nvSpPr>
        <p:spPr>
          <a:xfrm>
            <a:off x="1116756" y="3602905"/>
            <a:ext cx="136810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C3A9E4-9ED5-43BC-A19C-A9FC75DE44BE}"/>
              </a:ext>
            </a:extLst>
          </p:cNvPr>
          <p:cNvSpPr/>
          <p:nvPr/>
        </p:nvSpPr>
        <p:spPr>
          <a:xfrm>
            <a:off x="10689577" y="1925718"/>
            <a:ext cx="796407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BFBB5E-086D-4192-A2EC-7739CC227738}"/>
              </a:ext>
            </a:extLst>
          </p:cNvPr>
          <p:cNvSpPr/>
          <p:nvPr/>
        </p:nvSpPr>
        <p:spPr>
          <a:xfrm>
            <a:off x="8961077" y="1970833"/>
            <a:ext cx="136849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2C9B9D-E06B-4945-8970-5FFBE70986B9}"/>
              </a:ext>
            </a:extLst>
          </p:cNvPr>
          <p:cNvSpPr/>
          <p:nvPr/>
        </p:nvSpPr>
        <p:spPr>
          <a:xfrm>
            <a:off x="7195066" y="1958628"/>
            <a:ext cx="1368491" cy="567207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8B7299-9B4E-45F9-8003-5D3C3A3266C2}"/>
              </a:ext>
            </a:extLst>
          </p:cNvPr>
          <p:cNvSpPr/>
          <p:nvPr/>
        </p:nvSpPr>
        <p:spPr>
          <a:xfrm>
            <a:off x="3867538" y="1950015"/>
            <a:ext cx="2904541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AB18C0-DC7F-450D-91CD-E11D7F58DC43}"/>
              </a:ext>
            </a:extLst>
          </p:cNvPr>
          <p:cNvSpPr/>
          <p:nvPr/>
        </p:nvSpPr>
        <p:spPr>
          <a:xfrm>
            <a:off x="2959747" y="1958628"/>
            <a:ext cx="484804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FEBE4F-460F-47B5-8213-25AEF07AFD13}"/>
              </a:ext>
            </a:extLst>
          </p:cNvPr>
          <p:cNvSpPr/>
          <p:nvPr/>
        </p:nvSpPr>
        <p:spPr>
          <a:xfrm>
            <a:off x="1319113" y="1951564"/>
            <a:ext cx="1368103" cy="555002"/>
          </a:xfrm>
          <a:prstGeom prst="rect">
            <a:avLst/>
          </a:prstGeom>
          <a:solidFill>
            <a:srgbClr val="FFF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81BAD-5E93-434E-B3A8-F1193FC9F8FA}"/>
              </a:ext>
            </a:extLst>
          </p:cNvPr>
          <p:cNvSpPr txBox="1"/>
          <p:nvPr/>
        </p:nvSpPr>
        <p:spPr>
          <a:xfrm>
            <a:off x="1800808" y="394278"/>
            <a:ext cx="7931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Montserrat" panose="00000500000000000000" pitchFamily="50" charset="-52"/>
              </a:rPr>
              <a:t>Токенизация</a:t>
            </a:r>
            <a:endParaRPr lang="ru-RU" sz="4400" b="1" dirty="0">
              <a:latin typeface="Montserrat" panose="00000500000000000000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4B85B-D1D9-477D-BE41-574CB6D73B8C}"/>
              </a:ext>
            </a:extLst>
          </p:cNvPr>
          <p:cNvSpPr txBox="1"/>
          <p:nvPr/>
        </p:nvSpPr>
        <p:spPr>
          <a:xfrm>
            <a:off x="674525" y="1419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Montserrat SemiBold" panose="00000700000000000000" pitchFamily="50" charset="-52"/>
              </a:rPr>
              <a:t>Whitespace tokenizer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02DCE-B41C-44DE-9910-BDD61BFBD4D0}"/>
              </a:ext>
            </a:extLst>
          </p:cNvPr>
          <p:cNvSpPr txBox="1"/>
          <p:nvPr/>
        </p:nvSpPr>
        <p:spPr>
          <a:xfrm>
            <a:off x="1273431" y="1792496"/>
            <a:ext cx="1077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 Andrew’s   text,   isn’t   it?</a:t>
            </a:r>
            <a:endParaRPr lang="ru-RU" sz="4800" dirty="0">
              <a:latin typeface="Montserrat" panose="000005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1919E-4133-43D9-8769-EAFE7C5F2470}"/>
              </a:ext>
            </a:extLst>
          </p:cNvPr>
          <p:cNvSpPr txBox="1"/>
          <p:nvPr/>
        </p:nvSpPr>
        <p:spPr>
          <a:xfrm>
            <a:off x="674525" y="29250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Montserrat SemiBold" panose="00000700000000000000" pitchFamily="50" charset="-52"/>
              </a:rPr>
              <a:t>Punct</a:t>
            </a:r>
            <a:r>
              <a:rPr lang="en-US" sz="1800" dirty="0">
                <a:latin typeface="Montserrat SemiBold" panose="00000700000000000000" pitchFamily="50" charset="-52"/>
              </a:rPr>
              <a:t> tokenizer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D8606-91F5-444E-967E-BB3F87837BDD}"/>
              </a:ext>
            </a:extLst>
          </p:cNvPr>
          <p:cNvSpPr txBox="1"/>
          <p:nvPr/>
        </p:nvSpPr>
        <p:spPr>
          <a:xfrm>
            <a:off x="1017038" y="3429000"/>
            <a:ext cx="1064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Andrew ’ s   text , </a:t>
            </a:r>
            <a:r>
              <a:rPr lang="en-US" sz="4800" dirty="0" err="1">
                <a:latin typeface="Montserrat" panose="00000500000000000000" pitchFamily="50" charset="-52"/>
              </a:rPr>
              <a:t>isn</a:t>
            </a:r>
            <a:r>
              <a:rPr lang="en-US" sz="4800" dirty="0">
                <a:latin typeface="Montserrat" panose="00000500000000000000" pitchFamily="50" charset="-52"/>
              </a:rPr>
              <a:t> ’ t it ?</a:t>
            </a:r>
            <a:endParaRPr lang="ru-RU" sz="4800" dirty="0">
              <a:latin typeface="Montserrat" panose="00000500000000000000" pitchFamily="50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C1DB21-F4C6-42FF-8D5F-8306AE360C41}"/>
              </a:ext>
            </a:extLst>
          </p:cNvPr>
          <p:cNvSpPr txBox="1"/>
          <p:nvPr/>
        </p:nvSpPr>
        <p:spPr>
          <a:xfrm>
            <a:off x="818761" y="45442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Montserrat SemiBold" panose="00000700000000000000" pitchFamily="50" charset="-52"/>
              </a:rPr>
              <a:t>Rule-based tokenizer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F48737-31C8-4E9F-9AEA-142A19AF5C0E}"/>
              </a:ext>
            </a:extLst>
          </p:cNvPr>
          <p:cNvSpPr txBox="1"/>
          <p:nvPr/>
        </p:nvSpPr>
        <p:spPr>
          <a:xfrm>
            <a:off x="1017038" y="5094374"/>
            <a:ext cx="10828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ontserrat" panose="00000500000000000000" pitchFamily="50" charset="-52"/>
              </a:rPr>
              <a:t>This  is  Andrew  ’s  text  ,  is </a:t>
            </a:r>
            <a:r>
              <a:rPr lang="en-US" sz="4800" dirty="0" err="1">
                <a:latin typeface="Montserrat" panose="00000500000000000000" pitchFamily="50" charset="-52"/>
              </a:rPr>
              <a:t>n’t</a:t>
            </a:r>
            <a:r>
              <a:rPr lang="en-US" sz="4800" dirty="0">
                <a:latin typeface="Montserrat" panose="00000500000000000000" pitchFamily="50" charset="-52"/>
              </a:rPr>
              <a:t> it ?</a:t>
            </a:r>
            <a:endParaRPr lang="ru-RU" sz="48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2024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BEE84-0C56-E314-9EDC-93543DFAC2F7}"/>
              </a:ext>
            </a:extLst>
          </p:cNvPr>
          <p:cNvSpPr txBox="1"/>
          <p:nvPr/>
        </p:nvSpPr>
        <p:spPr>
          <a:xfrm>
            <a:off x="2285999" y="2721114"/>
            <a:ext cx="789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highlight>
                  <a:srgbClr val="FFFF00"/>
                </a:highlight>
                <a:latin typeface="Montserrat" pitchFamily="2" charset="-52"/>
              </a:rPr>
              <a:t>А что значит встречаются?</a:t>
            </a:r>
          </a:p>
        </p:txBody>
      </p:sp>
    </p:spTree>
    <p:extLst>
      <p:ext uri="{BB962C8B-B14F-4D97-AF65-F5344CB8AC3E}">
        <p14:creationId xmlns:p14="http://schemas.microsoft.com/office/powerpoint/2010/main" val="3280782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998</Words>
  <Application>Microsoft Office PowerPoint</Application>
  <PresentationFormat>Широкоэкранный</PresentationFormat>
  <Paragraphs>72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Чубарова Любовь Игоревна</dc:creator>
  <cp:lastModifiedBy>Чубарова Любовь Игоревна</cp:lastModifiedBy>
  <cp:revision>1</cp:revision>
  <dcterms:created xsi:type="dcterms:W3CDTF">2022-10-12T18:26:17Z</dcterms:created>
  <dcterms:modified xsi:type="dcterms:W3CDTF">2022-10-13T13:20:36Z</dcterms:modified>
</cp:coreProperties>
</file>