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0845B-9FB3-1A49-95C8-1EF3AC3F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CF0864-1B83-800F-B2C6-17E62216E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5F5E9-1B29-2AAD-C3E6-253FCE1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78D31-39EF-D4E9-AA56-8E79688A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665D0-D9BD-E590-B59E-D8C18B5C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35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685B0-B4A8-A998-5848-966900CB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F0B2B7-E1EE-C997-26FD-083CDBD4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F6018D-9E81-6199-05BE-9D511DF2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2D5B4-9A5C-BB28-A629-466AFBC6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69570-BF12-519C-085C-3A1A52E7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BD4175-7E4C-3832-EE32-A1EDA4186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6C9DF0-E7BB-13EE-0A2D-A5CD5917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9F5CF-8AB7-C368-F206-B2F14089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3E527-2718-BF75-EB89-C0523798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414A1-0D26-3CC1-4AF0-EFAF081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6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DE05-F716-B100-428F-AF109272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B46BB-8D61-B2CB-206D-BA20AB1D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B62A3-9C67-2D38-4092-29F73BBF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34733-2328-568A-DACF-FE328499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D02E0-B0BD-E146-9B8D-AF5CC95C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8D1B-503D-7454-FFE1-2EDC94C8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47673-4CAB-4BD4-6504-7E91A398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D1E05-8346-418F-DD8B-46405FBB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AF59D-F38E-8ED4-53E1-88165B0E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C63-54C1-83A2-7765-ECAC6A3C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2025A-6214-C8AB-FD7B-E48E56A5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906DD-9A40-54D5-42C8-6ECF88E8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D774CE-4936-3F76-1C7B-1972486E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0C7300-D896-C37D-7E16-55C356F1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3E747-B8C4-7E82-0F1A-3080719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C87BE-F691-1C3B-708E-B9F5857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7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3C9C-5FA8-54F2-8D9D-A379228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AE068-66E4-1480-8614-62FA1328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0BE8B3-EF50-8D6E-EDC6-CC555416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6B6676-CFE9-6DFD-BD95-63E332B46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65F128-1E21-755C-141B-9D8C4F4D0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523E08-0020-5623-DF58-991C60DB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13A7BE-6DF7-0FAA-CB69-072A4F2C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C8147A-5F07-C54F-9CFF-C2C948B9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45871-F9AE-1F35-69DA-314CAFC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61E5B0-B87E-45BE-B383-B88A04EE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7AC21C-BB6C-3D16-FCA5-5B9F8B3B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D0D04F-E116-3E5A-B313-0AEC409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4AD7CE-54FF-1848-53E0-F05BFAA1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23FB23-ED7D-B177-27DD-0605656A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09F30F-B648-374E-952B-8476EEAE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9B1F-0559-3CC0-57F1-A9A1542C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DCC6D-E367-F841-03A4-05E6B041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22DC46-2E6A-4230-B26E-533B5CB8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55BBC3-FB1B-5977-CCFF-EDDA136E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A6C287-A24A-0823-DC7E-B1EF71D5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FB824-1D1F-B798-6140-CABCEE30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7AE40-4994-DC59-C7E9-816388FA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9F46F6-1BD3-8C46-28AA-A658DDD9E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78AFE1-9BA3-36A8-BBAC-F09C1C9B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D57BDA-BEF2-123F-3B82-5CC8F7A1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450BEA-CFA0-6B46-084A-954D1BA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1527D-85B6-DB66-885D-27E5F6FF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E323-95B7-A312-0DB4-4FAD335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3C49B6-30D4-CFD5-9FE7-FE6A0D27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718B9-EF52-E59C-5520-19671BA91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66CA-58E5-4953-AC01-CD6747CDC2D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C3311-3259-C22C-2DE9-43CE5A0F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FEC4F-8999-0DEF-31FB-F101A353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081A-9DA0-4E51-B2E4-FE771ADE3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029E01-986D-29CE-41EC-0A1CC39A8CFA}"/>
              </a:ext>
            </a:extLst>
          </p:cNvPr>
          <p:cNvSpPr txBox="1"/>
          <p:nvPr/>
        </p:nvSpPr>
        <p:spPr>
          <a:xfrm>
            <a:off x="1584649" y="961053"/>
            <a:ext cx="8873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highlight>
                  <a:srgbClr val="FFFF00"/>
                </a:highlight>
                <a:latin typeface="Montserrat" pitchFamily="2" charset="-52"/>
              </a:rPr>
              <a:t>(Not a) deep dive into sketch engine</a:t>
            </a:r>
            <a:endParaRPr lang="ru-RU" sz="8800" b="1" dirty="0">
              <a:highlight>
                <a:srgbClr val="FFFF00"/>
              </a:highlight>
              <a:latin typeface="Montserrat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11D16-A03F-E749-809E-77EE0ED521FA}"/>
              </a:ext>
            </a:extLst>
          </p:cNvPr>
          <p:cNvSpPr txBox="1"/>
          <p:nvPr/>
        </p:nvSpPr>
        <p:spPr>
          <a:xfrm>
            <a:off x="8192278" y="6466114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Сириус, 15.10</a:t>
            </a:r>
          </a:p>
        </p:txBody>
      </p:sp>
    </p:spTree>
    <p:extLst>
      <p:ext uri="{BB962C8B-B14F-4D97-AF65-F5344CB8AC3E}">
        <p14:creationId xmlns:p14="http://schemas.microsoft.com/office/powerpoint/2010/main" val="274429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1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CD3F3-DA0F-0240-B891-B8865804F104}"/>
              </a:ext>
            </a:extLst>
          </p:cNvPr>
          <p:cNvSpPr txBox="1"/>
          <p:nvPr/>
        </p:nvSpPr>
        <p:spPr>
          <a:xfrm>
            <a:off x="765110" y="345233"/>
            <a:ext cx="10142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Montserrat" pitchFamily="2" charset="-52"/>
              </a:rPr>
              <a:t>Что (как правило) выражают коллокации?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3BB3B-21E0-3DB8-1B6E-D278A0DAB7F4}"/>
              </a:ext>
            </a:extLst>
          </p:cNvPr>
          <p:cNvSpPr txBox="1"/>
          <p:nvPr/>
        </p:nvSpPr>
        <p:spPr>
          <a:xfrm>
            <a:off x="1940768" y="2851256"/>
            <a:ext cx="8966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Montserrat" pitchFamily="2" charset="-52"/>
              </a:rPr>
              <a:t>Лексические функции (гипотеза Ю.Д. Апресяна)</a:t>
            </a:r>
          </a:p>
        </p:txBody>
      </p:sp>
    </p:spTree>
    <p:extLst>
      <p:ext uri="{BB962C8B-B14F-4D97-AF65-F5344CB8AC3E}">
        <p14:creationId xmlns:p14="http://schemas.microsoft.com/office/powerpoint/2010/main" val="61623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73085-C847-42DE-AA20-316ABF4E2E84}"/>
              </a:ext>
            </a:extLst>
          </p:cNvPr>
          <p:cNvSpPr txBox="1"/>
          <p:nvPr/>
        </p:nvSpPr>
        <p:spPr>
          <a:xfrm>
            <a:off x="1042695" y="657722"/>
            <a:ext cx="9342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(а) ЛФ представляют собою очень 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tserrat" pitchFamily="2" charset="-52"/>
              </a:rPr>
              <a:t>общие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и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tserrat" pitchFamily="2" charset="-52"/>
              </a:rPr>
              <a:t>универсальные значения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или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tserrat" pitchFamily="2" charset="-52"/>
              </a:rPr>
              <a:t>семантические отношения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, в принципе выражаемые во всех человеческих языках (‘высокая степень’, ‘быть причиной’, ‘результат действия’ и т. п.). Таких значений или отношений не слишком много – в пределах 50-60. 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A4C89-EBBB-4C4C-8314-910C9F3C4A23}"/>
              </a:ext>
            </a:extLst>
          </p:cNvPr>
          <p:cNvSpPr txBox="1"/>
          <p:nvPr/>
        </p:nvSpPr>
        <p:spPr>
          <a:xfrm>
            <a:off x="8164286" y="6288833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2EAA0-FBEF-5552-A680-0CDF23A3E549}"/>
              </a:ext>
            </a:extLst>
          </p:cNvPr>
          <p:cNvSpPr txBox="1"/>
          <p:nvPr/>
        </p:nvSpPr>
        <p:spPr>
          <a:xfrm>
            <a:off x="1042695" y="2248592"/>
            <a:ext cx="102193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(б) От разных слов-аргументов они выражаются по-разному, т. е. отчасти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tserrat" pitchFamily="2" charset="-52"/>
              </a:rPr>
              <a:t>идиоматичными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,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tserrat" pitchFamily="2" charset="-52"/>
              </a:rPr>
              <a:t>не полностью мотивированными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способами. Например, почему в русском языке 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спят крепко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, а 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знают твердо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, а не наоборот? Еще больше межъязыковая идиоматичность; ср.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heavy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smoker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заядлый курильщик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,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heavy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rain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проливной дождь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,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forte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température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высокая температура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971E7-5750-3167-4B51-964CA91E0B37}"/>
              </a:ext>
            </a:extLst>
          </p:cNvPr>
          <p:cNvSpPr txBox="1"/>
          <p:nvPr/>
        </p:nvSpPr>
        <p:spPr>
          <a:xfrm>
            <a:off x="1042695" y="4116461"/>
            <a:ext cx="10377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(в) У данного слова может быть больше одного значения данной ЛФ; ср. 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спать крепко / ???/ ???/???; </a:t>
            </a:r>
          </a:p>
          <a:p>
            <a:endParaRPr lang="ru-RU" i="1" dirty="0">
              <a:solidFill>
                <a:srgbClr val="000000"/>
              </a:solidFill>
              <a:latin typeface="Montserrat" pitchFamily="2" charset="-52"/>
            </a:endParaRPr>
          </a:p>
          <a:p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знать твердо /???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. </a:t>
            </a:r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39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A0E4-05C5-BCB0-3593-E1141C39552B}"/>
              </a:ext>
            </a:extLst>
          </p:cNvPr>
          <p:cNvSpPr txBox="1"/>
          <p:nvPr/>
        </p:nvSpPr>
        <p:spPr>
          <a:xfrm>
            <a:off x="466531" y="475861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Некоторые лексические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8C94-DB41-7FB4-521A-5810CC56F1C4}"/>
              </a:ext>
            </a:extLst>
          </p:cNvPr>
          <p:cNvSpPr txBox="1"/>
          <p:nvPr/>
        </p:nvSpPr>
        <p:spPr>
          <a:xfrm>
            <a:off x="548173" y="1303395"/>
            <a:ext cx="686966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>
                <a:effectLst/>
                <a:highlight>
                  <a:srgbClr val="FFFF00"/>
                </a:highlight>
                <a:latin typeface="Montserrat" pitchFamily="2" charset="-52"/>
              </a:rPr>
              <a:t>MAGN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это слово, которое означает большую степень того, что обозначено ключевым словом. MAGN присоединяется к ключевому слову как его атрибут. Обычно MAGN-ы – это прилагательные или наречия. 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0EE8F-05B3-3A01-8455-636533F44260}"/>
              </a:ext>
            </a:extLst>
          </p:cNvPr>
          <p:cNvSpPr txBox="1"/>
          <p:nvPr/>
        </p:nvSpPr>
        <p:spPr>
          <a:xfrm>
            <a:off x="1101012" y="2718017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MAGN(</a:t>
            </a:r>
            <a:r>
              <a:rPr lang="ru-RU" sz="4000" i="1" dirty="0">
                <a:latin typeface="Montserrat" pitchFamily="2" charset="-52"/>
              </a:rPr>
              <a:t>брюнет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A18E-3C05-2F29-C43F-95BCE628718D}"/>
              </a:ext>
            </a:extLst>
          </p:cNvPr>
          <p:cNvSpPr txBox="1"/>
          <p:nvPr/>
        </p:nvSpPr>
        <p:spPr>
          <a:xfrm>
            <a:off x="1101011" y="3607107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MAGN(</a:t>
            </a:r>
            <a:r>
              <a:rPr lang="ru-RU" sz="4000" i="1" dirty="0">
                <a:latin typeface="Montserrat" pitchFamily="2" charset="-52"/>
              </a:rPr>
              <a:t>дождь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FA1C3-999D-7993-E5FD-DCF7690994F8}"/>
              </a:ext>
            </a:extLst>
          </p:cNvPr>
          <p:cNvSpPr txBox="1"/>
          <p:nvPr/>
        </p:nvSpPr>
        <p:spPr>
          <a:xfrm>
            <a:off x="1101011" y="4436953"/>
            <a:ext cx="7679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MAGN(</a:t>
            </a:r>
            <a:r>
              <a:rPr lang="ru-RU" sz="4000" i="1" dirty="0">
                <a:latin typeface="Montserrat" pitchFamily="2" charset="-52"/>
              </a:rPr>
              <a:t>благодарность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719C-3784-12EC-6999-C01A628F5961}"/>
              </a:ext>
            </a:extLst>
          </p:cNvPr>
          <p:cNvSpPr txBox="1"/>
          <p:nvPr/>
        </p:nvSpPr>
        <p:spPr>
          <a:xfrm>
            <a:off x="8201608" y="648866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2C3BF-3289-0E48-70BE-ACFA269485AD}"/>
              </a:ext>
            </a:extLst>
          </p:cNvPr>
          <p:cNvSpPr txBox="1"/>
          <p:nvPr/>
        </p:nvSpPr>
        <p:spPr>
          <a:xfrm>
            <a:off x="1101011" y="5326043"/>
            <a:ext cx="7679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MAGN(</a:t>
            </a:r>
            <a:r>
              <a:rPr lang="ru-RU" sz="4000" i="1" dirty="0">
                <a:latin typeface="Montserrat" pitchFamily="2" charset="-52"/>
              </a:rPr>
              <a:t>тьма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568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A0E4-05C5-BCB0-3593-E1141C39552B}"/>
              </a:ext>
            </a:extLst>
          </p:cNvPr>
          <p:cNvSpPr txBox="1"/>
          <p:nvPr/>
        </p:nvSpPr>
        <p:spPr>
          <a:xfrm>
            <a:off x="466531" y="475861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Некоторые лексические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8C94-DB41-7FB4-521A-5810CC56F1C4}"/>
              </a:ext>
            </a:extLst>
          </p:cNvPr>
          <p:cNvSpPr txBox="1"/>
          <p:nvPr/>
        </p:nvSpPr>
        <p:spPr>
          <a:xfrm>
            <a:off x="548173" y="1303395"/>
            <a:ext cx="68696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effectLst/>
                <a:highlight>
                  <a:srgbClr val="FFFF00"/>
                </a:highlight>
                <a:latin typeface="Montserrat" pitchFamily="2" charset="-52"/>
              </a:rPr>
              <a:t>ANTI</a:t>
            </a:r>
            <a:r>
              <a:rPr lang="ru-RU" sz="2400" b="1" i="0" u="none" strike="noStrike" dirty="0">
                <a:effectLst/>
                <a:highlight>
                  <a:srgbClr val="FFFF00"/>
                </a:highlight>
                <a:latin typeface="Montserrat" pitchFamily="2" charset="-52"/>
              </a:rPr>
              <a:t>MAGN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такой, который имеет определяющее для него свойство в небольшой степени; небольшая величина, степень или интенсивность Х-а.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0EE8F-05B3-3A01-8455-636533F44260}"/>
              </a:ext>
            </a:extLst>
          </p:cNvPr>
          <p:cNvSpPr txBox="1"/>
          <p:nvPr/>
        </p:nvSpPr>
        <p:spPr>
          <a:xfrm>
            <a:off x="1101010" y="3335417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ANTIMAGN(</a:t>
            </a:r>
            <a:r>
              <a:rPr lang="ru-RU" sz="4000" i="1" dirty="0">
                <a:latin typeface="Montserrat" pitchFamily="2" charset="-52"/>
              </a:rPr>
              <a:t>атака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A18E-3C05-2F29-C43F-95BCE628718D}"/>
              </a:ext>
            </a:extLst>
          </p:cNvPr>
          <p:cNvSpPr txBox="1"/>
          <p:nvPr/>
        </p:nvSpPr>
        <p:spPr>
          <a:xfrm>
            <a:off x="1101011" y="451217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ANTIMAGN(</a:t>
            </a:r>
            <a:r>
              <a:rPr lang="ru-RU" sz="4000" i="1" dirty="0">
                <a:latin typeface="Montserrat" pitchFamily="2" charset="-52"/>
              </a:rPr>
              <a:t>боль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719C-3784-12EC-6999-C01A628F5961}"/>
              </a:ext>
            </a:extLst>
          </p:cNvPr>
          <p:cNvSpPr txBox="1"/>
          <p:nvPr/>
        </p:nvSpPr>
        <p:spPr>
          <a:xfrm>
            <a:off x="8201608" y="648866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</p:spTree>
    <p:extLst>
      <p:ext uri="{BB962C8B-B14F-4D97-AF65-F5344CB8AC3E}">
        <p14:creationId xmlns:p14="http://schemas.microsoft.com/office/powerpoint/2010/main" val="39388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A0E4-05C5-BCB0-3593-E1141C39552B}"/>
              </a:ext>
            </a:extLst>
          </p:cNvPr>
          <p:cNvSpPr txBox="1"/>
          <p:nvPr/>
        </p:nvSpPr>
        <p:spPr>
          <a:xfrm>
            <a:off x="466531" y="475861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Некоторые лексические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8C94-DB41-7FB4-521A-5810CC56F1C4}"/>
              </a:ext>
            </a:extLst>
          </p:cNvPr>
          <p:cNvSpPr txBox="1"/>
          <p:nvPr/>
        </p:nvSpPr>
        <p:spPr>
          <a:xfrm>
            <a:off x="548173" y="1303395"/>
            <a:ext cx="6869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effectLst/>
                <a:highlight>
                  <a:srgbClr val="FFFF00"/>
                </a:highlight>
                <a:latin typeface="Montserrat" pitchFamily="2" charset="-52"/>
              </a:rPr>
              <a:t>BON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прилагательное или наречие, выражающее стандартную положительную оценку Х-а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0EE8F-05B3-3A01-8455-636533F44260}"/>
              </a:ext>
            </a:extLst>
          </p:cNvPr>
          <p:cNvSpPr txBox="1"/>
          <p:nvPr/>
        </p:nvSpPr>
        <p:spPr>
          <a:xfrm>
            <a:off x="1101010" y="283825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BON(</a:t>
            </a:r>
            <a:r>
              <a:rPr lang="ru-RU" sz="4000" i="1" dirty="0">
                <a:latin typeface="Montserrat" pitchFamily="2" charset="-52"/>
              </a:rPr>
              <a:t>брак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A18E-3C05-2F29-C43F-95BCE628718D}"/>
              </a:ext>
            </a:extLst>
          </p:cNvPr>
          <p:cNvSpPr txBox="1"/>
          <p:nvPr/>
        </p:nvSpPr>
        <p:spPr>
          <a:xfrm>
            <a:off x="1101009" y="389130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BON (</a:t>
            </a:r>
            <a:r>
              <a:rPr lang="ru-RU" sz="4000" i="1" dirty="0">
                <a:latin typeface="Montserrat" pitchFamily="2" charset="-52"/>
              </a:rPr>
              <a:t>влияние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719C-3784-12EC-6999-C01A628F5961}"/>
              </a:ext>
            </a:extLst>
          </p:cNvPr>
          <p:cNvSpPr txBox="1"/>
          <p:nvPr/>
        </p:nvSpPr>
        <p:spPr>
          <a:xfrm>
            <a:off x="8201608" y="648866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39F8A-B1B1-98D8-5BBC-52DE50E63ADD}"/>
              </a:ext>
            </a:extLst>
          </p:cNvPr>
          <p:cNvSpPr txBox="1"/>
          <p:nvPr/>
        </p:nvSpPr>
        <p:spPr>
          <a:xfrm>
            <a:off x="1101008" y="494435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BON (</a:t>
            </a:r>
            <a:r>
              <a:rPr lang="ru-RU" sz="4000" i="1" dirty="0">
                <a:latin typeface="Montserrat" pitchFamily="2" charset="-52"/>
              </a:rPr>
              <a:t>ассортимент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60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A0E4-05C5-BCB0-3593-E1141C39552B}"/>
              </a:ext>
            </a:extLst>
          </p:cNvPr>
          <p:cNvSpPr txBox="1"/>
          <p:nvPr/>
        </p:nvSpPr>
        <p:spPr>
          <a:xfrm>
            <a:off x="466531" y="475861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Некоторые лексические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8C94-DB41-7FB4-521A-5810CC56F1C4}"/>
              </a:ext>
            </a:extLst>
          </p:cNvPr>
          <p:cNvSpPr txBox="1"/>
          <p:nvPr/>
        </p:nvSpPr>
        <p:spPr>
          <a:xfrm>
            <a:off x="548173" y="1303395"/>
            <a:ext cx="68696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effectLst/>
                <a:highlight>
                  <a:srgbClr val="FFFF00"/>
                </a:highlight>
                <a:latin typeface="Montserrat" pitchFamily="2" charset="-52"/>
              </a:rPr>
              <a:t>ANTI</a:t>
            </a:r>
            <a:r>
              <a:rPr lang="en-US" sz="2400" b="1" dirty="0">
                <a:highlight>
                  <a:srgbClr val="FFFF00"/>
                </a:highlight>
                <a:latin typeface="Montserrat" pitchFamily="2" charset="-52"/>
              </a:rPr>
              <a:t>BON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такой, который имеет определяющее для него свойство в небольшой степени; небольшая величина, степень или интенсивность Х-а.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0EE8F-05B3-3A01-8455-636533F44260}"/>
              </a:ext>
            </a:extLst>
          </p:cNvPr>
          <p:cNvSpPr txBox="1"/>
          <p:nvPr/>
        </p:nvSpPr>
        <p:spPr>
          <a:xfrm>
            <a:off x="1101010" y="3335417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ANTIBON(</a:t>
            </a:r>
            <a:r>
              <a:rPr lang="ru-RU" sz="4000" i="1" dirty="0">
                <a:latin typeface="Montserrat" pitchFamily="2" charset="-52"/>
              </a:rPr>
              <a:t>атака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A18E-3C05-2F29-C43F-95BCE628718D}"/>
              </a:ext>
            </a:extLst>
          </p:cNvPr>
          <p:cNvSpPr txBox="1"/>
          <p:nvPr/>
        </p:nvSpPr>
        <p:spPr>
          <a:xfrm>
            <a:off x="1101011" y="451217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ANTIBON(</a:t>
            </a:r>
            <a:r>
              <a:rPr lang="ru-RU" sz="4000" i="1" dirty="0">
                <a:latin typeface="Montserrat" pitchFamily="2" charset="-52"/>
              </a:rPr>
              <a:t>боль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719C-3784-12EC-6999-C01A628F5961}"/>
              </a:ext>
            </a:extLst>
          </p:cNvPr>
          <p:cNvSpPr txBox="1"/>
          <p:nvPr/>
        </p:nvSpPr>
        <p:spPr>
          <a:xfrm>
            <a:off x="8201608" y="648866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</p:spTree>
    <p:extLst>
      <p:ext uri="{BB962C8B-B14F-4D97-AF65-F5344CB8AC3E}">
        <p14:creationId xmlns:p14="http://schemas.microsoft.com/office/powerpoint/2010/main" val="6953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A0E4-05C5-BCB0-3593-E1141C39552B}"/>
              </a:ext>
            </a:extLst>
          </p:cNvPr>
          <p:cNvSpPr txBox="1"/>
          <p:nvPr/>
        </p:nvSpPr>
        <p:spPr>
          <a:xfrm>
            <a:off x="466531" y="475861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Некоторые лексические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8C94-DB41-7FB4-521A-5810CC56F1C4}"/>
              </a:ext>
            </a:extLst>
          </p:cNvPr>
          <p:cNvSpPr txBox="1"/>
          <p:nvPr/>
        </p:nvSpPr>
        <p:spPr>
          <a:xfrm>
            <a:off x="548173" y="1303395"/>
            <a:ext cx="94915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effectLst/>
                <a:highlight>
                  <a:srgbClr val="FFFF00"/>
                </a:highlight>
                <a:latin typeface="Montserrat" pitchFamily="2" charset="-52"/>
              </a:rPr>
              <a:t>OPER1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 ‘делать Х, иметь Х или быть в состоянии Х’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полуслужебный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глагол (глагол поддержки), при котором  Х имеет функцию главного (первого) дополнения.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0EE8F-05B3-3A01-8455-636533F44260}"/>
              </a:ext>
            </a:extLst>
          </p:cNvPr>
          <p:cNvSpPr txBox="1"/>
          <p:nvPr/>
        </p:nvSpPr>
        <p:spPr>
          <a:xfrm>
            <a:off x="1101011" y="2535354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OPER1(</a:t>
            </a:r>
            <a:r>
              <a:rPr lang="ru-RU" sz="4000" i="1" dirty="0">
                <a:latin typeface="Montserrat" pitchFamily="2" charset="-52"/>
              </a:rPr>
              <a:t>впечатление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A18E-3C05-2F29-C43F-95BCE628718D}"/>
              </a:ext>
            </a:extLst>
          </p:cNvPr>
          <p:cNvSpPr txBox="1"/>
          <p:nvPr/>
        </p:nvSpPr>
        <p:spPr>
          <a:xfrm>
            <a:off x="1101008" y="507289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OPER1(</a:t>
            </a:r>
            <a:r>
              <a:rPr lang="ru-RU" sz="4000" i="1" dirty="0">
                <a:latin typeface="Montserrat" pitchFamily="2" charset="-52"/>
              </a:rPr>
              <a:t>крик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719C-3784-12EC-6999-C01A628F5961}"/>
              </a:ext>
            </a:extLst>
          </p:cNvPr>
          <p:cNvSpPr txBox="1"/>
          <p:nvPr/>
        </p:nvSpPr>
        <p:spPr>
          <a:xfrm>
            <a:off x="8201608" y="648866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0D3EF-7179-55E4-CF2D-A86AE60576CD}"/>
              </a:ext>
            </a:extLst>
          </p:cNvPr>
          <p:cNvSpPr txBox="1"/>
          <p:nvPr/>
        </p:nvSpPr>
        <p:spPr>
          <a:xfrm>
            <a:off x="1101010" y="3342034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OPER1(</a:t>
            </a:r>
            <a:r>
              <a:rPr lang="ru-RU" sz="4000" i="1" dirty="0">
                <a:latin typeface="Montserrat" pitchFamily="2" charset="-52"/>
              </a:rPr>
              <a:t>влияние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B7A84-E1D3-3426-5D01-1871A859C1E2}"/>
              </a:ext>
            </a:extLst>
          </p:cNvPr>
          <p:cNvSpPr txBox="1"/>
          <p:nvPr/>
        </p:nvSpPr>
        <p:spPr>
          <a:xfrm>
            <a:off x="1101009" y="4185000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OPER1(</a:t>
            </a:r>
            <a:r>
              <a:rPr lang="ru-RU" sz="4000" i="1" dirty="0">
                <a:latin typeface="Montserrat" pitchFamily="2" charset="-52"/>
              </a:rPr>
              <a:t>гнев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C03E9-F23C-0D57-29C4-163E18FFF835}"/>
              </a:ext>
            </a:extLst>
          </p:cNvPr>
          <p:cNvSpPr txBox="1"/>
          <p:nvPr/>
        </p:nvSpPr>
        <p:spPr>
          <a:xfrm>
            <a:off x="1101007" y="5879576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OPER1(</a:t>
            </a:r>
            <a:r>
              <a:rPr lang="ru-RU" sz="4000" i="1" dirty="0">
                <a:latin typeface="Montserrat" pitchFamily="2" charset="-52"/>
              </a:rPr>
              <a:t>контроль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13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A0E4-05C5-BCB0-3593-E1141C39552B}"/>
              </a:ext>
            </a:extLst>
          </p:cNvPr>
          <p:cNvSpPr txBox="1"/>
          <p:nvPr/>
        </p:nvSpPr>
        <p:spPr>
          <a:xfrm>
            <a:off x="466531" y="475861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Некоторые лексические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8C94-DB41-7FB4-521A-5810CC56F1C4}"/>
              </a:ext>
            </a:extLst>
          </p:cNvPr>
          <p:cNvSpPr txBox="1"/>
          <p:nvPr/>
        </p:nvSpPr>
        <p:spPr>
          <a:xfrm>
            <a:off x="548173" y="1303395"/>
            <a:ext cx="94915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Montserrat" pitchFamily="2" charset="-52"/>
              </a:rPr>
              <a:t>FUNC0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–  ‘делать Х, иметь Х или быть в состоянии Х’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Montserrat" pitchFamily="2" charset="-52"/>
              </a:rPr>
              <a:t>полуслужебный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-52"/>
              </a:rPr>
              <a:t> глагол (глагол поддержки), при котором  Х имеет функцию главного (первого) дополнения.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0EE8F-05B3-3A01-8455-636533F44260}"/>
              </a:ext>
            </a:extLst>
          </p:cNvPr>
          <p:cNvSpPr txBox="1"/>
          <p:nvPr/>
        </p:nvSpPr>
        <p:spPr>
          <a:xfrm>
            <a:off x="1101011" y="2535354"/>
            <a:ext cx="7679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FUNC0(</a:t>
            </a:r>
            <a:r>
              <a:rPr lang="ru-RU" sz="4000" i="1" dirty="0">
                <a:latin typeface="Montserrat" pitchFamily="2" charset="-52"/>
              </a:rPr>
              <a:t>болезнь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719C-3784-12EC-6999-C01A628F5961}"/>
              </a:ext>
            </a:extLst>
          </p:cNvPr>
          <p:cNvSpPr txBox="1"/>
          <p:nvPr/>
        </p:nvSpPr>
        <p:spPr>
          <a:xfrm>
            <a:off x="8201608" y="648866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latin typeface="Montserrat" pitchFamily="2" charset="-52"/>
              </a:rPr>
              <a:t>По В.Ю. Апресян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0D3EF-7179-55E4-CF2D-A86AE60576CD}"/>
              </a:ext>
            </a:extLst>
          </p:cNvPr>
          <p:cNvSpPr txBox="1"/>
          <p:nvPr/>
        </p:nvSpPr>
        <p:spPr>
          <a:xfrm>
            <a:off x="1101009" y="3537148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FUNC0 (</a:t>
            </a:r>
            <a:r>
              <a:rPr lang="ru-RU" sz="4000" i="1" dirty="0">
                <a:latin typeface="Montserrat" pitchFamily="2" charset="-52"/>
              </a:rPr>
              <a:t>война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A0DA2-55D6-2F02-D1AF-016DD6C8D535}"/>
              </a:ext>
            </a:extLst>
          </p:cNvPr>
          <p:cNvSpPr txBox="1"/>
          <p:nvPr/>
        </p:nvSpPr>
        <p:spPr>
          <a:xfrm>
            <a:off x="1101010" y="4538943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FUNC0 (</a:t>
            </a:r>
            <a:r>
              <a:rPr lang="ru-RU" sz="4000" i="1" dirty="0">
                <a:latin typeface="Montserrat" pitchFamily="2" charset="-52"/>
              </a:rPr>
              <a:t>морозы</a:t>
            </a:r>
            <a:r>
              <a:rPr lang="en-US" sz="4000" dirty="0">
                <a:latin typeface="Montserrat" pitchFamily="2" charset="-52"/>
              </a:rPr>
              <a:t>) = </a:t>
            </a:r>
            <a:endParaRPr lang="ru-RU" sz="4000" dirty="0">
              <a:latin typeface="Montserrat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7E029-3716-9B12-0CAC-9975313C1A3A}"/>
              </a:ext>
            </a:extLst>
          </p:cNvPr>
          <p:cNvSpPr txBox="1"/>
          <p:nvPr/>
        </p:nvSpPr>
        <p:spPr>
          <a:xfrm>
            <a:off x="1101008" y="5463124"/>
            <a:ext cx="6195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-52"/>
              </a:rPr>
              <a:t>FUNC0 (</a:t>
            </a:r>
            <a:r>
              <a:rPr lang="ru-RU" sz="4000" i="1">
                <a:latin typeface="Montserrat" pitchFamily="2" charset="-52"/>
              </a:rPr>
              <a:t>опасность</a:t>
            </a:r>
            <a:r>
              <a:rPr lang="en-US" sz="4000">
                <a:latin typeface="Montserrat" pitchFamily="2" charset="-52"/>
              </a:rPr>
              <a:t>) </a:t>
            </a:r>
            <a:r>
              <a:rPr lang="en-US" sz="4000" dirty="0">
                <a:latin typeface="Montserrat" pitchFamily="2" charset="-52"/>
              </a:rPr>
              <a:t>= </a:t>
            </a:r>
            <a:endParaRPr lang="ru-RU" sz="40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43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481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Чубарова Любовь Игоревна</dc:creator>
  <cp:lastModifiedBy>Чубарова Любовь Игоревна</cp:lastModifiedBy>
  <cp:revision>1</cp:revision>
  <dcterms:created xsi:type="dcterms:W3CDTF">2022-10-13T13:20:49Z</dcterms:created>
  <dcterms:modified xsi:type="dcterms:W3CDTF">2022-10-13T16:42:27Z</dcterms:modified>
</cp:coreProperties>
</file>