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5" r:id="rId4"/>
    <p:sldId id="257" r:id="rId5"/>
    <p:sldId id="258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37"/>
    <p:restoredTop sz="96327"/>
  </p:normalViewPr>
  <p:slideViewPr>
    <p:cSldViewPr snapToGrid="0">
      <p:cViewPr varScale="1">
        <p:scale>
          <a:sx n="141" d="100"/>
          <a:sy n="141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75082-59CC-BC82-052B-21759BB98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287B8-115E-C5E1-789B-C1C7CFE07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DA21C-8E33-7049-1957-E69B511A1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6F4-DE17-9149-A2AF-66A138E22FBA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63EAE-FD5E-27AD-500C-68B14C86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B6529-EDC3-89C7-E912-F8AEE354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F8FC-1ECB-AB4E-97A1-21797BF6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2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5044-3E50-971E-AAF5-999029146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F0319-5858-5CC6-4C77-14B137416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ACCC2-29FE-0BE9-3C9F-AE4E9515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6F4-DE17-9149-A2AF-66A138E22FBA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56D93-496D-FE89-33B2-614A1A863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A0D2B-1ED5-6295-FCA9-0E07A701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F8FC-1ECB-AB4E-97A1-21797BF6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20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13A5F-330D-09AC-628A-E635FD4B4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03321-0830-1D09-CD6F-AE93F2BDF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6F32B-F504-3359-2AC3-340BED766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6F4-DE17-9149-A2AF-66A138E22FBA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07FCD-4EAA-4671-CE7C-8D97249C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5DE06-B893-33BD-C837-DD74E86F8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F8FC-1ECB-AB4E-97A1-21797BF6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3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079F-4F69-CBFB-7ABB-B221F44FB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02B3E-6BE2-E463-9F84-D366C999A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C258D-8307-862E-F51B-3DCEFF87C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6F4-DE17-9149-A2AF-66A138E22FBA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1468D-CB99-97AF-7D74-A578C4198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78CDF-DA7F-814E-5C59-505945FE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F8FC-1ECB-AB4E-97A1-21797BF6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1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EBFE-8EF9-CF83-0729-8476CEC34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33460-9942-608A-15CC-269D4DAEC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D39E6-FE80-92CC-C9C6-22E55E96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6F4-DE17-9149-A2AF-66A138E22FBA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5369F-A94D-CCCF-04B0-C5B55FA5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18AA6-CF81-DEE6-6647-5D0916FA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F8FC-1ECB-AB4E-97A1-21797BF6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6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14802-F722-D0C2-A1CB-C4DC5579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0E18-4A66-2E1C-94A2-CAF0F33A3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8518B-8B57-C257-8B63-D3089EE03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5F278-39A3-FD94-DE1A-35C9243F5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6F4-DE17-9149-A2AF-66A138E22FBA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18F13-9BED-2742-C3EB-95F8817AD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C9FB5-D71A-A6AE-FDFD-1AE65760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F8FC-1ECB-AB4E-97A1-21797BF6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9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7EAB5-6DBE-7CAA-D9BA-E2F9E5D5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AE0B6-13AB-6558-C0AE-6BB5B372A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D2931-D403-E9AD-0F5A-A36A049E7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F19CDD-B037-1F21-2462-080488EDE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84D818-BC25-C7F4-556F-897990E16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091A88-A8E8-30F2-B820-4C9E1EFD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6F4-DE17-9149-A2AF-66A138E22FBA}" type="datetimeFigureOut">
              <a:rPr lang="en-US" smtClean="0"/>
              <a:t>2/27/23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BDFF17-A3FA-4B56-6F7C-1975F48A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B4205-E8EC-E351-9629-D8EC6AEB4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F8FC-1ECB-AB4E-97A1-21797BF6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8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FCC0-01DA-52FD-4A8A-4C8F8F125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DE8EB5-64F4-B61F-F72C-85B73CF0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6F4-DE17-9149-A2AF-66A138E22FBA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75302-4A47-E17C-FB0E-91F88C8D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82388-4F2F-2532-9B1B-2AA312BD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F8FC-1ECB-AB4E-97A1-21797BF6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6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D0A88-5695-7706-8DCF-5B494299B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6F4-DE17-9149-A2AF-66A138E22FBA}" type="datetimeFigureOut">
              <a:rPr lang="en-US" smtClean="0"/>
              <a:t>2/27/23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7AF1A9-D9B7-7CDA-0ECF-37A72A48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33C46-5870-7DEA-AED4-DA381131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F8FC-1ECB-AB4E-97A1-21797BF6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4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7B5A-A0C9-BA89-812E-E9C0622B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725DC-435D-5BD0-00F5-C86FE356F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01E4C-7560-08C3-35B6-C09190014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4D8DA-5412-EFF7-1CC2-3AF268137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6F4-DE17-9149-A2AF-66A138E22FBA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1CEAC-85FF-0137-F762-856C22437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A8EFE-7521-0C5A-B157-53A90E1A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F8FC-1ECB-AB4E-97A1-21797BF6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1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91759-6E00-86D8-05BF-3F5E96519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88272B-ACFE-1255-2C02-65FD29121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49217-F4B3-B264-7952-4EB902F75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9E5F3-8F92-D924-135D-9866FB11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6F4-DE17-9149-A2AF-66A138E22FBA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74800-2423-9B4C-B116-E9D175D3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67E25-842A-2D1F-6B45-DF57688A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F8FC-1ECB-AB4E-97A1-21797BF6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4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FBC3B4-9A1D-982F-498B-64CC9FF47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8F2D7-08CB-0402-AB08-20130E1E7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61E9D-CD37-BBB6-110A-6F8308315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FE6F4-DE17-9149-A2AF-66A138E22FBA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9BA45-D1A2-37DC-2478-DC74A3F11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4B007-B495-79F3-0424-76F477DEC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9F8FC-1ECB-AB4E-97A1-21797BF6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4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633241-D953-D4C5-2014-557F7D05A02E}"/>
              </a:ext>
            </a:extLst>
          </p:cNvPr>
          <p:cNvSpPr/>
          <p:nvPr/>
        </p:nvSpPr>
        <p:spPr>
          <a:xfrm>
            <a:off x="747853" y="1500808"/>
            <a:ext cx="6718852" cy="385638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8DD5EA-93D4-CDA8-348E-E0B9F0021A6A}"/>
              </a:ext>
            </a:extLst>
          </p:cNvPr>
          <p:cNvSpPr/>
          <p:nvPr/>
        </p:nvSpPr>
        <p:spPr>
          <a:xfrm>
            <a:off x="996331" y="1779104"/>
            <a:ext cx="2216426" cy="105354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5EDAC0-1C32-C80F-4C58-734A7641C5B9}"/>
              </a:ext>
            </a:extLst>
          </p:cNvPr>
          <p:cNvSpPr txBox="1"/>
          <p:nvPr/>
        </p:nvSpPr>
        <p:spPr>
          <a:xfrm>
            <a:off x="1470173" y="1936546"/>
            <a:ext cx="1269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CSR offsets</a:t>
            </a:r>
          </a:p>
          <a:p>
            <a:r>
              <a:rPr lang="en-US" dirty="0"/>
              <a:t>|V| + 1</a:t>
            </a:r>
          </a:p>
          <a:p>
            <a:r>
              <a:rPr lang="en-US" dirty="0" err="1">
                <a:solidFill>
                  <a:srgbClr val="7030A0"/>
                </a:solidFill>
              </a:rPr>
              <a:t>cudaMalloc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F70DB9-BAE8-0CF2-13F0-E98869E2934E}"/>
              </a:ext>
            </a:extLst>
          </p:cNvPr>
          <p:cNvSpPr txBox="1"/>
          <p:nvPr/>
        </p:nvSpPr>
        <p:spPr>
          <a:xfrm>
            <a:off x="2911071" y="1831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20AB8D-A231-D3BF-6C2E-D6BBE5694EB2}"/>
              </a:ext>
            </a:extLst>
          </p:cNvPr>
          <p:cNvSpPr txBox="1"/>
          <p:nvPr/>
        </p:nvSpPr>
        <p:spPr>
          <a:xfrm>
            <a:off x="3180522" y="108336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Device 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00242F-F818-891E-4977-6907095F7FA7}"/>
              </a:ext>
            </a:extLst>
          </p:cNvPr>
          <p:cNvSpPr/>
          <p:nvPr/>
        </p:nvSpPr>
        <p:spPr>
          <a:xfrm>
            <a:off x="996331" y="3071191"/>
            <a:ext cx="2216426" cy="6858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A771D8-86A2-252B-1E71-FBD1ABB3C102}"/>
              </a:ext>
            </a:extLst>
          </p:cNvPr>
          <p:cNvSpPr txBox="1"/>
          <p:nvPr/>
        </p:nvSpPr>
        <p:spPr>
          <a:xfrm>
            <a:off x="1285754" y="2923863"/>
            <a:ext cx="17530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Vertices</a:t>
            </a:r>
          </a:p>
          <a:p>
            <a:r>
              <a:rPr lang="en-US" dirty="0"/>
              <a:t># Max source</a:t>
            </a:r>
          </a:p>
          <a:p>
            <a:r>
              <a:rPr lang="en-US" dirty="0" err="1">
                <a:solidFill>
                  <a:srgbClr val="7030A0"/>
                </a:solidFill>
              </a:rPr>
              <a:t>cudaMallocHost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4B9709-38F7-14CC-B060-14DF356E3093}"/>
              </a:ext>
            </a:extLst>
          </p:cNvPr>
          <p:cNvSpPr txBox="1"/>
          <p:nvPr/>
        </p:nvSpPr>
        <p:spPr>
          <a:xfrm>
            <a:off x="2911071" y="30972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525904-D9BB-8B07-A9CD-6B27CFFC768F}"/>
              </a:ext>
            </a:extLst>
          </p:cNvPr>
          <p:cNvSpPr/>
          <p:nvPr/>
        </p:nvSpPr>
        <p:spPr>
          <a:xfrm>
            <a:off x="996331" y="4003589"/>
            <a:ext cx="2216426" cy="61783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Temp space</a:t>
            </a:r>
          </a:p>
          <a:p>
            <a:pPr algn="ctr"/>
            <a:r>
              <a:rPr lang="en-US" dirty="0"/>
              <a:t>1.4G + 1.4G = ~2.8G</a:t>
            </a:r>
          </a:p>
          <a:p>
            <a:pPr algn="ctr"/>
            <a:r>
              <a:rPr lang="en-US" dirty="0" err="1">
                <a:solidFill>
                  <a:srgbClr val="7030A0"/>
                </a:solidFill>
              </a:rPr>
              <a:t>cudaMalloc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2457B4-9310-EB27-7F80-DC8261115A3E}"/>
              </a:ext>
            </a:extLst>
          </p:cNvPr>
          <p:cNvSpPr txBox="1"/>
          <p:nvPr/>
        </p:nvSpPr>
        <p:spPr>
          <a:xfrm>
            <a:off x="2955846" y="39765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ED0C0C-B253-38C0-683B-4E9C44B0991B}"/>
              </a:ext>
            </a:extLst>
          </p:cNvPr>
          <p:cNvSpPr/>
          <p:nvPr/>
        </p:nvSpPr>
        <p:spPr>
          <a:xfrm>
            <a:off x="3448972" y="3097219"/>
            <a:ext cx="3842476" cy="152420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C1, C2</a:t>
            </a:r>
          </a:p>
          <a:p>
            <a:pPr algn="ctr"/>
            <a:r>
              <a:rPr lang="en-US" dirty="0" err="1">
                <a:solidFill>
                  <a:srgbClr val="7030A0"/>
                </a:solidFill>
              </a:rPr>
              <a:t>cudaMalloc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EF7A46-0D9C-9E5D-EE9F-CE08A6E2480F}"/>
              </a:ext>
            </a:extLst>
          </p:cNvPr>
          <p:cNvSpPr txBox="1"/>
          <p:nvPr/>
        </p:nvSpPr>
        <p:spPr>
          <a:xfrm>
            <a:off x="6989762" y="30984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072A47-295E-718D-355E-10A11DD9BE77}"/>
              </a:ext>
            </a:extLst>
          </p:cNvPr>
          <p:cNvSpPr/>
          <p:nvPr/>
        </p:nvSpPr>
        <p:spPr>
          <a:xfrm>
            <a:off x="3461235" y="1779104"/>
            <a:ext cx="3830213" cy="10535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10G/8G/6G</a:t>
            </a:r>
          </a:p>
          <a:p>
            <a:pPr algn="ctr"/>
            <a:r>
              <a:rPr lang="en-US" dirty="0"/>
              <a:t>(reallocate every time)</a:t>
            </a:r>
          </a:p>
          <a:p>
            <a:pPr algn="ctr"/>
            <a:r>
              <a:rPr lang="en-US" dirty="0" err="1">
                <a:solidFill>
                  <a:srgbClr val="7030A0"/>
                </a:solidFill>
              </a:rPr>
              <a:t>cudaMalloc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6C931C-9359-4BA0-D260-6768F2D437EE}"/>
              </a:ext>
            </a:extLst>
          </p:cNvPr>
          <p:cNvSpPr txBox="1"/>
          <p:nvPr/>
        </p:nvSpPr>
        <p:spPr>
          <a:xfrm>
            <a:off x="4579213" y="1766747"/>
            <a:ext cx="137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CSR vertices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712AA5-CF12-97A4-F553-37419C665219}"/>
              </a:ext>
            </a:extLst>
          </p:cNvPr>
          <p:cNvSpPr txBox="1"/>
          <p:nvPr/>
        </p:nvSpPr>
        <p:spPr>
          <a:xfrm>
            <a:off x="6989762" y="1792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AD2F6F-BABC-91C4-C2B7-B14246680926}"/>
              </a:ext>
            </a:extLst>
          </p:cNvPr>
          <p:cNvSpPr txBox="1"/>
          <p:nvPr/>
        </p:nvSpPr>
        <p:spPr>
          <a:xfrm>
            <a:off x="2471515" y="4935477"/>
            <a:ext cx="3278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Leave 100 MB for other variables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A77C86-0EA2-B139-57E6-BFBECDC91ADA}"/>
              </a:ext>
            </a:extLst>
          </p:cNvPr>
          <p:cNvSpPr/>
          <p:nvPr/>
        </p:nvSpPr>
        <p:spPr>
          <a:xfrm>
            <a:off x="7708396" y="1500808"/>
            <a:ext cx="3910447" cy="385638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B55ED2-BF5D-3EA7-C15B-5E48895EDE47}"/>
              </a:ext>
            </a:extLst>
          </p:cNvPr>
          <p:cNvSpPr/>
          <p:nvPr/>
        </p:nvSpPr>
        <p:spPr>
          <a:xfrm>
            <a:off x="7862020" y="1897057"/>
            <a:ext cx="2130547" cy="319952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338E82-48BA-6023-C459-EF60EFF8A703}"/>
              </a:ext>
            </a:extLst>
          </p:cNvPr>
          <p:cNvSpPr txBox="1"/>
          <p:nvPr/>
        </p:nvSpPr>
        <p:spPr>
          <a:xfrm>
            <a:off x="7876879" y="3262227"/>
            <a:ext cx="21544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Host</a:t>
            </a:r>
          </a:p>
          <a:p>
            <a:r>
              <a:rPr lang="en-US" dirty="0" err="1">
                <a:solidFill>
                  <a:srgbClr val="7030A0"/>
                </a:solidFill>
              </a:rPr>
              <a:t>cudaMallocManaged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86A70C-51AE-14DC-D9DD-3A195AC58EB4}"/>
              </a:ext>
            </a:extLst>
          </p:cNvPr>
          <p:cNvSpPr txBox="1"/>
          <p:nvPr/>
        </p:nvSpPr>
        <p:spPr>
          <a:xfrm>
            <a:off x="8605566" y="1121986"/>
            <a:ext cx="14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Memory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732C12-409A-6424-0ED5-25F1EA129C0A}"/>
              </a:ext>
            </a:extLst>
          </p:cNvPr>
          <p:cNvSpPr txBox="1"/>
          <p:nvPr/>
        </p:nvSpPr>
        <p:spPr>
          <a:xfrm>
            <a:off x="9701161" y="19818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4104C8-020C-5127-08D8-34797CD12827}"/>
              </a:ext>
            </a:extLst>
          </p:cNvPr>
          <p:cNvSpPr txBox="1"/>
          <p:nvPr/>
        </p:nvSpPr>
        <p:spPr>
          <a:xfrm>
            <a:off x="245346" y="236287"/>
            <a:ext cx="2975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Memory Allocation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A0E59D-25B2-A386-F811-B8BF4424DFF7}"/>
              </a:ext>
            </a:extLst>
          </p:cNvPr>
          <p:cNvSpPr txBox="1"/>
          <p:nvPr/>
        </p:nvSpPr>
        <p:spPr>
          <a:xfrm>
            <a:off x="1865014" y="5984341"/>
            <a:ext cx="351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TODO: divide memory into half-half</a:t>
            </a:r>
          </a:p>
        </p:txBody>
      </p:sp>
    </p:spTree>
    <p:extLst>
      <p:ext uri="{BB962C8B-B14F-4D97-AF65-F5344CB8AC3E}">
        <p14:creationId xmlns:p14="http://schemas.microsoft.com/office/powerpoint/2010/main" val="272561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8D7EF0-BD48-8E63-2B09-B60B1496684C}"/>
              </a:ext>
            </a:extLst>
          </p:cNvPr>
          <p:cNvSpPr/>
          <p:nvPr/>
        </p:nvSpPr>
        <p:spPr>
          <a:xfrm>
            <a:off x="338447" y="1643076"/>
            <a:ext cx="5690733" cy="469176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8EC5B-23A1-FCA8-6010-C72646874212}"/>
              </a:ext>
            </a:extLst>
          </p:cNvPr>
          <p:cNvSpPr txBox="1"/>
          <p:nvPr/>
        </p:nvSpPr>
        <p:spPr>
          <a:xfrm>
            <a:off x="2569577" y="1203972"/>
            <a:ext cx="14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Memory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8778698-9E44-61B2-62F9-DC20F109F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525630"/>
              </p:ext>
            </p:extLst>
          </p:nvPr>
        </p:nvGraphicFramePr>
        <p:xfrm>
          <a:off x="659004" y="3688597"/>
          <a:ext cx="425110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518">
                  <a:extLst>
                    <a:ext uri="{9D8B030D-6E8A-4147-A177-3AD203B41FA5}">
                      <a16:colId xmlns:a16="http://schemas.microsoft.com/office/drawing/2014/main" val="1936792962"/>
                    </a:ext>
                  </a:extLst>
                </a:gridCol>
                <a:gridCol w="708518">
                  <a:extLst>
                    <a:ext uri="{9D8B030D-6E8A-4147-A177-3AD203B41FA5}">
                      <a16:colId xmlns:a16="http://schemas.microsoft.com/office/drawing/2014/main" val="3891765279"/>
                    </a:ext>
                  </a:extLst>
                </a:gridCol>
                <a:gridCol w="708518">
                  <a:extLst>
                    <a:ext uri="{9D8B030D-6E8A-4147-A177-3AD203B41FA5}">
                      <a16:colId xmlns:a16="http://schemas.microsoft.com/office/drawing/2014/main" val="845387870"/>
                    </a:ext>
                  </a:extLst>
                </a:gridCol>
                <a:gridCol w="708518">
                  <a:extLst>
                    <a:ext uri="{9D8B030D-6E8A-4147-A177-3AD203B41FA5}">
                      <a16:colId xmlns:a16="http://schemas.microsoft.com/office/drawing/2014/main" val="3022603369"/>
                    </a:ext>
                  </a:extLst>
                </a:gridCol>
                <a:gridCol w="708518">
                  <a:extLst>
                    <a:ext uri="{9D8B030D-6E8A-4147-A177-3AD203B41FA5}">
                      <a16:colId xmlns:a16="http://schemas.microsoft.com/office/drawing/2014/main" val="1067884876"/>
                    </a:ext>
                  </a:extLst>
                </a:gridCol>
                <a:gridCol w="708518">
                  <a:extLst>
                    <a:ext uri="{9D8B030D-6E8A-4147-A177-3AD203B41FA5}">
                      <a16:colId xmlns:a16="http://schemas.microsoft.com/office/drawing/2014/main" val="657514036"/>
                    </a:ext>
                  </a:extLst>
                </a:gridCol>
              </a:tblGrid>
              <a:tr h="33273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4421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8641373-A159-44FD-A753-7B4658C39BD3}"/>
              </a:ext>
            </a:extLst>
          </p:cNvPr>
          <p:cNvSpPr txBox="1"/>
          <p:nvPr/>
        </p:nvSpPr>
        <p:spPr>
          <a:xfrm>
            <a:off x="2329872" y="331378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 ID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BF64E3DA-75A0-E9B4-3808-3AF78C855CDD}"/>
              </a:ext>
            </a:extLst>
          </p:cNvPr>
          <p:cNvSpPr/>
          <p:nvPr/>
        </p:nvSpPr>
        <p:spPr>
          <a:xfrm rot="10800000">
            <a:off x="8374455" y="1738265"/>
            <a:ext cx="2000816" cy="1475715"/>
          </a:xfrm>
          <a:prstGeom prst="triangle">
            <a:avLst>
              <a:gd name="adj" fmla="val 49547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7BC5138-4D64-D974-BE42-55FC30E4AF98}"/>
              </a:ext>
            </a:extLst>
          </p:cNvPr>
          <p:cNvSpPr/>
          <p:nvPr/>
        </p:nvSpPr>
        <p:spPr>
          <a:xfrm>
            <a:off x="8408548" y="3644021"/>
            <a:ext cx="2000816" cy="1475715"/>
          </a:xfrm>
          <a:prstGeom prst="triangle">
            <a:avLst>
              <a:gd name="adj" fmla="val 49547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E37F3-BA0C-D4AF-DADB-456706B84144}"/>
              </a:ext>
            </a:extLst>
          </p:cNvPr>
          <p:cNvCxnSpPr>
            <a:stCxn id="9" idx="0"/>
            <a:endCxn id="11" idx="0"/>
          </p:cNvCxnSpPr>
          <p:nvPr/>
        </p:nvCxnSpPr>
        <p:spPr>
          <a:xfrm>
            <a:off x="9383927" y="3213980"/>
            <a:ext cx="15965" cy="430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68D10F-3693-5EA9-944E-867AE152E42A}"/>
              </a:ext>
            </a:extLst>
          </p:cNvPr>
          <p:cNvSpPr txBox="1"/>
          <p:nvPr/>
        </p:nvSpPr>
        <p:spPr>
          <a:xfrm>
            <a:off x="8150354" y="14001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510076-8797-CDE1-EBBC-CE9ED84BF806}"/>
              </a:ext>
            </a:extLst>
          </p:cNvPr>
          <p:cNvSpPr txBox="1"/>
          <p:nvPr/>
        </p:nvSpPr>
        <p:spPr>
          <a:xfrm>
            <a:off x="10405641" y="1458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6D1F5F-6A6B-5FC7-287E-20FCBE8ECA97}"/>
              </a:ext>
            </a:extLst>
          </p:cNvPr>
          <p:cNvSpPr txBox="1"/>
          <p:nvPr/>
        </p:nvSpPr>
        <p:spPr>
          <a:xfrm>
            <a:off x="9417515" y="305902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C0B37B-DDC9-7D11-0743-7D757DF06B74}"/>
              </a:ext>
            </a:extLst>
          </p:cNvPr>
          <p:cNvSpPr txBox="1"/>
          <p:nvPr/>
        </p:nvSpPr>
        <p:spPr>
          <a:xfrm>
            <a:off x="9452099" y="3482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24AFBB-8613-FA4D-DFD5-E68979E4286F}"/>
              </a:ext>
            </a:extLst>
          </p:cNvPr>
          <p:cNvSpPr txBox="1"/>
          <p:nvPr/>
        </p:nvSpPr>
        <p:spPr>
          <a:xfrm>
            <a:off x="8241174" y="5127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8F3979-DD65-EACE-F64D-A318951AD6D3}"/>
              </a:ext>
            </a:extLst>
          </p:cNvPr>
          <p:cNvSpPr txBox="1"/>
          <p:nvPr/>
        </p:nvSpPr>
        <p:spPr>
          <a:xfrm>
            <a:off x="10387590" y="5150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CF7F3C9B-FE02-2461-C9DB-60A89F95E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446306"/>
              </p:ext>
            </p:extLst>
          </p:nvPr>
        </p:nvGraphicFramePr>
        <p:xfrm>
          <a:off x="633451" y="1957453"/>
          <a:ext cx="44955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221">
                  <a:extLst>
                    <a:ext uri="{9D8B030D-6E8A-4147-A177-3AD203B41FA5}">
                      <a16:colId xmlns:a16="http://schemas.microsoft.com/office/drawing/2014/main" val="2320097337"/>
                    </a:ext>
                  </a:extLst>
                </a:gridCol>
                <a:gridCol w="642221">
                  <a:extLst>
                    <a:ext uri="{9D8B030D-6E8A-4147-A177-3AD203B41FA5}">
                      <a16:colId xmlns:a16="http://schemas.microsoft.com/office/drawing/2014/main" val="2832202370"/>
                    </a:ext>
                  </a:extLst>
                </a:gridCol>
                <a:gridCol w="642221">
                  <a:extLst>
                    <a:ext uri="{9D8B030D-6E8A-4147-A177-3AD203B41FA5}">
                      <a16:colId xmlns:a16="http://schemas.microsoft.com/office/drawing/2014/main" val="3416098192"/>
                    </a:ext>
                  </a:extLst>
                </a:gridCol>
                <a:gridCol w="642221">
                  <a:extLst>
                    <a:ext uri="{9D8B030D-6E8A-4147-A177-3AD203B41FA5}">
                      <a16:colId xmlns:a16="http://schemas.microsoft.com/office/drawing/2014/main" val="720985555"/>
                    </a:ext>
                  </a:extLst>
                </a:gridCol>
                <a:gridCol w="642221">
                  <a:extLst>
                    <a:ext uri="{9D8B030D-6E8A-4147-A177-3AD203B41FA5}">
                      <a16:colId xmlns:a16="http://schemas.microsoft.com/office/drawing/2014/main" val="4039819317"/>
                    </a:ext>
                  </a:extLst>
                </a:gridCol>
                <a:gridCol w="642221">
                  <a:extLst>
                    <a:ext uri="{9D8B030D-6E8A-4147-A177-3AD203B41FA5}">
                      <a16:colId xmlns:a16="http://schemas.microsoft.com/office/drawing/2014/main" val="2119850597"/>
                    </a:ext>
                  </a:extLst>
                </a:gridCol>
                <a:gridCol w="642221">
                  <a:extLst>
                    <a:ext uri="{9D8B030D-6E8A-4147-A177-3AD203B41FA5}">
                      <a16:colId xmlns:a16="http://schemas.microsoft.com/office/drawing/2014/main" val="2228333518"/>
                    </a:ext>
                  </a:extLst>
                </a:gridCol>
              </a:tblGrid>
              <a:tr h="22189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45341"/>
                  </a:ext>
                </a:extLst>
              </a:tr>
            </a:tbl>
          </a:graphicData>
        </a:graphic>
      </p:graphicFrame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1EA1C18B-C8A6-DF12-259A-A3950DE18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237320"/>
              </p:ext>
            </p:extLst>
          </p:nvPr>
        </p:nvGraphicFramePr>
        <p:xfrm>
          <a:off x="633451" y="2837059"/>
          <a:ext cx="81279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185743266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39935472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53631318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91285121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16293472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1742526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18243688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44528044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5049360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46653389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2128708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81414920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1513929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96045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435413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10D835-618F-0EEA-63DC-459F9F9DCDCA}"/>
              </a:ext>
            </a:extLst>
          </p:cNvPr>
          <p:cNvCxnSpPr/>
          <p:nvPr/>
        </p:nvCxnSpPr>
        <p:spPr>
          <a:xfrm>
            <a:off x="905055" y="2323213"/>
            <a:ext cx="0" cy="51384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FD91F2B-DF88-1018-F49E-10E5124CDF23}"/>
              </a:ext>
            </a:extLst>
          </p:cNvPr>
          <p:cNvCxnSpPr>
            <a:cxnSpLocks/>
          </p:cNvCxnSpPr>
          <p:nvPr/>
        </p:nvCxnSpPr>
        <p:spPr>
          <a:xfrm>
            <a:off x="1464860" y="2323213"/>
            <a:ext cx="581223" cy="51384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0B26A6-3A9C-90F7-D4AD-7F6D12B30900}"/>
              </a:ext>
            </a:extLst>
          </p:cNvPr>
          <p:cNvCxnSpPr>
            <a:cxnSpLocks/>
          </p:cNvCxnSpPr>
          <p:nvPr/>
        </p:nvCxnSpPr>
        <p:spPr>
          <a:xfrm>
            <a:off x="2155902" y="2323213"/>
            <a:ext cx="1027911" cy="51384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3323252-72F8-E6E2-5D55-F502F44C9DBF}"/>
              </a:ext>
            </a:extLst>
          </p:cNvPr>
          <p:cNvCxnSpPr>
            <a:cxnSpLocks/>
          </p:cNvCxnSpPr>
          <p:nvPr/>
        </p:nvCxnSpPr>
        <p:spPr>
          <a:xfrm>
            <a:off x="2862073" y="2321381"/>
            <a:ext cx="2126253" cy="50959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0746C3A-EDAC-71F7-A38B-4B8087C140D8}"/>
              </a:ext>
            </a:extLst>
          </p:cNvPr>
          <p:cNvCxnSpPr>
            <a:cxnSpLocks/>
          </p:cNvCxnSpPr>
          <p:nvPr/>
        </p:nvCxnSpPr>
        <p:spPr>
          <a:xfrm>
            <a:off x="3497275" y="2328694"/>
            <a:ext cx="3130309" cy="50228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A7927F4-4228-AA99-BEE8-E67F686C45E9}"/>
              </a:ext>
            </a:extLst>
          </p:cNvPr>
          <p:cNvCxnSpPr>
            <a:cxnSpLocks/>
          </p:cNvCxnSpPr>
          <p:nvPr/>
        </p:nvCxnSpPr>
        <p:spPr>
          <a:xfrm>
            <a:off x="4222713" y="2334404"/>
            <a:ext cx="3617588" cy="49657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CCD54B1-0C7E-4B3E-CE9D-80C88DDA8E56}"/>
              </a:ext>
            </a:extLst>
          </p:cNvPr>
          <p:cNvCxnSpPr>
            <a:cxnSpLocks/>
          </p:cNvCxnSpPr>
          <p:nvPr/>
        </p:nvCxnSpPr>
        <p:spPr>
          <a:xfrm>
            <a:off x="4803968" y="2314069"/>
            <a:ext cx="4204221" cy="51514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317F355D-23BF-206F-AC96-1E700904BBE1}"/>
              </a:ext>
            </a:extLst>
          </p:cNvPr>
          <p:cNvSpPr/>
          <p:nvPr/>
        </p:nvSpPr>
        <p:spPr>
          <a:xfrm>
            <a:off x="8030253" y="812730"/>
            <a:ext cx="2933245" cy="2406949"/>
          </a:xfrm>
          <a:prstGeom prst="ellipse">
            <a:avLst/>
          </a:prstGeom>
          <a:noFill/>
          <a:ln w="412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D07070-022C-2BDB-E3EB-2CA0545F7695}"/>
              </a:ext>
            </a:extLst>
          </p:cNvPr>
          <p:cNvSpPr/>
          <p:nvPr/>
        </p:nvSpPr>
        <p:spPr>
          <a:xfrm>
            <a:off x="7917304" y="3552052"/>
            <a:ext cx="2933245" cy="2406949"/>
          </a:xfrm>
          <a:prstGeom prst="ellipse">
            <a:avLst/>
          </a:prstGeom>
          <a:noFill/>
          <a:ln w="41275">
            <a:solidFill>
              <a:schemeClr val="accent2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A12D355-E427-866F-41F6-2824A8C414D7}"/>
              </a:ext>
            </a:extLst>
          </p:cNvPr>
          <p:cNvSpPr/>
          <p:nvPr/>
        </p:nvSpPr>
        <p:spPr>
          <a:xfrm>
            <a:off x="633451" y="4825497"/>
            <a:ext cx="3123737" cy="113350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DB10E9-05FD-5EF0-5315-385022D0F1C0}"/>
              </a:ext>
            </a:extLst>
          </p:cNvPr>
          <p:cNvSpPr txBox="1"/>
          <p:nvPr/>
        </p:nvSpPr>
        <p:spPr>
          <a:xfrm>
            <a:off x="708434" y="5271255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Pinned Memory Pages on CPU</a:t>
            </a:r>
          </a:p>
        </p:txBody>
      </p:sp>
      <p:graphicFrame>
        <p:nvGraphicFramePr>
          <p:cNvPr id="49" name="Table 25">
            <a:extLst>
              <a:ext uri="{FF2B5EF4-FFF2-40B4-BE49-F238E27FC236}">
                <a16:creationId xmlns:a16="http://schemas.microsoft.com/office/drawing/2014/main" id="{A78730DB-F86B-7D90-FF7C-29238D400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945562"/>
              </p:ext>
            </p:extLst>
          </p:nvPr>
        </p:nvGraphicFramePr>
        <p:xfrm>
          <a:off x="1604242" y="407943"/>
          <a:ext cx="44955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221">
                  <a:extLst>
                    <a:ext uri="{9D8B030D-6E8A-4147-A177-3AD203B41FA5}">
                      <a16:colId xmlns:a16="http://schemas.microsoft.com/office/drawing/2014/main" val="2320097337"/>
                    </a:ext>
                  </a:extLst>
                </a:gridCol>
                <a:gridCol w="642221">
                  <a:extLst>
                    <a:ext uri="{9D8B030D-6E8A-4147-A177-3AD203B41FA5}">
                      <a16:colId xmlns:a16="http://schemas.microsoft.com/office/drawing/2014/main" val="2832202370"/>
                    </a:ext>
                  </a:extLst>
                </a:gridCol>
                <a:gridCol w="642221">
                  <a:extLst>
                    <a:ext uri="{9D8B030D-6E8A-4147-A177-3AD203B41FA5}">
                      <a16:colId xmlns:a16="http://schemas.microsoft.com/office/drawing/2014/main" val="3416098192"/>
                    </a:ext>
                  </a:extLst>
                </a:gridCol>
                <a:gridCol w="642221">
                  <a:extLst>
                    <a:ext uri="{9D8B030D-6E8A-4147-A177-3AD203B41FA5}">
                      <a16:colId xmlns:a16="http://schemas.microsoft.com/office/drawing/2014/main" val="720985555"/>
                    </a:ext>
                  </a:extLst>
                </a:gridCol>
                <a:gridCol w="642221">
                  <a:extLst>
                    <a:ext uri="{9D8B030D-6E8A-4147-A177-3AD203B41FA5}">
                      <a16:colId xmlns:a16="http://schemas.microsoft.com/office/drawing/2014/main" val="4039819317"/>
                    </a:ext>
                  </a:extLst>
                </a:gridCol>
                <a:gridCol w="642221">
                  <a:extLst>
                    <a:ext uri="{9D8B030D-6E8A-4147-A177-3AD203B41FA5}">
                      <a16:colId xmlns:a16="http://schemas.microsoft.com/office/drawing/2014/main" val="2119850597"/>
                    </a:ext>
                  </a:extLst>
                </a:gridCol>
                <a:gridCol w="642221">
                  <a:extLst>
                    <a:ext uri="{9D8B030D-6E8A-4147-A177-3AD203B41FA5}">
                      <a16:colId xmlns:a16="http://schemas.microsoft.com/office/drawing/2014/main" val="2228333518"/>
                    </a:ext>
                  </a:extLst>
                </a:gridCol>
              </a:tblGrid>
              <a:tr h="22189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45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FDF2F2-1FFD-BD88-0E64-45FFEF6B11FC}"/>
              </a:ext>
            </a:extLst>
          </p:cNvPr>
          <p:cNvSpPr/>
          <p:nvPr/>
        </p:nvSpPr>
        <p:spPr>
          <a:xfrm>
            <a:off x="2236304" y="1639151"/>
            <a:ext cx="1709892" cy="735496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D9104C-73F8-45C3-B677-8DBECA75DA4D}"/>
              </a:ext>
            </a:extLst>
          </p:cNvPr>
          <p:cNvSpPr/>
          <p:nvPr/>
        </p:nvSpPr>
        <p:spPr>
          <a:xfrm>
            <a:off x="2275707" y="4115606"/>
            <a:ext cx="1701107" cy="735496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D4F388-5C3D-347F-2EB8-EDA7B7CE8E96}"/>
              </a:ext>
            </a:extLst>
          </p:cNvPr>
          <p:cNvSpPr txBox="1"/>
          <p:nvPr/>
        </p:nvSpPr>
        <p:spPr>
          <a:xfrm>
            <a:off x="4283658" y="1915673"/>
            <a:ext cx="17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Released Queue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D5FC7B-D57A-48F4-FECA-7B02193D68E3}"/>
              </a:ext>
            </a:extLst>
          </p:cNvPr>
          <p:cNvSpPr txBox="1"/>
          <p:nvPr/>
        </p:nvSpPr>
        <p:spPr>
          <a:xfrm>
            <a:off x="4331847" y="428963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Assigned Queue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72BBB96-C8F4-8EDD-E0BA-39989FC737AC}"/>
              </a:ext>
            </a:extLst>
          </p:cNvPr>
          <p:cNvSpPr/>
          <p:nvPr/>
        </p:nvSpPr>
        <p:spPr>
          <a:xfrm>
            <a:off x="2380297" y="1719739"/>
            <a:ext cx="654908" cy="654908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ECEE3-B9EA-E74A-A0EC-941AF03DCDF1}"/>
              </a:ext>
            </a:extLst>
          </p:cNvPr>
          <p:cNvSpPr txBox="1"/>
          <p:nvPr/>
        </p:nvSpPr>
        <p:spPr>
          <a:xfrm>
            <a:off x="2541824" y="18810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6D80E3-CE6B-1874-9875-147A25F11133}"/>
              </a:ext>
            </a:extLst>
          </p:cNvPr>
          <p:cNvSpPr txBox="1"/>
          <p:nvPr/>
        </p:nvSpPr>
        <p:spPr>
          <a:xfrm>
            <a:off x="3278449" y="584006"/>
            <a:ext cx="139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thread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16B58C-9DED-E5BF-B637-8B7F2A50129E}"/>
              </a:ext>
            </a:extLst>
          </p:cNvPr>
          <p:cNvCxnSpPr>
            <a:cxnSpLocks/>
          </p:cNvCxnSpPr>
          <p:nvPr/>
        </p:nvCxnSpPr>
        <p:spPr>
          <a:xfrm flipH="1">
            <a:off x="3116346" y="953338"/>
            <a:ext cx="529679" cy="87047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7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FDF2F2-1FFD-BD88-0E64-45FFEF6B11FC}"/>
              </a:ext>
            </a:extLst>
          </p:cNvPr>
          <p:cNvSpPr/>
          <p:nvPr/>
        </p:nvSpPr>
        <p:spPr>
          <a:xfrm>
            <a:off x="2236304" y="1639151"/>
            <a:ext cx="1709892" cy="735496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D9104C-73F8-45C3-B677-8DBECA75DA4D}"/>
              </a:ext>
            </a:extLst>
          </p:cNvPr>
          <p:cNvSpPr/>
          <p:nvPr/>
        </p:nvSpPr>
        <p:spPr>
          <a:xfrm>
            <a:off x="2275707" y="4115606"/>
            <a:ext cx="1701107" cy="735496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D4F388-5C3D-347F-2EB8-EDA7B7CE8E96}"/>
              </a:ext>
            </a:extLst>
          </p:cNvPr>
          <p:cNvSpPr txBox="1"/>
          <p:nvPr/>
        </p:nvSpPr>
        <p:spPr>
          <a:xfrm>
            <a:off x="4283658" y="1915673"/>
            <a:ext cx="17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Released Queue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D5FC7B-D57A-48F4-FECA-7B02193D68E3}"/>
              </a:ext>
            </a:extLst>
          </p:cNvPr>
          <p:cNvSpPr txBox="1"/>
          <p:nvPr/>
        </p:nvSpPr>
        <p:spPr>
          <a:xfrm>
            <a:off x="4331847" y="428963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Assigned Queue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84BF31-4FC2-ACC2-3FD9-B6920F610836}"/>
              </a:ext>
            </a:extLst>
          </p:cNvPr>
          <p:cNvSpPr/>
          <p:nvPr/>
        </p:nvSpPr>
        <p:spPr>
          <a:xfrm>
            <a:off x="1894160" y="2865391"/>
            <a:ext cx="654908" cy="654908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CE72A-2BCA-486C-E09A-E3E47FF5EE99}"/>
              </a:ext>
            </a:extLst>
          </p:cNvPr>
          <p:cNvSpPr txBox="1"/>
          <p:nvPr/>
        </p:nvSpPr>
        <p:spPr>
          <a:xfrm>
            <a:off x="2055687" y="30267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pic>
        <p:nvPicPr>
          <p:cNvPr id="8" name="Graphic 7" descr="Processor outline">
            <a:extLst>
              <a:ext uri="{FF2B5EF4-FFF2-40B4-BE49-F238E27FC236}">
                <a16:creationId xmlns:a16="http://schemas.microsoft.com/office/drawing/2014/main" id="{C79ABC5F-81F1-7962-7421-612B86A9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800" y="2763456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F3460B-B993-78AE-5FDC-A3BFA74FA1F0}"/>
              </a:ext>
            </a:extLst>
          </p:cNvPr>
          <p:cNvSpPr txBox="1"/>
          <p:nvPr/>
        </p:nvSpPr>
        <p:spPr>
          <a:xfrm>
            <a:off x="162046" y="3059668"/>
            <a:ext cx="10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EB66A6-4309-B90F-04A2-52ABE8F232F0}"/>
              </a:ext>
            </a:extLst>
          </p:cNvPr>
          <p:cNvSpPr txBox="1"/>
          <p:nvPr/>
        </p:nvSpPr>
        <p:spPr>
          <a:xfrm>
            <a:off x="198051" y="1917848"/>
            <a:ext cx="140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Materializing</a:t>
            </a:r>
          </a:p>
        </p:txBody>
      </p:sp>
      <p:pic>
        <p:nvPicPr>
          <p:cNvPr id="18" name="Graphic 17" descr="Arrow circle with solid fill">
            <a:extLst>
              <a:ext uri="{FF2B5EF4-FFF2-40B4-BE49-F238E27FC236}">
                <a16:creationId xmlns:a16="http://schemas.microsoft.com/office/drawing/2014/main" id="{6F85DCB3-42CA-6F5B-0B1F-F8EB2D1986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2646" y="2100339"/>
            <a:ext cx="914400" cy="9144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9EA1C9-202A-08C2-43EC-45F7280017B4}"/>
              </a:ext>
            </a:extLst>
          </p:cNvPr>
          <p:cNvCxnSpPr/>
          <p:nvPr/>
        </p:nvCxnSpPr>
        <p:spPr>
          <a:xfrm flipH="1">
            <a:off x="2395845" y="2100339"/>
            <a:ext cx="324206" cy="66311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27987F-11EC-CE6D-FBDB-5BC63ED91D11}"/>
              </a:ext>
            </a:extLst>
          </p:cNvPr>
          <p:cNvCxnSpPr>
            <a:cxnSpLocks/>
          </p:cNvCxnSpPr>
          <p:nvPr/>
        </p:nvCxnSpPr>
        <p:spPr>
          <a:xfrm>
            <a:off x="2336233" y="3600706"/>
            <a:ext cx="462901" cy="820674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938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FDF2F2-1FFD-BD88-0E64-45FFEF6B11FC}"/>
              </a:ext>
            </a:extLst>
          </p:cNvPr>
          <p:cNvSpPr/>
          <p:nvPr/>
        </p:nvSpPr>
        <p:spPr>
          <a:xfrm>
            <a:off x="2236303" y="1639151"/>
            <a:ext cx="2362857" cy="735496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D9104C-73F8-45C3-B677-8DBECA75DA4D}"/>
              </a:ext>
            </a:extLst>
          </p:cNvPr>
          <p:cNvSpPr/>
          <p:nvPr/>
        </p:nvSpPr>
        <p:spPr>
          <a:xfrm>
            <a:off x="2236304" y="2812863"/>
            <a:ext cx="2362856" cy="695202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D4F388-5C3D-347F-2EB8-EDA7B7CE8E96}"/>
              </a:ext>
            </a:extLst>
          </p:cNvPr>
          <p:cNvSpPr txBox="1"/>
          <p:nvPr/>
        </p:nvSpPr>
        <p:spPr>
          <a:xfrm>
            <a:off x="4838361" y="1945143"/>
            <a:ext cx="17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Released Queue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D5FC7B-D57A-48F4-FECA-7B02193D68E3}"/>
              </a:ext>
            </a:extLst>
          </p:cNvPr>
          <p:cNvSpPr txBox="1"/>
          <p:nvPr/>
        </p:nvSpPr>
        <p:spPr>
          <a:xfrm>
            <a:off x="4847146" y="301636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Assigned Queue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84BF31-4FC2-ACC2-3FD9-B6920F610836}"/>
              </a:ext>
            </a:extLst>
          </p:cNvPr>
          <p:cNvSpPr/>
          <p:nvPr/>
        </p:nvSpPr>
        <p:spPr>
          <a:xfrm>
            <a:off x="2475505" y="2853157"/>
            <a:ext cx="654908" cy="654908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CE72A-2BCA-486C-E09A-E3E47FF5EE99}"/>
              </a:ext>
            </a:extLst>
          </p:cNvPr>
          <p:cNvSpPr txBox="1"/>
          <p:nvPr/>
        </p:nvSpPr>
        <p:spPr>
          <a:xfrm>
            <a:off x="2632880" y="30163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AA9CFA7-134D-4982-76E7-BD6324A4F6AD}"/>
              </a:ext>
            </a:extLst>
          </p:cNvPr>
          <p:cNvCxnSpPr>
            <a:stCxn id="9" idx="4"/>
          </p:cNvCxnSpPr>
          <p:nvPr/>
        </p:nvCxnSpPr>
        <p:spPr>
          <a:xfrm>
            <a:off x="2802959" y="3508065"/>
            <a:ext cx="0" cy="8291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BBE10D5-31BE-DEEA-4D7D-8512005D9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23" y="4362604"/>
            <a:ext cx="3556000" cy="1181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6F33E9-DFCA-E331-2B73-AE878A294FB9}"/>
              </a:ext>
            </a:extLst>
          </p:cNvPr>
          <p:cNvSpPr txBox="1"/>
          <p:nvPr/>
        </p:nvSpPr>
        <p:spPr>
          <a:xfrm>
            <a:off x="2302240" y="5569086"/>
            <a:ext cx="2932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 0</a:t>
            </a:r>
          </a:p>
          <a:p>
            <a:r>
              <a:rPr lang="en-US" dirty="0">
                <a:solidFill>
                  <a:schemeClr val="accent2"/>
                </a:solidFill>
              </a:rPr>
              <a:t>Pinned Memory Page on CPU</a:t>
            </a:r>
          </a:p>
        </p:txBody>
      </p:sp>
      <p:pic>
        <p:nvPicPr>
          <p:cNvPr id="16" name="Graphic 15" descr="Processor outline">
            <a:extLst>
              <a:ext uri="{FF2B5EF4-FFF2-40B4-BE49-F238E27FC236}">
                <a16:creationId xmlns:a16="http://schemas.microsoft.com/office/drawing/2014/main" id="{F379C55D-8534-3513-AD3D-27401909E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2702" y="1672609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BC60CE-814D-D4C6-3471-DEAD7A589905}"/>
              </a:ext>
            </a:extLst>
          </p:cNvPr>
          <p:cNvSpPr txBox="1"/>
          <p:nvPr/>
        </p:nvSpPr>
        <p:spPr>
          <a:xfrm>
            <a:off x="185196" y="1894213"/>
            <a:ext cx="10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3D642D-41DF-EF93-89A4-05A77E071B85}"/>
              </a:ext>
            </a:extLst>
          </p:cNvPr>
          <p:cNvSpPr txBox="1"/>
          <p:nvPr/>
        </p:nvSpPr>
        <p:spPr>
          <a:xfrm>
            <a:off x="662474" y="1356109"/>
            <a:ext cx="157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Waiting to pop</a:t>
            </a:r>
          </a:p>
        </p:txBody>
      </p:sp>
    </p:spTree>
    <p:extLst>
      <p:ext uri="{BB962C8B-B14F-4D97-AF65-F5344CB8AC3E}">
        <p14:creationId xmlns:p14="http://schemas.microsoft.com/office/powerpoint/2010/main" val="385297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FDF2F2-1FFD-BD88-0E64-45FFEF6B11FC}"/>
              </a:ext>
            </a:extLst>
          </p:cNvPr>
          <p:cNvSpPr/>
          <p:nvPr/>
        </p:nvSpPr>
        <p:spPr>
          <a:xfrm>
            <a:off x="2236304" y="1639151"/>
            <a:ext cx="2312548" cy="654908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D9104C-73F8-45C3-B677-8DBECA75DA4D}"/>
              </a:ext>
            </a:extLst>
          </p:cNvPr>
          <p:cNvSpPr/>
          <p:nvPr/>
        </p:nvSpPr>
        <p:spPr>
          <a:xfrm>
            <a:off x="2236303" y="2812863"/>
            <a:ext cx="2312549" cy="654908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D4F388-5C3D-347F-2EB8-EDA7B7CE8E96}"/>
              </a:ext>
            </a:extLst>
          </p:cNvPr>
          <p:cNvSpPr txBox="1"/>
          <p:nvPr/>
        </p:nvSpPr>
        <p:spPr>
          <a:xfrm>
            <a:off x="4779536" y="1890003"/>
            <a:ext cx="17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Released Queue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D5FC7B-D57A-48F4-FECA-7B02193D68E3}"/>
              </a:ext>
            </a:extLst>
          </p:cNvPr>
          <p:cNvSpPr txBox="1"/>
          <p:nvPr/>
        </p:nvSpPr>
        <p:spPr>
          <a:xfrm>
            <a:off x="4788321" y="296122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Assigned Queue</a:t>
            </a:r>
          </a:p>
        </p:txBody>
      </p:sp>
      <p:pic>
        <p:nvPicPr>
          <p:cNvPr id="8" name="Graphic 7" descr="Processor outline">
            <a:extLst>
              <a:ext uri="{FF2B5EF4-FFF2-40B4-BE49-F238E27FC236}">
                <a16:creationId xmlns:a16="http://schemas.microsoft.com/office/drawing/2014/main" id="{32C7ADFA-5105-3779-F36B-856F27B62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02" y="1672609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1F84FF9-A55F-0ADD-E133-BAF00C67503F}"/>
              </a:ext>
            </a:extLst>
          </p:cNvPr>
          <p:cNvSpPr txBox="1"/>
          <p:nvPr/>
        </p:nvSpPr>
        <p:spPr>
          <a:xfrm>
            <a:off x="185196" y="1894213"/>
            <a:ext cx="10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4025A2-6EC4-8A55-73A9-C949E0BBF27C}"/>
              </a:ext>
            </a:extLst>
          </p:cNvPr>
          <p:cNvSpPr txBox="1"/>
          <p:nvPr/>
        </p:nvSpPr>
        <p:spPr>
          <a:xfrm>
            <a:off x="662474" y="1356109"/>
            <a:ext cx="157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Waiting to pop</a:t>
            </a:r>
          </a:p>
        </p:txBody>
      </p:sp>
      <p:pic>
        <p:nvPicPr>
          <p:cNvPr id="23" name="Graphic 22" descr="Processor with solid fill">
            <a:extLst>
              <a:ext uri="{FF2B5EF4-FFF2-40B4-BE49-F238E27FC236}">
                <a16:creationId xmlns:a16="http://schemas.microsoft.com/office/drawing/2014/main" id="{EEC4F4DA-247A-8AA7-393D-E4151EE2B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6858" y="3769157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228A831-EE1A-B509-A53F-3412757769C9}"/>
              </a:ext>
            </a:extLst>
          </p:cNvPr>
          <p:cNvSpPr txBox="1"/>
          <p:nvPr/>
        </p:nvSpPr>
        <p:spPr>
          <a:xfrm>
            <a:off x="3526665" y="4028988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4B10BF1-B655-D707-6A84-70FD8A9E4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1510" y="5168257"/>
            <a:ext cx="2108200" cy="14986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C6DCE48-078A-7C55-291A-FAC65F88308E}"/>
              </a:ext>
            </a:extLst>
          </p:cNvPr>
          <p:cNvSpPr txBox="1"/>
          <p:nvPr/>
        </p:nvSpPr>
        <p:spPr>
          <a:xfrm>
            <a:off x="5336163" y="64886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GPU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939D10F-EE3D-E17B-9882-5FAB4C1878AC}"/>
              </a:ext>
            </a:extLst>
          </p:cNvPr>
          <p:cNvSpPr/>
          <p:nvPr/>
        </p:nvSpPr>
        <p:spPr>
          <a:xfrm>
            <a:off x="1839727" y="3886200"/>
            <a:ext cx="654908" cy="654908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D02433-0191-4145-2349-919958716B8D}"/>
              </a:ext>
            </a:extLst>
          </p:cNvPr>
          <p:cNvSpPr txBox="1"/>
          <p:nvPr/>
        </p:nvSpPr>
        <p:spPr>
          <a:xfrm>
            <a:off x="1997102" y="39865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937627F-C443-BB1A-674F-75539F251CB2}"/>
              </a:ext>
            </a:extLst>
          </p:cNvPr>
          <p:cNvCxnSpPr/>
          <p:nvPr/>
        </p:nvCxnSpPr>
        <p:spPr>
          <a:xfrm flipH="1">
            <a:off x="2337260" y="3182647"/>
            <a:ext cx="324206" cy="66311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6FD5B6DC-1DFE-1DC1-DE67-61386AE123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27" y="4659199"/>
            <a:ext cx="3556000" cy="11811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4244BA-3484-EE31-9D05-48B868828718}"/>
              </a:ext>
            </a:extLst>
          </p:cNvPr>
          <p:cNvCxnSpPr>
            <a:cxnSpLocks/>
          </p:cNvCxnSpPr>
          <p:nvPr/>
        </p:nvCxnSpPr>
        <p:spPr>
          <a:xfrm>
            <a:off x="3621040" y="5442702"/>
            <a:ext cx="1167281" cy="8149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Arrow circle with solid fill">
            <a:extLst>
              <a:ext uri="{FF2B5EF4-FFF2-40B4-BE49-F238E27FC236}">
                <a16:creationId xmlns:a16="http://schemas.microsoft.com/office/drawing/2014/main" id="{9D1AD3EE-FF44-0B5C-B404-8AF98ACE22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53481" y="4288300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15C1CBF-9AF8-E41A-EC74-F324BA71924F}"/>
              </a:ext>
            </a:extLst>
          </p:cNvPr>
          <p:cNvSpPr txBox="1"/>
          <p:nvPr/>
        </p:nvSpPr>
        <p:spPr>
          <a:xfrm>
            <a:off x="4423330" y="4619303"/>
            <a:ext cx="1302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Transferring</a:t>
            </a:r>
          </a:p>
        </p:txBody>
      </p:sp>
    </p:spTree>
    <p:extLst>
      <p:ext uri="{BB962C8B-B14F-4D97-AF65-F5344CB8AC3E}">
        <p14:creationId xmlns:p14="http://schemas.microsoft.com/office/powerpoint/2010/main" val="141067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FDF2F2-1FFD-BD88-0E64-45FFEF6B11FC}"/>
              </a:ext>
            </a:extLst>
          </p:cNvPr>
          <p:cNvSpPr/>
          <p:nvPr/>
        </p:nvSpPr>
        <p:spPr>
          <a:xfrm>
            <a:off x="2236304" y="1639151"/>
            <a:ext cx="2312548" cy="654908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D9104C-73F8-45C3-B677-8DBECA75DA4D}"/>
              </a:ext>
            </a:extLst>
          </p:cNvPr>
          <p:cNvSpPr/>
          <p:nvPr/>
        </p:nvSpPr>
        <p:spPr>
          <a:xfrm>
            <a:off x="2236303" y="2812863"/>
            <a:ext cx="2312549" cy="654908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D4F388-5C3D-347F-2EB8-EDA7B7CE8E96}"/>
              </a:ext>
            </a:extLst>
          </p:cNvPr>
          <p:cNvSpPr txBox="1"/>
          <p:nvPr/>
        </p:nvSpPr>
        <p:spPr>
          <a:xfrm>
            <a:off x="4779536" y="1890003"/>
            <a:ext cx="17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Released Queue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D5FC7B-D57A-48F4-FECA-7B02193D68E3}"/>
              </a:ext>
            </a:extLst>
          </p:cNvPr>
          <p:cNvSpPr txBox="1"/>
          <p:nvPr/>
        </p:nvSpPr>
        <p:spPr>
          <a:xfrm>
            <a:off x="4788321" y="296122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Assigned Queue</a:t>
            </a:r>
          </a:p>
        </p:txBody>
      </p:sp>
      <p:pic>
        <p:nvPicPr>
          <p:cNvPr id="8" name="Graphic 7" descr="Processor outline">
            <a:extLst>
              <a:ext uri="{FF2B5EF4-FFF2-40B4-BE49-F238E27FC236}">
                <a16:creationId xmlns:a16="http://schemas.microsoft.com/office/drawing/2014/main" id="{32C7ADFA-5105-3779-F36B-856F27B62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02" y="1672609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1F84FF9-A55F-0ADD-E133-BAF00C67503F}"/>
              </a:ext>
            </a:extLst>
          </p:cNvPr>
          <p:cNvSpPr txBox="1"/>
          <p:nvPr/>
        </p:nvSpPr>
        <p:spPr>
          <a:xfrm>
            <a:off x="185196" y="1894213"/>
            <a:ext cx="10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4025A2-6EC4-8A55-73A9-C949E0BBF27C}"/>
              </a:ext>
            </a:extLst>
          </p:cNvPr>
          <p:cNvSpPr txBox="1"/>
          <p:nvPr/>
        </p:nvSpPr>
        <p:spPr>
          <a:xfrm>
            <a:off x="662474" y="1356109"/>
            <a:ext cx="157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Waiting to pop</a:t>
            </a:r>
          </a:p>
        </p:txBody>
      </p:sp>
      <p:pic>
        <p:nvPicPr>
          <p:cNvPr id="23" name="Graphic 22" descr="Processor with solid fill">
            <a:extLst>
              <a:ext uri="{FF2B5EF4-FFF2-40B4-BE49-F238E27FC236}">
                <a16:creationId xmlns:a16="http://schemas.microsoft.com/office/drawing/2014/main" id="{EEC4F4DA-247A-8AA7-393D-E4151EE2B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2163" y="3866308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228A831-EE1A-B509-A53F-3412757769C9}"/>
              </a:ext>
            </a:extLst>
          </p:cNvPr>
          <p:cNvSpPr txBox="1"/>
          <p:nvPr/>
        </p:nvSpPr>
        <p:spPr>
          <a:xfrm>
            <a:off x="4751456" y="4208080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4B10BF1-B655-D707-6A84-70FD8A9E4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9927" y="5129304"/>
            <a:ext cx="2108200" cy="14986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C6DCE48-078A-7C55-291A-FAC65F88308E}"/>
              </a:ext>
            </a:extLst>
          </p:cNvPr>
          <p:cNvSpPr txBox="1"/>
          <p:nvPr/>
        </p:nvSpPr>
        <p:spPr>
          <a:xfrm>
            <a:off x="3952214" y="583364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GPU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939D10F-EE3D-E17B-9882-5FAB4C1878AC}"/>
              </a:ext>
            </a:extLst>
          </p:cNvPr>
          <p:cNvSpPr/>
          <p:nvPr/>
        </p:nvSpPr>
        <p:spPr>
          <a:xfrm>
            <a:off x="2577897" y="1614244"/>
            <a:ext cx="654908" cy="654908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D02433-0191-4145-2349-919958716B8D}"/>
              </a:ext>
            </a:extLst>
          </p:cNvPr>
          <p:cNvSpPr txBox="1"/>
          <p:nvPr/>
        </p:nvSpPr>
        <p:spPr>
          <a:xfrm>
            <a:off x="2735272" y="17146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FD5B6DC-1DFE-1DC1-DE67-61386AE123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9202" y="5446804"/>
            <a:ext cx="3556000" cy="1181100"/>
          </a:xfrm>
          <a:prstGeom prst="rect">
            <a:avLst/>
          </a:prstGeom>
        </p:spPr>
      </p:pic>
      <p:pic>
        <p:nvPicPr>
          <p:cNvPr id="2" name="Graphic 1" descr="Arrow circle with solid fill">
            <a:extLst>
              <a:ext uri="{FF2B5EF4-FFF2-40B4-BE49-F238E27FC236}">
                <a16:creationId xmlns:a16="http://schemas.microsoft.com/office/drawing/2014/main" id="{4E77A5FF-9B2D-3BA3-F47A-969AAA083A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67066" y="4598666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C244F5-DD0A-ADA2-4571-A5CB9B349041}"/>
              </a:ext>
            </a:extLst>
          </p:cNvPr>
          <p:cNvSpPr txBox="1"/>
          <p:nvPr/>
        </p:nvSpPr>
        <p:spPr>
          <a:xfrm>
            <a:off x="6229363" y="492909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Computing</a:t>
            </a:r>
          </a:p>
        </p:txBody>
      </p:sp>
    </p:spTree>
    <p:extLst>
      <p:ext uri="{BB962C8B-B14F-4D97-AF65-F5344CB8AC3E}">
        <p14:creationId xmlns:p14="http://schemas.microsoft.com/office/powerpoint/2010/main" val="2283156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7068</TotalTime>
  <Words>171</Words>
  <Application>Microsoft Macintosh PowerPoint</Application>
  <PresentationFormat>Widescreen</PresentationFormat>
  <Paragraphs>104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Yuan, Lyuheng</dc:creator>
  <cp:lastModifiedBy>Yuan, Lyuheng</cp:lastModifiedBy>
  <cp:revision>3</cp:revision>
  <dcterms:created xsi:type="dcterms:W3CDTF">2023-02-25T00:28:45Z</dcterms:created>
  <dcterms:modified xsi:type="dcterms:W3CDTF">2023-03-01T22:18:22Z</dcterms:modified>
</cp:coreProperties>
</file>