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1091" r:id="rId2"/>
    <p:sldId id="542" r:id="rId3"/>
    <p:sldId id="1052" r:id="rId4"/>
    <p:sldId id="945" r:id="rId5"/>
    <p:sldId id="946" r:id="rId6"/>
    <p:sldId id="948" r:id="rId7"/>
    <p:sldId id="1090" r:id="rId8"/>
    <p:sldId id="1063" r:id="rId9"/>
    <p:sldId id="1069" r:id="rId10"/>
    <p:sldId id="1070" r:id="rId11"/>
    <p:sldId id="977" r:id="rId12"/>
    <p:sldId id="954" r:id="rId13"/>
    <p:sldId id="955" r:id="rId14"/>
    <p:sldId id="957" r:id="rId15"/>
    <p:sldId id="1071" r:id="rId16"/>
    <p:sldId id="958" r:id="rId17"/>
    <p:sldId id="1072" r:id="rId18"/>
    <p:sldId id="1074" r:id="rId19"/>
    <p:sldId id="1077" r:id="rId20"/>
    <p:sldId id="1089" r:id="rId21"/>
    <p:sldId id="1084" r:id="rId22"/>
    <p:sldId id="1088" r:id="rId23"/>
    <p:sldId id="1083" r:id="rId24"/>
    <p:sldId id="1068" r:id="rId25"/>
    <p:sldId id="972" r:id="rId26"/>
    <p:sldId id="973" r:id="rId27"/>
    <p:sldId id="1076" r:id="rId28"/>
    <p:sldId id="1043" r:id="rId29"/>
    <p:sldId id="1044" r:id="rId30"/>
    <p:sldId id="1045" r:id="rId31"/>
    <p:sldId id="1046" r:id="rId32"/>
    <p:sldId id="1078" r:id="rId33"/>
    <p:sldId id="1079" r:id="rId34"/>
    <p:sldId id="1081" r:id="rId35"/>
    <p:sldId id="1080" r:id="rId36"/>
    <p:sldId id="1085" r:id="rId37"/>
    <p:sldId id="427" r:id="rId38"/>
    <p:sldId id="1050" r:id="rId39"/>
    <p:sldId id="1032" r:id="rId40"/>
    <p:sldId id="1033" r:id="rId41"/>
    <p:sldId id="1034" r:id="rId42"/>
    <p:sldId id="1035" r:id="rId43"/>
    <p:sldId id="1036" r:id="rId44"/>
    <p:sldId id="1037" r:id="rId45"/>
    <p:sldId id="1038" r:id="rId46"/>
    <p:sldId id="1039" r:id="rId47"/>
    <p:sldId id="1040" r:id="rId48"/>
    <p:sldId id="1082" r:id="rId49"/>
    <p:sldId id="966" r:id="rId50"/>
    <p:sldId id="1067" r:id="rId51"/>
    <p:sldId id="1057" r:id="rId52"/>
    <p:sldId id="953" r:id="rId53"/>
    <p:sldId id="968" r:id="rId54"/>
    <p:sldId id="980" r:id="rId55"/>
  </p:sldIdLst>
  <p:sldSz cx="9144000" cy="6858000" type="screen4x3"/>
  <p:notesSz cx="7302500" cy="9586913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C7C7"/>
    <a:srgbClr val="A8E799"/>
    <a:srgbClr val="D5F1CF"/>
    <a:srgbClr val="FFFFCC"/>
    <a:srgbClr val="CDF1C5"/>
    <a:srgbClr val="FF9999"/>
    <a:srgbClr val="F6F5BD"/>
    <a:srgbClr val="990000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5A257-88B0-4A77-A569-639302D1579D}" v="20" dt="2018-09-27T02:40:30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6" autoAdjust="0"/>
    <p:restoredTop sz="94917" autoAdjust="0"/>
  </p:normalViewPr>
  <p:slideViewPr>
    <p:cSldViewPr snapToObjects="1">
      <p:cViewPr varScale="1">
        <p:scale>
          <a:sx n="86" d="100"/>
          <a:sy n="86" d="100"/>
        </p:scale>
        <p:origin x="1041" y="45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3" d="100"/>
          <a:sy n="43" d="100"/>
        </p:scale>
        <p:origin x="-1936" y="-10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8525A257-88B0-4A77-A569-639302D1579D}"/>
    <pc:docChg chg="custSel addSld delSld modSld">
      <pc:chgData name="Phil Gibbons" userId="f619c6e5d38ed7a7" providerId="LiveId" clId="{8525A257-88B0-4A77-A569-639302D1579D}" dt="2018-09-27T02:40:30.496" v="19" actId="20577"/>
      <pc:docMkLst>
        <pc:docMk/>
      </pc:docMkLst>
      <pc:sldChg chg="add">
        <pc:chgData name="Phil Gibbons" userId="f619c6e5d38ed7a7" providerId="LiveId" clId="{8525A257-88B0-4A77-A569-639302D1579D}" dt="2018-09-26T23:27:17.227" v="16"/>
        <pc:sldMkLst>
          <pc:docMk/>
          <pc:sldMk cId="2745294754" sldId="427"/>
        </pc:sldMkLst>
      </pc:sldChg>
      <pc:sldChg chg="delSp modSp">
        <pc:chgData name="Phil Gibbons" userId="f619c6e5d38ed7a7" providerId="LiveId" clId="{8525A257-88B0-4A77-A569-639302D1579D}" dt="2018-09-27T02:40:30.496" v="19" actId="20577"/>
        <pc:sldMkLst>
          <pc:docMk/>
          <pc:sldMk cId="0" sldId="542"/>
        </pc:sldMkLst>
        <pc:spChg chg="mod">
          <ac:chgData name="Phil Gibbons" userId="f619c6e5d38ed7a7" providerId="LiveId" clId="{8525A257-88B0-4A77-A569-639302D1579D}" dt="2018-09-27T02:40:30.496" v="19" actId="20577"/>
          <ac:spMkLst>
            <pc:docMk/>
            <pc:sldMk cId="0" sldId="542"/>
            <ac:spMk id="6146" creationId="{00000000-0000-0000-0000-000000000000}"/>
          </ac:spMkLst>
        </pc:spChg>
        <pc:spChg chg="del">
          <ac:chgData name="Phil Gibbons" userId="f619c6e5d38ed7a7" providerId="LiveId" clId="{8525A257-88B0-4A77-A569-639302D1579D}" dt="2018-09-26T23:26:35.872" v="15" actId="478"/>
          <ac:spMkLst>
            <pc:docMk/>
            <pc:sldMk cId="0" sldId="542"/>
            <ac:spMk id="6147" creationId="{00000000-0000-0000-0000-000000000000}"/>
          </ac:spMkLst>
        </pc:spChg>
      </pc:sldChg>
      <pc:sldChg chg="del">
        <pc:chgData name="Phil Gibbons" userId="f619c6e5d38ed7a7" providerId="LiveId" clId="{8525A257-88B0-4A77-A569-639302D1579D}" dt="2018-09-26T23:27:20.591" v="17" actId="2696"/>
        <pc:sldMkLst>
          <pc:docMk/>
          <pc:sldMk cId="1512710690" sldId="109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38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48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5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8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2.png"/><Relationship Id="rId4" Type="http://schemas.openxmlformats.org/officeDocument/2006/relationships/package" Target="../embeddings/Microsoft_Excel_Worksheet.xls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package" Target="../embeddings/Microsoft_Excel_Worksheet2.xlsx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5835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1800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124200"/>
            <a:ext cx="304800" cy="3429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9530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3528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44167"/>
              </p:ext>
            </p:extLst>
          </p:nvPr>
        </p:nvGraphicFramePr>
        <p:xfrm>
          <a:off x="2514600" y="3124200"/>
          <a:ext cx="2070100" cy="3429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???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50292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6388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16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when exceeding the memory size allocated for an array</a:t>
            </a:r>
          </a:p>
          <a:p>
            <a:pPr eaLnBrk="1" hangingPunct="1"/>
            <a:r>
              <a:rPr lang="en-US" dirty="0"/>
              <a:t>Why a big deal?</a:t>
            </a:r>
          </a:p>
          <a:p>
            <a:pPr lvl="1" eaLnBrk="1" hangingPunct="1"/>
            <a:r>
              <a:rPr lang="en-US" dirty="0"/>
              <a:t>It’s the #1 technical cause of security vulnerabilities</a:t>
            </a:r>
          </a:p>
          <a:p>
            <a:pPr lvl="2" eaLnBrk="1" hangingPunct="1"/>
            <a:r>
              <a:rPr lang="en-US" dirty="0"/>
              <a:t>#1 overall cause is social engineering / user ignorance</a:t>
            </a:r>
          </a:p>
          <a:p>
            <a:pPr eaLnBrk="1" hangingPunct="1"/>
            <a:r>
              <a:rPr lang="en-US" dirty="0"/>
              <a:t>Most common form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sometimes referred to as stack smashing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/>
              <a:t>Implementation of Unix function </a:t>
            </a:r>
            <a:r>
              <a:rPr lang="en-US" dirty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r>
              <a:rPr lang="en-US" dirty="0"/>
              <a:t>No way to specify limit on number of characters to read</a:t>
            </a:r>
          </a:p>
          <a:p>
            <a:pPr eaLnBrk="1" hangingPunct="1"/>
            <a:r>
              <a:rPr lang="en-US" dirty="0"/>
              <a:t>Similar problems with other library functions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strcat</a:t>
            </a:r>
            <a:r>
              <a:rPr lang="en-US" dirty="0"/>
              <a:t>: Copy strings of arbitrary length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sscanf</a:t>
            </a:r>
            <a:r>
              <a:rPr lang="en-US" b="1" dirty="0"/>
              <a:t>, </a:t>
            </a:r>
            <a:r>
              <a:rPr lang="en-US" dirty="0"/>
              <a:t>when given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while (c != EOF &amp;&amp; c != '\n')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Segmentation 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	is big enough?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4006cf: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4006d3: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4006d6: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4006db: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4006de:	e8 3d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400520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4006e8: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[4];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$x18,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5" name="Arc 4"/>
          <p:cNvSpPr/>
          <p:nvPr/>
        </p:nvSpPr>
        <p:spPr bwMode="auto">
          <a:xfrm>
            <a:off x="2438400" y="1360487"/>
            <a:ext cx="1460500" cy="2513847"/>
          </a:xfrm>
          <a:prstGeom prst="arc">
            <a:avLst>
              <a:gd name="adj1" fmla="val 5393125"/>
              <a:gd name="adj2" fmla="val 15866911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nimBg="1"/>
      <p:bldP spid="2560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$0x18,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390791" y="5943600"/>
            <a:ext cx="3552809" cy="33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“01234567890123456789012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\0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”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52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Program “returned” to 0x0400600, and then crashed.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/>
              <a:t>Stack Smashing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normal return address A with address of some other code S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other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2438400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14300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144462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190182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Stack after 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strike="sngStrike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P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Q</a:t>
            </a:r>
            <a:r>
              <a:rPr lang="en-US" sz="1800" b="0" dirty="0">
                <a:latin typeface="Calibri" pitchFamily="34" charset="0"/>
              </a:rPr>
              <a:t> stack frame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3733800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155929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  <a:sym typeface="Wingdings"/>
              </a:rPr>
              <a:t>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S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41180" y="4267200"/>
            <a:ext cx="24638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/* Something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unexpected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 eaLnBrk="1" hangingPunct="1"/>
            <a:r>
              <a:rPr lang="en-US" dirty="0"/>
              <a:t>Machine-Level Programming V:</a:t>
            </a:r>
            <a:br>
              <a:rPr lang="en-US" dirty="0"/>
            </a:br>
            <a:r>
              <a:rPr lang="en-US" dirty="0"/>
              <a:t>Advanced Topics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15-213/18-213/14-513/15-513: Introduction to Computer Systems</a:t>
            </a:r>
            <a:br>
              <a:rPr lang="en-US" b="0" dirty="0"/>
            </a:br>
            <a:r>
              <a:rPr lang="en-US" sz="2000" b="0" dirty="0"/>
              <a:t>9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September 25</a:t>
            </a:r>
            <a:r>
              <a:rPr lang="en-US" sz="2000" b="0"/>
              <a:t>, 2018</a:t>
            </a:r>
            <a:endParaRPr lang="en-US" sz="2000" b="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Crafting Smashing String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fb 06 40 00 00 00 00 00</a:t>
            </a: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48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83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80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00000000004006fb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4006fb: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2606272" y="1109444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echo()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rgbClr val="B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 bytes unused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07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AB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80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fb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8" name="AutoShape 16"/>
          <p:cNvSpPr>
            <a:spLocks/>
          </p:cNvSpPr>
          <p:nvPr/>
        </p:nvSpPr>
        <p:spPr bwMode="auto">
          <a:xfrm rot="10800000">
            <a:off x="2377672" y="3132282"/>
            <a:ext cx="228600" cy="1820717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602125" y="384109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24 bytes</a:t>
            </a:r>
          </a:p>
        </p:txBody>
      </p:sp>
    </p:spTree>
    <p:extLst>
      <p:ext uri="{BB962C8B-B14F-4D97-AF65-F5344CB8AC3E}">
        <p14:creationId xmlns:p14="http://schemas.microsoft.com/office/powerpoint/2010/main" val="407988930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Smashing String Effect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fb 06 40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00 00 00 00 00</a:t>
            </a: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48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83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80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00000000004006fb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4006fb: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499" y="2503486"/>
            <a:ext cx="2139951" cy="2449514"/>
            <a:chOff x="190499" y="2503486"/>
            <a:chExt cx="2139951" cy="2449514"/>
          </a:xfrm>
        </p:grpSpPr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533400" y="2503486"/>
              <a:ext cx="1797050" cy="608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Return Address</a:t>
              </a:r>
            </a:p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(8 bytes)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33400" y="464820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533400" y="3113087"/>
              <a:ext cx="1797050" cy="1531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</a:rPr>
                <a:t>20 bytes unused</a:t>
              </a: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2564" y="2509716"/>
              <a:ext cx="1797050" cy="304800"/>
              <a:chOff x="2377022" y="2811289"/>
              <a:chExt cx="1797050" cy="304800"/>
            </a:xfrm>
            <a:solidFill>
              <a:srgbClr val="CDF1C5"/>
            </a:solidFill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07</a:t>
                </a: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33400" y="4336978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3400" y="4025756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5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3400" y="3714534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3400" y="3403312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6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  <p:sp>
            <p:nvSpPr>
              <p:cNvPr id="6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33400" y="3092090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6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33400" y="2819400"/>
              <a:ext cx="1797050" cy="304800"/>
              <a:chOff x="2377022" y="2811289"/>
              <a:chExt cx="1797050" cy="304800"/>
            </a:xfrm>
            <a:solidFill>
              <a:srgbClr val="D5F1CF"/>
            </a:solidFill>
          </p:grpSpPr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AB</a:t>
                </a:r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80</a:t>
                </a:r>
              </a:p>
            </p:txBody>
          </p:sp>
        </p:grpSp>
        <p:sp>
          <p:nvSpPr>
            <p:cNvPr id="94" name="AutoShape 16"/>
            <p:cNvSpPr>
              <a:spLocks/>
            </p:cNvSpPr>
            <p:nvPr/>
          </p:nvSpPr>
          <p:spPr bwMode="auto">
            <a:xfrm rot="10800000" flipH="1">
              <a:off x="190499" y="2509716"/>
              <a:ext cx="228600" cy="244328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fb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0420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76203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Stack after 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strike="sngStrike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P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Q</a:t>
            </a:r>
            <a:r>
              <a:rPr lang="en-US" sz="1800" b="0" dirty="0">
                <a:latin typeface="Calibri" pitchFamily="34" charset="0"/>
              </a:rPr>
              <a:t> 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4975225" y="4531090"/>
            <a:ext cx="3143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5267325" y="4718415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5727700" y="4078288"/>
            <a:ext cx="1066800" cy="646112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exploit</a:t>
            </a:r>
          </a:p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code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3733800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9366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64494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4" grpId="0"/>
      <p:bldP spid="30735" grpId="0" animBg="1"/>
      <p:bldP spid="365586" grpId="0" animBg="1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How Does The Attack Code Execute?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5029200" y="106100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5029200" y="10668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5029200" y="603623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5029200" y="573143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5029200" y="512445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029200" y="22082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5029200" y="375285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33400" y="3810838"/>
            <a:ext cx="2971800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// A-&gt;B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77000" y="952501"/>
            <a:ext cx="2214684" cy="3746500"/>
            <a:chOff x="6477000" y="952501"/>
            <a:chExt cx="2214684" cy="3746500"/>
          </a:xfrm>
        </p:grpSpPr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7620000" y="217170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strike="sngStrike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 B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7620000" y="952501"/>
              <a:ext cx="1066800" cy="1558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7620000" y="2508741"/>
              <a:ext cx="1066800" cy="21902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7620000" y="3430588"/>
              <a:ext cx="1066800" cy="646112"/>
            </a:xfrm>
            <a:prstGeom prst="rect">
              <a:avLst/>
            </a:prstGeom>
            <a:solidFill>
              <a:srgbClr val="F1C7C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7620000" y="2511425"/>
              <a:ext cx="1065213" cy="936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B</a:t>
              </a: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 flipV="1">
              <a:off x="6477000" y="952501"/>
              <a:ext cx="1143000" cy="108504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477000" y="1447801"/>
              <a:ext cx="1143000" cy="325120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624884" y="1750192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91000" y="6061352"/>
            <a:ext cx="838200" cy="369332"/>
            <a:chOff x="4191000" y="6061352"/>
            <a:chExt cx="838200" cy="369332"/>
          </a:xfrm>
        </p:grpSpPr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rip</a:t>
              </a: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1089942"/>
            <a:ext cx="838200" cy="369332"/>
            <a:chOff x="4191000" y="1089942"/>
            <a:chExt cx="838200" cy="369332"/>
          </a:xfrm>
        </p:grpSpPr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4191000" y="108994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4632325" y="127699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86684" y="3889652"/>
            <a:ext cx="838200" cy="369332"/>
            <a:chOff x="6786684" y="3889652"/>
            <a:chExt cx="838200" cy="369332"/>
          </a:xfrm>
        </p:grpSpPr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6786684" y="38896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7228009" y="407670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86684" y="3261002"/>
            <a:ext cx="838200" cy="369332"/>
            <a:chOff x="6786684" y="3261002"/>
            <a:chExt cx="838200" cy="369332"/>
          </a:xfrm>
        </p:grpSpPr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6786684" y="326100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7228009" y="344805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59" name="Arc 58"/>
          <p:cNvSpPr/>
          <p:nvPr/>
        </p:nvSpPr>
        <p:spPr bwMode="auto">
          <a:xfrm>
            <a:off x="3666980" y="1276990"/>
            <a:ext cx="1143000" cy="4879374"/>
          </a:xfrm>
          <a:prstGeom prst="arc">
            <a:avLst>
              <a:gd name="adj1" fmla="val 5391088"/>
              <a:gd name="adj2" fmla="val 16237356"/>
            </a:avLst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786684" y="2321692"/>
            <a:ext cx="838200" cy="369332"/>
            <a:chOff x="6786684" y="2321692"/>
            <a:chExt cx="838200" cy="369332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6786684" y="2321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7228009" y="2508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86684" y="1940692"/>
            <a:ext cx="838200" cy="369332"/>
            <a:chOff x="6786684" y="1940692"/>
            <a:chExt cx="838200" cy="369332"/>
          </a:xfrm>
        </p:grpSpPr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71800" y="1276990"/>
            <a:ext cx="1752600" cy="4971410"/>
            <a:chOff x="2971800" y="1276990"/>
            <a:chExt cx="1752600" cy="4971410"/>
          </a:xfrm>
        </p:grpSpPr>
        <p:sp>
          <p:nvSpPr>
            <p:cNvPr id="9" name="Arc 8"/>
            <p:cNvSpPr/>
            <p:nvPr/>
          </p:nvSpPr>
          <p:spPr bwMode="auto">
            <a:xfrm>
              <a:off x="3581400" y="1276990"/>
              <a:ext cx="1143000" cy="4971410"/>
            </a:xfrm>
            <a:prstGeom prst="arc">
              <a:avLst>
                <a:gd name="adj1" fmla="val 5391088"/>
                <a:gd name="adj2" fmla="val 16237356"/>
              </a:avLst>
            </a:prstGeom>
            <a:noFill/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2971800" y="3405607"/>
              <a:ext cx="59824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</a:t>
              </a:r>
            </a:p>
          </p:txBody>
        </p:sp>
      </p:grp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05080" y="3405607"/>
            <a:ext cx="5982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191000" y="5971698"/>
            <a:ext cx="838200" cy="369332"/>
            <a:chOff x="4191000" y="6061352"/>
            <a:chExt cx="838200" cy="369332"/>
          </a:xfrm>
        </p:grpSpPr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rip</a:t>
              </a:r>
            </a:p>
          </p:txBody>
        </p:sp>
        <p:sp>
          <p:nvSpPr>
            <p:cNvPr id="76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86684" y="1571360"/>
            <a:ext cx="838200" cy="369332"/>
            <a:chOff x="6786684" y="1940692"/>
            <a:chExt cx="838200" cy="369332"/>
          </a:xfrm>
        </p:grpSpPr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48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5" grpId="0"/>
      <p:bldP spid="6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sz="3200" dirty="0"/>
              <a:t>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Avoid overflow vulnerabilities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Employ system-level protections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Have compiler use “stack canaries”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f</a:t>
            </a:r>
            <a:r>
              <a:rPr lang="en-US" b="1" dirty="0" err="1">
                <a:latin typeface="Courier New" pitchFamily="49" charset="0"/>
              </a:rPr>
              <a:t>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 4,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433887" cy="2938462"/>
          </a:xfrm>
        </p:spPr>
        <p:txBody>
          <a:bodyPr/>
          <a:lstStyle/>
          <a:p>
            <a:pPr eaLnBrk="1" hangingPunct="1"/>
            <a:r>
              <a:rPr lang="en-US" dirty="0"/>
              <a:t>Randomized stack offsets</a:t>
            </a:r>
          </a:p>
          <a:p>
            <a:pPr lvl="1" eaLnBrk="1" hangingPunct="1"/>
            <a:r>
              <a:rPr lang="en-US" dirty="0"/>
              <a:t>At start of program, allocate random amount of space on stack</a:t>
            </a:r>
          </a:p>
          <a:p>
            <a:pPr lvl="1" eaLnBrk="1" hangingPunct="1"/>
            <a:r>
              <a:rPr lang="en-US" dirty="0"/>
              <a:t>Shifts stack addresses for entire program</a:t>
            </a:r>
          </a:p>
          <a:p>
            <a:pPr lvl="1" eaLnBrk="1" hangingPunct="1"/>
            <a:r>
              <a:rPr lang="en-US" dirty="0"/>
              <a:t>Makes it difficult for hacker to predict beginning of inserted code</a:t>
            </a:r>
          </a:p>
          <a:p>
            <a:pPr lvl="1" eaLnBrk="1" hangingPunct="1"/>
            <a:r>
              <a:rPr lang="en-US" dirty="0"/>
              <a:t>E.g.: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/>
              <a:t>Stack repositioned each time program executes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2303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471495"/>
              </p:ext>
            </p:extLst>
          </p:nvPr>
        </p:nvGraphicFramePr>
        <p:xfrm>
          <a:off x="381000" y="5105400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6" imgW="6553200" imgH="203200" progId="Excel.Sheet.12">
                  <p:embed/>
                </p:oleObj>
              </mc:Choice>
              <mc:Fallback>
                <p:oleObj name="Worksheet" r:id="rId6" imgW="6553200" imgH="203200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5105400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dirty="0" err="1"/>
              <a:t>Nonexecutable</a:t>
            </a:r>
            <a:r>
              <a:rPr lang="en-US" dirty="0"/>
              <a:t> code segments</a:t>
            </a:r>
          </a:p>
          <a:p>
            <a:pPr lvl="1" eaLnBrk="1" hangingPunct="1"/>
            <a:r>
              <a:rPr lang="en-US" dirty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/>
              <a:t>Can execute anything readable</a:t>
            </a:r>
          </a:p>
          <a:p>
            <a:pPr lvl="1" eaLnBrk="1" hangingPunct="1"/>
            <a:r>
              <a:rPr lang="en-US" dirty="0"/>
              <a:t>x86-64 added  explicit “execute” permission</a:t>
            </a:r>
          </a:p>
          <a:p>
            <a:pPr lvl="1" eaLnBrk="1" hangingPunct="1"/>
            <a:r>
              <a:rPr lang="en-US" dirty="0"/>
              <a:t>Stack marked as non-executable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79837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P</a:t>
              </a:r>
              <a:r>
                <a:rPr lang="en-US" sz="1800" b="0" dirty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Q</a:t>
              </a:r>
              <a:r>
                <a:rPr lang="en-US" sz="1800" b="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 (disabled earlier)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814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8863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062304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7312" y="5044683"/>
            <a:ext cx="6516688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Input: </a:t>
            </a:r>
            <a:r>
              <a:rPr lang="en-US" sz="1800" i="1" dirty="0">
                <a:latin typeface="Calibri" pitchFamily="34" charset="0"/>
              </a:rPr>
              <a:t>0123456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(for hackers)</a:t>
            </a:r>
          </a:p>
          <a:p>
            <a:pPr lvl="1"/>
            <a:r>
              <a:rPr lang="en-US" dirty="0"/>
              <a:t>Stack randomization makes it hard to predict buffer location</a:t>
            </a:r>
          </a:p>
          <a:p>
            <a:pPr lvl="1"/>
            <a:r>
              <a:rPr lang="en-US" dirty="0"/>
              <a:t>Marking stack </a:t>
            </a:r>
            <a:r>
              <a:rPr lang="en-US" dirty="0" err="1"/>
              <a:t>nonexecutable</a:t>
            </a:r>
            <a:r>
              <a:rPr lang="en-US" dirty="0"/>
              <a:t> makes it hard to insert binary code</a:t>
            </a:r>
          </a:p>
          <a:p>
            <a:r>
              <a:rPr lang="en-US" dirty="0"/>
              <a:t>Alternative Strategy</a:t>
            </a:r>
          </a:p>
          <a:p>
            <a:pPr lvl="1"/>
            <a:r>
              <a:rPr lang="en-US" dirty="0"/>
              <a:t>Use existing code</a:t>
            </a:r>
          </a:p>
          <a:p>
            <a:pPr lvl="2"/>
            <a:r>
              <a:rPr lang="en-US" dirty="0"/>
              <a:t>E.g., library code from </a:t>
            </a:r>
            <a:r>
              <a:rPr lang="en-US" dirty="0" err="1"/>
              <a:t>stdlib</a:t>
            </a:r>
            <a:endParaRPr lang="en-US" dirty="0"/>
          </a:p>
          <a:p>
            <a:pPr lvl="1"/>
            <a:r>
              <a:rPr lang="en-US" dirty="0"/>
              <a:t>String together fragments to achieve overall desired outcome</a:t>
            </a:r>
          </a:p>
          <a:p>
            <a:pPr lvl="1"/>
            <a:r>
              <a:rPr lang="en-US" i="1" dirty="0"/>
              <a:t>Does not overcome stack canaries</a:t>
            </a:r>
          </a:p>
          <a:p>
            <a:r>
              <a:rPr lang="en-US" dirty="0"/>
              <a:t>Construct program from </a:t>
            </a:r>
            <a:r>
              <a:rPr lang="en-US" i="1" dirty="0"/>
              <a:t>gadgets</a:t>
            </a:r>
            <a:endParaRPr lang="en-US" dirty="0"/>
          </a:p>
          <a:p>
            <a:pPr lvl="1"/>
            <a:r>
              <a:rPr lang="en-US" dirty="0"/>
              <a:t>Sequence of instructions ending in </a:t>
            </a:r>
            <a:r>
              <a:rPr lang="en-US" b="1" dirty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Encoded by single byte </a:t>
            </a:r>
            <a:r>
              <a:rPr lang="en-US" b="1" dirty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is executable</a:t>
            </a: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#1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/>
              <a:t>Use tail end of existing functions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(long a, long b, long c) {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return 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&lt;ab_plus_c&gt;: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4004d0:  48 0f af fe  imul %rsi,%rdi             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4004d4:  48 8d 04 17  lea (%rdi,%rdx,1),%rax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4004d8:  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rax</a:t>
              </a:r>
              <a:r>
                <a:rPr lang="en-US" sz="1800" dirty="0">
                  <a:latin typeface="Calibri" pitchFamily="34" charset="0"/>
                </a:rPr>
                <a:t> </a:t>
              </a:r>
              <a:r>
                <a:rPr lang="en-US" sz="1800" dirty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rdx</a:t>
              </a:r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#2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/>
              <a:t>Repurpose byte codes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4004d9:  c7 07 d4 48 89 c7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  $0xc78948d4,(%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4004df:  c3               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rdi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sym typeface="Wingdings"/>
              </a:rPr>
              <a:t> </a:t>
            </a:r>
            <a:r>
              <a:rPr lang="en-US" sz="1800" dirty="0" err="1">
                <a:latin typeface="Calibri" pitchFamily="34" charset="0"/>
                <a:sym typeface="Wingdings"/>
              </a:rPr>
              <a:t>rax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Encodes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/>
          <a:lstStyle/>
          <a:p>
            <a:r>
              <a:rPr lang="en-US" dirty="0"/>
              <a:t>Trigger with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Will start executing Gadget 1</a:t>
            </a:r>
          </a:p>
          <a:p>
            <a:r>
              <a:rPr lang="en-US" dirty="0"/>
              <a:t>Final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 each gadget will start next one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/>
                  <a:cs typeface="Calibri"/>
                </a:rPr>
                <a:t>Stack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Crafting an ROB Attack String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82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30 31 32 33 34 35 36 37 38 39 30 31 32 33 34 35 36 37 38 39 30 31 32 33 d4 04 40 00 00 00 00 00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48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83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80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996213" y="1307068"/>
            <a:ext cx="889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Gadget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499" y="2503486"/>
            <a:ext cx="2139951" cy="2449514"/>
            <a:chOff x="190499" y="2503486"/>
            <a:chExt cx="2139951" cy="2449514"/>
          </a:xfrm>
        </p:grpSpPr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533400" y="2503486"/>
              <a:ext cx="1797050" cy="608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Return Address</a:t>
              </a:r>
            </a:p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(8 bytes)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33400" y="464820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533400" y="3113087"/>
              <a:ext cx="1797050" cy="1531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</a:rPr>
                <a:t>20 bytes unused</a:t>
              </a: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2564" y="2509716"/>
              <a:ext cx="1797050" cy="304800"/>
              <a:chOff x="2377022" y="2811289"/>
              <a:chExt cx="1797050" cy="304800"/>
            </a:xfrm>
            <a:solidFill>
              <a:srgbClr val="CDF1C5"/>
            </a:solidFill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33400" y="4336978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3400" y="4025756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5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3400" y="3714534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3400" y="3403312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6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  <p:sp>
            <p:nvSpPr>
              <p:cNvPr id="6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33400" y="3092090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6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33400" y="2819400"/>
              <a:ext cx="1797050" cy="304800"/>
              <a:chOff x="2377022" y="2811289"/>
              <a:chExt cx="1797050" cy="304800"/>
            </a:xfrm>
            <a:solidFill>
              <a:srgbClr val="D5F1CF"/>
            </a:solidFill>
          </p:grpSpPr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40</a:t>
                </a:r>
              </a:p>
            </p:txBody>
          </p:sp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04</a:t>
                </a:r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d4</a:t>
                </a:r>
              </a:p>
            </p:txBody>
          </p:sp>
        </p:grpSp>
        <p:sp>
          <p:nvSpPr>
            <p:cNvPr id="94" name="AutoShape 16"/>
            <p:cNvSpPr>
              <a:spLocks/>
            </p:cNvSpPr>
            <p:nvPr/>
          </p:nvSpPr>
          <p:spPr bwMode="auto">
            <a:xfrm rot="10800000" flipH="1">
              <a:off x="190499" y="2509716"/>
              <a:ext cx="228600" cy="244328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937987" y="2779023"/>
            <a:ext cx="4013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anose="020F0502020204030204" pitchFamily="34" charset="0"/>
                <a:cs typeface="Courier New" panose="02070309020205020404" pitchFamily="49" charset="0"/>
              </a:rPr>
              <a:t>Attack: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echo() </a:t>
            </a:r>
            <a:r>
              <a:rPr lang="en-US" sz="1800" dirty="0">
                <a:latin typeface="Calibri" pitchFamily="34" charset="0"/>
              </a:rPr>
              <a:t>returns </a:t>
            </a:r>
            <a:r>
              <a:rPr lang="en-US" sz="1800" dirty="0" err="1">
                <a:latin typeface="Calibri" pitchFamily="34" charset="0"/>
                <a:sym typeface="Wingdings"/>
              </a:rPr>
              <a:t>rdi</a:t>
            </a:r>
            <a:r>
              <a:rPr lang="en-US" sz="1800" dirty="0">
                <a:latin typeface="Calibri" pitchFamily="34" charset="0"/>
                <a:sym typeface="Wingdings"/>
              </a:rPr>
              <a:t> + </a:t>
            </a:r>
            <a:r>
              <a:rPr lang="en-US" sz="1800" dirty="0" err="1">
                <a:latin typeface="Calibri" pitchFamily="34" charset="0"/>
                <a:sym typeface="Wingdings"/>
              </a:rPr>
              <a:t>rdx</a:t>
            </a:r>
            <a:r>
              <a:rPr lang="en-US" sz="1800" dirty="0">
                <a:latin typeface="Calibri" pitchFamily="34" charset="0"/>
              </a:rPr>
              <a:t> 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3048000" y="1282942"/>
            <a:ext cx="5943600" cy="1451978"/>
            <a:chOff x="1600200" y="2823075"/>
            <a:chExt cx="5943600" cy="1451978"/>
          </a:xfrm>
        </p:grpSpPr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&lt;ab_plus_c&gt;: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4004d0:  48 0f af fe  imul %rsi,%rdi             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ro-RO" sz="1600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4004d4: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48 8d 04 17  lea (%rdi,%rdx,1),%rax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4004d8:  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107" name="Straight Arrow Connector 106"/>
            <p:cNvCxnSpPr>
              <a:stCxn id="108" idx="1"/>
            </p:cNvCxnSpPr>
            <p:nvPr/>
          </p:nvCxnSpPr>
          <p:spPr bwMode="auto">
            <a:xfrm flipH="1">
              <a:off x="4495800" y="3007741"/>
              <a:ext cx="561248" cy="736064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8" name="TextBox 107"/>
            <p:cNvSpPr txBox="1"/>
            <p:nvPr/>
          </p:nvSpPr>
          <p:spPr>
            <a:xfrm>
              <a:off x="5057048" y="2823075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rax</a:t>
              </a:r>
              <a:r>
                <a:rPr lang="en-US" sz="1800" dirty="0">
                  <a:latin typeface="Calibri" pitchFamily="34" charset="0"/>
                </a:rPr>
                <a:t> </a:t>
              </a:r>
              <a:r>
                <a:rPr lang="en-US" sz="1800" dirty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rdx</a:t>
              </a:r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3050331" y="3303443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echo()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532564" y="281300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1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2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12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f6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2564" y="2516317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24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5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6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7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260068"/>
            <a:ext cx="4392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Multiple gadgets will corrupt stack upwards</a:t>
            </a:r>
          </a:p>
        </p:txBody>
      </p:sp>
    </p:spTree>
    <p:extLst>
      <p:ext uri="{BB962C8B-B14F-4D97-AF65-F5344CB8AC3E}">
        <p14:creationId xmlns:p14="http://schemas.microsoft.com/office/powerpoint/2010/main" val="670100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90" grpId="0"/>
      <p:bldP spid="92" grpId="0"/>
      <p:bldP spid="95" grpId="0"/>
      <p:bldP spid="8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https://canvas.cmu.edu/courses/5835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232024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Runtime stack (8MB limit)</a:t>
            </a:r>
          </a:p>
          <a:p>
            <a:pPr lvl="1"/>
            <a:r>
              <a:rPr lang="en-US" dirty="0"/>
              <a:t>E. </a:t>
            </a:r>
            <a:r>
              <a:rPr lang="en-US" dirty="0" err="1"/>
              <a:t>g</a:t>
            </a:r>
            <a:r>
              <a:rPr lang="en-US" dirty="0"/>
              <a:t>., local variables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Dynamically allocated as needed</a:t>
            </a:r>
          </a:p>
          <a:p>
            <a:pPr lvl="1"/>
            <a:r>
              <a:rPr lang="en-US" dirty="0"/>
              <a:t>When call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Statically allocated data</a:t>
            </a:r>
          </a:p>
          <a:p>
            <a:pPr lvl="1"/>
            <a:r>
              <a:rPr lang="en-US" dirty="0"/>
              <a:t>E.g., global </a:t>
            </a:r>
            <a:r>
              <a:rPr lang="en-US" dirty="0" err="1"/>
              <a:t>vars</a:t>
            </a:r>
            <a:r>
              <a:rPr lang="en-US" dirty="0"/>
              <a:t>, </a:t>
            </a:r>
            <a:r>
              <a:rPr lang="en-US" sz="1800" b="1" dirty="0">
                <a:latin typeface="Courier New"/>
                <a:cs typeface="Courier New"/>
              </a:rPr>
              <a:t>static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, string constants</a:t>
            </a:r>
          </a:p>
          <a:p>
            <a:r>
              <a:rPr lang="en-US" dirty="0"/>
              <a:t>Text  / Shared Libraries</a:t>
            </a:r>
          </a:p>
          <a:p>
            <a:pPr lvl="1"/>
            <a:r>
              <a:rPr lang="en-US" dirty="0"/>
              <a:t>Executable machine instructions</a:t>
            </a:r>
          </a:p>
          <a:p>
            <a:pPr lvl="1"/>
            <a:r>
              <a:rPr lang="en-US" dirty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>
                <a:latin typeface="Calibri" pitchFamily="34" charset="0"/>
              </a:rPr>
              <a:t>Hex Address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56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5842202" y="6412468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000000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6764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5842202" y="616958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400000</a:t>
            </a: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2057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8178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64538" y="167640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563" y="20637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1066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467601" y="1535668"/>
            <a:ext cx="23903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00007FFFF0000000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528638" y="1495424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bit_float_t;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604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724400" y="3292474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93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722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1"/>
            <a:ext cx="8307387" cy="5486400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/>
              <a:t>Which byte 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/>
              <a:t>Sparc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x86, ARM Android and IOS</a:t>
            </a:r>
          </a:p>
          <a:p>
            <a:r>
              <a:rPr lang="en-US" dirty="0"/>
              <a:t>Bi </a:t>
            </a:r>
            <a:r>
              <a:rPr lang="en-US" dirty="0" err="1"/>
              <a:t>Endian</a:t>
            </a:r>
            <a:endParaRPr lang="en-US" dirty="0"/>
          </a:p>
          <a:p>
            <a:pPr lvl="1"/>
            <a:r>
              <a:rPr lang="en-US" dirty="0"/>
              <a:t>Can be configured either way</a:t>
            </a:r>
          </a:p>
          <a:p>
            <a:pPr lvl="1"/>
            <a:r>
              <a:rPr lang="en-US" dirty="0"/>
              <a:t>ARM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533400" y="1150938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83320"/>
              </p:ext>
            </p:extLst>
          </p:nvPr>
        </p:nvGraphicFramePr>
        <p:xfrm>
          <a:off x="1676400" y="33934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39344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68279"/>
              </p:ext>
            </p:extLst>
          </p:nvPr>
        </p:nvGraphicFramePr>
        <p:xfrm>
          <a:off x="1676400" y="51460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514604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64-bit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400" y="1524000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How are the bytes inside </a:t>
            </a:r>
            <a:br>
              <a:rPr lang="en-US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short/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/long stored?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783691" y="3241039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600200" y="3079527"/>
            <a:ext cx="22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Memory addresses growing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1182688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 (Cont).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 of Compound Types in C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  <a:ln/>
        </p:spPr>
        <p:txBody>
          <a:bodyPr/>
          <a:lstStyle/>
          <a:p>
            <a:r>
              <a:rPr lang="en-US" dirty="0"/>
              <a:t>Arrays</a:t>
            </a:r>
          </a:p>
          <a:p>
            <a:pPr marL="552450" lvl="1"/>
            <a:r>
              <a:rPr lang="en-US" dirty="0"/>
              <a:t>Contiguous allocation of memory</a:t>
            </a:r>
          </a:p>
          <a:p>
            <a:pPr marL="552450" lvl="1"/>
            <a:r>
              <a:rPr lang="en-US" dirty="0"/>
              <a:t>Aligned to satisfy every element’s alignment requirement</a:t>
            </a:r>
          </a:p>
          <a:p>
            <a:pPr marL="552450" lvl="1"/>
            <a:r>
              <a:rPr lang="en-US" dirty="0"/>
              <a:t>Pointer to first element</a:t>
            </a:r>
          </a:p>
          <a:p>
            <a:pPr marL="552450" lvl="1"/>
            <a:r>
              <a:rPr lang="en-US" dirty="0"/>
              <a:t>No bounds checking</a:t>
            </a:r>
          </a:p>
          <a:p>
            <a:r>
              <a:rPr lang="en-US" dirty="0"/>
              <a:t>Structures</a:t>
            </a:r>
          </a:p>
          <a:p>
            <a:pPr marL="552450" lvl="1"/>
            <a:r>
              <a:rPr lang="en-US" dirty="0"/>
              <a:t>Allocate bytes in order declared</a:t>
            </a:r>
          </a:p>
          <a:p>
            <a:pPr marL="552450" lvl="1"/>
            <a:r>
              <a:rPr lang="en-US" dirty="0"/>
              <a:t>Pad in middle and at end to satisfy alignment</a:t>
            </a:r>
          </a:p>
          <a:p>
            <a:r>
              <a:rPr lang="en-US" dirty="0"/>
              <a:t>Unions</a:t>
            </a:r>
          </a:p>
          <a:p>
            <a:pPr marL="552450" lvl="1"/>
            <a:r>
              <a:rPr lang="en-US" dirty="0"/>
              <a:t>Overlay declarations</a:t>
            </a:r>
          </a:p>
          <a:p>
            <a:pPr marL="552450" lvl="1"/>
            <a:r>
              <a:rPr lang="en-US" dirty="0"/>
              <a:t>Way to circumvent type system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 lvl="1">
              <a:defRPr/>
            </a:pPr>
            <a:r>
              <a:rPr lang="en-US" dirty="0"/>
              <a:t>Code Injection Attack</a:t>
            </a:r>
          </a:p>
          <a:p>
            <a:pPr lvl="1">
              <a:defRPr/>
            </a:pPr>
            <a:r>
              <a:rPr lang="en-US" dirty="0"/>
              <a:t>Return Oriented Programming</a:t>
            </a:r>
          </a:p>
          <a:p>
            <a:pPr>
              <a:defRPr/>
            </a:pPr>
            <a:r>
              <a:rPr lang="en-US" dirty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6128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/>
              <a:t>Distressingly common in real programs</a:t>
            </a:r>
          </a:p>
          <a:p>
            <a:pPr lvl="1" eaLnBrk="1" hangingPunct="1"/>
            <a:r>
              <a:rPr lang="en-US" dirty="0"/>
              <a:t>Programmers keep making the same mistakes </a:t>
            </a:r>
            <a:r>
              <a:rPr lang="en-US" dirty="0">
                <a:sym typeface="Wingdings"/>
              </a:rPr>
              <a:t></a:t>
            </a:r>
          </a:p>
          <a:p>
            <a:pPr lvl="1" eaLnBrk="1" hangingPunct="1"/>
            <a:r>
              <a:rPr lang="en-US" dirty="0">
                <a:sym typeface="Wingdings"/>
              </a:rPr>
              <a:t>Recent measures make these attacks much more difficult</a:t>
            </a:r>
            <a:endParaRPr lang="en-US" dirty="0"/>
          </a:p>
          <a:p>
            <a:pPr eaLnBrk="1" hangingPunct="1"/>
            <a:r>
              <a:rPr lang="en-US" dirty="0"/>
              <a:t>Examples across the decades</a:t>
            </a:r>
          </a:p>
          <a:p>
            <a:pPr lvl="1" eaLnBrk="1" hangingPunct="1"/>
            <a:r>
              <a:rPr lang="en-US" dirty="0"/>
              <a:t>Original “Internet worm” (1988)</a:t>
            </a:r>
          </a:p>
          <a:p>
            <a:pPr lvl="1" eaLnBrk="1" hangingPunct="1"/>
            <a:r>
              <a:rPr lang="en-US" dirty="0"/>
              <a:t>“IM wars” (1999)</a:t>
            </a:r>
          </a:p>
          <a:p>
            <a:pPr lvl="1" eaLnBrk="1" hangingPunct="1"/>
            <a:r>
              <a:rPr lang="en-US" dirty="0"/>
              <a:t>Twilight hack on Wii (2000s)</a:t>
            </a:r>
          </a:p>
          <a:p>
            <a:pPr lvl="1" eaLnBrk="1" hangingPunct="1"/>
            <a:r>
              <a:rPr lang="en-US" dirty="0"/>
              <a:t>… and many, many more</a:t>
            </a:r>
          </a:p>
          <a:p>
            <a:pPr eaLnBrk="1" hangingPunct="1"/>
            <a:r>
              <a:rPr lang="en-US" dirty="0"/>
              <a:t>You will learn some of the tricks in </a:t>
            </a:r>
            <a:r>
              <a:rPr lang="en-US" dirty="0" err="1"/>
              <a:t>attacklab</a:t>
            </a:r>
            <a:endParaRPr lang="en-US" dirty="0"/>
          </a:p>
          <a:p>
            <a:pPr lvl="1" eaLnBrk="1" hangingPunct="1"/>
            <a:r>
              <a:rPr lang="en-US" dirty="0"/>
              <a:t>Hopefully to convince you to never leave such holes in your programs!!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1371600"/>
            <a:ext cx="5791200" cy="4798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big_array[1L&lt;&lt;24];  /* 16 MB */</a:t>
            </a: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huge_array[1L&lt;&lt;31]; /*  2 GB */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global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useless</a:t>
            </a:r>
            <a:r>
              <a:rPr lang="fi-FI" sz="1800" dirty="0">
                <a:latin typeface="Courier New" pitchFamily="49" charset="0"/>
              </a:rPr>
              <a:t>() { </a:t>
            </a:r>
            <a:r>
              <a:rPr lang="fi-FI" sz="1800" dirty="0" err="1">
                <a:latin typeface="Courier New" pitchFamily="49" charset="0"/>
              </a:rPr>
              <a:t>return</a:t>
            </a:r>
            <a:r>
              <a:rPr lang="fi-FI" sz="1800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void</a:t>
            </a:r>
            <a:r>
              <a:rPr lang="fi-FI" sz="1800" dirty="0">
                <a:latin typeface="Courier New" pitchFamily="49" charset="0"/>
              </a:rPr>
              <a:t> *p1, *p2, *p3, *p4;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local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p1 = malloc(1L &lt;&lt; 28); /* 256 MB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p2 = malloc(1L &lt;&lt; 8);  /* 256  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p3 = malloc(1L &lt;&lt; 32); /*   4 GB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p4 = malloc(1L &lt;&lt; 8);  /* 256  B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 /* Some print statements ...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429" y="6267855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8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456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858000" y="16764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7581900" y="2057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6858000" y="28178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6858000" y="1066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Exploited a few vulnerabilities to spread</a:t>
            </a:r>
          </a:p>
          <a:p>
            <a:pPr lvl="1" eaLnBrk="1" hangingPunct="1"/>
            <a:r>
              <a:rPr lang="en-US" dirty="0"/>
              <a:t>Early versions of the finger server (</a:t>
            </a:r>
            <a:r>
              <a:rPr lang="en-US" dirty="0" err="1"/>
              <a:t>fingerd</a:t>
            </a:r>
            <a:r>
              <a:rPr lang="en-US" dirty="0"/>
              <a:t>) used </a:t>
            </a:r>
            <a:r>
              <a:rPr lang="en-US" b="1" dirty="0">
                <a:latin typeface="Courier New" pitchFamily="49" charset="0"/>
              </a:rPr>
              <a:t>gets()</a:t>
            </a:r>
            <a:r>
              <a:rPr lang="en-US" b="1" dirty="0"/>
              <a:t> </a:t>
            </a:r>
            <a:r>
              <a:rPr lang="en-US" dirty="0"/>
              <a:t>to read the argument sent by the client: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 </a:t>
            </a:r>
            <a:r>
              <a:rPr lang="en-US" b="1" dirty="0" err="1">
                <a:latin typeface="Courier New" pitchFamily="49" charset="0"/>
              </a:rPr>
              <a:t>droh@cs.cmu.edu</a:t>
            </a:r>
            <a:endParaRPr lang="en-US" b="1" dirty="0">
              <a:latin typeface="Courier New" pitchFamily="49" charset="0"/>
            </a:endParaRPr>
          </a:p>
          <a:p>
            <a:pPr lvl="1" eaLnBrk="1" hangingPunct="1"/>
            <a:r>
              <a:rPr lang="en-US" dirty="0"/>
              <a:t>Worm attacked </a:t>
            </a:r>
            <a:r>
              <a:rPr lang="en-US" dirty="0" err="1"/>
              <a:t>fingerd</a:t>
            </a:r>
            <a:r>
              <a:rPr lang="en-US" dirty="0"/>
              <a:t> server by sending phony argument: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</a:t>
            </a:r>
            <a:r>
              <a:rPr lang="en-US" b="1" i="1" dirty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dirty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invaded ~6000 computers in hours (10% of the Internet </a:t>
            </a:r>
            <a:r>
              <a:rPr lang="en-US" dirty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see June 1989 article in </a:t>
            </a:r>
            <a:r>
              <a:rPr lang="en-US" i="1" dirty="0">
                <a:sym typeface="Wingdings"/>
              </a:rPr>
              <a:t>Comm. of the ACM</a:t>
            </a:r>
            <a:endParaRPr lang="en-US" i="1" dirty="0"/>
          </a:p>
          <a:p>
            <a:pPr lvl="1" eaLnBrk="1" hangingPunct="1"/>
            <a:r>
              <a:rPr lang="en-US" dirty="0"/>
              <a:t>the young author of the worm was prosecuted…</a:t>
            </a:r>
          </a:p>
          <a:p>
            <a:pPr lvl="1" eaLnBrk="1" hangingPunct="1"/>
            <a:r>
              <a:rPr lang="en-US" dirty="0"/>
              <a:t>and CERT was formed… still homed at CMU</a:t>
            </a:r>
          </a:p>
        </p:txBody>
      </p:sp>
    </p:spTree>
    <p:extLst>
      <p:ext uri="{BB962C8B-B14F-4D97-AF65-F5344CB8AC3E}">
        <p14:creationId xmlns:p14="http://schemas.microsoft.com/office/powerpoint/2010/main" val="137972303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Example 2: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dirty="0"/>
              <a:t>July, 1999</a:t>
            </a:r>
          </a:p>
          <a:p>
            <a:pPr lvl="1" eaLnBrk="1" hangingPunct="1"/>
            <a:r>
              <a:rPr lang="en-US" dirty="0"/>
              <a:t>Microsoft launches MSN Messenger (instant messaging system).</a:t>
            </a:r>
          </a:p>
          <a:p>
            <a:pPr lvl="1" eaLnBrk="1" hangingPunct="1"/>
            <a:r>
              <a:rPr lang="en-US" dirty="0"/>
              <a:t>Messenger clients can access popular AOL Instant Messaging Service (AIM) servers</a:t>
            </a:r>
          </a:p>
          <a:p>
            <a:pPr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5748337" y="39782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4741862" y="2971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808537" y="50292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071937" y="39782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286000" y="39782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394075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072062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646737" y="37179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5641975" y="47625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686800" cy="573087"/>
          </a:xfrm>
        </p:spPr>
        <p:txBody>
          <a:bodyPr/>
          <a:lstStyle/>
          <a:p>
            <a:pPr eaLnBrk="1" hangingPunct="1"/>
            <a:r>
              <a:rPr lang="en-US" dirty="0"/>
              <a:t>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/>
              <a:t>August 1999</a:t>
            </a:r>
          </a:p>
          <a:p>
            <a:pPr lvl="1" eaLnBrk="1" hangingPunct="1"/>
            <a:r>
              <a:rPr lang="en-US" dirty="0"/>
              <a:t>Mysteriously, Messenger clients can no longer access AIM servers</a:t>
            </a:r>
          </a:p>
          <a:p>
            <a:pPr lvl="1" eaLnBrk="1" hangingPunct="1"/>
            <a:r>
              <a:rPr lang="en-US" dirty="0"/>
              <a:t>Microsoft and AOL begin the IM war:</a:t>
            </a:r>
          </a:p>
          <a:p>
            <a:pPr lvl="2" eaLnBrk="1" hangingPunct="1"/>
            <a:r>
              <a:rPr lang="en-US" dirty="0"/>
              <a:t>AOL changes server to disallow Messenger clients</a:t>
            </a:r>
          </a:p>
          <a:p>
            <a:pPr lvl="2" eaLnBrk="1" hangingPunct="1"/>
            <a:r>
              <a:rPr lang="en-US" dirty="0"/>
              <a:t>Microsoft makes changes to clients to defeat AOL changes</a:t>
            </a:r>
          </a:p>
          <a:p>
            <a:pPr lvl="2" eaLnBrk="1" hangingPunct="1"/>
            <a:r>
              <a:rPr lang="en-US" dirty="0"/>
              <a:t>At least 13 such skirmishes</a:t>
            </a:r>
          </a:p>
          <a:p>
            <a:pPr lvl="1" eaLnBrk="1" hangingPunct="1"/>
            <a:r>
              <a:rPr lang="en-US" dirty="0"/>
              <a:t>What was really happening?</a:t>
            </a:r>
          </a:p>
          <a:p>
            <a:pPr lvl="2" eaLnBrk="1" hangingPunct="1"/>
            <a:r>
              <a:rPr lang="en-US" dirty="0"/>
              <a:t>AOL had discovered a buffer overflow bug in their own AIM clients</a:t>
            </a:r>
          </a:p>
          <a:p>
            <a:pPr lvl="2" eaLnBrk="1" hangingPunct="1"/>
            <a:r>
              <a:rPr lang="en-US" dirty="0"/>
              <a:t>They exploited it to detect and block Microsoft: the exploit code returned a 4-byte signature (the bytes at some location in the AIM client) to server</a:t>
            </a:r>
          </a:p>
          <a:p>
            <a:pPr lvl="2" eaLnBrk="1" hangingPunct="1"/>
            <a:r>
              <a:rPr lang="en-US" dirty="0"/>
              <a:t>When Microsoft changed code to match signature, AOL changed signature location</a:t>
            </a:r>
          </a:p>
          <a:p>
            <a:pPr lvl="2"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Worm: A program that</a:t>
            </a:r>
          </a:p>
          <a:p>
            <a:pPr lvl="1" eaLnBrk="1" hangingPunct="1"/>
            <a:r>
              <a:rPr lang="en-US" dirty="0"/>
              <a:t>Can run by itself</a:t>
            </a:r>
          </a:p>
          <a:p>
            <a:pPr lvl="1" eaLnBrk="1" hangingPunct="1"/>
            <a:r>
              <a:rPr lang="en-US" dirty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Virus: Code that</a:t>
            </a:r>
          </a:p>
          <a:p>
            <a:pPr lvl="1" eaLnBrk="1" hangingPunct="1"/>
            <a:r>
              <a:rPr lang="en-US" dirty="0"/>
              <a:t>Adds itself to other programs</a:t>
            </a:r>
          </a:p>
          <a:p>
            <a:pPr lvl="1" eaLnBrk="1" hangingPunct="1"/>
            <a:r>
              <a:rPr lang="en-US" dirty="0"/>
              <a:t>Does not run independently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Both are (usually) designed to spread among computers and to wreak havoc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667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206692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local	0x00007ffe4d3be87c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p1 	0x00007f7262a1e010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p3 	0x00007f7162a1d010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p4	0x000000008359d120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0x000000008359d010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big_array</a:t>
            </a:r>
            <a:r>
              <a:rPr lang="en-US" sz="1800" dirty="0">
                <a:latin typeface="Courier New" pitchFamily="49" charset="0"/>
              </a:rPr>
              <a:t> 	0x0000000080601060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0x0000000000601060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0x000000000040060c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0x0000000000400590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914400"/>
            <a:ext cx="14478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26670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581900" y="3276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360780" y="2819401"/>
            <a:ext cx="1497220" cy="228599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355912" y="3066106"/>
            <a:ext cx="1522726" cy="165829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334000" y="3398065"/>
            <a:ext cx="1522726" cy="165829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6858000" y="15240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7581900" y="19050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858000" y="26654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6858000" y="9144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5347390" y="2514600"/>
            <a:ext cx="1510610" cy="2286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Runaway Stack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4190999"/>
            <a:ext cx="4632325" cy="2143125"/>
          </a:xfrm>
        </p:spPr>
        <p:txBody>
          <a:bodyPr/>
          <a:lstStyle/>
          <a:p>
            <a:r>
              <a:rPr lang="en-US" dirty="0"/>
              <a:t>Functions store local data on in stack frame</a:t>
            </a:r>
          </a:p>
          <a:p>
            <a:r>
              <a:rPr lang="en-US" dirty="0"/>
              <a:t>Recursive functions cause deep nesting of frames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1371600"/>
            <a:ext cx="5791200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&lt;&lt;15];  /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4*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^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=  128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KiB</a:t>
            </a:r>
            <a:endParaRPr lang="mr-IN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=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.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); 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 = (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&lt;&lt;1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 = x-1;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 == 0)</a:t>
            </a: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[0]]) - 1;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744418" y="1143000"/>
            <a:ext cx="14478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343400" y="9906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744418" y="17526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7468318" y="21336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6744418" y="11430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 rot="10800000">
            <a:off x="8250956" y="175260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50981" y="21399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744418" y="28940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105400" y="4343400"/>
            <a:ext cx="3810000" cy="224420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runaway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67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67.  a at 0x7ffd18aba930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66.  a at 0x7ffd18a9a920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65.  a at 0x7ffd18a7a910                                                                x = 64.  a at 0x7ffd18a5a900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. . .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4.  a at 0x7ffd182da540                                                                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3.  a at 0x7ffd182ba530                                                                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2.  a at 0x7ffd1829a520                                                                 </a:t>
            </a:r>
          </a:p>
          <a:p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Segmentation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fault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core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dumped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46393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Recall: 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Stack smashing detected</a:t>
            </a: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latin typeface="Calibri" panose="020F0502020204030204" pitchFamily="34" charset="0"/>
                <a:ea typeface="Monaco" charset="0"/>
                <a:cs typeface="Calibri" panose="020F0502020204030204" pitchFamily="34" charset="0"/>
                <a:sym typeface="Courier New" charset="0"/>
              </a:rPr>
              <a:t>Segmentation fault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Lucida Grande" charset="0"/>
              <a:cs typeface="Calibri" panose="020F0502020204030204" pitchFamily="34" charset="0"/>
              <a:sym typeface="Arial Narrow" charset="0"/>
            </a:endParaRPr>
          </a:p>
          <a:p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29319</TotalTime>
  <Words>4224</Words>
  <Application>Microsoft Office PowerPoint</Application>
  <PresentationFormat>On-screen Show (4:3)</PresentationFormat>
  <Paragraphs>1254</Paragraphs>
  <Slides>54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74" baseType="lpstr">
      <vt:lpstr>MS Mincho</vt:lpstr>
      <vt:lpstr>ＭＳ Ｐゴシック</vt:lpstr>
      <vt:lpstr>Arial</vt:lpstr>
      <vt:lpstr>Arial Narrow</vt:lpstr>
      <vt:lpstr>Calibri</vt:lpstr>
      <vt:lpstr>Calibri Bold</vt:lpstr>
      <vt:lpstr>Calibri Bold Italic</vt:lpstr>
      <vt:lpstr>Courier New</vt:lpstr>
      <vt:lpstr>Courier New Bold</vt:lpstr>
      <vt:lpstr>Gill Sans</vt:lpstr>
      <vt:lpstr>Lucida Grande</vt:lpstr>
      <vt:lpstr>Monaco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template2007</vt:lpstr>
      <vt:lpstr>Worksheet</vt:lpstr>
      <vt:lpstr>PowerPoint Presentation</vt:lpstr>
      <vt:lpstr>Machine-Level Programming V: Advanced Topics  15-213/18-213/14-513/15-513: Introduction to Computer Systems 9th Lecture, September 25, 2018</vt:lpstr>
      <vt:lpstr>Today</vt:lpstr>
      <vt:lpstr>x86-64 Linux Memory Layout</vt:lpstr>
      <vt:lpstr>Memory Allocation Example</vt:lpstr>
      <vt:lpstr>x86-64 Example Addresses</vt:lpstr>
      <vt:lpstr>Runaway Stack Example</vt:lpstr>
      <vt:lpstr>Today</vt:lpstr>
      <vt:lpstr>Recall: 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Stack Smashing Attacks</vt:lpstr>
      <vt:lpstr>Crafting Smashing String</vt:lpstr>
      <vt:lpstr>Smashing String Effect</vt:lpstr>
      <vt:lpstr>Code Injection Attacks</vt:lpstr>
      <vt:lpstr>How Does The Attack Code Execute?</vt:lpstr>
      <vt:lpstr>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Return-Oriented Programming Attacks</vt:lpstr>
      <vt:lpstr>Gadget Example #1</vt:lpstr>
      <vt:lpstr>Gadget Example #2</vt:lpstr>
      <vt:lpstr>ROP Execution</vt:lpstr>
      <vt:lpstr>Crafting an ROB Attack String</vt:lpstr>
      <vt:lpstr>Quiz Time!</vt:lpstr>
      <vt:lpstr>Today</vt:lpstr>
      <vt:lpstr>Union Allocation</vt:lpstr>
      <vt:lpstr>Using Union to Access Bit Patterns</vt:lpstr>
      <vt:lpstr>Byte Ordering Revisited</vt:lpstr>
      <vt:lpstr>Byte Ordering Example</vt:lpstr>
      <vt:lpstr>Byte Ordering Example (Cont).</vt:lpstr>
      <vt:lpstr>Byte Ordering on IA32</vt:lpstr>
      <vt:lpstr>Byte Ordering on Sun</vt:lpstr>
      <vt:lpstr>Byte Ordering on x86-64</vt:lpstr>
      <vt:lpstr>Summary of Compound Types in C</vt:lpstr>
      <vt:lpstr>Summary</vt:lpstr>
      <vt:lpstr>Exploits Based on Buffer Overflows</vt:lpstr>
      <vt:lpstr>Example: the original Internet worm (1988)</vt:lpstr>
      <vt:lpstr>Example 2: IM War</vt:lpstr>
      <vt:lpstr>IM War (cont.)</vt:lpstr>
      <vt:lpstr>PowerPoint Presentation</vt:lpstr>
      <vt:lpstr>Aside: Worms and Viruses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505</cp:revision>
  <cp:lastPrinted>2014-09-23T07:19:34Z</cp:lastPrinted>
  <dcterms:created xsi:type="dcterms:W3CDTF">2012-10-15T22:47:51Z</dcterms:created>
  <dcterms:modified xsi:type="dcterms:W3CDTF">2018-09-27T02:40:34Z</dcterms:modified>
</cp:coreProperties>
</file>