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4"/>
  </p:notesMasterIdLst>
  <p:sldIdLst>
    <p:sldId id="256" r:id="rId3"/>
    <p:sldId id="258" r:id="rId4"/>
    <p:sldId id="301" r:id="rId5"/>
    <p:sldId id="300" r:id="rId6"/>
    <p:sldId id="285" r:id="rId7"/>
    <p:sldId id="299" r:id="rId8"/>
    <p:sldId id="259" r:id="rId9"/>
    <p:sldId id="302" r:id="rId10"/>
    <p:sldId id="260" r:id="rId11"/>
    <p:sldId id="29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718"/>
    <a:srgbClr val="FFFF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3" autoAdjust="0"/>
    <p:restoredTop sz="93739"/>
  </p:normalViewPr>
  <p:slideViewPr>
    <p:cSldViewPr snapToGrid="0" snapToObjects="1">
      <p:cViewPr varScale="1">
        <p:scale>
          <a:sx n="75" d="100"/>
          <a:sy n="75" d="100"/>
        </p:scale>
        <p:origin x="184" y="600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2E897-7F16-4322-8354-0BEBA442785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1DC6E-E687-4DD1-B495-CF34C747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0"/>
            <a:ext cx="12192000" cy="6305550"/>
          </a:xfrm>
          <a:custGeom>
            <a:avLst/>
            <a:gdLst>
              <a:gd name="connsiteX0" fmla="*/ 0 w 12192000"/>
              <a:gd name="connsiteY0" fmla="*/ 0 h 6305550"/>
              <a:gd name="connsiteX1" fmla="*/ 12192000 w 12192000"/>
              <a:gd name="connsiteY1" fmla="*/ 0 h 6305550"/>
              <a:gd name="connsiteX2" fmla="*/ 12192000 w 12192000"/>
              <a:gd name="connsiteY2" fmla="*/ 4954269 h 6305550"/>
              <a:gd name="connsiteX3" fmla="*/ 12092166 w 12192000"/>
              <a:gd name="connsiteY3" fmla="*/ 5007596 h 6305550"/>
              <a:gd name="connsiteX4" fmla="*/ 6096000 w 12192000"/>
              <a:gd name="connsiteY4" fmla="*/ 6305550 h 6305550"/>
              <a:gd name="connsiteX5" fmla="*/ 99834 w 12192000"/>
              <a:gd name="connsiteY5" fmla="*/ 5007596 h 6305550"/>
              <a:gd name="connsiteX6" fmla="*/ 0 w 12192000"/>
              <a:gd name="connsiteY6" fmla="*/ 4954269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305550">
                <a:moveTo>
                  <a:pt x="0" y="0"/>
                </a:moveTo>
                <a:lnTo>
                  <a:pt x="12192000" y="0"/>
                </a:lnTo>
                <a:lnTo>
                  <a:pt x="12192000" y="4954269"/>
                </a:lnTo>
                <a:lnTo>
                  <a:pt x="12092166" y="5007596"/>
                </a:lnTo>
                <a:cubicBezTo>
                  <a:pt x="10508469" y="5814037"/>
                  <a:pt x="8404686" y="6305550"/>
                  <a:pt x="6096000" y="6305550"/>
                </a:cubicBezTo>
                <a:cubicBezTo>
                  <a:pt x="3787314" y="6305550"/>
                  <a:pt x="1683531" y="5814037"/>
                  <a:pt x="99834" y="5007596"/>
                </a:cubicBezTo>
                <a:lnTo>
                  <a:pt x="0" y="49542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293328"/>
            <a:ext cx="89916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260114" y="1710311"/>
            <a:ext cx="647949" cy="583017"/>
            <a:chOff x="9260114" y="1710311"/>
            <a:chExt cx="647949" cy="583017"/>
          </a:xfrm>
        </p:grpSpPr>
        <p:sp>
          <p:nvSpPr>
            <p:cNvPr id="9" name="Oval 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308350" y="3581400"/>
            <a:ext cx="557530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>
                    <a:alpha val="96000"/>
                  </a:schemeClr>
                </a:gs>
                <a:gs pos="100000">
                  <a:schemeClr val="accent1">
                    <a:lumMod val="79000"/>
                    <a:alpha val="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3655402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813935" y="46165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13960" y="4706156"/>
            <a:ext cx="216408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705350" y="-1390650"/>
            <a:ext cx="2781300" cy="2781300"/>
            <a:chOff x="4705350" y="-1390650"/>
            <a:chExt cx="2781300" cy="2781300"/>
          </a:xfrm>
        </p:grpSpPr>
        <p:sp>
          <p:nvSpPr>
            <p:cNvPr id="5" name="Oval 4"/>
            <p:cNvSpPr/>
            <p:nvPr userDrawn="1"/>
          </p:nvSpPr>
          <p:spPr>
            <a:xfrm>
              <a:off x="4705350" y="-1390650"/>
              <a:ext cx="2781300" cy="27813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5377815" y="-718185"/>
              <a:ext cx="1436370" cy="143637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ie 19"/>
            <p:cNvSpPr/>
            <p:nvPr userDrawn="1"/>
          </p:nvSpPr>
          <p:spPr>
            <a:xfrm rot="1800000">
              <a:off x="5584507" y="-520408"/>
              <a:ext cx="1022985" cy="1022985"/>
            </a:xfrm>
            <a:prstGeom prst="pie">
              <a:avLst>
                <a:gd name="adj1" fmla="val 8330851"/>
                <a:gd name="adj2" fmla="val 16200000"/>
              </a:avLst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3371" y="519481"/>
            <a:ext cx="432525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098483" y="1129909"/>
            <a:ext cx="19950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 rot="10800000">
            <a:off x="0" y="5722374"/>
            <a:ext cx="12192000" cy="1135626"/>
          </a:xfrm>
          <a:custGeom>
            <a:avLst/>
            <a:gdLst>
              <a:gd name="connsiteX0" fmla="*/ 6096000 w 12192000"/>
              <a:gd name="connsiteY0" fmla="*/ 1873044 h 1873044"/>
              <a:gd name="connsiteX1" fmla="*/ 99834 w 12192000"/>
              <a:gd name="connsiteY1" fmla="*/ 575090 h 1873044"/>
              <a:gd name="connsiteX2" fmla="*/ 0 w 12192000"/>
              <a:gd name="connsiteY2" fmla="*/ 521763 h 1873044"/>
              <a:gd name="connsiteX3" fmla="*/ 0 w 12192000"/>
              <a:gd name="connsiteY3" fmla="*/ 0 h 1873044"/>
              <a:gd name="connsiteX4" fmla="*/ 12192000 w 12192000"/>
              <a:gd name="connsiteY4" fmla="*/ 0 h 1873044"/>
              <a:gd name="connsiteX5" fmla="*/ 12192000 w 12192000"/>
              <a:gd name="connsiteY5" fmla="*/ 521763 h 1873044"/>
              <a:gd name="connsiteX6" fmla="*/ 12092166 w 12192000"/>
              <a:gd name="connsiteY6" fmla="*/ 575090 h 1873044"/>
              <a:gd name="connsiteX7" fmla="*/ 6096000 w 12192000"/>
              <a:gd name="connsiteY7" fmla="*/ 1873044 h 187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873044">
                <a:moveTo>
                  <a:pt x="6096000" y="1873044"/>
                </a:moveTo>
                <a:cubicBezTo>
                  <a:pt x="3787314" y="1873044"/>
                  <a:pt x="1683531" y="1381531"/>
                  <a:pt x="99834" y="575090"/>
                </a:cubicBezTo>
                <a:lnTo>
                  <a:pt x="0" y="521763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21763"/>
                </a:lnTo>
                <a:lnTo>
                  <a:pt x="12092166" y="575090"/>
                </a:lnTo>
                <a:cubicBezTo>
                  <a:pt x="10508469" y="1381531"/>
                  <a:pt x="8404686" y="1873044"/>
                  <a:pt x="6096000" y="18730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3371" y="519481"/>
            <a:ext cx="432525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98483" y="1129909"/>
            <a:ext cx="19950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34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83578"/>
            <a:ext cx="45720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87850" y="1490007"/>
            <a:ext cx="341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3428365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28390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6192520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92545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3428365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28390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8365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92520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42646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058025" y="385578"/>
            <a:ext cx="647949" cy="583017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3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83578"/>
            <a:ext cx="45720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87850" y="1490007"/>
            <a:ext cx="341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3428365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28390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6192520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92545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3428365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28390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192520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92545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8365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92520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42646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9252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058025" y="385578"/>
            <a:ext cx="647949" cy="583017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5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83578"/>
            <a:ext cx="45720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87850" y="1490007"/>
            <a:ext cx="341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2068195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68220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832350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75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068195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68220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832350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75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8195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32350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6629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3235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7596505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796530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Five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596505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058025" y="385578"/>
            <a:ext cx="647949" cy="583017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22" name="Oval 21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3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83578"/>
            <a:ext cx="45720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87850" y="1490007"/>
            <a:ext cx="3416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 userDrawn="1"/>
        </p:nvSpPr>
        <p:spPr>
          <a:xfrm>
            <a:off x="2068195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68220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0" name="Rounded Rectangle 19"/>
          <p:cNvSpPr/>
          <p:nvPr userDrawn="1"/>
        </p:nvSpPr>
        <p:spPr>
          <a:xfrm>
            <a:off x="4832350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75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2068195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68220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24" name="Rounded Rectangle 23"/>
          <p:cNvSpPr/>
          <p:nvPr userDrawn="1"/>
        </p:nvSpPr>
        <p:spPr>
          <a:xfrm>
            <a:off x="4832350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75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8195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32350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6629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32350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7596505" y="2496436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796530" y="2571576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Five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596505" y="3143076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7596505" y="4342202"/>
            <a:ext cx="256413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796530" y="4417342"/>
            <a:ext cx="216408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Six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96505" y="4988842"/>
            <a:ext cx="256413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058025" y="385578"/>
            <a:ext cx="647949" cy="583017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37" name="Oval 36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4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-190500"/>
            <a:ext cx="12192000" cy="6305550"/>
          </a:xfrm>
          <a:custGeom>
            <a:avLst/>
            <a:gdLst>
              <a:gd name="connsiteX0" fmla="*/ 0 w 12192000"/>
              <a:gd name="connsiteY0" fmla="*/ 0 h 6305550"/>
              <a:gd name="connsiteX1" fmla="*/ 12192000 w 12192000"/>
              <a:gd name="connsiteY1" fmla="*/ 0 h 6305550"/>
              <a:gd name="connsiteX2" fmla="*/ 12192000 w 12192000"/>
              <a:gd name="connsiteY2" fmla="*/ 4954269 h 6305550"/>
              <a:gd name="connsiteX3" fmla="*/ 12092166 w 12192000"/>
              <a:gd name="connsiteY3" fmla="*/ 5007596 h 6305550"/>
              <a:gd name="connsiteX4" fmla="*/ 6096000 w 12192000"/>
              <a:gd name="connsiteY4" fmla="*/ 6305550 h 6305550"/>
              <a:gd name="connsiteX5" fmla="*/ 99834 w 12192000"/>
              <a:gd name="connsiteY5" fmla="*/ 5007596 h 6305550"/>
              <a:gd name="connsiteX6" fmla="*/ 0 w 12192000"/>
              <a:gd name="connsiteY6" fmla="*/ 4954269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305550">
                <a:moveTo>
                  <a:pt x="0" y="0"/>
                </a:moveTo>
                <a:lnTo>
                  <a:pt x="12192000" y="0"/>
                </a:lnTo>
                <a:lnTo>
                  <a:pt x="12192000" y="4954269"/>
                </a:lnTo>
                <a:lnTo>
                  <a:pt x="12092166" y="5007596"/>
                </a:lnTo>
                <a:cubicBezTo>
                  <a:pt x="10508469" y="5814037"/>
                  <a:pt x="8404686" y="6305550"/>
                  <a:pt x="6096000" y="6305550"/>
                </a:cubicBezTo>
                <a:cubicBezTo>
                  <a:pt x="3787314" y="6305550"/>
                  <a:pt x="1683531" y="5814037"/>
                  <a:pt x="99834" y="5007596"/>
                </a:cubicBezTo>
                <a:lnTo>
                  <a:pt x="0" y="49542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1" b="13718"/>
          <a:stretch>
            <a:fillRect/>
          </a:stretch>
        </p:blipFill>
        <p:spPr bwMode="auto">
          <a:xfrm>
            <a:off x="1543049" y="1118725"/>
            <a:ext cx="9105902" cy="549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866572" y="1772558"/>
            <a:ext cx="6342743" cy="394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46286" y="2719003"/>
            <a:ext cx="4499428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6286" y="3746501"/>
            <a:ext cx="4499428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08350" y="3634320"/>
            <a:ext cx="557530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>
                    <a:alpha val="96000"/>
                  </a:schemeClr>
                </a:gs>
                <a:gs pos="100000">
                  <a:schemeClr val="accent1">
                    <a:lumMod val="79000"/>
                    <a:alpha val="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9522863" y="454133"/>
            <a:ext cx="1198474" cy="1078370"/>
            <a:chOff x="9260114" y="1710311"/>
            <a:chExt cx="647949" cy="583017"/>
          </a:xfrm>
        </p:grpSpPr>
        <p:sp>
          <p:nvSpPr>
            <p:cNvPr id="13" name="Oval 12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6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3371" y="519481"/>
            <a:ext cx="432525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098483" y="1129909"/>
            <a:ext cx="19950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0"/>
            <a:ext cx="12192000" cy="4514850"/>
          </a:xfrm>
          <a:custGeom>
            <a:avLst/>
            <a:gdLst>
              <a:gd name="connsiteX0" fmla="*/ 0 w 12192000"/>
              <a:gd name="connsiteY0" fmla="*/ 0 h 4514850"/>
              <a:gd name="connsiteX1" fmla="*/ 12192000 w 12192000"/>
              <a:gd name="connsiteY1" fmla="*/ 0 h 4514850"/>
              <a:gd name="connsiteX2" fmla="*/ 12192000 w 12192000"/>
              <a:gd name="connsiteY2" fmla="*/ 3163569 h 4514850"/>
              <a:gd name="connsiteX3" fmla="*/ 12092166 w 12192000"/>
              <a:gd name="connsiteY3" fmla="*/ 3216896 h 4514850"/>
              <a:gd name="connsiteX4" fmla="*/ 6096000 w 12192000"/>
              <a:gd name="connsiteY4" fmla="*/ 4514850 h 4514850"/>
              <a:gd name="connsiteX5" fmla="*/ 99834 w 12192000"/>
              <a:gd name="connsiteY5" fmla="*/ 3216896 h 4514850"/>
              <a:gd name="connsiteX6" fmla="*/ 0 w 12192000"/>
              <a:gd name="connsiteY6" fmla="*/ 3163569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14850">
                <a:moveTo>
                  <a:pt x="0" y="0"/>
                </a:moveTo>
                <a:lnTo>
                  <a:pt x="12192000" y="0"/>
                </a:lnTo>
                <a:lnTo>
                  <a:pt x="12192000" y="3163569"/>
                </a:lnTo>
                <a:lnTo>
                  <a:pt x="12092166" y="3216896"/>
                </a:lnTo>
                <a:cubicBezTo>
                  <a:pt x="10508469" y="4023337"/>
                  <a:pt x="8404686" y="4514850"/>
                  <a:pt x="6096000" y="4514850"/>
                </a:cubicBezTo>
                <a:cubicBezTo>
                  <a:pt x="3787314" y="4514850"/>
                  <a:pt x="1683531" y="4023337"/>
                  <a:pt x="99834" y="3216896"/>
                </a:cubicBezTo>
                <a:lnTo>
                  <a:pt x="0" y="31635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3371" y="519481"/>
            <a:ext cx="432525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098483" y="1129909"/>
            <a:ext cx="19950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3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3371" y="519481"/>
            <a:ext cx="432525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098483" y="1129909"/>
            <a:ext cx="19950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83" r:id="rId6"/>
    <p:sldLayoutId id="2147483694" r:id="rId7"/>
    <p:sldLayoutId id="2147483691" r:id="rId8"/>
    <p:sldLayoutId id="2147483692" r:id="rId9"/>
    <p:sldLayoutId id="2147483693" r:id="rId10"/>
    <p:sldLayoutId id="2147483662" r:id="rId11"/>
    <p:sldLayoutId id="2147483687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7522" y="1564407"/>
            <a:ext cx="11172093" cy="3091103"/>
          </a:xfrm>
        </p:spPr>
        <p:txBody>
          <a:bodyPr/>
          <a:lstStyle/>
          <a:p>
            <a:r>
              <a:rPr lang="en-US" altLang="zh-CN" sz="6600" dirty="0">
                <a:solidFill>
                  <a:schemeClr val="tx1"/>
                </a:solidFill>
              </a:rPr>
              <a:t>Shared Note</a:t>
            </a:r>
          </a:p>
          <a:p>
            <a:r>
              <a:rPr lang="en-US" altLang="zh-CN" sz="6600" dirty="0">
                <a:solidFill>
                  <a:schemeClr val="tx1"/>
                </a:solidFill>
              </a:rPr>
              <a:t>Upload, View, Edit, Annotate </a:t>
            </a:r>
          </a:p>
          <a:p>
            <a:r>
              <a:rPr lang="en-US" altLang="zh-CN" sz="6600" dirty="0"/>
              <a:t>Team48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3960" y="4605670"/>
            <a:ext cx="2164080" cy="646331"/>
          </a:xfrm>
        </p:spPr>
        <p:txBody>
          <a:bodyPr/>
          <a:lstStyle/>
          <a:p>
            <a:r>
              <a:rPr lang="en-US" altLang="zh-CN" dirty="0" err="1"/>
              <a:t>Ziyi</a:t>
            </a:r>
            <a:r>
              <a:rPr lang="en-US" altLang="zh-CN" dirty="0"/>
              <a:t> Yan, </a:t>
            </a:r>
            <a:r>
              <a:rPr lang="en-US" altLang="zh-CN" dirty="0" err="1"/>
              <a:t>Zhengyu</a:t>
            </a:r>
            <a:r>
              <a:rPr lang="en-US" altLang="zh-CN" dirty="0"/>
              <a:t> Sun, </a:t>
            </a:r>
            <a:r>
              <a:rPr lang="en-US" altLang="zh-CN" dirty="0" err="1"/>
              <a:t>Lyuliang</a:t>
            </a:r>
            <a:r>
              <a:rPr lang="en-US" altLang="zh-CN" dirty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71432" y="758072"/>
            <a:ext cx="5742022" cy="5381998"/>
            <a:chOff x="1052605" y="3705599"/>
            <a:chExt cx="2328420" cy="2410287"/>
          </a:xfrm>
        </p:grpSpPr>
        <p:sp>
          <p:nvSpPr>
            <p:cNvPr id="6" name="矩形 5"/>
            <p:cNvSpPr/>
            <p:nvPr/>
          </p:nvSpPr>
          <p:spPr>
            <a:xfrm>
              <a:off x="1052605" y="3705599"/>
              <a:ext cx="2328420" cy="24102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7" name="TextBox 56"/>
            <p:cNvSpPr txBox="1"/>
            <p:nvPr/>
          </p:nvSpPr>
          <p:spPr>
            <a:xfrm>
              <a:off x="1246515" y="3801971"/>
              <a:ext cx="1784068" cy="39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7" b="1" dirty="0">
                  <a:solidFill>
                    <a:schemeClr val="bg1"/>
                  </a:solidFill>
                </a:rPr>
                <a:t>In-Mail</a:t>
              </a:r>
              <a:endParaRPr lang="zh-CN" altLang="en-US" sz="42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351824" y="770709"/>
            <a:ext cx="5704709" cy="5381998"/>
            <a:chOff x="3623019" y="3688996"/>
            <a:chExt cx="2934951" cy="2426890"/>
          </a:xfrm>
        </p:grpSpPr>
        <p:sp>
          <p:nvSpPr>
            <p:cNvPr id="8" name="矩形 7"/>
            <p:cNvSpPr/>
            <p:nvPr/>
          </p:nvSpPr>
          <p:spPr>
            <a:xfrm>
              <a:off x="3623019" y="3688996"/>
              <a:ext cx="2934951" cy="242689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TextBox 59"/>
            <p:cNvSpPr txBox="1"/>
            <p:nvPr/>
          </p:nvSpPr>
          <p:spPr>
            <a:xfrm>
              <a:off x="3739840" y="3751519"/>
              <a:ext cx="2818130" cy="40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Advanced Annotation</a:t>
              </a:r>
              <a:endParaRPr lang="zh-CN" altLang="en-US" sz="4267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15656" y="4274809"/>
              <a:ext cx="2324146" cy="815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altLang="zh-CN" sz="2800" b="1" dirty="0"/>
                <a:t>Highlight Text</a:t>
              </a: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Comment with Picture </a:t>
              </a: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Delete Annotation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4D9CD77-FFC2-004E-AC08-097F830D3608}"/>
              </a:ext>
            </a:extLst>
          </p:cNvPr>
          <p:cNvSpPr/>
          <p:nvPr/>
        </p:nvSpPr>
        <p:spPr>
          <a:xfrm>
            <a:off x="444401" y="2025155"/>
            <a:ext cx="5469053" cy="300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Professor Can send announcements to all students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zh-CN" sz="3200" b="1" dirty="0">
                <a:solidFill>
                  <a:schemeClr val="bg1"/>
                </a:solidFill>
              </a:rPr>
              <a:t>All uses can send one-to-one message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Send and Accept Friend Request</a:t>
            </a:r>
          </a:p>
        </p:txBody>
      </p:sp>
    </p:spTree>
    <p:extLst>
      <p:ext uri="{BB962C8B-B14F-4D97-AF65-F5344CB8AC3E}">
        <p14:creationId xmlns:p14="http://schemas.microsoft.com/office/powerpoint/2010/main" val="35223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0200" y="2293328"/>
            <a:ext cx="8991600" cy="1200329"/>
          </a:xfrm>
        </p:spPr>
        <p:txBody>
          <a:bodyPr/>
          <a:lstStyle/>
          <a:p>
            <a:r>
              <a:rPr lang="en-US" altLang="zh-CN" sz="8000" dirty="0"/>
              <a:t>Thanks!</a:t>
            </a:r>
            <a:endParaRPr lang="en-US" sz="8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A67C199-AD47-F040-BF5A-37E327C0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3960" y="4706156"/>
            <a:ext cx="2164080" cy="774571"/>
          </a:xfrm>
        </p:spPr>
        <p:txBody>
          <a:bodyPr/>
          <a:lstStyle/>
          <a:p>
            <a:r>
              <a:rPr lang="en-US" altLang="zh-CN" dirty="0"/>
              <a:t>Presented by Zoey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Part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6286" y="3937001"/>
            <a:ext cx="4499428" cy="1754326"/>
          </a:xfrm>
        </p:spPr>
        <p:txBody>
          <a:bodyPr/>
          <a:lstStyle/>
          <a:p>
            <a:r>
              <a:rPr lang="en-US" altLang="zh-CN" dirty="0"/>
              <a:t>Sprint 2 Goals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880277" y="3703358"/>
            <a:ext cx="9117874" cy="30522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solidFill>
                  <a:schemeClr val="bg2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 Features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800" b="1" dirty="0"/>
              <a:t>Upload and display, Annotate on PDF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Annotate and Save annotated PDF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Create File Online which supports html </a:t>
            </a:r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formartting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Download File and Student Portal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61837" y="306661"/>
            <a:ext cx="4325258" cy="840230"/>
          </a:xfrm>
        </p:spPr>
        <p:txBody>
          <a:bodyPr/>
          <a:lstStyle/>
          <a:p>
            <a:r>
              <a:rPr lang="en-US" altLang="zh-CN" sz="5400" dirty="0"/>
              <a:t>Sprint Goals</a:t>
            </a:r>
            <a:endParaRPr lang="zh-CN" altLang="en-US" sz="5400" dirty="0"/>
          </a:p>
        </p:txBody>
      </p:sp>
      <p:sp>
        <p:nvSpPr>
          <p:cNvPr id="20" name="矩形 4"/>
          <p:cNvSpPr/>
          <p:nvPr/>
        </p:nvSpPr>
        <p:spPr>
          <a:xfrm>
            <a:off x="2767869" y="1493396"/>
            <a:ext cx="807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1   Display different styles of Badges based on file type</a:t>
            </a:r>
            <a:endParaRPr lang="zh-CN" altLang="en-US" sz="1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499185" y="1612474"/>
            <a:ext cx="1437402" cy="1832534"/>
            <a:chOff x="2631280" y="1547444"/>
            <a:chExt cx="1437402" cy="1832534"/>
          </a:xfrm>
        </p:grpSpPr>
        <p:grpSp>
          <p:nvGrpSpPr>
            <p:cNvPr id="16" name="Group 15"/>
            <p:cNvGrpSpPr/>
            <p:nvPr/>
          </p:nvGrpSpPr>
          <p:grpSpPr>
            <a:xfrm rot="13800000" flipH="1">
              <a:off x="2551235" y="1764096"/>
              <a:ext cx="1597492" cy="1437402"/>
              <a:chOff x="9260114" y="1710311"/>
              <a:chExt cx="647949" cy="583017"/>
            </a:xfrm>
            <a:solidFill>
              <a:schemeClr val="bg2"/>
            </a:solidFill>
          </p:grpSpPr>
          <p:sp>
            <p:nvSpPr>
              <p:cNvPr id="17" name="Oval 16"/>
              <p:cNvSpPr/>
              <p:nvPr userDrawn="1"/>
            </p:nvSpPr>
            <p:spPr>
              <a:xfrm>
                <a:off x="9260114" y="2133600"/>
                <a:ext cx="159728" cy="1597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9644707" y="1710311"/>
                <a:ext cx="263356" cy="263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9440189" y="1943809"/>
                <a:ext cx="204518" cy="2045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六角星 1"/>
            <p:cNvSpPr/>
            <p:nvPr/>
          </p:nvSpPr>
          <p:spPr>
            <a:xfrm>
              <a:off x="3219572" y="1547444"/>
              <a:ext cx="285628" cy="318353"/>
            </a:xfrm>
            <a:prstGeom prst="star6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六角星 20"/>
            <p:cNvSpPr/>
            <p:nvPr/>
          </p:nvSpPr>
          <p:spPr>
            <a:xfrm>
              <a:off x="3182027" y="2136252"/>
              <a:ext cx="380328" cy="423964"/>
            </a:xfrm>
            <a:prstGeom prst="star6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六角星 21"/>
            <p:cNvSpPr/>
            <p:nvPr/>
          </p:nvSpPr>
          <p:spPr>
            <a:xfrm>
              <a:off x="3125254" y="2856963"/>
              <a:ext cx="514992" cy="523015"/>
            </a:xfrm>
            <a:prstGeom prst="star6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4">
            <a:extLst>
              <a:ext uri="{FF2B5EF4-FFF2-40B4-BE49-F238E27FC236}">
                <a16:creationId xmlns:a16="http://schemas.microsoft.com/office/drawing/2014/main" id="{0BD6FE57-0FB7-6B4E-B0FB-F6247D75E24E}"/>
              </a:ext>
            </a:extLst>
          </p:cNvPr>
          <p:cNvSpPr/>
          <p:nvPr/>
        </p:nvSpPr>
        <p:spPr>
          <a:xfrm>
            <a:off x="2767869" y="2137449"/>
            <a:ext cx="6032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2   Modify the dropdown menu for user </a:t>
            </a:r>
            <a:endParaRPr lang="zh-CN" altLang="en-US" sz="1400" dirty="0"/>
          </a:p>
        </p:txBody>
      </p:sp>
      <p:sp>
        <p:nvSpPr>
          <p:cNvPr id="26" name="矩形 4">
            <a:extLst>
              <a:ext uri="{FF2B5EF4-FFF2-40B4-BE49-F238E27FC236}">
                <a16:creationId xmlns:a16="http://schemas.microsoft.com/office/drawing/2014/main" id="{749C3C0A-B357-4C44-B46B-DDCBECFDE5DD}"/>
              </a:ext>
            </a:extLst>
          </p:cNvPr>
          <p:cNvSpPr/>
          <p:nvPr/>
        </p:nvSpPr>
        <p:spPr>
          <a:xfrm>
            <a:off x="2767869" y="2829427"/>
            <a:ext cx="807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3   Display different styles of Badges based on file type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015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flipH="1">
            <a:off x="4562154" y="834598"/>
            <a:ext cx="772768" cy="695326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3" name="Oval 12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38200" y="1342863"/>
            <a:ext cx="254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10700" y="2878783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10700" y="3935598"/>
            <a:ext cx="685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67850" y="5077667"/>
            <a:ext cx="1371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6"/>
          <p:cNvCxnSpPr/>
          <p:nvPr/>
        </p:nvCxnSpPr>
        <p:spPr>
          <a:xfrm>
            <a:off x="9482504" y="3935598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422AFAD-E137-9146-9B29-D0E4C12F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728348"/>
            <a:ext cx="8666679" cy="5744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343" y="1434675"/>
            <a:ext cx="35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5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Student Portal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DA86C5-458F-2E4B-A06B-A517D18BF351}"/>
              </a:ext>
            </a:extLst>
          </p:cNvPr>
          <p:cNvSpPr txBox="1"/>
          <p:nvPr/>
        </p:nvSpPr>
        <p:spPr>
          <a:xfrm>
            <a:off x="0" y="3287299"/>
            <a:ext cx="3987245" cy="2537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Join in and cancel   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Courses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Save Choices By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Clicking Save  Button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38200" y="1342863"/>
            <a:ext cx="254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5020834" y="781826"/>
            <a:ext cx="772768" cy="695326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3" name="Oval 12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410700" y="2878783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10700" y="3935598"/>
            <a:ext cx="685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67850" y="5077667"/>
            <a:ext cx="1371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6"/>
          <p:cNvCxnSpPr/>
          <p:nvPr/>
        </p:nvCxnSpPr>
        <p:spPr>
          <a:xfrm>
            <a:off x="9482504" y="3935598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8A6479D-C257-C24F-88E9-CBC058E31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7" b="1772"/>
          <a:stretch/>
        </p:blipFill>
        <p:spPr>
          <a:xfrm>
            <a:off x="3695027" y="938869"/>
            <a:ext cx="8483600" cy="55699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A798EE-BD06-0349-80FC-EBE46AF125A7}"/>
              </a:ext>
            </a:extLst>
          </p:cNvPr>
          <p:cNvSpPr/>
          <p:nvPr/>
        </p:nvSpPr>
        <p:spPr>
          <a:xfrm>
            <a:off x="728375" y="3935598"/>
            <a:ext cx="6096000" cy="18846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Click Filename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to view the content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  Download The Note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CDDCEA-1A22-124B-BD06-724B12A91D3A}"/>
              </a:ext>
            </a:extLst>
          </p:cNvPr>
          <p:cNvSpPr/>
          <p:nvPr/>
        </p:nvSpPr>
        <p:spPr>
          <a:xfrm>
            <a:off x="9824894" y="3721891"/>
            <a:ext cx="6141894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 Note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508" y="1477152"/>
            <a:ext cx="3725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4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PDF-related Functions</a:t>
            </a:r>
            <a:endParaRPr lang="en-US" sz="4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2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08020C-2827-9541-A548-98CBEA23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81903"/>
            <a:ext cx="12192000" cy="47771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342863"/>
            <a:ext cx="254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5020834" y="781826"/>
            <a:ext cx="772768" cy="695326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3" name="Oval 12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410700" y="2878783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10700" y="3935598"/>
            <a:ext cx="685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67850" y="5077667"/>
            <a:ext cx="1371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6"/>
          <p:cNvCxnSpPr/>
          <p:nvPr/>
        </p:nvCxnSpPr>
        <p:spPr>
          <a:xfrm>
            <a:off x="9482504" y="3935598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DFAEC560-4DA3-1D4B-B551-A100C5B722F9}"/>
              </a:ext>
            </a:extLst>
          </p:cNvPr>
          <p:cNvSpPr txBox="1"/>
          <p:nvPr/>
        </p:nvSpPr>
        <p:spPr>
          <a:xfrm>
            <a:off x="618308" y="1627274"/>
            <a:ext cx="3725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4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 -related Functions</a:t>
            </a:r>
            <a:endParaRPr lang="en-US" sz="4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25DC63-03DF-824B-B24E-D0BD7DAFABCB}"/>
              </a:ext>
            </a:extLst>
          </p:cNvPr>
          <p:cNvSpPr txBox="1"/>
          <p:nvPr/>
        </p:nvSpPr>
        <p:spPr>
          <a:xfrm>
            <a:off x="3897121" y="2878783"/>
            <a:ext cx="5274058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 In Text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Support Different  </a:t>
            </a:r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Formarts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95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6286" y="2706303"/>
            <a:ext cx="4499428" cy="1006429"/>
          </a:xfrm>
        </p:spPr>
        <p:txBody>
          <a:bodyPr/>
          <a:lstStyle/>
          <a:p>
            <a:r>
              <a:rPr lang="en-US" dirty="0"/>
              <a:t>Part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6286" y="3937001"/>
            <a:ext cx="4499428" cy="1754326"/>
          </a:xfrm>
        </p:spPr>
        <p:txBody>
          <a:bodyPr/>
          <a:lstStyle/>
          <a:p>
            <a:r>
              <a:rPr lang="en-US" altLang="zh-CN" dirty="0"/>
              <a:t>Problems and 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71432" y="758072"/>
            <a:ext cx="5742022" cy="5381998"/>
            <a:chOff x="1052605" y="3705599"/>
            <a:chExt cx="2328420" cy="2410287"/>
          </a:xfrm>
        </p:grpSpPr>
        <p:sp>
          <p:nvSpPr>
            <p:cNvPr id="6" name="矩形 5"/>
            <p:cNvSpPr/>
            <p:nvPr/>
          </p:nvSpPr>
          <p:spPr>
            <a:xfrm>
              <a:off x="1052605" y="3705599"/>
              <a:ext cx="2328420" cy="24102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7" name="TextBox 56"/>
            <p:cNvSpPr txBox="1"/>
            <p:nvPr/>
          </p:nvSpPr>
          <p:spPr>
            <a:xfrm>
              <a:off x="1246515" y="3801971"/>
              <a:ext cx="1784068" cy="39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7" b="1" dirty="0">
                  <a:solidFill>
                    <a:schemeClr val="bg1"/>
                  </a:solidFill>
                </a:rPr>
                <a:t>PDF Display</a:t>
              </a:r>
              <a:endParaRPr lang="zh-CN" altLang="en-US" sz="42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351824" y="770709"/>
            <a:ext cx="5704709" cy="5381998"/>
            <a:chOff x="3623019" y="3688996"/>
            <a:chExt cx="2934951" cy="2426890"/>
          </a:xfrm>
        </p:grpSpPr>
        <p:sp>
          <p:nvSpPr>
            <p:cNvPr id="8" name="矩形 7"/>
            <p:cNvSpPr/>
            <p:nvPr/>
          </p:nvSpPr>
          <p:spPr>
            <a:xfrm>
              <a:off x="3623019" y="3688996"/>
              <a:ext cx="2934951" cy="242689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TextBox 59"/>
            <p:cNvSpPr txBox="1"/>
            <p:nvPr/>
          </p:nvSpPr>
          <p:spPr>
            <a:xfrm>
              <a:off x="3739840" y="3751519"/>
              <a:ext cx="2818130" cy="40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Save Annotated PDF</a:t>
              </a:r>
              <a:endParaRPr lang="zh-CN" altLang="en-US" sz="4267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15656" y="4274809"/>
              <a:ext cx="2324146" cy="1536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First We try to save All Annotations as JSON, but parsing annotation from  and to JSON is hard</a:t>
              </a:r>
            </a:p>
            <a:p>
              <a:pPr marL="457200" indent="-457200">
                <a:lnSpc>
                  <a:spcPct val="130000"/>
                </a:lnSpc>
                <a:buFontTx/>
                <a:buChar char="-"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Finally we choose to save   </a:t>
              </a:r>
            </a:p>
            <a:p>
              <a:pPr marL="457200" indent="-457200">
                <a:lnSpc>
                  <a:spcPct val="130000"/>
                </a:lnSpc>
                <a:buFontTx/>
                <a:buChar char="-"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annotation with PDF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4D9CD77-FFC2-004E-AC08-097F830D3608}"/>
              </a:ext>
            </a:extLst>
          </p:cNvPr>
          <p:cNvSpPr/>
          <p:nvPr/>
        </p:nvSpPr>
        <p:spPr>
          <a:xfrm>
            <a:off x="444401" y="2025155"/>
            <a:ext cx="5469053" cy="284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It’s hard to deal with .pdf than with .txt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Using </a:t>
            </a:r>
            <a:r>
              <a:rPr lang="en-US" altLang="zh-CN" sz="2800" b="1" dirty="0" err="1">
                <a:solidFill>
                  <a:schemeClr val="bg1"/>
                </a:solidFill>
              </a:rPr>
              <a:t>pdf.js</a:t>
            </a:r>
            <a:r>
              <a:rPr lang="en-US" altLang="zh-CN" sz="2800" b="1" dirty="0">
                <a:solidFill>
                  <a:schemeClr val="bg1"/>
                </a:solidFill>
              </a:rPr>
              <a:t> to display PDF and other plugins to finish Annotation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42152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6286" y="2790970"/>
            <a:ext cx="4499428" cy="1006429"/>
          </a:xfrm>
        </p:spPr>
        <p:txBody>
          <a:bodyPr/>
          <a:lstStyle/>
          <a:p>
            <a:r>
              <a:rPr lang="en-US" dirty="0"/>
              <a:t>Part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6286" y="3937001"/>
            <a:ext cx="4499428" cy="1754326"/>
          </a:xfrm>
        </p:spPr>
        <p:txBody>
          <a:bodyPr/>
          <a:lstStyle/>
          <a:p>
            <a:r>
              <a:rPr lang="en-US" altLang="zh-CN" dirty="0"/>
              <a:t>Further Goals for Sprint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BC61E"/>
      </a:accent1>
      <a:accent2>
        <a:srgbClr val="1F2639"/>
      </a:accent2>
      <a:accent3>
        <a:srgbClr val="FF6600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219</Words>
  <Application>Microsoft Macintosh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Segoe UI Light</vt:lpstr>
      <vt:lpstr>Arial</vt:lpstr>
      <vt:lpstr>Calibri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128</cp:revision>
  <dcterms:created xsi:type="dcterms:W3CDTF">2015-08-18T02:51:41Z</dcterms:created>
  <dcterms:modified xsi:type="dcterms:W3CDTF">2018-11-19T15:59:28Z</dcterms:modified>
  <cp:category/>
</cp:coreProperties>
</file>