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6" r:id="rId1"/>
  </p:sldMasterIdLst>
  <p:notesMasterIdLst>
    <p:notesMasterId r:id="rId95"/>
  </p:notesMasterIdLst>
  <p:handoutMasterIdLst>
    <p:handoutMasterId r:id="rId96"/>
  </p:handoutMasterIdLst>
  <p:sldIdLst>
    <p:sldId id="256" r:id="rId2"/>
    <p:sldId id="361" r:id="rId3"/>
    <p:sldId id="379" r:id="rId4"/>
    <p:sldId id="373" r:id="rId5"/>
    <p:sldId id="257" r:id="rId6"/>
    <p:sldId id="380" r:id="rId7"/>
    <p:sldId id="359" r:id="rId8"/>
    <p:sldId id="258" r:id="rId9"/>
    <p:sldId id="259" r:id="rId10"/>
    <p:sldId id="260" r:id="rId11"/>
    <p:sldId id="261" r:id="rId12"/>
    <p:sldId id="262" r:id="rId13"/>
    <p:sldId id="417" r:id="rId14"/>
    <p:sldId id="263" r:id="rId15"/>
    <p:sldId id="264" r:id="rId16"/>
    <p:sldId id="418" r:id="rId17"/>
    <p:sldId id="265" r:id="rId18"/>
    <p:sldId id="419" r:id="rId19"/>
    <p:sldId id="420" r:id="rId20"/>
    <p:sldId id="421" r:id="rId21"/>
    <p:sldId id="267" r:id="rId22"/>
    <p:sldId id="266"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8" r:id="rId52"/>
    <p:sldId id="297" r:id="rId53"/>
    <p:sldId id="401" r:id="rId54"/>
    <p:sldId id="402" r:id="rId55"/>
    <p:sldId id="403" r:id="rId56"/>
    <p:sldId id="404" r:id="rId57"/>
    <p:sldId id="405" r:id="rId58"/>
    <p:sldId id="406" r:id="rId59"/>
    <p:sldId id="407" r:id="rId60"/>
    <p:sldId id="408" r:id="rId61"/>
    <p:sldId id="409" r:id="rId62"/>
    <p:sldId id="410" r:id="rId63"/>
    <p:sldId id="411" r:id="rId64"/>
    <p:sldId id="412" r:id="rId65"/>
    <p:sldId id="413" r:id="rId66"/>
    <p:sldId id="414" r:id="rId67"/>
    <p:sldId id="415" r:id="rId68"/>
    <p:sldId id="349" r:id="rId69"/>
    <p:sldId id="388" r:id="rId70"/>
    <p:sldId id="389" r:id="rId71"/>
    <p:sldId id="422" r:id="rId72"/>
    <p:sldId id="423" r:id="rId73"/>
    <p:sldId id="424" r:id="rId74"/>
    <p:sldId id="425" r:id="rId75"/>
    <p:sldId id="426" r:id="rId76"/>
    <p:sldId id="427" r:id="rId77"/>
    <p:sldId id="428" r:id="rId78"/>
    <p:sldId id="429" r:id="rId79"/>
    <p:sldId id="430" r:id="rId80"/>
    <p:sldId id="431" r:id="rId81"/>
    <p:sldId id="432" r:id="rId82"/>
    <p:sldId id="433" r:id="rId83"/>
    <p:sldId id="434" r:id="rId84"/>
    <p:sldId id="442" r:id="rId85"/>
    <p:sldId id="443" r:id="rId86"/>
    <p:sldId id="444" r:id="rId87"/>
    <p:sldId id="397" r:id="rId88"/>
    <p:sldId id="396" r:id="rId89"/>
    <p:sldId id="436" r:id="rId90"/>
    <p:sldId id="437" r:id="rId91"/>
    <p:sldId id="438" r:id="rId92"/>
    <p:sldId id="439" r:id="rId93"/>
    <p:sldId id="440" r:id="rId9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067AC2-121E-FD48-B2BC-A9B5C8A7D4FE}">
          <p14:sldIdLst>
            <p14:sldId id="256"/>
            <p14:sldId id="361"/>
            <p14:sldId id="379"/>
            <p14:sldId id="373"/>
            <p14:sldId id="257"/>
            <p14:sldId id="380"/>
            <p14:sldId id="359"/>
            <p14:sldId id="258"/>
            <p14:sldId id="259"/>
            <p14:sldId id="260"/>
            <p14:sldId id="261"/>
            <p14:sldId id="262"/>
            <p14:sldId id="417"/>
            <p14:sldId id="263"/>
            <p14:sldId id="264"/>
            <p14:sldId id="418"/>
            <p14:sldId id="265"/>
            <p14:sldId id="419"/>
            <p14:sldId id="420"/>
            <p14:sldId id="421"/>
            <p14:sldId id="267"/>
            <p14:sldId id="266"/>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8"/>
            <p14:sldId id="297"/>
            <p14:sldId id="401"/>
            <p14:sldId id="402"/>
            <p14:sldId id="403"/>
            <p14:sldId id="404"/>
            <p14:sldId id="405"/>
            <p14:sldId id="406"/>
            <p14:sldId id="407"/>
            <p14:sldId id="408"/>
            <p14:sldId id="409"/>
            <p14:sldId id="410"/>
            <p14:sldId id="411"/>
            <p14:sldId id="412"/>
            <p14:sldId id="413"/>
            <p14:sldId id="414"/>
            <p14:sldId id="415"/>
            <p14:sldId id="349"/>
            <p14:sldId id="388"/>
            <p14:sldId id="389"/>
            <p14:sldId id="422"/>
            <p14:sldId id="423"/>
            <p14:sldId id="424"/>
            <p14:sldId id="425"/>
            <p14:sldId id="426"/>
            <p14:sldId id="427"/>
            <p14:sldId id="428"/>
            <p14:sldId id="429"/>
            <p14:sldId id="430"/>
            <p14:sldId id="431"/>
            <p14:sldId id="432"/>
            <p14:sldId id="433"/>
            <p14:sldId id="434"/>
            <p14:sldId id="442"/>
            <p14:sldId id="443"/>
            <p14:sldId id="444"/>
            <p14:sldId id="397"/>
            <p14:sldId id="396"/>
            <p14:sldId id="436"/>
            <p14:sldId id="437"/>
            <p14:sldId id="438"/>
            <p14:sldId id="439"/>
            <p14:sldId id="44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B73"/>
    <a:srgbClr val="FF6699"/>
    <a:srgbClr val="FF66CC"/>
    <a:srgbClr val="FEF4EC"/>
    <a:srgbClr val="91E41E"/>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77"/>
    <p:restoredTop sz="94679"/>
  </p:normalViewPr>
  <p:slideViewPr>
    <p:cSldViewPr snapToGrid="0" snapToObjects="1">
      <p:cViewPr varScale="1">
        <p:scale>
          <a:sx n="108" d="100"/>
          <a:sy n="108" d="100"/>
        </p:scale>
        <p:origin x="222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2970B9-02AE-0D4A-AC2C-25A677C7C916}" type="datetimeFigureOut">
              <a:rPr lang="en-US" smtClean="0"/>
              <a:pPr/>
              <a:t>10/13/2019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EDA67C-559B-DF49-BDFA-0F43542B706F}" type="slidenum">
              <a:rPr lang="en-US" smtClean="0"/>
              <a:pPr/>
              <a:t>‹#›</a:t>
            </a:fld>
            <a:endParaRPr lang="en-US"/>
          </a:p>
        </p:txBody>
      </p:sp>
    </p:spTree>
    <p:extLst>
      <p:ext uri="{BB962C8B-B14F-4D97-AF65-F5344CB8AC3E}">
        <p14:creationId xmlns:p14="http://schemas.microsoft.com/office/powerpoint/2010/main" val="39025940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D8D069-5FD0-D649-8F1E-5F986D8C99D8}" type="datetimeFigureOut">
              <a:rPr lang="en-US" smtClean="0"/>
              <a:pPr/>
              <a:t>10/13/2019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C90DB7-2DE3-C342-B55B-305DF2A92E2C}" type="slidenum">
              <a:rPr lang="en-US" smtClean="0"/>
              <a:pPr/>
              <a:t>‹#›</a:t>
            </a:fld>
            <a:endParaRPr lang="en-US"/>
          </a:p>
        </p:txBody>
      </p:sp>
    </p:spTree>
    <p:extLst>
      <p:ext uri="{BB962C8B-B14F-4D97-AF65-F5344CB8AC3E}">
        <p14:creationId xmlns:p14="http://schemas.microsoft.com/office/powerpoint/2010/main" val="41463808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C90DB7-2DE3-C342-B55B-305DF2A92E2C}" type="slidenum">
              <a:rPr lang="en-US" smtClean="0"/>
              <a:pPr/>
              <a:t>5</a:t>
            </a:fld>
            <a:endParaRPr lang="en-US"/>
          </a:p>
        </p:txBody>
      </p:sp>
    </p:spTree>
    <p:extLst>
      <p:ext uri="{BB962C8B-B14F-4D97-AF65-F5344CB8AC3E}">
        <p14:creationId xmlns:p14="http://schemas.microsoft.com/office/powerpoint/2010/main" val="213542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0DB7-2DE3-C342-B55B-305DF2A92E2C}" type="slidenum">
              <a:rPr lang="en-US" smtClean="0"/>
              <a:pPr/>
              <a:t>86</a:t>
            </a:fld>
            <a:endParaRPr lang="en-US"/>
          </a:p>
        </p:txBody>
      </p:sp>
    </p:spTree>
    <p:extLst>
      <p:ext uri="{BB962C8B-B14F-4D97-AF65-F5344CB8AC3E}">
        <p14:creationId xmlns:p14="http://schemas.microsoft.com/office/powerpoint/2010/main" val="1678636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C90DB7-2DE3-C342-B55B-305DF2A92E2C}" type="slidenum">
              <a:rPr lang="en-US" smtClean="0"/>
              <a:pPr/>
              <a:t>9</a:t>
            </a:fld>
            <a:endParaRPr lang="en-US"/>
          </a:p>
        </p:txBody>
      </p:sp>
    </p:spTree>
    <p:extLst>
      <p:ext uri="{BB962C8B-B14F-4D97-AF65-F5344CB8AC3E}">
        <p14:creationId xmlns:p14="http://schemas.microsoft.com/office/powerpoint/2010/main" val="97373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0DB7-2DE3-C342-B55B-305DF2A92E2C}" type="slidenum">
              <a:rPr lang="en-US" smtClean="0"/>
              <a:pPr/>
              <a:t>16</a:t>
            </a:fld>
            <a:endParaRPr lang="en-US"/>
          </a:p>
        </p:txBody>
      </p:sp>
    </p:spTree>
    <p:extLst>
      <p:ext uri="{BB962C8B-B14F-4D97-AF65-F5344CB8AC3E}">
        <p14:creationId xmlns:p14="http://schemas.microsoft.com/office/powerpoint/2010/main" val="2536150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C90DB7-2DE3-C342-B55B-305DF2A92E2C}" type="slidenum">
              <a:rPr lang="en-US" smtClean="0"/>
              <a:pPr/>
              <a:t>57</a:t>
            </a:fld>
            <a:endParaRPr lang="en-US"/>
          </a:p>
        </p:txBody>
      </p:sp>
    </p:spTree>
    <p:extLst>
      <p:ext uri="{BB962C8B-B14F-4D97-AF65-F5344CB8AC3E}">
        <p14:creationId xmlns:p14="http://schemas.microsoft.com/office/powerpoint/2010/main" val="1952077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0DB7-2DE3-C342-B55B-305DF2A92E2C}" type="slidenum">
              <a:rPr lang="en-US" smtClean="0"/>
              <a:pPr/>
              <a:t>81</a:t>
            </a:fld>
            <a:endParaRPr lang="en-US"/>
          </a:p>
        </p:txBody>
      </p:sp>
    </p:spTree>
    <p:extLst>
      <p:ext uri="{BB962C8B-B14F-4D97-AF65-F5344CB8AC3E}">
        <p14:creationId xmlns:p14="http://schemas.microsoft.com/office/powerpoint/2010/main" val="503040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0DB7-2DE3-C342-B55B-305DF2A92E2C}" type="slidenum">
              <a:rPr lang="en-US" smtClean="0"/>
              <a:pPr/>
              <a:t>82</a:t>
            </a:fld>
            <a:endParaRPr lang="en-US"/>
          </a:p>
        </p:txBody>
      </p:sp>
    </p:spTree>
    <p:extLst>
      <p:ext uri="{BB962C8B-B14F-4D97-AF65-F5344CB8AC3E}">
        <p14:creationId xmlns:p14="http://schemas.microsoft.com/office/powerpoint/2010/main" val="980597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0DB7-2DE3-C342-B55B-305DF2A92E2C}" type="slidenum">
              <a:rPr lang="en-US" smtClean="0"/>
              <a:pPr/>
              <a:t>83</a:t>
            </a:fld>
            <a:endParaRPr lang="en-US"/>
          </a:p>
        </p:txBody>
      </p:sp>
    </p:spTree>
    <p:extLst>
      <p:ext uri="{BB962C8B-B14F-4D97-AF65-F5344CB8AC3E}">
        <p14:creationId xmlns:p14="http://schemas.microsoft.com/office/powerpoint/2010/main" val="3779618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0DB7-2DE3-C342-B55B-305DF2A92E2C}" type="slidenum">
              <a:rPr lang="en-US" smtClean="0"/>
              <a:pPr/>
              <a:t>84</a:t>
            </a:fld>
            <a:endParaRPr lang="en-US"/>
          </a:p>
        </p:txBody>
      </p:sp>
    </p:spTree>
    <p:extLst>
      <p:ext uri="{BB962C8B-B14F-4D97-AF65-F5344CB8AC3E}">
        <p14:creationId xmlns:p14="http://schemas.microsoft.com/office/powerpoint/2010/main" val="3732072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0DB7-2DE3-C342-B55B-305DF2A92E2C}" type="slidenum">
              <a:rPr lang="en-US" smtClean="0"/>
              <a:pPr/>
              <a:t>85</a:t>
            </a:fld>
            <a:endParaRPr lang="en-US"/>
          </a:p>
        </p:txBody>
      </p:sp>
    </p:spTree>
    <p:extLst>
      <p:ext uri="{BB962C8B-B14F-4D97-AF65-F5344CB8AC3E}">
        <p14:creationId xmlns:p14="http://schemas.microsoft.com/office/powerpoint/2010/main" val="43730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76939"/>
            <a:ext cx="7772400" cy="2110285"/>
          </a:xfrm>
        </p:spPr>
        <p:txBody>
          <a:bodyPr/>
          <a:lstStyle>
            <a:lvl1pPr algn="l">
              <a:defRPr/>
            </a:lvl1pPr>
          </a:lstStyle>
          <a:p>
            <a:r>
              <a:rPr lang="en-US" dirty="0"/>
              <a:t>Click to edit Master title style</a:t>
            </a:r>
          </a:p>
        </p:txBody>
      </p:sp>
      <p:sp>
        <p:nvSpPr>
          <p:cNvPr id="3" name="Subtitle 2"/>
          <p:cNvSpPr>
            <a:spLocks noGrp="1"/>
          </p:cNvSpPr>
          <p:nvPr>
            <p:ph type="subTitle" idx="1"/>
          </p:nvPr>
        </p:nvSpPr>
        <p:spPr>
          <a:xfrm>
            <a:off x="685800" y="4572974"/>
            <a:ext cx="6400800" cy="882329"/>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8" name="Straight Connector 7"/>
          <p:cNvCxnSpPr/>
          <p:nvPr userDrawn="1"/>
        </p:nvCxnSpPr>
        <p:spPr>
          <a:xfrm flipV="1">
            <a:off x="685800" y="4392750"/>
            <a:ext cx="7772400" cy="25916"/>
          </a:xfrm>
          <a:prstGeom prst="line">
            <a:avLst/>
          </a:prstGeom>
          <a:ln w="9525" cmpd="sng">
            <a:solidFill>
              <a:schemeClr val="bg1">
                <a:lumMod val="85000"/>
              </a:schemeClr>
            </a:solidFill>
          </a:ln>
          <a:effectLst/>
        </p:spPr>
        <p:style>
          <a:lnRef idx="2">
            <a:schemeClr val="dk1"/>
          </a:lnRef>
          <a:fillRef idx="0">
            <a:schemeClr val="dk1"/>
          </a:fillRef>
          <a:effectRef idx="1">
            <a:schemeClr val="dk1"/>
          </a:effectRef>
          <a:fontRef idx="minor">
            <a:schemeClr val="tx1"/>
          </a:fontRef>
        </p:style>
      </p:cxnSp>
      <p:sp>
        <p:nvSpPr>
          <p:cNvPr id="7" name="Date Placeholder 6"/>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r>
              <a:rPr lang="de-DE"/>
              <a:t>ENGG1112-02 C++ Basics</a:t>
            </a:r>
            <a:endParaRPr lang="en-US" dirty="0"/>
          </a:p>
        </p:txBody>
      </p:sp>
      <p:sp>
        <p:nvSpPr>
          <p:cNvPr id="10" name="Slide Number Placeholder 9"/>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de-DE"/>
              <a:t>ENGG1112-02 C++ Basics</a:t>
            </a:r>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de-DE"/>
              <a:t>ENGG1112-02 C++ Basics</a:t>
            </a:r>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tx1"/>
              </a:buClr>
              <a:defRPr sz="2800"/>
            </a:lvl1pPr>
            <a:lvl2pPr>
              <a:defRPr sz="24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de-DE"/>
              <a:t>ENGG1112-02 C++ Basics</a:t>
            </a:r>
            <a:endParaRPr lang="en-US" dirty="0"/>
          </a:p>
        </p:txBody>
      </p:sp>
      <p:sp>
        <p:nvSpPr>
          <p:cNvPr id="6" name="Slide Number Placeholder 5"/>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de-DE"/>
              <a:t>ENGG1112-02 C++ Basics</a:t>
            </a:r>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de-DE"/>
              <a:t>ENGG1112-02 C++ Basics</a:t>
            </a: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de-DE"/>
              <a:t>ENGG1112-02 C++ Basics</a:t>
            </a:r>
            <a:endParaRPr lang="en-US"/>
          </a:p>
        </p:txBody>
      </p:sp>
      <p:sp>
        <p:nvSpPr>
          <p:cNvPr id="9" name="Slide Number Placeholder 8"/>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de-DE"/>
              <a:t>ENGG1112-02 C++ Basics</a:t>
            </a:r>
            <a:endParaRPr lang="en-US"/>
          </a:p>
        </p:txBody>
      </p:sp>
      <p:sp>
        <p:nvSpPr>
          <p:cNvPr id="5" name="Slide Number Placeholder 4"/>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de-DE"/>
              <a:t>ENGG1112-02 C++ Basics</a:t>
            </a:r>
            <a:endParaRPr lang="en-US"/>
          </a:p>
        </p:txBody>
      </p:sp>
      <p:sp>
        <p:nvSpPr>
          <p:cNvPr id="4" name="Slide Number Placeholder 3"/>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de-DE"/>
              <a:t>ENGG1112-02 C++ Basics</a:t>
            </a: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de-DE"/>
              <a:t>ENGG1112-02 C++ Basics</a:t>
            </a: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ENGG1112-02 C++ Basics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i="0">
                <a:solidFill>
                  <a:schemeClr val="tx1">
                    <a:tint val="75000"/>
                  </a:schemeClr>
                </a:solidFill>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extLst>
      <p:ext uri="{BB962C8B-B14F-4D97-AF65-F5344CB8AC3E}">
        <p14:creationId xmlns:p14="http://schemas.microsoft.com/office/powerpoint/2010/main" val="8618110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dt="0"/>
  <p:txStyles>
    <p:titleStyle>
      <a:lvl1pPr algn="l" defTabSz="457200" rtl="0" eaLnBrk="1" latinLnBrk="0" hangingPunct="1">
        <a:spcBef>
          <a:spcPct val="0"/>
        </a:spcBef>
        <a:buNone/>
        <a:defRPr sz="4400" kern="1200">
          <a:solidFill>
            <a:schemeClr val="tx1"/>
          </a:solidFill>
          <a:latin typeface="Avenir Next" charset="0"/>
          <a:ea typeface="Avenir Next" charset="0"/>
          <a:cs typeface="Avenir Next" charset="0"/>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Calibri Light" charset="0"/>
          <a:ea typeface="Calibri Light" charset="0"/>
          <a:cs typeface="Calibri Light" charset="0"/>
        </a:defRPr>
      </a:lvl1pPr>
      <a:lvl2pPr marL="742950" indent="-285750" algn="l" defTabSz="457200" rtl="0" eaLnBrk="1" latinLnBrk="0" hangingPunct="1">
        <a:spcBef>
          <a:spcPct val="20000"/>
        </a:spcBef>
        <a:buFont typeface="Arial"/>
        <a:buChar char="–"/>
        <a:defRPr sz="2800" b="0" i="0" kern="1200">
          <a:solidFill>
            <a:schemeClr val="tx1"/>
          </a:solidFill>
          <a:latin typeface="Calibri Light" charset="0"/>
          <a:ea typeface="Calibri Light" charset="0"/>
          <a:cs typeface="Calibri Light" charset="0"/>
        </a:defRPr>
      </a:lvl2pPr>
      <a:lvl3pPr marL="1143000" indent="-228600" algn="l" defTabSz="457200" rtl="0" eaLnBrk="1" latinLnBrk="0" hangingPunct="1">
        <a:spcBef>
          <a:spcPct val="20000"/>
        </a:spcBef>
        <a:buFont typeface="Arial"/>
        <a:buChar char="•"/>
        <a:defRPr sz="2400" b="0" i="0" kern="1200">
          <a:solidFill>
            <a:schemeClr val="tx1"/>
          </a:solidFill>
          <a:latin typeface="Calibri Light" charset="0"/>
          <a:ea typeface="Calibri Light" charset="0"/>
          <a:cs typeface="Calibri Light" charset="0"/>
        </a:defRPr>
      </a:lvl3pPr>
      <a:lvl4pPr marL="16002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4pPr>
      <a:lvl5pPr marL="20574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cplusplus.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techoschool.com/Technology/Cplusplus/CPlusPlus-Functions_Function-overloading" TargetMode="External"/><Relationship Id="rId4" Type="http://schemas.openxmlformats.org/officeDocument/2006/relationships/hyperlink" Target="http://www.cplusplus.com/reference/cmath/sqrt/?kw=sqr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s://en.wikipedia.org/wiki/ANSI_C"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cplusplus.com/doc/tutorial/namespaces/" TargetMode="External"/><Relationship Id="rId2" Type="http://schemas.openxmlformats.org/officeDocument/2006/relationships/hyperlink" Target="http://www.cplusplus.com/doc/tutorial/functions/" TargetMode="External"/><Relationship Id="rId1" Type="http://schemas.openxmlformats.org/officeDocument/2006/relationships/slideLayout" Target="../slideLayouts/slideLayout2.xml"/><Relationship Id="rId4" Type="http://schemas.openxmlformats.org/officeDocument/2006/relationships/hyperlink" Target="https://proquestcombo-safaribooksonline-com.eproxy.lib.hku.hk/9780133378795"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spcBef>
                <a:spcPts val="600"/>
              </a:spcBef>
              <a:spcAft>
                <a:spcPts val="600"/>
              </a:spcAft>
            </a:pPr>
            <a:r>
              <a:rPr lang="en-US" sz="1800" dirty="0"/>
              <a:t>Module 5 Guidance Notes</a:t>
            </a:r>
            <a:br>
              <a:rPr lang="en-US" sz="1800" dirty="0"/>
            </a:br>
            <a:br>
              <a:rPr lang="en-US" sz="1800" dirty="0"/>
            </a:br>
            <a:r>
              <a:rPr lang="en-US" sz="4800" dirty="0"/>
              <a:t>Functions</a:t>
            </a:r>
            <a:br>
              <a:rPr lang="en-HK" sz="4800" dirty="0"/>
            </a:br>
            <a:endParaRPr lang="en-US" sz="4800" dirty="0"/>
          </a:p>
        </p:txBody>
      </p:sp>
      <p:sp>
        <p:nvSpPr>
          <p:cNvPr id="3" name="Subtitle 2"/>
          <p:cNvSpPr>
            <a:spLocks noGrp="1"/>
          </p:cNvSpPr>
          <p:nvPr>
            <p:ph type="subTitle" idx="1"/>
          </p:nvPr>
        </p:nvSpPr>
        <p:spPr/>
        <p:txBody>
          <a:bodyPr>
            <a:normAutofit/>
          </a:bodyPr>
          <a:lstStyle/>
          <a:p>
            <a:pPr>
              <a:lnSpc>
                <a:spcPct val="105000"/>
              </a:lnSpc>
              <a:spcBef>
                <a:spcPts val="500"/>
              </a:spcBef>
              <a:spcAft>
                <a:spcPts val="500"/>
              </a:spcAft>
            </a:pPr>
            <a:r>
              <a:rPr lang="en-US" sz="1200" dirty="0"/>
              <a:t>ENGG1340</a:t>
            </a:r>
            <a:br>
              <a:rPr lang="en-US" sz="1200" dirty="0"/>
            </a:br>
            <a:r>
              <a:rPr lang="en-US" sz="1600" dirty="0"/>
              <a:t>Computer Programming II</a:t>
            </a:r>
            <a:br>
              <a:rPr lang="en-US" sz="1800" dirty="0"/>
            </a:br>
            <a:endParaRPr lang="en-US" sz="1100" dirty="0"/>
          </a:p>
        </p:txBody>
      </p:sp>
    </p:spTree>
    <p:extLst>
      <p:ext uri="{BB962C8B-B14F-4D97-AF65-F5344CB8AC3E}">
        <p14:creationId xmlns:p14="http://schemas.microsoft.com/office/powerpoint/2010/main" val="1108082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92500"/>
          </a:bodyPr>
          <a:lstStyle/>
          <a:p>
            <a:r>
              <a:rPr lang="en-US" dirty="0"/>
              <a:t>Preserving the top-down design structure in a program will make it </a:t>
            </a:r>
            <a:r>
              <a:rPr lang="en-US" dirty="0">
                <a:solidFill>
                  <a:schemeClr val="accent6">
                    <a:lumMod val="75000"/>
                  </a:schemeClr>
                </a:solidFill>
              </a:rPr>
              <a:t>easier to understand </a:t>
            </a:r>
            <a:r>
              <a:rPr lang="en-US" dirty="0"/>
              <a:t>and </a:t>
            </a:r>
            <a:r>
              <a:rPr lang="en-US" dirty="0">
                <a:solidFill>
                  <a:srgbClr val="E46C0A"/>
                </a:solidFill>
              </a:rPr>
              <a:t>modify</a:t>
            </a:r>
            <a:r>
              <a:rPr lang="en-US" dirty="0"/>
              <a:t> the program, as well as to write, test, and debug the program </a:t>
            </a:r>
          </a:p>
          <a:p>
            <a:r>
              <a:rPr lang="en-US" dirty="0"/>
              <a:t>In C++, sub-tasks are implemented as </a:t>
            </a:r>
            <a:r>
              <a:rPr lang="en-US" dirty="0">
                <a:solidFill>
                  <a:schemeClr val="accent6">
                    <a:lumMod val="75000"/>
                  </a:schemeClr>
                </a:solidFill>
              </a:rPr>
              <a:t>functions </a:t>
            </a:r>
          </a:p>
          <a:p>
            <a:pPr lvl="1"/>
            <a:r>
              <a:rPr lang="en-US" dirty="0"/>
              <a:t>A function is a group of statements that is executed when it is </a:t>
            </a:r>
            <a:r>
              <a:rPr lang="en-US" b="1" dirty="0">
                <a:solidFill>
                  <a:schemeClr val="accent5">
                    <a:lumMod val="75000"/>
                  </a:schemeClr>
                </a:solidFill>
              </a:rPr>
              <a:t>called</a:t>
            </a:r>
            <a:r>
              <a:rPr lang="en-US" b="1" dirty="0"/>
              <a:t> </a:t>
            </a:r>
            <a:r>
              <a:rPr lang="en-US" dirty="0"/>
              <a:t>from some point of the program </a:t>
            </a:r>
          </a:p>
          <a:p>
            <a:pPr lvl="1"/>
            <a:r>
              <a:rPr lang="en-US" dirty="0"/>
              <a:t>E.g., the </a:t>
            </a:r>
            <a:r>
              <a:rPr lang="en-US" dirty="0">
                <a:solidFill>
                  <a:schemeClr val="accent5">
                    <a:lumMod val="75000"/>
                  </a:schemeClr>
                </a:solidFill>
              </a:rPr>
              <a:t>main function </a:t>
            </a:r>
            <a:r>
              <a:rPr lang="en-US" dirty="0">
                <a:solidFill>
                  <a:schemeClr val="accent5">
                    <a:lumMod val="75000"/>
                  </a:schemeClr>
                </a:solidFill>
                <a:latin typeface="Consolas" charset="0"/>
                <a:ea typeface="Consolas" charset="0"/>
                <a:cs typeface="Consolas" charset="0"/>
              </a:rPr>
              <a:t>main()</a:t>
            </a:r>
            <a:r>
              <a:rPr lang="en-US" dirty="0">
                <a:latin typeface="Consolas" charset="0"/>
                <a:ea typeface="Consolas" charset="0"/>
                <a:cs typeface="Consolas" charset="0"/>
              </a:rPr>
              <a:t> </a:t>
            </a:r>
            <a:r>
              <a:rPr lang="en-US" dirty="0"/>
              <a:t>in previous examples </a:t>
            </a:r>
          </a:p>
          <a:p>
            <a:r>
              <a:rPr lang="en-US" dirty="0"/>
              <a:t>A program is composed of a collection of functions </a:t>
            </a:r>
          </a:p>
          <a:p>
            <a:r>
              <a:rPr lang="en-US" dirty="0"/>
              <a:t>When a program is put into execution, </a:t>
            </a:r>
            <a:r>
              <a:rPr lang="en-US" b="1" dirty="0"/>
              <a:t>it always starts at the main function</a:t>
            </a:r>
            <a:r>
              <a:rPr lang="en-US" dirty="0"/>
              <a:t>, which may in turn call other functions </a:t>
            </a:r>
          </a:p>
          <a:p>
            <a:endParaRPr lang="en-US" dirty="0"/>
          </a:p>
        </p:txBody>
      </p:sp>
      <p:sp>
        <p:nvSpPr>
          <p:cNvPr id="6" name="Slide Number Placeholder 5"/>
          <p:cNvSpPr>
            <a:spLocks noGrp="1"/>
          </p:cNvSpPr>
          <p:nvPr>
            <p:ph type="sldNum" sz="quarter" idx="12"/>
          </p:nvPr>
        </p:nvSpPr>
        <p:spPr/>
        <p:txBody>
          <a:bodyPr/>
          <a:lstStyle/>
          <a:p>
            <a:fld id="{A2D5F323-9395-A24C-8003-89F99F5948AE}" type="slidenum">
              <a:rPr lang="en-US" smtClean="0"/>
              <a:pPr/>
              <a:t>10</a:t>
            </a:fld>
            <a:endParaRPr lang="en-US" dirty="0"/>
          </a:p>
        </p:txBody>
      </p:sp>
    </p:spTree>
    <p:extLst>
      <p:ext uri="{BB962C8B-B14F-4D97-AF65-F5344CB8AC3E}">
        <p14:creationId xmlns:p14="http://schemas.microsoft.com/office/powerpoint/2010/main" val="4281625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using Functions</a:t>
            </a:r>
          </a:p>
        </p:txBody>
      </p:sp>
      <p:sp>
        <p:nvSpPr>
          <p:cNvPr id="3" name="Content Placeholder 2"/>
          <p:cNvSpPr>
            <a:spLocks noGrp="1"/>
          </p:cNvSpPr>
          <p:nvPr>
            <p:ph idx="1"/>
          </p:nvPr>
        </p:nvSpPr>
        <p:spPr/>
        <p:txBody>
          <a:bodyPr/>
          <a:lstStyle/>
          <a:p>
            <a:r>
              <a:rPr lang="en-US" dirty="0"/>
              <a:t>May focus on a particular task, easy to construct and debug</a:t>
            </a:r>
          </a:p>
          <a:p>
            <a:r>
              <a:rPr lang="en-US" dirty="0"/>
              <a:t>Different people can work on different functions simultaneously</a:t>
            </a:r>
          </a:p>
          <a:p>
            <a:r>
              <a:rPr lang="en-US" dirty="0"/>
              <a:t>A function is written once and can be </a:t>
            </a:r>
            <a:r>
              <a:rPr lang="en-US" dirty="0">
                <a:solidFill>
                  <a:schemeClr val="accent6"/>
                </a:solidFill>
              </a:rPr>
              <a:t>reused </a:t>
            </a:r>
            <a:r>
              <a:rPr lang="en-US" dirty="0"/>
              <a:t>multiple times in a program or in different programs</a:t>
            </a:r>
          </a:p>
          <a:p>
            <a:r>
              <a:rPr lang="en-US" dirty="0">
                <a:solidFill>
                  <a:schemeClr val="accent6"/>
                </a:solidFill>
              </a:rPr>
              <a:t>Improve readability </a:t>
            </a:r>
            <a:r>
              <a:rPr lang="en-US" dirty="0"/>
              <a:t>of a program by reducing the complexity of </a:t>
            </a:r>
            <a:r>
              <a:rPr lang="en-US" sz="2400" dirty="0">
                <a:latin typeface="Consolas" charset="0"/>
                <a:ea typeface="Consolas" charset="0"/>
                <a:cs typeface="Consolas" charset="0"/>
              </a:rPr>
              <a:t>main()</a:t>
            </a:r>
          </a:p>
        </p:txBody>
      </p:sp>
      <p:sp>
        <p:nvSpPr>
          <p:cNvPr id="6" name="Slide Number Placeholder 5"/>
          <p:cNvSpPr>
            <a:spLocks noGrp="1"/>
          </p:cNvSpPr>
          <p:nvPr>
            <p:ph type="sldNum" sz="quarter" idx="12"/>
          </p:nvPr>
        </p:nvSpPr>
        <p:spPr/>
        <p:txBody>
          <a:bodyPr/>
          <a:lstStyle/>
          <a:p>
            <a:fld id="{A2D5F323-9395-A24C-8003-89F99F5948AE}" type="slidenum">
              <a:rPr lang="en-US" smtClean="0"/>
              <a:pPr/>
              <a:t>11</a:t>
            </a:fld>
            <a:endParaRPr lang="en-US" dirty="0"/>
          </a:p>
        </p:txBody>
      </p:sp>
    </p:spTree>
    <p:extLst>
      <p:ext uri="{BB962C8B-B14F-4D97-AF65-F5344CB8AC3E}">
        <p14:creationId xmlns:p14="http://schemas.microsoft.com/office/powerpoint/2010/main" val="1259776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Predefined Functions</a:t>
            </a:r>
          </a:p>
        </p:txBody>
      </p:sp>
      <p:sp>
        <p:nvSpPr>
          <p:cNvPr id="3" name="Content Placeholder 2"/>
          <p:cNvSpPr>
            <a:spLocks noGrp="1"/>
          </p:cNvSpPr>
          <p:nvPr>
            <p:ph idx="1"/>
          </p:nvPr>
        </p:nvSpPr>
        <p:spPr>
          <a:xfrm>
            <a:off x="457200" y="1600200"/>
            <a:ext cx="8229600" cy="4983162"/>
          </a:xfrm>
        </p:spPr>
        <p:txBody>
          <a:bodyPr>
            <a:normAutofit fontScale="92500" lnSpcReduction="10000"/>
          </a:bodyPr>
          <a:lstStyle/>
          <a:p>
            <a:r>
              <a:rPr lang="en-US" dirty="0"/>
              <a:t>Some computations and operations are so common that they are implemented as </a:t>
            </a:r>
            <a:r>
              <a:rPr lang="en-US" dirty="0">
                <a:solidFill>
                  <a:schemeClr val="accent5">
                    <a:lumMod val="75000"/>
                  </a:schemeClr>
                </a:solidFill>
              </a:rPr>
              <a:t>pre-defined functions </a:t>
            </a:r>
            <a:r>
              <a:rPr lang="en-US" dirty="0"/>
              <a:t>that are shared for use</a:t>
            </a:r>
          </a:p>
          <a:p>
            <a:r>
              <a:rPr lang="en-US" dirty="0"/>
              <a:t>Consider computing the square root of a number.  It would be nice if we have a black box function (i.e., we don’t care </a:t>
            </a:r>
            <a:r>
              <a:rPr lang="en-US" b="1" dirty="0">
                <a:solidFill>
                  <a:schemeClr val="accent6">
                    <a:lumMod val="75000"/>
                  </a:schemeClr>
                </a:solidFill>
              </a:rPr>
              <a:t>how</a:t>
            </a:r>
            <a:r>
              <a:rPr lang="en-US" dirty="0"/>
              <a:t> the computation is done) to help us do the calculation.  </a:t>
            </a:r>
          </a:p>
          <a:p>
            <a:pPr marL="0" indent="0">
              <a:buNone/>
            </a:pPr>
            <a:br>
              <a:rPr lang="en-US" dirty="0"/>
            </a:br>
            <a:endParaRPr lang="en-US" dirty="0"/>
          </a:p>
          <a:p>
            <a:r>
              <a:rPr lang="en-US" dirty="0"/>
              <a:t>What we need to know is </a:t>
            </a:r>
            <a:r>
              <a:rPr lang="en-US" b="1" dirty="0">
                <a:solidFill>
                  <a:schemeClr val="accent6">
                    <a:lumMod val="75000"/>
                  </a:schemeClr>
                </a:solidFill>
              </a:rPr>
              <a:t>what</a:t>
            </a:r>
            <a:r>
              <a:rPr lang="en-US" dirty="0"/>
              <a:t> is required for the computation (i.e., </a:t>
            </a:r>
            <a:r>
              <a:rPr lang="en-US" dirty="0">
                <a:solidFill>
                  <a:schemeClr val="accent5">
                    <a:lumMod val="75000"/>
                  </a:schemeClr>
                </a:solidFill>
              </a:rPr>
              <a:t>function input</a:t>
            </a:r>
            <a:r>
              <a:rPr lang="en-US" dirty="0"/>
              <a:t>) and </a:t>
            </a:r>
            <a:r>
              <a:rPr lang="en-US" b="1" dirty="0">
                <a:solidFill>
                  <a:schemeClr val="accent6">
                    <a:lumMod val="75000"/>
                  </a:schemeClr>
                </a:solidFill>
              </a:rPr>
              <a:t>what</a:t>
            </a:r>
            <a:r>
              <a:rPr lang="en-US" dirty="0"/>
              <a:t> is the result of the computation (i.e., </a:t>
            </a:r>
            <a:r>
              <a:rPr lang="en-US" dirty="0">
                <a:solidFill>
                  <a:schemeClr val="accent5">
                    <a:lumMod val="75000"/>
                  </a:schemeClr>
                </a:solidFill>
              </a:rPr>
              <a:t>function output</a:t>
            </a:r>
            <a:r>
              <a:rPr lang="en-US" dirty="0"/>
              <a:t>)</a:t>
            </a:r>
            <a:endParaRPr lang="en-US" b="1" dirty="0"/>
          </a:p>
        </p:txBody>
      </p:sp>
      <p:sp>
        <p:nvSpPr>
          <p:cNvPr id="6" name="Slide Number Placeholder 5"/>
          <p:cNvSpPr>
            <a:spLocks noGrp="1"/>
          </p:cNvSpPr>
          <p:nvPr>
            <p:ph type="sldNum" sz="quarter" idx="12"/>
          </p:nvPr>
        </p:nvSpPr>
        <p:spPr/>
        <p:txBody>
          <a:bodyPr/>
          <a:lstStyle/>
          <a:p>
            <a:fld id="{A2D5F323-9395-A24C-8003-89F99F5948AE}" type="slidenum">
              <a:rPr lang="en-US" smtClean="0"/>
              <a:pPr/>
              <a:t>12</a:t>
            </a:fld>
            <a:endParaRPr lang="en-US" dirty="0"/>
          </a:p>
        </p:txBody>
      </p:sp>
      <p:sp>
        <p:nvSpPr>
          <p:cNvPr id="8" name="Rectangle 7">
            <a:extLst>
              <a:ext uri="{FF2B5EF4-FFF2-40B4-BE49-F238E27FC236}">
                <a16:creationId xmlns:a16="http://schemas.microsoft.com/office/drawing/2014/main" id="{1B26BB6D-0403-E24A-9177-0CC114E404EC}"/>
              </a:ext>
            </a:extLst>
          </p:cNvPr>
          <p:cNvSpPr/>
          <p:nvPr/>
        </p:nvSpPr>
        <p:spPr>
          <a:xfrm>
            <a:off x="1979145" y="4241801"/>
            <a:ext cx="3964455" cy="563879"/>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double x = </a:t>
            </a:r>
            <a:r>
              <a:rPr lang="en-US"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sqrt(</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5.29</a:t>
            </a:r>
            <a:r>
              <a:rPr lang="en-US"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a:t>
            </a:r>
          </a:p>
        </p:txBody>
      </p:sp>
      <p:sp>
        <p:nvSpPr>
          <p:cNvPr id="4" name="TextBox 3">
            <a:extLst>
              <a:ext uri="{FF2B5EF4-FFF2-40B4-BE49-F238E27FC236}">
                <a16:creationId xmlns:a16="http://schemas.microsoft.com/office/drawing/2014/main" id="{5BC99D18-6C58-F44A-A984-384119F1B6A5}"/>
              </a:ext>
            </a:extLst>
          </p:cNvPr>
          <p:cNvSpPr txBox="1"/>
          <p:nvPr/>
        </p:nvSpPr>
        <p:spPr>
          <a:xfrm>
            <a:off x="1457207" y="4339074"/>
            <a:ext cx="521938" cy="369332"/>
          </a:xfrm>
          <a:prstGeom prst="rect">
            <a:avLst/>
          </a:prstGeom>
          <a:noFill/>
        </p:spPr>
        <p:txBody>
          <a:bodyPr wrap="none" rtlCol="0">
            <a:spAutoFit/>
          </a:bodyPr>
          <a:lstStyle/>
          <a:p>
            <a:r>
              <a:rPr lang="en-US" dirty="0"/>
              <a:t>e.g.</a:t>
            </a:r>
          </a:p>
        </p:txBody>
      </p:sp>
      <p:sp>
        <p:nvSpPr>
          <p:cNvPr id="5" name="TextBox 4">
            <a:extLst>
              <a:ext uri="{FF2B5EF4-FFF2-40B4-BE49-F238E27FC236}">
                <a16:creationId xmlns:a16="http://schemas.microsoft.com/office/drawing/2014/main" id="{24F226F4-D393-8D4A-943E-C4821730C192}"/>
              </a:ext>
            </a:extLst>
          </p:cNvPr>
          <p:cNvSpPr txBox="1"/>
          <p:nvPr/>
        </p:nvSpPr>
        <p:spPr>
          <a:xfrm>
            <a:off x="5994629" y="4339074"/>
            <a:ext cx="2941831" cy="523220"/>
          </a:xfrm>
          <a:prstGeom prst="rect">
            <a:avLst/>
          </a:prstGeom>
          <a:noFill/>
        </p:spPr>
        <p:txBody>
          <a:bodyPr wrap="none" rtlCol="0">
            <a:spAutoFit/>
          </a:bodyPr>
          <a:lstStyle/>
          <a:p>
            <a:r>
              <a:rPr lang="en-US" sz="1400" dirty="0">
                <a:latin typeface="Avenir Next Condensed" panose="020B0506020202020204" pitchFamily="34" charset="0"/>
              </a:rPr>
              <a:t>Here, 5.29 is the function input and </a:t>
            </a:r>
            <a:br>
              <a:rPr lang="en-US" sz="1400" dirty="0">
                <a:latin typeface="Avenir Next Condensed" panose="020B0506020202020204" pitchFamily="34" charset="0"/>
              </a:rPr>
            </a:br>
            <a:r>
              <a:rPr lang="en-US" sz="1400" dirty="0">
                <a:latin typeface="Avenir Next Condensed" panose="020B0506020202020204" pitchFamily="34" charset="0"/>
              </a:rPr>
              <a:t>the function output 2.3 would be stored to x</a:t>
            </a:r>
          </a:p>
        </p:txBody>
      </p:sp>
    </p:spTree>
    <p:extLst>
      <p:ext uri="{BB962C8B-B14F-4D97-AF65-F5344CB8AC3E}">
        <p14:creationId xmlns:p14="http://schemas.microsoft.com/office/powerpoint/2010/main" val="1812080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Predefined Functions</a:t>
            </a:r>
          </a:p>
        </p:txBody>
      </p:sp>
      <p:sp>
        <p:nvSpPr>
          <p:cNvPr id="3" name="Content Placeholder 2"/>
          <p:cNvSpPr>
            <a:spLocks noGrp="1"/>
          </p:cNvSpPr>
          <p:nvPr>
            <p:ph idx="1"/>
          </p:nvPr>
        </p:nvSpPr>
        <p:spPr/>
        <p:txBody>
          <a:bodyPr>
            <a:normAutofit lnSpcReduction="10000"/>
          </a:bodyPr>
          <a:lstStyle/>
          <a:p>
            <a:r>
              <a:rPr lang="en-US" dirty="0"/>
              <a:t>C++ comes with </a:t>
            </a:r>
            <a:r>
              <a:rPr lang="en-US" b="1" dirty="0">
                <a:solidFill>
                  <a:schemeClr val="accent6">
                    <a:lumMod val="75000"/>
                  </a:schemeClr>
                </a:solidFill>
              </a:rPr>
              <a:t>libraries</a:t>
            </a:r>
            <a:r>
              <a:rPr lang="en-US" dirty="0"/>
              <a:t> of </a:t>
            </a:r>
            <a:r>
              <a:rPr lang="en-US" dirty="0">
                <a:solidFill>
                  <a:schemeClr val="accent5">
                    <a:lumMod val="75000"/>
                  </a:schemeClr>
                </a:solidFill>
              </a:rPr>
              <a:t>pre-defined functions </a:t>
            </a:r>
            <a:r>
              <a:rPr lang="en-US" dirty="0"/>
              <a:t>that programmers can use in their programs </a:t>
            </a:r>
          </a:p>
          <a:p>
            <a:pPr lvl="1"/>
            <a:r>
              <a:rPr lang="en-US" dirty="0"/>
              <a:t>The </a:t>
            </a:r>
            <a:r>
              <a:rPr lang="en-US" b="1" dirty="0">
                <a:solidFill>
                  <a:schemeClr val="accent5">
                    <a:lumMod val="75000"/>
                  </a:schemeClr>
                </a:solidFill>
              </a:rPr>
              <a:t>function definitions </a:t>
            </a:r>
            <a:r>
              <a:rPr lang="en-US" dirty="0"/>
              <a:t>(i.e., codes for a function doing the actual computations) are stored in separate files and have been </a:t>
            </a:r>
            <a:r>
              <a:rPr lang="en-US" b="1" dirty="0"/>
              <a:t>pre-compiled</a:t>
            </a:r>
            <a:r>
              <a:rPr lang="en-US" dirty="0"/>
              <a:t> into object codes for further linking</a:t>
            </a:r>
          </a:p>
          <a:p>
            <a:pPr lvl="1"/>
            <a:r>
              <a:rPr lang="en-US" dirty="0"/>
              <a:t>The </a:t>
            </a:r>
            <a:r>
              <a:rPr lang="en-US" b="1" dirty="0">
                <a:solidFill>
                  <a:schemeClr val="accent5">
                    <a:lumMod val="75000"/>
                  </a:schemeClr>
                </a:solidFill>
              </a:rPr>
              <a:t>function declarations </a:t>
            </a:r>
            <a:r>
              <a:rPr lang="en-US" dirty="0"/>
              <a:t>(i.e., what a function accepts as input and returns as output) are stored in files known as the </a:t>
            </a:r>
            <a:r>
              <a:rPr lang="en-US" b="1" dirty="0">
                <a:solidFill>
                  <a:schemeClr val="accent6">
                    <a:lumMod val="75000"/>
                  </a:schemeClr>
                </a:solidFill>
              </a:rPr>
              <a:t>header files</a:t>
            </a:r>
            <a:r>
              <a:rPr lang="en-US" b="1" dirty="0"/>
              <a:t> </a:t>
            </a:r>
          </a:p>
          <a:p>
            <a:r>
              <a:rPr lang="en-US" dirty="0"/>
              <a:t>Hence, to use certain pre-defined functions we will need to include the corresponding header files so the compiler can check if the functions are used correctly. </a:t>
            </a:r>
          </a:p>
        </p:txBody>
      </p:sp>
      <p:sp>
        <p:nvSpPr>
          <p:cNvPr id="6" name="Slide Number Placeholder 5"/>
          <p:cNvSpPr>
            <a:spLocks noGrp="1"/>
          </p:cNvSpPr>
          <p:nvPr>
            <p:ph type="sldNum" sz="quarter" idx="12"/>
          </p:nvPr>
        </p:nvSpPr>
        <p:spPr/>
        <p:txBody>
          <a:bodyPr/>
          <a:lstStyle/>
          <a:p>
            <a:fld id="{A2D5F323-9395-A24C-8003-89F99F5948AE}" type="slidenum">
              <a:rPr lang="en-US" smtClean="0"/>
              <a:pPr/>
              <a:t>13</a:t>
            </a:fld>
            <a:endParaRPr lang="en-US" dirty="0"/>
          </a:p>
        </p:txBody>
      </p:sp>
    </p:spTree>
    <p:extLst>
      <p:ext uri="{BB962C8B-B14F-4D97-AF65-F5344CB8AC3E}">
        <p14:creationId xmlns:p14="http://schemas.microsoft.com/office/powerpoint/2010/main" val="3551142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math library</a:t>
            </a:r>
          </a:p>
        </p:txBody>
      </p:sp>
      <p:sp>
        <p:nvSpPr>
          <p:cNvPr id="3" name="Content Placeholder 2"/>
          <p:cNvSpPr>
            <a:spLocks noGrp="1"/>
          </p:cNvSpPr>
          <p:nvPr>
            <p:ph idx="1"/>
          </p:nvPr>
        </p:nvSpPr>
        <p:spPr>
          <a:xfrm>
            <a:off x="457200" y="1600200"/>
            <a:ext cx="8229600" cy="4756150"/>
          </a:xfrm>
        </p:spPr>
        <p:txBody>
          <a:bodyPr>
            <a:normAutofit fontScale="92500"/>
          </a:bodyPr>
          <a:lstStyle/>
          <a:p>
            <a:r>
              <a:rPr lang="en-US" dirty="0"/>
              <a:t>Some commonly used predefined functions</a:t>
            </a:r>
          </a:p>
          <a:p>
            <a:endParaRPr lang="en-US" dirty="0"/>
          </a:p>
          <a:p>
            <a:endParaRPr lang="en-US" dirty="0"/>
          </a:p>
          <a:p>
            <a:endParaRPr lang="en-US" dirty="0"/>
          </a:p>
          <a:p>
            <a:endParaRPr lang="en-US" dirty="0"/>
          </a:p>
          <a:p>
            <a:endParaRPr lang="en-US" dirty="0"/>
          </a:p>
          <a:p>
            <a:endParaRPr lang="en-US" dirty="0"/>
          </a:p>
          <a:p>
            <a:endParaRPr lang="en-US" dirty="0"/>
          </a:p>
          <a:p>
            <a:r>
              <a:rPr lang="en-US" dirty="0"/>
              <a:t>Always consult the C++ manuals, e.g. </a:t>
            </a:r>
            <a:r>
              <a:rPr lang="en-US" dirty="0">
                <a:hlinkClick r:id="rId2"/>
              </a:rPr>
              <a:t>www.cplusplus.com</a:t>
            </a:r>
            <a:r>
              <a:rPr lang="en-US" dirty="0"/>
              <a:t>, for the details of individual functions. </a:t>
            </a:r>
          </a:p>
        </p:txBody>
      </p:sp>
      <p:graphicFrame>
        <p:nvGraphicFramePr>
          <p:cNvPr id="7" name="Table 6"/>
          <p:cNvGraphicFramePr>
            <a:graphicFrameLocks noGrp="1"/>
          </p:cNvGraphicFramePr>
          <p:nvPr>
            <p:extLst>
              <p:ext uri="{D42A27DB-BD31-4B8C-83A1-F6EECF244321}">
                <p14:modId xmlns:p14="http://schemas.microsoft.com/office/powerpoint/2010/main" val="2702768731"/>
              </p:ext>
            </p:extLst>
          </p:nvPr>
        </p:nvGraphicFramePr>
        <p:xfrm>
          <a:off x="457200" y="2154641"/>
          <a:ext cx="7971607" cy="3013258"/>
        </p:xfrm>
        <a:graphic>
          <a:graphicData uri="http://schemas.openxmlformats.org/drawingml/2006/table">
            <a:tbl>
              <a:tblPr firstRow="1" bandRow="1">
                <a:tableStyleId>{3C2FFA5D-87B4-456A-9821-1D502468CF0F}</a:tableStyleId>
              </a:tblPr>
              <a:tblGrid>
                <a:gridCol w="3464560">
                  <a:extLst>
                    <a:ext uri="{9D8B030D-6E8A-4147-A177-3AD203B41FA5}">
                      <a16:colId xmlns:a16="http://schemas.microsoft.com/office/drawing/2014/main" val="20000"/>
                    </a:ext>
                  </a:extLst>
                </a:gridCol>
                <a:gridCol w="2385215">
                  <a:extLst>
                    <a:ext uri="{9D8B030D-6E8A-4147-A177-3AD203B41FA5}">
                      <a16:colId xmlns:a16="http://schemas.microsoft.com/office/drawing/2014/main" val="20001"/>
                    </a:ext>
                  </a:extLst>
                </a:gridCol>
                <a:gridCol w="2121832">
                  <a:extLst>
                    <a:ext uri="{9D8B030D-6E8A-4147-A177-3AD203B41FA5}">
                      <a16:colId xmlns:a16="http://schemas.microsoft.com/office/drawing/2014/main" val="20002"/>
                    </a:ext>
                  </a:extLst>
                </a:gridCol>
              </a:tblGrid>
              <a:tr h="417378">
                <a:tc>
                  <a:txBody>
                    <a:bodyPr/>
                    <a:lstStyle/>
                    <a:p>
                      <a:r>
                        <a:rPr lang="en-US" dirty="0"/>
                        <a:t>Function</a:t>
                      </a:r>
                    </a:p>
                  </a:txBody>
                  <a:tcPr/>
                </a:tc>
                <a:tc>
                  <a:txBody>
                    <a:bodyPr/>
                    <a:lstStyle/>
                    <a:p>
                      <a:r>
                        <a:rPr lang="en-US" dirty="0"/>
                        <a:t>Description</a:t>
                      </a:r>
                    </a:p>
                  </a:txBody>
                  <a:tcPr/>
                </a:tc>
                <a:tc>
                  <a:txBody>
                    <a:bodyPr/>
                    <a:lstStyle/>
                    <a:p>
                      <a:r>
                        <a:rPr lang="en-US" dirty="0"/>
                        <a:t>Library Header</a:t>
                      </a:r>
                    </a:p>
                  </a:txBody>
                  <a:tcPr/>
                </a:tc>
                <a:extLst>
                  <a:ext uri="{0D108BD9-81ED-4DB2-BD59-A6C34878D82A}">
                    <a16:rowId xmlns:a16="http://schemas.microsoft.com/office/drawing/2014/main" val="10000"/>
                  </a:ext>
                </a:extLst>
              </a:tr>
              <a:tr h="370840">
                <a:tc>
                  <a:txBody>
                    <a:bodyPr/>
                    <a:lstStyle/>
                    <a:p>
                      <a:r>
                        <a:rPr lang="en-US" sz="1400" kern="1200" baseline="0" dirty="0">
                          <a:solidFill>
                            <a:schemeClr val="dk1"/>
                          </a:solidFill>
                          <a:latin typeface="Menlo" panose="020B0609030804020204" pitchFamily="49" charset="0"/>
                          <a:ea typeface="Menlo" panose="020B0609030804020204" pitchFamily="49" charset="0"/>
                          <a:cs typeface="Menlo" panose="020B0609030804020204" pitchFamily="49" charset="0"/>
                        </a:rPr>
                        <a:t>double </a:t>
                      </a:r>
                      <a:r>
                        <a:rPr lang="en-US" sz="1400" kern="1200" baseline="0" dirty="0" err="1">
                          <a:solidFill>
                            <a:schemeClr val="dk1"/>
                          </a:solidFill>
                          <a:latin typeface="Menlo" panose="020B0609030804020204" pitchFamily="49" charset="0"/>
                          <a:ea typeface="Menlo" panose="020B0609030804020204" pitchFamily="49" charset="0"/>
                          <a:cs typeface="Menlo" panose="020B0609030804020204" pitchFamily="49" charset="0"/>
                        </a:rPr>
                        <a:t>sqrt</a:t>
                      </a:r>
                      <a:r>
                        <a:rPr lang="en-US" sz="1400" kern="1200" baseline="0" dirty="0">
                          <a:solidFill>
                            <a:schemeClr val="dk1"/>
                          </a:solidFill>
                          <a:latin typeface="Menlo" panose="020B0609030804020204" pitchFamily="49" charset="0"/>
                          <a:ea typeface="Menlo" panose="020B0609030804020204" pitchFamily="49" charset="0"/>
                          <a:cs typeface="Menlo" panose="020B0609030804020204" pitchFamily="49" charset="0"/>
                        </a:rPr>
                        <a:t>(double x)</a:t>
                      </a:r>
                    </a:p>
                  </a:txBody>
                  <a:tcPr/>
                </a:tc>
                <a:tc>
                  <a:txBody>
                    <a:bodyPr/>
                    <a:lstStyle/>
                    <a:p>
                      <a:r>
                        <a:rPr lang="en-US" sz="1400" b="0" i="0" kern="1200" baseline="0" dirty="0">
                          <a:solidFill>
                            <a:schemeClr val="dk1"/>
                          </a:solidFill>
                          <a:latin typeface="Calibri Light" charset="0"/>
                          <a:ea typeface="Calibri Light" charset="0"/>
                          <a:cs typeface="Calibri Light" charset="0"/>
                        </a:rPr>
                        <a:t>Square root of x</a:t>
                      </a:r>
                      <a:endParaRPr lang="en-US" sz="1400" b="0" i="0" baseline="0" dirty="0">
                        <a:latin typeface="Calibri Light" charset="0"/>
                        <a:ea typeface="Calibri Light" charset="0"/>
                        <a:cs typeface="Calibri Light"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baseline="0" dirty="0" err="1">
                          <a:solidFill>
                            <a:schemeClr val="dk1"/>
                          </a:solidFill>
                          <a:latin typeface="Menlo" panose="020B0609030804020204" pitchFamily="49" charset="0"/>
                          <a:ea typeface="Menlo" panose="020B0609030804020204" pitchFamily="49" charset="0"/>
                          <a:cs typeface="Menlo" panose="020B0609030804020204" pitchFamily="49" charset="0"/>
                        </a:rPr>
                        <a:t>cmath</a:t>
                      </a:r>
                      <a:endParaRPr lang="en-US" sz="1400" kern="1200" baseline="0" dirty="0">
                        <a:solidFill>
                          <a:schemeClr val="dk1"/>
                        </a:solidFill>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baseline="0" dirty="0">
                          <a:solidFill>
                            <a:schemeClr val="dk1"/>
                          </a:solidFill>
                          <a:latin typeface="Menlo" panose="020B0609030804020204" pitchFamily="49" charset="0"/>
                          <a:ea typeface="Menlo" panose="020B0609030804020204" pitchFamily="49" charset="0"/>
                          <a:cs typeface="Menlo" panose="020B0609030804020204" pitchFamily="49" charset="0"/>
                        </a:rPr>
                        <a:t>double </a:t>
                      </a:r>
                      <a:r>
                        <a:rPr lang="en-US" sz="1400" kern="1200" baseline="0" dirty="0" err="1">
                          <a:solidFill>
                            <a:schemeClr val="dk1"/>
                          </a:solidFill>
                          <a:latin typeface="Menlo" panose="020B0609030804020204" pitchFamily="49" charset="0"/>
                          <a:ea typeface="Menlo" panose="020B0609030804020204" pitchFamily="49" charset="0"/>
                          <a:cs typeface="Menlo" panose="020B0609030804020204" pitchFamily="49" charset="0"/>
                        </a:rPr>
                        <a:t>pow</a:t>
                      </a:r>
                      <a:r>
                        <a:rPr lang="en-US" sz="1400" kern="1200" baseline="0" dirty="0">
                          <a:solidFill>
                            <a:schemeClr val="dk1"/>
                          </a:solidFill>
                          <a:latin typeface="Menlo" panose="020B0609030804020204" pitchFamily="49" charset="0"/>
                          <a:ea typeface="Menlo" panose="020B0609030804020204" pitchFamily="49" charset="0"/>
                          <a:cs typeface="Menlo" panose="020B0609030804020204" pitchFamily="49" charset="0"/>
                        </a:rPr>
                        <a:t>(double x, double y)</a:t>
                      </a:r>
                    </a:p>
                  </a:txBody>
                  <a:tcPr/>
                </a:tc>
                <a:tc>
                  <a:txBody>
                    <a:bodyPr/>
                    <a:lstStyle/>
                    <a:p>
                      <a:r>
                        <a:rPr lang="en-US" sz="1400" b="0" i="0" kern="1200" baseline="0" dirty="0">
                          <a:solidFill>
                            <a:schemeClr val="dk1"/>
                          </a:solidFill>
                          <a:latin typeface="Calibri Light" charset="0"/>
                          <a:ea typeface="Calibri Light" charset="0"/>
                          <a:cs typeface="Calibri Light" charset="0"/>
                        </a:rPr>
                        <a:t>x to the power of y (i.e., </a:t>
                      </a:r>
                      <a:r>
                        <a:rPr lang="en-US" sz="1400" b="0" i="0" kern="1200" baseline="0" dirty="0" err="1">
                          <a:solidFill>
                            <a:schemeClr val="dk1"/>
                          </a:solidFill>
                          <a:latin typeface="Calibri Light" charset="0"/>
                          <a:ea typeface="Calibri Light" charset="0"/>
                          <a:cs typeface="Calibri Light" charset="0"/>
                        </a:rPr>
                        <a:t>x</a:t>
                      </a:r>
                      <a:r>
                        <a:rPr lang="en-US" sz="1400" b="0" i="0" kern="1200" baseline="30000" dirty="0" err="1">
                          <a:solidFill>
                            <a:schemeClr val="dk1"/>
                          </a:solidFill>
                          <a:latin typeface="Calibri Light" charset="0"/>
                          <a:ea typeface="Calibri Light" charset="0"/>
                          <a:cs typeface="Calibri Light" charset="0"/>
                        </a:rPr>
                        <a:t>y</a:t>
                      </a:r>
                      <a:r>
                        <a:rPr lang="en-US" sz="1400" b="0" i="0" kern="1200" baseline="0" dirty="0">
                          <a:solidFill>
                            <a:schemeClr val="dk1"/>
                          </a:solidFill>
                          <a:latin typeface="Calibri Light" charset="0"/>
                          <a:ea typeface="Calibri Light" charset="0"/>
                          <a:cs typeface="Calibri Light" charset="0"/>
                        </a:rPr>
                        <a:t>)</a:t>
                      </a:r>
                    </a:p>
                  </a:txBody>
                  <a:tcPr/>
                </a:tc>
                <a:tc>
                  <a:txBody>
                    <a:bodyPr/>
                    <a:lstStyle/>
                    <a:p>
                      <a:r>
                        <a:rPr lang="en-US" sz="1400" kern="1200" baseline="0" dirty="0" err="1">
                          <a:solidFill>
                            <a:schemeClr val="dk1"/>
                          </a:solidFill>
                          <a:latin typeface="Menlo" panose="020B0609030804020204" pitchFamily="49" charset="0"/>
                          <a:ea typeface="Menlo" panose="020B0609030804020204" pitchFamily="49" charset="0"/>
                          <a:cs typeface="Menlo" panose="020B0609030804020204" pitchFamily="49" charset="0"/>
                        </a:rPr>
                        <a:t>cmath</a:t>
                      </a:r>
                      <a:endParaRPr lang="en-US" sz="1400" baseline="0"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0002"/>
                  </a:ext>
                </a:extLst>
              </a:tr>
              <a:tr h="370840">
                <a:tc>
                  <a:txBody>
                    <a:bodyPr/>
                    <a:lstStyle/>
                    <a:p>
                      <a:r>
                        <a:rPr lang="en-US" sz="1400" kern="1200" baseline="0" dirty="0">
                          <a:solidFill>
                            <a:schemeClr val="dk1"/>
                          </a:solidFill>
                          <a:latin typeface="Menlo" panose="020B0609030804020204" pitchFamily="49" charset="0"/>
                          <a:ea typeface="Menlo" panose="020B0609030804020204" pitchFamily="49" charset="0"/>
                          <a:cs typeface="Menlo" panose="020B0609030804020204" pitchFamily="49" charset="0"/>
                        </a:rPr>
                        <a:t>double </a:t>
                      </a:r>
                      <a:r>
                        <a:rPr lang="en-US" sz="1400" kern="1200" baseline="0" dirty="0" err="1">
                          <a:solidFill>
                            <a:schemeClr val="dk1"/>
                          </a:solidFill>
                          <a:latin typeface="Menlo" panose="020B0609030804020204" pitchFamily="49" charset="0"/>
                          <a:ea typeface="Menlo" panose="020B0609030804020204" pitchFamily="49" charset="0"/>
                          <a:cs typeface="Menlo" panose="020B0609030804020204" pitchFamily="49" charset="0"/>
                        </a:rPr>
                        <a:t>fabs</a:t>
                      </a:r>
                      <a:r>
                        <a:rPr lang="en-US" sz="1400" kern="1200" baseline="0" dirty="0">
                          <a:solidFill>
                            <a:schemeClr val="dk1"/>
                          </a:solidFill>
                          <a:latin typeface="Menlo" panose="020B0609030804020204" pitchFamily="49" charset="0"/>
                          <a:ea typeface="Menlo" panose="020B0609030804020204" pitchFamily="49" charset="0"/>
                          <a:cs typeface="Menlo" panose="020B0609030804020204" pitchFamily="49" charset="0"/>
                        </a:rPr>
                        <a:t>(double x)</a:t>
                      </a:r>
                    </a:p>
                  </a:txBody>
                  <a:tcPr/>
                </a:tc>
                <a:tc>
                  <a:txBody>
                    <a:bodyPr/>
                    <a:lstStyle/>
                    <a:p>
                      <a:r>
                        <a:rPr lang="en-US" sz="1400" b="0" i="0" kern="1200" baseline="0" dirty="0">
                          <a:solidFill>
                            <a:schemeClr val="dk1"/>
                          </a:solidFill>
                          <a:latin typeface="Calibri Light" charset="0"/>
                          <a:ea typeface="Calibri Light" charset="0"/>
                          <a:cs typeface="Calibri Light" charset="0"/>
                        </a:rPr>
                        <a:t>Absolute value of x</a:t>
                      </a:r>
                    </a:p>
                  </a:txBody>
                  <a:tcPr/>
                </a:tc>
                <a:tc>
                  <a:txBody>
                    <a:bodyPr/>
                    <a:lstStyle/>
                    <a:p>
                      <a:r>
                        <a:rPr lang="en-US" sz="1400" kern="1200" baseline="0" dirty="0" err="1">
                          <a:solidFill>
                            <a:schemeClr val="dk1"/>
                          </a:solidFill>
                          <a:latin typeface="Menlo" panose="020B0609030804020204" pitchFamily="49" charset="0"/>
                          <a:ea typeface="Menlo" panose="020B0609030804020204" pitchFamily="49" charset="0"/>
                          <a:cs typeface="Menlo" panose="020B0609030804020204" pitchFamily="49" charset="0"/>
                        </a:rPr>
                        <a:t>cmath</a:t>
                      </a:r>
                      <a:endParaRPr lang="en-US" sz="1400" baseline="0"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0003"/>
                  </a:ext>
                </a:extLst>
              </a:tr>
              <a:tr h="370840">
                <a:tc>
                  <a:txBody>
                    <a:bodyPr/>
                    <a:lstStyle/>
                    <a:p>
                      <a:r>
                        <a:rPr lang="en-US" sz="1400" kern="1200" baseline="0" dirty="0">
                          <a:solidFill>
                            <a:schemeClr val="dk1"/>
                          </a:solidFill>
                          <a:latin typeface="Menlo" panose="020B0609030804020204" pitchFamily="49" charset="0"/>
                          <a:ea typeface="Menlo" panose="020B0609030804020204" pitchFamily="49" charset="0"/>
                          <a:cs typeface="Menlo" panose="020B0609030804020204" pitchFamily="49" charset="0"/>
                        </a:rPr>
                        <a:t>double ceil(double x)</a:t>
                      </a:r>
                      <a:endParaRPr lang="en-US" sz="1400" baseline="0" dirty="0">
                        <a:latin typeface="Menlo" panose="020B0609030804020204" pitchFamily="49" charset="0"/>
                        <a:ea typeface="Menlo" panose="020B0609030804020204" pitchFamily="49" charset="0"/>
                        <a:cs typeface="Menlo" panose="020B0609030804020204" pitchFamily="49"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kern="1200" baseline="0" dirty="0">
                          <a:solidFill>
                            <a:schemeClr val="dk1"/>
                          </a:solidFill>
                          <a:latin typeface="Calibri Light" charset="0"/>
                          <a:ea typeface="Calibri Light" charset="0"/>
                          <a:cs typeface="Calibri Light" charset="0"/>
                        </a:rPr>
                        <a:t>Round up the value of x</a:t>
                      </a:r>
                    </a:p>
                  </a:txBody>
                  <a:tcPr/>
                </a:tc>
                <a:tc>
                  <a:txBody>
                    <a:bodyPr/>
                    <a:lstStyle/>
                    <a:p>
                      <a:r>
                        <a:rPr lang="en-US" sz="1400" kern="1200" baseline="0" dirty="0" err="1">
                          <a:solidFill>
                            <a:schemeClr val="dk1"/>
                          </a:solidFill>
                          <a:latin typeface="Menlo" panose="020B0609030804020204" pitchFamily="49" charset="0"/>
                          <a:ea typeface="Menlo" panose="020B0609030804020204" pitchFamily="49" charset="0"/>
                          <a:cs typeface="Menlo" panose="020B0609030804020204" pitchFamily="49" charset="0"/>
                        </a:rPr>
                        <a:t>cmath</a:t>
                      </a:r>
                      <a:endParaRPr lang="en-US" sz="1400" baseline="0"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0004"/>
                  </a:ext>
                </a:extLst>
              </a:tr>
              <a:tr h="370840">
                <a:tc>
                  <a:txBody>
                    <a:bodyPr/>
                    <a:lstStyle/>
                    <a:p>
                      <a:r>
                        <a:rPr lang="en-US" sz="1400" kern="1200" baseline="0" dirty="0">
                          <a:solidFill>
                            <a:schemeClr val="dk1"/>
                          </a:solidFill>
                          <a:latin typeface="Menlo" panose="020B0609030804020204" pitchFamily="49" charset="0"/>
                          <a:ea typeface="Menlo" panose="020B0609030804020204" pitchFamily="49" charset="0"/>
                          <a:cs typeface="Menlo" panose="020B0609030804020204" pitchFamily="49" charset="0"/>
                        </a:rPr>
                        <a:t>double floor(double x)</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kern="1200" baseline="0" dirty="0">
                          <a:solidFill>
                            <a:schemeClr val="dk1"/>
                          </a:solidFill>
                          <a:latin typeface="Calibri Light" charset="0"/>
                          <a:ea typeface="Calibri Light" charset="0"/>
                          <a:cs typeface="Calibri Light" charset="0"/>
                        </a:rPr>
                        <a:t>Round down the value of x</a:t>
                      </a:r>
                    </a:p>
                  </a:txBody>
                  <a:tcPr/>
                </a:tc>
                <a:tc>
                  <a:txBody>
                    <a:bodyPr/>
                    <a:lstStyle/>
                    <a:p>
                      <a:r>
                        <a:rPr lang="en-US" sz="1400" kern="1200" baseline="0" dirty="0" err="1">
                          <a:solidFill>
                            <a:schemeClr val="dk1"/>
                          </a:solidFill>
                          <a:latin typeface="Menlo" panose="020B0609030804020204" pitchFamily="49" charset="0"/>
                          <a:ea typeface="Menlo" panose="020B0609030804020204" pitchFamily="49" charset="0"/>
                          <a:cs typeface="Menlo" panose="020B0609030804020204" pitchFamily="49" charset="0"/>
                        </a:rPr>
                        <a:t>cmath</a:t>
                      </a:r>
                      <a:endParaRPr lang="en-US" sz="1400" baseline="0"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0005"/>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baseline="0" dirty="0" err="1">
                          <a:solidFill>
                            <a:schemeClr val="dk1"/>
                          </a:solidFill>
                          <a:latin typeface="Menlo" panose="020B0609030804020204" pitchFamily="49" charset="0"/>
                          <a:ea typeface="Menlo" panose="020B0609030804020204" pitchFamily="49" charset="0"/>
                          <a:cs typeface="Menlo" panose="020B0609030804020204" pitchFamily="49" charset="0"/>
                        </a:rPr>
                        <a:t>int</a:t>
                      </a:r>
                      <a:r>
                        <a:rPr lang="en-US" sz="1400" kern="1200" baseline="0" dirty="0">
                          <a:solidFill>
                            <a:schemeClr val="dk1"/>
                          </a:solidFill>
                          <a:latin typeface="Menlo" panose="020B0609030804020204" pitchFamily="49" charset="0"/>
                          <a:ea typeface="Menlo" panose="020B0609030804020204" pitchFamily="49" charset="0"/>
                          <a:cs typeface="Menlo" panose="020B0609030804020204" pitchFamily="49" charset="0"/>
                        </a:rPr>
                        <a:t> abs(</a:t>
                      </a:r>
                      <a:r>
                        <a:rPr lang="en-US" sz="1400" kern="1200" baseline="0" dirty="0" err="1">
                          <a:solidFill>
                            <a:schemeClr val="dk1"/>
                          </a:solidFill>
                          <a:latin typeface="Menlo" panose="020B0609030804020204" pitchFamily="49" charset="0"/>
                          <a:ea typeface="Menlo" panose="020B0609030804020204" pitchFamily="49" charset="0"/>
                          <a:cs typeface="Menlo" panose="020B0609030804020204" pitchFamily="49" charset="0"/>
                        </a:rPr>
                        <a:t>int</a:t>
                      </a:r>
                      <a:r>
                        <a:rPr lang="en-US" sz="1400" kern="1200" baseline="0" dirty="0">
                          <a:solidFill>
                            <a:schemeClr val="dk1"/>
                          </a:solidFill>
                          <a:latin typeface="Menlo" panose="020B0609030804020204" pitchFamily="49" charset="0"/>
                          <a:ea typeface="Menlo" panose="020B0609030804020204" pitchFamily="49" charset="0"/>
                          <a:cs typeface="Menlo" panose="020B0609030804020204" pitchFamily="49" charset="0"/>
                        </a:rPr>
                        <a:t> x)</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kern="1200" baseline="0" dirty="0">
                          <a:solidFill>
                            <a:schemeClr val="dk1"/>
                          </a:solidFill>
                          <a:latin typeface="Calibri Light" charset="0"/>
                          <a:ea typeface="Calibri Light" charset="0"/>
                          <a:cs typeface="Calibri Light" charset="0"/>
                        </a:rPr>
                        <a:t>Absolute value of x</a:t>
                      </a:r>
                    </a:p>
                  </a:txBody>
                  <a:tcPr/>
                </a:tc>
                <a:tc>
                  <a:txBody>
                    <a:bodyPr/>
                    <a:lstStyle/>
                    <a:p>
                      <a:r>
                        <a:rPr lang="en-US" sz="1400" kern="1200" baseline="0" dirty="0" err="1">
                          <a:solidFill>
                            <a:schemeClr val="dk1"/>
                          </a:solidFill>
                          <a:latin typeface="Menlo" panose="020B0609030804020204" pitchFamily="49" charset="0"/>
                          <a:ea typeface="Menlo" panose="020B0609030804020204" pitchFamily="49" charset="0"/>
                          <a:cs typeface="Menlo" panose="020B0609030804020204" pitchFamily="49" charset="0"/>
                        </a:rPr>
                        <a:t>cstdlib</a:t>
                      </a:r>
                      <a:endParaRPr lang="en-US" sz="1400" baseline="0"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0006"/>
                  </a:ext>
                </a:extLst>
              </a:tr>
              <a:tr h="370840">
                <a:tc>
                  <a:txBody>
                    <a:bodyPr/>
                    <a:lstStyle/>
                    <a:p>
                      <a:r>
                        <a:rPr lang="en-US" sz="1400" kern="1200" baseline="0" dirty="0" err="1">
                          <a:solidFill>
                            <a:schemeClr val="dk1"/>
                          </a:solidFill>
                          <a:latin typeface="Menlo" panose="020B0609030804020204" pitchFamily="49" charset="0"/>
                          <a:ea typeface="Menlo" panose="020B0609030804020204" pitchFamily="49" charset="0"/>
                          <a:cs typeface="Menlo" panose="020B0609030804020204" pitchFamily="49" charset="0"/>
                        </a:rPr>
                        <a:t>int</a:t>
                      </a:r>
                      <a:r>
                        <a:rPr lang="en-US" sz="1400" kern="1200" baseline="0" dirty="0">
                          <a:solidFill>
                            <a:schemeClr val="dk1"/>
                          </a:solidFill>
                          <a:latin typeface="Menlo" panose="020B0609030804020204" pitchFamily="49" charset="0"/>
                          <a:ea typeface="Menlo" panose="020B0609030804020204" pitchFamily="49" charset="0"/>
                          <a:cs typeface="Menlo" panose="020B0609030804020204" pitchFamily="49" charset="0"/>
                        </a:rPr>
                        <a:t> rand()</a:t>
                      </a:r>
                      <a:endParaRPr lang="en-US" sz="1400" baseline="0" dirty="0">
                        <a:latin typeface="Menlo" panose="020B0609030804020204" pitchFamily="49" charset="0"/>
                        <a:ea typeface="Menlo" panose="020B0609030804020204" pitchFamily="49" charset="0"/>
                        <a:cs typeface="Menlo" panose="020B0609030804020204" pitchFamily="49"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kern="1200" baseline="0" dirty="0">
                          <a:solidFill>
                            <a:schemeClr val="dk1"/>
                          </a:solidFill>
                          <a:latin typeface="Calibri Light" charset="0"/>
                          <a:ea typeface="Calibri Light" charset="0"/>
                          <a:cs typeface="Calibri Light" charset="0"/>
                        </a:rPr>
                        <a:t>A random integer</a:t>
                      </a:r>
                    </a:p>
                  </a:txBody>
                  <a:tcPr/>
                </a:tc>
                <a:tc>
                  <a:txBody>
                    <a:bodyPr/>
                    <a:lstStyle/>
                    <a:p>
                      <a:r>
                        <a:rPr lang="en-US" sz="1400" kern="1200" baseline="0" dirty="0" err="1">
                          <a:solidFill>
                            <a:schemeClr val="dk1"/>
                          </a:solidFill>
                          <a:latin typeface="Menlo" panose="020B0609030804020204" pitchFamily="49" charset="0"/>
                          <a:ea typeface="Menlo" panose="020B0609030804020204" pitchFamily="49" charset="0"/>
                          <a:cs typeface="Menlo" panose="020B0609030804020204" pitchFamily="49" charset="0"/>
                        </a:rPr>
                        <a:t>cstdlib</a:t>
                      </a:r>
                      <a:endParaRPr lang="en-US" sz="1400" baseline="0"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0007"/>
                  </a:ext>
                </a:extLst>
              </a:tr>
            </a:tbl>
          </a:graphicData>
        </a:graphic>
      </p:graphicFrame>
      <p:sp>
        <p:nvSpPr>
          <p:cNvPr id="6" name="Slide Number Placeholder 5"/>
          <p:cNvSpPr>
            <a:spLocks noGrp="1"/>
          </p:cNvSpPr>
          <p:nvPr>
            <p:ph type="sldNum" sz="quarter" idx="12"/>
          </p:nvPr>
        </p:nvSpPr>
        <p:spPr/>
        <p:txBody>
          <a:bodyPr/>
          <a:lstStyle/>
          <a:p>
            <a:fld id="{A2D5F323-9395-A24C-8003-89F99F5948AE}" type="slidenum">
              <a:rPr lang="en-US" smtClean="0"/>
              <a:pPr/>
              <a:t>14</a:t>
            </a:fld>
            <a:endParaRPr lang="en-US" dirty="0"/>
          </a:p>
        </p:txBody>
      </p:sp>
    </p:spTree>
    <p:extLst>
      <p:ext uri="{BB962C8B-B14F-4D97-AF65-F5344CB8AC3E}">
        <p14:creationId xmlns:p14="http://schemas.microsoft.com/office/powerpoint/2010/main" val="713398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Predefined Functions</a:t>
            </a:r>
          </a:p>
        </p:txBody>
      </p:sp>
      <p:sp>
        <p:nvSpPr>
          <p:cNvPr id="3" name="Content Placeholder 2"/>
          <p:cNvSpPr>
            <a:spLocks noGrp="1"/>
          </p:cNvSpPr>
          <p:nvPr>
            <p:ph idx="1"/>
          </p:nvPr>
        </p:nvSpPr>
        <p:spPr/>
        <p:txBody>
          <a:bodyPr/>
          <a:lstStyle/>
          <a:p>
            <a:r>
              <a:rPr lang="en-US" dirty="0"/>
              <a:t>To use a pre-defined function, simply include the corresponding header file using the include directive </a:t>
            </a:r>
            <a:r>
              <a:rPr lang="en-US" sz="24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#include &lt;…&gt;</a:t>
            </a:r>
            <a:endPar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endParaRPr>
          </a:p>
          <a:p>
            <a:pPr lvl="1"/>
            <a:r>
              <a:rPr lang="en-US" dirty="0"/>
              <a:t>e.g., </a:t>
            </a:r>
            <a:r>
              <a:rPr lang="en-US" sz="2000" dirty="0">
                <a:latin typeface="Menlo" panose="020B0609030804020204" pitchFamily="49" charset="0"/>
                <a:ea typeface="Menlo" panose="020B0609030804020204" pitchFamily="49" charset="0"/>
                <a:cs typeface="Menlo" panose="020B0609030804020204" pitchFamily="49" charset="0"/>
              </a:rPr>
              <a:t>#include&lt;iostream&gt;</a:t>
            </a:r>
            <a:r>
              <a:rPr lang="en-US" dirty="0">
                <a:latin typeface="Consolas" charset="0"/>
                <a:ea typeface="Consolas" charset="0"/>
                <a:cs typeface="Consolas" charset="0"/>
              </a:rPr>
              <a:t> </a:t>
            </a:r>
            <a:r>
              <a:rPr lang="en-US" dirty="0"/>
              <a:t>for using </a:t>
            </a:r>
            <a:r>
              <a:rPr lang="en-US" sz="2000" dirty="0" err="1">
                <a:latin typeface="Menlo" panose="020B0609030804020204" pitchFamily="49" charset="0"/>
                <a:ea typeface="Menlo" panose="020B0609030804020204" pitchFamily="49" charset="0"/>
                <a:cs typeface="Menlo" panose="020B0609030804020204" pitchFamily="49" charset="0"/>
              </a:rPr>
              <a:t>cin</a:t>
            </a:r>
            <a:r>
              <a:rPr lang="en-US" dirty="0"/>
              <a:t>, </a:t>
            </a:r>
            <a:r>
              <a:rPr lang="en-US" sz="2000" dirty="0" err="1">
                <a:latin typeface="Menlo" panose="020B0609030804020204" pitchFamily="49" charset="0"/>
                <a:ea typeface="Menlo" panose="020B0609030804020204" pitchFamily="49" charset="0"/>
                <a:cs typeface="Menlo" panose="020B0609030804020204" pitchFamily="49" charset="0"/>
              </a:rPr>
              <a:t>cout</a:t>
            </a:r>
            <a:r>
              <a:rPr lang="en-US" dirty="0"/>
              <a:t>, </a:t>
            </a:r>
            <a:r>
              <a:rPr lang="en-US" sz="2000" dirty="0" err="1">
                <a:latin typeface="Menlo" panose="020B0609030804020204" pitchFamily="49" charset="0"/>
                <a:ea typeface="Menlo" panose="020B0609030804020204" pitchFamily="49" charset="0"/>
                <a:cs typeface="Menlo" panose="020B0609030804020204" pitchFamily="49" charset="0"/>
              </a:rPr>
              <a:t>endl</a:t>
            </a:r>
            <a:endParaRPr lang="en-US" sz="2000" dirty="0">
              <a:latin typeface="Menlo" panose="020B0609030804020204" pitchFamily="49" charset="0"/>
              <a:ea typeface="Menlo" panose="020B0609030804020204" pitchFamily="49" charset="0"/>
              <a:cs typeface="Menlo" panose="020B0609030804020204" pitchFamily="49" charset="0"/>
            </a:endParaRPr>
          </a:p>
          <a:p>
            <a:pPr lvl="1"/>
            <a:r>
              <a:rPr lang="en-US" dirty="0"/>
              <a:t>e.g., </a:t>
            </a:r>
            <a:r>
              <a:rPr lang="en-US" sz="2000" dirty="0">
                <a:latin typeface="Menlo" panose="020B0609030804020204" pitchFamily="49" charset="0"/>
                <a:ea typeface="Menlo" panose="020B0609030804020204" pitchFamily="49" charset="0"/>
                <a:cs typeface="Menlo" panose="020B0609030804020204" pitchFamily="49" charset="0"/>
              </a:rPr>
              <a:t>#include&lt;</a:t>
            </a:r>
            <a:r>
              <a:rPr lang="en-US" sz="2000" dirty="0" err="1">
                <a:latin typeface="Menlo" panose="020B0609030804020204" pitchFamily="49" charset="0"/>
                <a:ea typeface="Menlo" panose="020B0609030804020204" pitchFamily="49" charset="0"/>
                <a:cs typeface="Menlo" panose="020B0609030804020204" pitchFamily="49" charset="0"/>
              </a:rPr>
              <a:t>cstdlib</a:t>
            </a:r>
            <a:r>
              <a:rPr lang="en-US" sz="2000" dirty="0">
                <a:latin typeface="Menlo" panose="020B0609030804020204" pitchFamily="49" charset="0"/>
                <a:ea typeface="Menlo" panose="020B0609030804020204" pitchFamily="49" charset="0"/>
                <a:cs typeface="Menlo" panose="020B0609030804020204" pitchFamily="49" charset="0"/>
              </a:rPr>
              <a:t>&gt;</a:t>
            </a:r>
            <a:r>
              <a:rPr lang="en-US" dirty="0">
                <a:latin typeface="Consolas" charset="0"/>
                <a:ea typeface="Consolas" charset="0"/>
                <a:cs typeface="Consolas" charset="0"/>
              </a:rPr>
              <a:t> </a:t>
            </a:r>
            <a:r>
              <a:rPr lang="en-US" dirty="0"/>
              <a:t>for using </a:t>
            </a:r>
            <a:r>
              <a:rPr lang="en-US" sz="2000" dirty="0">
                <a:latin typeface="Menlo" panose="020B0609030804020204" pitchFamily="49" charset="0"/>
                <a:ea typeface="Menlo" panose="020B0609030804020204" pitchFamily="49" charset="0"/>
                <a:cs typeface="Menlo" panose="020B0609030804020204" pitchFamily="49" charset="0"/>
              </a:rPr>
              <a:t>rand()</a:t>
            </a:r>
            <a:r>
              <a:rPr lang="en-US" dirty="0"/>
              <a:t>, </a:t>
            </a:r>
            <a:r>
              <a:rPr lang="en-US" sz="2000" dirty="0" err="1">
                <a:latin typeface="Menlo" panose="020B0609030804020204" pitchFamily="49" charset="0"/>
                <a:ea typeface="Menlo" panose="020B0609030804020204" pitchFamily="49" charset="0"/>
                <a:cs typeface="Menlo" panose="020B0609030804020204" pitchFamily="49" charset="0"/>
              </a:rPr>
              <a:t>srand</a:t>
            </a:r>
            <a:r>
              <a:rPr lang="en-US" sz="2000" dirty="0">
                <a:latin typeface="Menlo" panose="020B0609030804020204" pitchFamily="49" charset="0"/>
                <a:ea typeface="Menlo" panose="020B0609030804020204" pitchFamily="49" charset="0"/>
                <a:cs typeface="Menlo" panose="020B0609030804020204" pitchFamily="49" charset="0"/>
              </a:rPr>
              <a:t>()</a:t>
            </a:r>
          </a:p>
          <a:p>
            <a:r>
              <a:rPr lang="en-US" dirty="0"/>
              <a:t>Take note of the </a:t>
            </a:r>
            <a:r>
              <a:rPr lang="en-US" dirty="0">
                <a:solidFill>
                  <a:schemeClr val="accent6">
                    <a:lumMod val="75000"/>
                  </a:schemeClr>
                </a:solidFill>
              </a:rPr>
              <a:t>input</a:t>
            </a:r>
            <a:r>
              <a:rPr lang="en-US" dirty="0"/>
              <a:t> </a:t>
            </a:r>
            <a:r>
              <a:rPr lang="en-US" dirty="0">
                <a:solidFill>
                  <a:schemeClr val="accent6">
                    <a:lumMod val="75000"/>
                  </a:schemeClr>
                </a:solidFill>
              </a:rPr>
              <a:t>parameters</a:t>
            </a:r>
            <a:r>
              <a:rPr lang="en-US" dirty="0"/>
              <a:t> and the </a:t>
            </a:r>
            <a:r>
              <a:rPr lang="en-US" dirty="0">
                <a:solidFill>
                  <a:schemeClr val="accent6">
                    <a:lumMod val="75000"/>
                  </a:schemeClr>
                </a:solidFill>
              </a:rPr>
              <a:t>return type</a:t>
            </a:r>
            <a:r>
              <a:rPr lang="en-US" dirty="0"/>
              <a:t> for a function and make the function call accordingly.</a:t>
            </a:r>
          </a:p>
          <a:p>
            <a:endParaRPr lang="en-US" dirty="0"/>
          </a:p>
        </p:txBody>
      </p:sp>
      <p:sp>
        <p:nvSpPr>
          <p:cNvPr id="6" name="Slide Number Placeholder 5"/>
          <p:cNvSpPr>
            <a:spLocks noGrp="1"/>
          </p:cNvSpPr>
          <p:nvPr>
            <p:ph type="sldNum" sz="quarter" idx="12"/>
          </p:nvPr>
        </p:nvSpPr>
        <p:spPr/>
        <p:txBody>
          <a:bodyPr/>
          <a:lstStyle/>
          <a:p>
            <a:fld id="{A2D5F323-9395-A24C-8003-89F99F5948AE}" type="slidenum">
              <a:rPr lang="en-US" smtClean="0"/>
              <a:pPr/>
              <a:t>15</a:t>
            </a:fld>
            <a:endParaRPr lang="en-US" dirty="0"/>
          </a:p>
        </p:txBody>
      </p:sp>
    </p:spTree>
    <p:extLst>
      <p:ext uri="{BB962C8B-B14F-4D97-AF65-F5344CB8AC3E}">
        <p14:creationId xmlns:p14="http://schemas.microsoft.com/office/powerpoint/2010/main" val="1628379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4516-E825-4941-B6E0-2B59108CC7B9}"/>
              </a:ext>
            </a:extLst>
          </p:cNvPr>
          <p:cNvSpPr>
            <a:spLocks noGrp="1"/>
          </p:cNvSpPr>
          <p:nvPr>
            <p:ph type="title"/>
          </p:nvPr>
        </p:nvSpPr>
        <p:spPr/>
        <p:txBody>
          <a:bodyPr/>
          <a:lstStyle/>
          <a:p>
            <a:r>
              <a:rPr lang="en-US" dirty="0"/>
              <a:t>Example: sqrt()</a:t>
            </a:r>
          </a:p>
        </p:txBody>
      </p:sp>
      <p:sp>
        <p:nvSpPr>
          <p:cNvPr id="4" name="Slide Number Placeholder 3">
            <a:extLst>
              <a:ext uri="{FF2B5EF4-FFF2-40B4-BE49-F238E27FC236}">
                <a16:creationId xmlns:a16="http://schemas.microsoft.com/office/drawing/2014/main" id="{E5024405-E333-9249-8DCE-33C30E470B0C}"/>
              </a:ext>
            </a:extLst>
          </p:cNvPr>
          <p:cNvSpPr>
            <a:spLocks noGrp="1"/>
          </p:cNvSpPr>
          <p:nvPr>
            <p:ph type="sldNum" sz="quarter" idx="12"/>
          </p:nvPr>
        </p:nvSpPr>
        <p:spPr/>
        <p:txBody>
          <a:bodyPr/>
          <a:lstStyle/>
          <a:p>
            <a:fld id="{A2D5F323-9395-A24C-8003-89F99F5948AE}" type="slidenum">
              <a:rPr lang="en-US" smtClean="0"/>
              <a:pPr/>
              <a:t>16</a:t>
            </a:fld>
            <a:endParaRPr lang="en-US" dirty="0"/>
          </a:p>
        </p:txBody>
      </p:sp>
      <p:pic>
        <p:nvPicPr>
          <p:cNvPr id="5" name="Picture 4">
            <a:extLst>
              <a:ext uri="{FF2B5EF4-FFF2-40B4-BE49-F238E27FC236}">
                <a16:creationId xmlns:a16="http://schemas.microsoft.com/office/drawing/2014/main" id="{FF65DDC3-9BB5-BD47-8F87-6F011A1EEA1C}"/>
              </a:ext>
            </a:extLst>
          </p:cNvPr>
          <p:cNvPicPr>
            <a:picLocks noChangeAspect="1"/>
          </p:cNvPicPr>
          <p:nvPr/>
        </p:nvPicPr>
        <p:blipFill>
          <a:blip r:embed="rId3"/>
          <a:stretch>
            <a:fillRect/>
          </a:stretch>
        </p:blipFill>
        <p:spPr>
          <a:xfrm>
            <a:off x="457199" y="2479898"/>
            <a:ext cx="8229601" cy="2040582"/>
          </a:xfrm>
          <a:prstGeom prst="rect">
            <a:avLst/>
          </a:prstGeom>
        </p:spPr>
      </p:pic>
      <p:sp>
        <p:nvSpPr>
          <p:cNvPr id="6" name="TextBox 5">
            <a:extLst>
              <a:ext uri="{FF2B5EF4-FFF2-40B4-BE49-F238E27FC236}">
                <a16:creationId xmlns:a16="http://schemas.microsoft.com/office/drawing/2014/main" id="{843AA596-CAC5-CE4E-8B00-961E354225E4}"/>
              </a:ext>
            </a:extLst>
          </p:cNvPr>
          <p:cNvSpPr txBox="1"/>
          <p:nvPr/>
        </p:nvSpPr>
        <p:spPr>
          <a:xfrm>
            <a:off x="408353" y="1445993"/>
            <a:ext cx="7559442" cy="369332"/>
          </a:xfrm>
          <a:prstGeom prst="rect">
            <a:avLst/>
          </a:prstGeom>
          <a:noFill/>
        </p:spPr>
        <p:txBody>
          <a:bodyPr wrap="none" rtlCol="0">
            <a:spAutoFit/>
          </a:bodyPr>
          <a:lstStyle/>
          <a:p>
            <a:r>
              <a:rPr lang="en-US" dirty="0"/>
              <a:t>This is what you can find from the </a:t>
            </a:r>
            <a:r>
              <a:rPr lang="en-US" dirty="0">
                <a:hlinkClick r:id="rId4"/>
              </a:rPr>
              <a:t>sqrt() function reference </a:t>
            </a:r>
            <a:r>
              <a:rPr lang="en-US" dirty="0"/>
              <a:t>from </a:t>
            </a:r>
            <a:r>
              <a:rPr lang="en-US" dirty="0" err="1"/>
              <a:t>cplusplus.com</a:t>
            </a:r>
            <a:r>
              <a:rPr lang="en-US" dirty="0"/>
              <a:t>: </a:t>
            </a:r>
          </a:p>
        </p:txBody>
      </p:sp>
      <p:cxnSp>
        <p:nvCxnSpPr>
          <p:cNvPr id="10" name="Straight Arrow Connector 9">
            <a:extLst>
              <a:ext uri="{FF2B5EF4-FFF2-40B4-BE49-F238E27FC236}">
                <a16:creationId xmlns:a16="http://schemas.microsoft.com/office/drawing/2014/main" id="{B46C90BA-8BF5-BD40-84D7-A4F1CCAC3095}"/>
              </a:ext>
            </a:extLst>
          </p:cNvPr>
          <p:cNvCxnSpPr>
            <a:cxnSpLocks/>
            <a:stCxn id="11" idx="1"/>
          </p:cNvCxnSpPr>
          <p:nvPr/>
        </p:nvCxnSpPr>
        <p:spPr>
          <a:xfrm flipH="1">
            <a:off x="1092531" y="2295232"/>
            <a:ext cx="760020" cy="54297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C12C94D5-0884-A64B-8E8A-54EC0FD9FD9C}"/>
              </a:ext>
            </a:extLst>
          </p:cNvPr>
          <p:cNvSpPr txBox="1"/>
          <p:nvPr/>
        </p:nvSpPr>
        <p:spPr>
          <a:xfrm>
            <a:off x="1852551" y="2110566"/>
            <a:ext cx="1574470" cy="369332"/>
          </a:xfrm>
          <a:prstGeom prst="rect">
            <a:avLst/>
          </a:prstGeom>
          <a:noFill/>
          <a:ln>
            <a:solidFill>
              <a:schemeClr val="bg1">
                <a:lumMod val="75000"/>
              </a:schemeClr>
            </a:solidFill>
          </a:ln>
        </p:spPr>
        <p:txBody>
          <a:bodyPr wrap="square" rtlCol="0">
            <a:spAutoFit/>
          </a:bodyPr>
          <a:lstStyle>
            <a:defPPr>
              <a:defRPr lang="en-US"/>
            </a:defPPr>
          </a:lstStyle>
          <a:p>
            <a:r>
              <a:rPr lang="en-US" dirty="0">
                <a:latin typeface="Avenir Next Condensed" panose="020B0506020202020204" pitchFamily="34" charset="0"/>
              </a:rPr>
              <a:t>Function name</a:t>
            </a:r>
          </a:p>
        </p:txBody>
      </p:sp>
      <p:cxnSp>
        <p:nvCxnSpPr>
          <p:cNvPr id="14" name="Straight Arrow Connector 13">
            <a:extLst>
              <a:ext uri="{FF2B5EF4-FFF2-40B4-BE49-F238E27FC236}">
                <a16:creationId xmlns:a16="http://schemas.microsoft.com/office/drawing/2014/main" id="{9BCF990B-FD41-0847-AFA9-21C1BD418A68}"/>
              </a:ext>
            </a:extLst>
          </p:cNvPr>
          <p:cNvCxnSpPr>
            <a:cxnSpLocks/>
            <a:stCxn id="19" idx="1"/>
            <a:endCxn id="16" idx="0"/>
          </p:cNvCxnSpPr>
          <p:nvPr/>
        </p:nvCxnSpPr>
        <p:spPr>
          <a:xfrm flipH="1">
            <a:off x="2280063" y="2529959"/>
            <a:ext cx="1667988" cy="83205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8C94587E-544C-924A-AF1E-2666A05FD7CF}"/>
              </a:ext>
            </a:extLst>
          </p:cNvPr>
          <p:cNvSpPr/>
          <p:nvPr/>
        </p:nvSpPr>
        <p:spPr>
          <a:xfrm>
            <a:off x="1935678" y="3362015"/>
            <a:ext cx="688769" cy="161716"/>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0CB2226-6F65-AE48-9AA7-0CC0A308D043}"/>
              </a:ext>
            </a:extLst>
          </p:cNvPr>
          <p:cNvSpPr txBox="1"/>
          <p:nvPr/>
        </p:nvSpPr>
        <p:spPr>
          <a:xfrm>
            <a:off x="3948051" y="2345293"/>
            <a:ext cx="2625334" cy="369332"/>
          </a:xfrm>
          <a:prstGeom prst="rect">
            <a:avLst/>
          </a:prstGeom>
          <a:noFill/>
          <a:ln>
            <a:solidFill>
              <a:schemeClr val="bg1">
                <a:lumMod val="75000"/>
              </a:schemeClr>
            </a:solidFill>
          </a:ln>
        </p:spPr>
        <p:txBody>
          <a:bodyPr wrap="square" rtlCol="0">
            <a:spAutoFit/>
          </a:bodyPr>
          <a:lstStyle>
            <a:defPPr>
              <a:defRPr lang="en-US"/>
            </a:defPPr>
          </a:lstStyle>
          <a:p>
            <a:r>
              <a:rPr lang="en-US" dirty="0">
                <a:latin typeface="Avenir Next Condensed" panose="020B0506020202020204" pitchFamily="34" charset="0"/>
              </a:rPr>
              <a:t>input parameter data type</a:t>
            </a:r>
          </a:p>
        </p:txBody>
      </p:sp>
      <p:sp>
        <p:nvSpPr>
          <p:cNvPr id="20" name="TextBox 19">
            <a:extLst>
              <a:ext uri="{FF2B5EF4-FFF2-40B4-BE49-F238E27FC236}">
                <a16:creationId xmlns:a16="http://schemas.microsoft.com/office/drawing/2014/main" id="{29FF6CB2-4EE2-964A-9DCB-1871CED357C0}"/>
              </a:ext>
            </a:extLst>
          </p:cNvPr>
          <p:cNvSpPr txBox="1"/>
          <p:nvPr/>
        </p:nvSpPr>
        <p:spPr>
          <a:xfrm>
            <a:off x="3302671" y="4094840"/>
            <a:ext cx="1770806" cy="369332"/>
          </a:xfrm>
          <a:prstGeom prst="rect">
            <a:avLst/>
          </a:prstGeom>
          <a:noFill/>
          <a:ln>
            <a:solidFill>
              <a:schemeClr val="bg1">
                <a:lumMod val="75000"/>
              </a:schemeClr>
            </a:solidFill>
          </a:ln>
        </p:spPr>
        <p:txBody>
          <a:bodyPr wrap="square" rtlCol="0">
            <a:spAutoFit/>
          </a:bodyPr>
          <a:lstStyle>
            <a:defPPr>
              <a:defRPr lang="en-US"/>
            </a:defPPr>
          </a:lstStyle>
          <a:p>
            <a:r>
              <a:rPr lang="en-US" dirty="0">
                <a:latin typeface="Avenir Next Condensed" panose="020B0506020202020204" pitchFamily="34" charset="0"/>
              </a:rPr>
              <a:t>output data type</a:t>
            </a:r>
          </a:p>
        </p:txBody>
      </p:sp>
      <p:cxnSp>
        <p:nvCxnSpPr>
          <p:cNvPr id="21" name="Straight Arrow Connector 20">
            <a:extLst>
              <a:ext uri="{FF2B5EF4-FFF2-40B4-BE49-F238E27FC236}">
                <a16:creationId xmlns:a16="http://schemas.microsoft.com/office/drawing/2014/main" id="{2A2B4F09-15E7-8B4B-8F6F-A9A6599E3692}"/>
              </a:ext>
            </a:extLst>
          </p:cNvPr>
          <p:cNvCxnSpPr>
            <a:cxnSpLocks/>
            <a:stCxn id="20" idx="1"/>
            <a:endCxn id="22" idx="2"/>
          </p:cNvCxnSpPr>
          <p:nvPr/>
        </p:nvCxnSpPr>
        <p:spPr>
          <a:xfrm flipH="1" flipV="1">
            <a:off x="1160815" y="3523044"/>
            <a:ext cx="2141856" cy="75646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CE2B215C-6952-CD4F-BC8C-AB183464E5CF}"/>
              </a:ext>
            </a:extLst>
          </p:cNvPr>
          <p:cNvSpPr/>
          <p:nvPr/>
        </p:nvSpPr>
        <p:spPr>
          <a:xfrm>
            <a:off x="872838" y="3361328"/>
            <a:ext cx="575954" cy="161716"/>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B1942B4-BC63-9A47-9A23-E01CBE3B8C68}"/>
              </a:ext>
            </a:extLst>
          </p:cNvPr>
          <p:cNvSpPr/>
          <p:nvPr/>
        </p:nvSpPr>
        <p:spPr>
          <a:xfrm>
            <a:off x="7177540" y="2586267"/>
            <a:ext cx="1580510" cy="369332"/>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48B7991F-9DA2-B244-8728-30F330A4ADED}"/>
              </a:ext>
            </a:extLst>
          </p:cNvPr>
          <p:cNvCxnSpPr>
            <a:cxnSpLocks/>
            <a:stCxn id="27" idx="2"/>
            <a:endCxn id="25" idx="0"/>
          </p:cNvCxnSpPr>
          <p:nvPr/>
        </p:nvCxnSpPr>
        <p:spPr>
          <a:xfrm>
            <a:off x="7967795" y="2316487"/>
            <a:ext cx="0" cy="26978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775ACF94-2FBA-7446-98DE-EA4999F6F816}"/>
              </a:ext>
            </a:extLst>
          </p:cNvPr>
          <p:cNvSpPr txBox="1"/>
          <p:nvPr/>
        </p:nvSpPr>
        <p:spPr>
          <a:xfrm>
            <a:off x="7137920" y="1947155"/>
            <a:ext cx="1659750" cy="369332"/>
          </a:xfrm>
          <a:prstGeom prst="rect">
            <a:avLst/>
          </a:prstGeom>
          <a:noFill/>
          <a:ln>
            <a:solidFill>
              <a:schemeClr val="bg1">
                <a:lumMod val="75000"/>
              </a:schemeClr>
            </a:solidFill>
          </a:ln>
        </p:spPr>
        <p:txBody>
          <a:bodyPr wrap="square" rtlCol="0">
            <a:spAutoFit/>
          </a:bodyPr>
          <a:lstStyle>
            <a:defPPr>
              <a:defRPr lang="en-US"/>
            </a:defPPr>
          </a:lstStyle>
          <a:p>
            <a:r>
              <a:rPr lang="en-US">
                <a:latin typeface="Avenir Next Condensed" panose="020B0506020202020204" pitchFamily="34" charset="0"/>
              </a:rPr>
              <a:t>Include libraries</a:t>
            </a:r>
            <a:endParaRPr lang="en-US" dirty="0">
              <a:latin typeface="Avenir Next Condensed" panose="020B0506020202020204" pitchFamily="34" charset="0"/>
            </a:endParaRPr>
          </a:p>
        </p:txBody>
      </p:sp>
      <p:sp>
        <p:nvSpPr>
          <p:cNvPr id="33" name="TextBox 32">
            <a:extLst>
              <a:ext uri="{FF2B5EF4-FFF2-40B4-BE49-F238E27FC236}">
                <a16:creationId xmlns:a16="http://schemas.microsoft.com/office/drawing/2014/main" id="{8B245CDC-ECE5-B844-8873-47ADB558956D}"/>
              </a:ext>
            </a:extLst>
          </p:cNvPr>
          <p:cNvSpPr txBox="1"/>
          <p:nvPr/>
        </p:nvSpPr>
        <p:spPr>
          <a:xfrm>
            <a:off x="457199" y="5132170"/>
            <a:ext cx="5941619" cy="1477328"/>
          </a:xfrm>
          <a:prstGeom prst="rect">
            <a:avLst/>
          </a:prstGeom>
          <a:noFill/>
          <a:ln>
            <a:solidFill>
              <a:schemeClr val="bg1">
                <a:lumMod val="75000"/>
              </a:schemeClr>
            </a:solidFill>
          </a:ln>
        </p:spPr>
        <p:txBody>
          <a:bodyPr wrap="square" rtlCol="0">
            <a:spAutoFit/>
          </a:bodyPr>
          <a:lstStyle/>
          <a:p>
            <a:r>
              <a:rPr lang="en-US" dirty="0"/>
              <a:t>Note that a function may accept different data types as inputs (hence there are 4 different function declarations for sqrt()). </a:t>
            </a:r>
            <a:br>
              <a:rPr lang="en-US" dirty="0"/>
            </a:br>
            <a:r>
              <a:rPr lang="en-US" dirty="0"/>
              <a:t>This is called </a:t>
            </a:r>
            <a:r>
              <a:rPr lang="en-US" dirty="0">
                <a:solidFill>
                  <a:schemeClr val="accent6">
                    <a:lumMod val="75000"/>
                  </a:schemeClr>
                </a:solidFill>
              </a:rPr>
              <a:t>function overloading</a:t>
            </a:r>
            <a:r>
              <a:rPr lang="en-US" dirty="0"/>
              <a:t>.</a:t>
            </a:r>
          </a:p>
          <a:p>
            <a:r>
              <a:rPr lang="en-US" dirty="0"/>
              <a:t>In this case, if you provide a double type input to sqrt(), the output returned by the function will also be of a double type. </a:t>
            </a:r>
          </a:p>
        </p:txBody>
      </p:sp>
      <p:sp>
        <p:nvSpPr>
          <p:cNvPr id="37" name="TextBox 36">
            <a:extLst>
              <a:ext uri="{FF2B5EF4-FFF2-40B4-BE49-F238E27FC236}">
                <a16:creationId xmlns:a16="http://schemas.microsoft.com/office/drawing/2014/main" id="{4954D96C-F254-CB48-A34D-ABE502B82548}"/>
              </a:ext>
            </a:extLst>
          </p:cNvPr>
          <p:cNvSpPr txBox="1"/>
          <p:nvPr/>
        </p:nvSpPr>
        <p:spPr>
          <a:xfrm>
            <a:off x="2639787" y="4558438"/>
            <a:ext cx="5126676" cy="369332"/>
          </a:xfrm>
          <a:prstGeom prst="rect">
            <a:avLst/>
          </a:prstGeom>
          <a:noFill/>
          <a:ln>
            <a:solidFill>
              <a:schemeClr val="bg1">
                <a:lumMod val="75000"/>
              </a:schemeClr>
            </a:solidFill>
          </a:ln>
        </p:spPr>
        <p:txBody>
          <a:bodyPr wrap="square" rtlCol="0">
            <a:spAutoFit/>
          </a:bodyPr>
          <a:lstStyle>
            <a:defPPr>
              <a:defRPr lang="en-US"/>
            </a:defPPr>
          </a:lstStyle>
          <a:p>
            <a:r>
              <a:rPr lang="en-US" dirty="0">
                <a:latin typeface="Avenir Next Condensed" panose="020B0506020202020204" pitchFamily="34" charset="0"/>
              </a:rPr>
              <a:t>Describes what the function does and what it outputs</a:t>
            </a:r>
          </a:p>
        </p:txBody>
      </p:sp>
      <p:cxnSp>
        <p:nvCxnSpPr>
          <p:cNvPr id="38" name="Straight Arrow Connector 37">
            <a:extLst>
              <a:ext uri="{FF2B5EF4-FFF2-40B4-BE49-F238E27FC236}">
                <a16:creationId xmlns:a16="http://schemas.microsoft.com/office/drawing/2014/main" id="{B436365B-AABE-074D-AFFE-AB6DBD4D5BA0}"/>
              </a:ext>
            </a:extLst>
          </p:cNvPr>
          <p:cNvCxnSpPr>
            <a:cxnSpLocks/>
            <a:stCxn id="37" idx="1"/>
            <a:endCxn id="39" idx="2"/>
          </p:cNvCxnSpPr>
          <p:nvPr/>
        </p:nvCxnSpPr>
        <p:spPr>
          <a:xfrm flipH="1" flipV="1">
            <a:off x="1461104" y="4520480"/>
            <a:ext cx="1178683" cy="22262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9" name="Rectangle 38">
            <a:extLst>
              <a:ext uri="{FF2B5EF4-FFF2-40B4-BE49-F238E27FC236}">
                <a16:creationId xmlns:a16="http://schemas.microsoft.com/office/drawing/2014/main" id="{7CA635DE-EBA2-E348-A5C8-CA0D0672E487}"/>
              </a:ext>
            </a:extLst>
          </p:cNvPr>
          <p:cNvSpPr/>
          <p:nvPr/>
        </p:nvSpPr>
        <p:spPr>
          <a:xfrm>
            <a:off x="390176" y="4071226"/>
            <a:ext cx="2141856" cy="449254"/>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58B3965-BEA0-1048-BC8E-02113EB9C9BE}"/>
              </a:ext>
            </a:extLst>
          </p:cNvPr>
          <p:cNvSpPr txBox="1"/>
          <p:nvPr/>
        </p:nvSpPr>
        <p:spPr>
          <a:xfrm>
            <a:off x="6573385" y="5640001"/>
            <a:ext cx="2450932" cy="461665"/>
          </a:xfrm>
          <a:prstGeom prst="rect">
            <a:avLst/>
          </a:prstGeom>
          <a:noFill/>
          <a:ln>
            <a:solidFill>
              <a:schemeClr val="bg1">
                <a:lumMod val="75000"/>
              </a:schemeClr>
            </a:solidFill>
          </a:ln>
        </p:spPr>
        <p:txBody>
          <a:bodyPr wrap="square" rtlCol="0">
            <a:spAutoFit/>
          </a:bodyPr>
          <a:lstStyle/>
          <a:p>
            <a:r>
              <a:rPr lang="en-US" sz="1200" dirty="0">
                <a:latin typeface="Avenir Next Condensed" panose="020B0506020202020204" pitchFamily="34" charset="0"/>
              </a:rPr>
              <a:t>Check </a:t>
            </a:r>
            <a:r>
              <a:rPr lang="en-US" sz="1200" dirty="0">
                <a:latin typeface="Avenir Next Condensed" panose="020B0506020202020204" pitchFamily="34" charset="0"/>
                <a:hlinkClick r:id="rId5"/>
              </a:rPr>
              <a:t>this</a:t>
            </a:r>
            <a:r>
              <a:rPr lang="en-US" sz="1200" dirty="0">
                <a:latin typeface="Avenir Next Condensed" panose="020B0506020202020204" pitchFamily="34" charset="0"/>
              </a:rPr>
              <a:t> for some examples in function overloading.</a:t>
            </a:r>
          </a:p>
        </p:txBody>
      </p:sp>
    </p:spTree>
    <p:extLst>
      <p:ext uri="{BB962C8B-B14F-4D97-AF65-F5344CB8AC3E}">
        <p14:creationId xmlns:p14="http://schemas.microsoft.com/office/powerpoint/2010/main" val="335927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19" grpId="0" animBg="1"/>
      <p:bldP spid="20" grpId="0" animBg="1"/>
      <p:bldP spid="22" grpId="0" animBg="1"/>
      <p:bldP spid="25" grpId="0" animBg="1"/>
      <p:bldP spid="27" grpId="0" animBg="1"/>
      <p:bldP spid="33" grpId="0" animBg="1"/>
      <p:bldP spid="37" grpId="0" animBg="1"/>
      <p:bldP spid="39"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Predefined Functions</a:t>
            </a:r>
          </a:p>
        </p:txBody>
      </p:sp>
      <p:sp>
        <p:nvSpPr>
          <p:cNvPr id="3" name="Content Placeholder 2"/>
          <p:cNvSpPr>
            <a:spLocks noGrp="1"/>
          </p:cNvSpPr>
          <p:nvPr>
            <p:ph idx="1"/>
          </p:nvPr>
        </p:nvSpPr>
        <p:spPr/>
        <p:txBody>
          <a:bodyPr>
            <a:normAutofit/>
          </a:bodyPr>
          <a:lstStyle/>
          <a:p>
            <a:pPr marL="0" indent="0">
              <a:buNone/>
            </a:pPr>
            <a:r>
              <a:rPr lang="en-US" sz="1800" b="1" dirty="0"/>
              <a:t>Example:</a:t>
            </a:r>
          </a:p>
        </p:txBody>
      </p:sp>
      <p:sp>
        <p:nvSpPr>
          <p:cNvPr id="6" name="Rectangle 5"/>
          <p:cNvSpPr/>
          <p:nvPr/>
        </p:nvSpPr>
        <p:spPr>
          <a:xfrm>
            <a:off x="1482942" y="1417638"/>
            <a:ext cx="7304797" cy="488958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a:latin typeface="Menlo" panose="020B0609030804020204" pitchFamily="49" charset="0"/>
                <a:ea typeface="Menlo" panose="020B0609030804020204" pitchFamily="49" charset="0"/>
                <a:cs typeface="Menlo" panose="020B0609030804020204" pitchFamily="49" charset="0"/>
              </a:rPr>
              <a:t>#include &lt;</a:t>
            </a:r>
            <a:r>
              <a:rPr lang="en-US" sz="1400" dirty="0" err="1">
                <a:latin typeface="Menlo" panose="020B0609030804020204" pitchFamily="49" charset="0"/>
                <a:ea typeface="Menlo" panose="020B0609030804020204" pitchFamily="49" charset="0"/>
                <a:cs typeface="Menlo" panose="020B0609030804020204" pitchFamily="49" charset="0"/>
              </a:rPr>
              <a:t>iostream</a:t>
            </a:r>
            <a:r>
              <a:rPr lang="en-US" sz="1400" dirty="0">
                <a:latin typeface="Menlo" panose="020B0609030804020204" pitchFamily="49" charset="0"/>
                <a:ea typeface="Menlo" panose="020B0609030804020204" pitchFamily="49" charset="0"/>
                <a:cs typeface="Menlo" panose="020B0609030804020204" pitchFamily="49" charset="0"/>
              </a:rPr>
              <a:t>&gt; </a:t>
            </a:r>
            <a:br>
              <a:rPr lang="en-US" sz="1400" dirty="0">
                <a:latin typeface="Menlo" panose="020B0609030804020204" pitchFamily="49" charset="0"/>
                <a:ea typeface="Menlo" panose="020B0609030804020204" pitchFamily="49" charset="0"/>
                <a:cs typeface="Menlo" panose="020B0609030804020204" pitchFamily="49" charset="0"/>
              </a:rPr>
            </a:br>
            <a:r>
              <a:rPr lang="en-US" sz="1400" b="1" dirty="0">
                <a:solidFill>
                  <a:srgbClr val="E46C0A"/>
                </a:solidFill>
                <a:latin typeface="Menlo" panose="020B0609030804020204" pitchFamily="49" charset="0"/>
                <a:ea typeface="Menlo" panose="020B0609030804020204" pitchFamily="49" charset="0"/>
                <a:cs typeface="Menlo" panose="020B0609030804020204" pitchFamily="49" charset="0"/>
              </a:rPr>
              <a:t>#include &lt;</a:t>
            </a:r>
            <a:r>
              <a:rPr lang="en-US" sz="1400" b="1" dirty="0" err="1">
                <a:solidFill>
                  <a:srgbClr val="E46C0A"/>
                </a:solidFill>
                <a:latin typeface="Menlo" panose="020B0609030804020204" pitchFamily="49" charset="0"/>
                <a:ea typeface="Menlo" panose="020B0609030804020204" pitchFamily="49" charset="0"/>
                <a:cs typeface="Menlo" panose="020B0609030804020204" pitchFamily="49" charset="0"/>
              </a:rPr>
              <a:t>cmath</a:t>
            </a:r>
            <a:r>
              <a:rPr lang="en-US" sz="1400" b="1" dirty="0">
                <a:solidFill>
                  <a:srgbClr val="E46C0A"/>
                </a:solidFill>
                <a:latin typeface="Menlo" panose="020B0609030804020204" pitchFamily="49" charset="0"/>
                <a:ea typeface="Menlo" panose="020B0609030804020204" pitchFamily="49" charset="0"/>
                <a:cs typeface="Menlo" panose="020B0609030804020204" pitchFamily="49" charset="0"/>
              </a:rPr>
              <a:t>&gt;</a:t>
            </a:r>
          </a:p>
          <a:p>
            <a:r>
              <a:rPr lang="en-US" sz="1400" dirty="0">
                <a:latin typeface="Menlo" panose="020B0609030804020204" pitchFamily="49" charset="0"/>
                <a:ea typeface="Menlo" panose="020B0609030804020204" pitchFamily="49" charset="0"/>
                <a:cs typeface="Menlo" panose="020B0609030804020204" pitchFamily="49" charset="0"/>
              </a:rPr>
              <a:t>using namespace </a:t>
            </a:r>
            <a:r>
              <a:rPr lang="en-US" sz="1400" dirty="0" err="1">
                <a:latin typeface="Menlo" panose="020B0609030804020204" pitchFamily="49" charset="0"/>
                <a:ea typeface="Menlo" panose="020B0609030804020204" pitchFamily="49" charset="0"/>
                <a:cs typeface="Menlo" panose="020B0609030804020204" pitchFamily="49" charset="0"/>
              </a:rPr>
              <a:t>std</a:t>
            </a:r>
            <a:r>
              <a:rPr lang="en-US" sz="1400" dirty="0">
                <a:latin typeface="Menlo" panose="020B0609030804020204" pitchFamily="49" charset="0"/>
                <a:ea typeface="Menlo" panose="020B0609030804020204" pitchFamily="49" charset="0"/>
                <a:cs typeface="Menlo" panose="020B0609030804020204" pitchFamily="49" charset="0"/>
              </a:rPr>
              <a:t>;</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main() {</a:t>
            </a:r>
          </a:p>
          <a:p>
            <a:r>
              <a:rPr lang="en-US" sz="1400" dirty="0">
                <a:latin typeface="Menlo" panose="020B0609030804020204" pitchFamily="49" charset="0"/>
                <a:ea typeface="Menlo" panose="020B0609030804020204" pitchFamily="49" charset="0"/>
                <a:cs typeface="Menlo" panose="020B0609030804020204" pitchFamily="49" charset="0"/>
              </a:rPr>
              <a:t>	// Compute the root mean square of 10 input numbers 	</a:t>
            </a: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i</a:t>
            </a:r>
            <a:r>
              <a:rPr lang="en-US" sz="1400" dirty="0">
                <a:latin typeface="Menlo" panose="020B0609030804020204" pitchFamily="49" charset="0"/>
                <a:ea typeface="Menlo" panose="020B0609030804020204" pitchFamily="49" charset="0"/>
                <a:cs typeface="Menlo" panose="020B0609030804020204" pitchFamily="49" charset="0"/>
              </a:rPr>
              <a:t>;</a:t>
            </a:r>
          </a:p>
          <a:p>
            <a:r>
              <a:rPr lang="en-US" sz="1400" dirty="0">
                <a:latin typeface="Menlo" panose="020B0609030804020204" pitchFamily="49" charset="0"/>
                <a:ea typeface="Menlo" panose="020B0609030804020204" pitchFamily="49" charset="0"/>
                <a:cs typeface="Menlo" panose="020B0609030804020204" pitchFamily="49" charset="0"/>
              </a:rPr>
              <a:t>	double n, </a:t>
            </a:r>
            <a:r>
              <a:rPr lang="en-US" sz="1400" dirty="0" err="1">
                <a:latin typeface="Menlo" panose="020B0609030804020204" pitchFamily="49" charset="0"/>
                <a:ea typeface="Menlo" panose="020B0609030804020204" pitchFamily="49" charset="0"/>
                <a:cs typeface="Menlo" panose="020B0609030804020204" pitchFamily="49" charset="0"/>
              </a:rPr>
              <a:t>sq_sum</a:t>
            </a:r>
            <a:r>
              <a:rPr lang="en-US" sz="1400" dirty="0">
                <a:latin typeface="Menlo" panose="020B0609030804020204" pitchFamily="49" charset="0"/>
                <a:ea typeface="Menlo" panose="020B0609030804020204" pitchFamily="49" charset="0"/>
                <a:cs typeface="Menlo" panose="020B0609030804020204" pitchFamily="49" charset="0"/>
              </a:rPr>
              <a:t> = 0;</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for(</a:t>
            </a:r>
            <a:r>
              <a:rPr lang="en-US" sz="1400" dirty="0" err="1">
                <a:latin typeface="Menlo" panose="020B0609030804020204" pitchFamily="49" charset="0"/>
                <a:ea typeface="Menlo" panose="020B0609030804020204" pitchFamily="49" charset="0"/>
                <a:cs typeface="Menlo" panose="020B0609030804020204" pitchFamily="49" charset="0"/>
              </a:rPr>
              <a:t>i</a:t>
            </a:r>
            <a:r>
              <a:rPr lang="en-US" sz="1400" dirty="0">
                <a:latin typeface="Menlo" panose="020B0609030804020204" pitchFamily="49" charset="0"/>
                <a:ea typeface="Menlo" panose="020B0609030804020204" pitchFamily="49" charset="0"/>
                <a:cs typeface="Menlo" panose="020B0609030804020204" pitchFamily="49" charset="0"/>
              </a:rPr>
              <a:t>=0; </a:t>
            </a:r>
            <a:r>
              <a:rPr lang="en-US" sz="1400" dirty="0" err="1">
                <a:latin typeface="Menlo" panose="020B0609030804020204" pitchFamily="49" charset="0"/>
                <a:ea typeface="Menlo" panose="020B0609030804020204" pitchFamily="49" charset="0"/>
                <a:cs typeface="Menlo" panose="020B0609030804020204" pitchFamily="49" charset="0"/>
              </a:rPr>
              <a:t>i</a:t>
            </a:r>
            <a:r>
              <a:rPr lang="en-US" sz="1400" dirty="0">
                <a:latin typeface="Menlo" panose="020B0609030804020204" pitchFamily="49" charset="0"/>
                <a:ea typeface="Menlo" panose="020B0609030804020204" pitchFamily="49" charset="0"/>
                <a:cs typeface="Menlo" panose="020B0609030804020204" pitchFamily="49" charset="0"/>
              </a:rPr>
              <a:t>&lt;10; </a:t>
            </a:r>
            <a:r>
              <a:rPr lang="en-US" sz="1400" dirty="0" err="1">
                <a:latin typeface="Menlo" panose="020B0609030804020204" pitchFamily="49" charset="0"/>
                <a:ea typeface="Menlo" panose="020B0609030804020204" pitchFamily="49" charset="0"/>
                <a:cs typeface="Menlo" panose="020B0609030804020204" pitchFamily="49" charset="0"/>
              </a:rPr>
              <a:t>i</a:t>
            </a:r>
            <a:r>
              <a:rPr lang="en-US" sz="1400" dirty="0">
                <a:latin typeface="Menlo" panose="020B0609030804020204" pitchFamily="49" charset="0"/>
                <a:ea typeface="Menlo" panose="020B0609030804020204" pitchFamily="49" charset="0"/>
                <a:cs typeface="Menlo" panose="020B0609030804020204" pitchFamily="49" charset="0"/>
              </a:rPr>
              <a:t>++) </a:t>
            </a:r>
          </a:p>
          <a:p>
            <a:r>
              <a:rPr lang="en-US" sz="1400" dirty="0">
                <a:latin typeface="Menlo" panose="020B0609030804020204" pitchFamily="49" charset="0"/>
                <a:ea typeface="Menlo" panose="020B0609030804020204" pitchFamily="49" charset="0"/>
                <a:cs typeface="Menlo" panose="020B0609030804020204" pitchFamily="49" charset="0"/>
              </a:rPr>
              <a:t>	{</a:t>
            </a: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i+1 &lt;&lt; ": ";</a:t>
            </a: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cin</a:t>
            </a:r>
            <a:r>
              <a:rPr lang="en-US" sz="1400" dirty="0">
                <a:latin typeface="Menlo" panose="020B0609030804020204" pitchFamily="49" charset="0"/>
                <a:ea typeface="Menlo" panose="020B0609030804020204" pitchFamily="49" charset="0"/>
                <a:cs typeface="Menlo" panose="020B0609030804020204" pitchFamily="49" charset="0"/>
              </a:rPr>
              <a:t> &gt;&gt; n;</a:t>
            </a: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sq_sum</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b="1" dirty="0" err="1">
                <a:solidFill>
                  <a:srgbClr val="E46C0A"/>
                </a:solidFill>
                <a:latin typeface="Menlo" panose="020B0609030804020204" pitchFamily="49" charset="0"/>
                <a:ea typeface="Menlo" panose="020B0609030804020204" pitchFamily="49" charset="0"/>
                <a:cs typeface="Menlo" panose="020B0609030804020204" pitchFamily="49" charset="0"/>
              </a:rPr>
              <a:t>pow</a:t>
            </a:r>
            <a:r>
              <a:rPr lang="en-US" sz="1400" b="1" dirty="0">
                <a:solidFill>
                  <a:srgbClr val="E46C0A"/>
                </a:solidFill>
                <a:latin typeface="Menlo" panose="020B0609030804020204" pitchFamily="49" charset="0"/>
                <a:ea typeface="Menlo" panose="020B0609030804020204" pitchFamily="49" charset="0"/>
                <a:cs typeface="Menlo" panose="020B0609030804020204" pitchFamily="49" charset="0"/>
              </a:rPr>
              <a:t>(n, 2.0)</a:t>
            </a:r>
            <a:r>
              <a:rPr lang="en-US" sz="1400" dirty="0">
                <a:latin typeface="Menlo" panose="020B0609030804020204" pitchFamily="49" charset="0"/>
                <a:ea typeface="Menlo" panose="020B0609030804020204" pitchFamily="49" charset="0"/>
                <a:cs typeface="Menlo" panose="020B0609030804020204" pitchFamily="49" charset="0"/>
              </a:rPr>
              <a:t>;</a:t>
            </a:r>
          </a:p>
          <a:p>
            <a:r>
              <a:rPr lang="en-US" sz="1400" dirty="0">
                <a:latin typeface="Menlo" panose="020B0609030804020204" pitchFamily="49" charset="0"/>
                <a:ea typeface="Menlo" panose="020B0609030804020204" pitchFamily="49" charset="0"/>
                <a:cs typeface="Menlo" panose="020B0609030804020204" pitchFamily="49" charset="0"/>
              </a:rPr>
              <a:t>	}</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"The root mean square is " &lt;&lt; </a:t>
            </a:r>
            <a:r>
              <a:rPr lang="en-US" sz="1400" b="1" dirty="0" err="1">
                <a:solidFill>
                  <a:srgbClr val="E46C0A"/>
                </a:solidFill>
                <a:latin typeface="Menlo" panose="020B0609030804020204" pitchFamily="49" charset="0"/>
                <a:ea typeface="Menlo" panose="020B0609030804020204" pitchFamily="49" charset="0"/>
                <a:cs typeface="Menlo" panose="020B0609030804020204" pitchFamily="49" charset="0"/>
              </a:rPr>
              <a:t>sqrt</a:t>
            </a:r>
            <a:r>
              <a:rPr lang="en-US" sz="1400" b="1" dirty="0">
                <a:solidFill>
                  <a:srgbClr val="E46C0A"/>
                </a:solidFill>
                <a:latin typeface="Menlo" panose="020B0609030804020204" pitchFamily="49" charset="0"/>
                <a:ea typeface="Menlo" panose="020B0609030804020204" pitchFamily="49" charset="0"/>
                <a:cs typeface="Menlo" panose="020B0609030804020204" pitchFamily="49" charset="0"/>
              </a:rPr>
              <a:t>(</a:t>
            </a:r>
            <a:r>
              <a:rPr lang="en-US" sz="1400" b="1" dirty="0" err="1">
                <a:solidFill>
                  <a:srgbClr val="E46C0A"/>
                </a:solidFill>
                <a:latin typeface="Menlo" panose="020B0609030804020204" pitchFamily="49" charset="0"/>
                <a:ea typeface="Menlo" panose="020B0609030804020204" pitchFamily="49" charset="0"/>
                <a:cs typeface="Menlo" panose="020B0609030804020204" pitchFamily="49" charset="0"/>
              </a:rPr>
              <a:t>sq_sum</a:t>
            </a:r>
            <a:r>
              <a:rPr lang="en-US" sz="1400" b="1" dirty="0">
                <a:solidFill>
                  <a:srgbClr val="E46C0A"/>
                </a:solidFill>
                <a:latin typeface="Menlo" panose="020B0609030804020204" pitchFamily="49" charset="0"/>
                <a:ea typeface="Menlo" panose="020B0609030804020204" pitchFamily="49" charset="0"/>
                <a:cs typeface="Menlo" panose="020B0609030804020204" pitchFamily="49" charset="0"/>
              </a:rPr>
              <a:t>/10) </a:t>
            </a:r>
            <a:r>
              <a:rPr lang="en-US" sz="1400" dirty="0">
                <a:latin typeface="Menlo" panose="020B0609030804020204" pitchFamily="49" charset="0"/>
                <a:ea typeface="Menlo" panose="020B0609030804020204" pitchFamily="49" charset="0"/>
                <a:cs typeface="Menlo" panose="020B0609030804020204" pitchFamily="49" charset="0"/>
              </a:rPr>
              <a:t>&lt;&lt; </a:t>
            </a:r>
            <a:r>
              <a:rPr lang="en-US" sz="1400" dirty="0" err="1">
                <a:latin typeface="Menlo" panose="020B0609030804020204" pitchFamily="49" charset="0"/>
                <a:ea typeface="Menlo" panose="020B0609030804020204" pitchFamily="49" charset="0"/>
                <a:cs typeface="Menlo" panose="020B0609030804020204" pitchFamily="49" charset="0"/>
              </a:rPr>
              <a:t>endl</a:t>
            </a:r>
            <a:r>
              <a:rPr lang="en-US" sz="1400" dirty="0">
                <a:latin typeface="Menlo" panose="020B0609030804020204" pitchFamily="49" charset="0"/>
                <a:ea typeface="Menlo" panose="020B0609030804020204" pitchFamily="49" charset="0"/>
                <a:cs typeface="Menlo" panose="020B0609030804020204" pitchFamily="49" charset="0"/>
              </a:rPr>
              <a:t>;</a:t>
            </a:r>
          </a:p>
          <a:p>
            <a:endParaRPr lang="is-IS" sz="1400" dirty="0">
              <a:latin typeface="Menlo" panose="020B0609030804020204" pitchFamily="49" charset="0"/>
              <a:ea typeface="Menlo" panose="020B0609030804020204" pitchFamily="49" charset="0"/>
              <a:cs typeface="Menlo" panose="020B0609030804020204" pitchFamily="49" charset="0"/>
            </a:endParaRPr>
          </a:p>
          <a:p>
            <a:r>
              <a:rPr lang="is-IS" sz="1400" dirty="0">
                <a:latin typeface="Menlo" panose="020B0609030804020204" pitchFamily="49" charset="0"/>
                <a:ea typeface="Menlo" panose="020B0609030804020204" pitchFamily="49" charset="0"/>
                <a:cs typeface="Menlo" panose="020B0609030804020204" pitchFamily="49" charset="0"/>
              </a:rPr>
              <a:t>	return 0; </a:t>
            </a:r>
          </a:p>
          <a:p>
            <a:r>
              <a:rPr lang="is-IS" sz="1400" dirty="0">
                <a:latin typeface="Menlo" panose="020B0609030804020204" pitchFamily="49" charset="0"/>
                <a:ea typeface="Menlo" panose="020B0609030804020204" pitchFamily="49" charset="0"/>
                <a:cs typeface="Menlo" panose="020B0609030804020204" pitchFamily="49" charset="0"/>
              </a:rPr>
              <a:t>}</a:t>
            </a: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7" name="Slide Number Placeholder 6"/>
          <p:cNvSpPr>
            <a:spLocks noGrp="1"/>
          </p:cNvSpPr>
          <p:nvPr>
            <p:ph type="sldNum" sz="quarter" idx="12"/>
          </p:nvPr>
        </p:nvSpPr>
        <p:spPr/>
        <p:txBody>
          <a:bodyPr/>
          <a:lstStyle/>
          <a:p>
            <a:fld id="{A2D5F323-9395-A24C-8003-89F99F5948AE}" type="slidenum">
              <a:rPr lang="en-US" smtClean="0"/>
              <a:pPr/>
              <a:t>17</a:t>
            </a:fld>
            <a:endParaRPr lang="en-US" dirty="0"/>
          </a:p>
        </p:txBody>
      </p:sp>
      <p:cxnSp>
        <p:nvCxnSpPr>
          <p:cNvPr id="8" name="Straight Arrow Connector 7">
            <a:extLst>
              <a:ext uri="{FF2B5EF4-FFF2-40B4-BE49-F238E27FC236}">
                <a16:creationId xmlns:a16="http://schemas.microsoft.com/office/drawing/2014/main" id="{915E5DBC-4FFD-FD47-AC06-E2F2FEC84E5A}"/>
              </a:ext>
            </a:extLst>
          </p:cNvPr>
          <p:cNvCxnSpPr>
            <a:cxnSpLocks/>
            <a:stCxn id="10" idx="1"/>
          </p:cNvCxnSpPr>
          <p:nvPr/>
        </p:nvCxnSpPr>
        <p:spPr>
          <a:xfrm flipH="1">
            <a:off x="4845132" y="3977658"/>
            <a:ext cx="1216334" cy="61809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FC9EC80-1452-E44D-B4FB-47C6CA0384CC}"/>
              </a:ext>
            </a:extLst>
          </p:cNvPr>
          <p:cNvSpPr txBox="1"/>
          <p:nvPr/>
        </p:nvSpPr>
        <p:spPr>
          <a:xfrm>
            <a:off x="6061466" y="3238994"/>
            <a:ext cx="2625334" cy="1477328"/>
          </a:xfrm>
          <a:prstGeom prst="rect">
            <a:avLst/>
          </a:prstGeom>
          <a:solidFill>
            <a:schemeClr val="bg1"/>
          </a:solidFill>
          <a:ln>
            <a:solidFill>
              <a:schemeClr val="bg1">
                <a:lumMod val="75000"/>
              </a:schemeClr>
            </a:solidFill>
          </a:ln>
        </p:spPr>
        <p:txBody>
          <a:bodyPr wrap="square" rtlCol="0">
            <a:spAutoFit/>
          </a:bodyPr>
          <a:lstStyle>
            <a:defPPr>
              <a:defRPr lang="en-US"/>
            </a:defPPr>
          </a:lstStyle>
          <a:p>
            <a:r>
              <a:rPr lang="en-US" dirty="0">
                <a:solidFill>
                  <a:schemeClr val="accent5">
                    <a:lumMod val="75000"/>
                  </a:schemeClr>
                </a:solidFill>
                <a:latin typeface="Avenir Next Condensed" panose="020B0506020202020204" pitchFamily="34" charset="0"/>
              </a:rPr>
              <a:t>A function may accept one or more input parameters. </a:t>
            </a:r>
            <a:br>
              <a:rPr lang="en-US" dirty="0">
                <a:solidFill>
                  <a:schemeClr val="accent5">
                    <a:lumMod val="75000"/>
                  </a:schemeClr>
                </a:solidFill>
                <a:latin typeface="Avenir Next Condensed" panose="020B0506020202020204" pitchFamily="34" charset="0"/>
              </a:rPr>
            </a:br>
            <a:r>
              <a:rPr lang="en-US" dirty="0">
                <a:solidFill>
                  <a:schemeClr val="accent5">
                    <a:lumMod val="75000"/>
                  </a:schemeClr>
                </a:solidFill>
                <a:latin typeface="Avenir Next Condensed" panose="020B0506020202020204" pitchFamily="34" charset="0"/>
              </a:rPr>
              <a:t>Check the pow() reference page to see what each parameter mean.</a:t>
            </a:r>
          </a:p>
        </p:txBody>
      </p:sp>
    </p:spTree>
    <p:extLst>
      <p:ext uri="{BB962C8B-B14F-4D97-AF65-F5344CB8AC3E}">
        <p14:creationId xmlns:p14="http://schemas.microsoft.com/office/powerpoint/2010/main" val="1384479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1456-8922-FB42-847E-1754F1DC132D}"/>
              </a:ext>
            </a:extLst>
          </p:cNvPr>
          <p:cNvSpPr>
            <a:spLocks noGrp="1"/>
          </p:cNvSpPr>
          <p:nvPr>
            <p:ph type="title"/>
          </p:nvPr>
        </p:nvSpPr>
        <p:spPr/>
        <p:txBody>
          <a:bodyPr/>
          <a:lstStyle/>
          <a:p>
            <a:r>
              <a:rPr lang="en-US" dirty="0"/>
              <a:t>Defining Your Own Functions</a:t>
            </a:r>
          </a:p>
        </p:txBody>
      </p:sp>
      <p:sp>
        <p:nvSpPr>
          <p:cNvPr id="3" name="Content Placeholder 2">
            <a:extLst>
              <a:ext uri="{FF2B5EF4-FFF2-40B4-BE49-F238E27FC236}">
                <a16:creationId xmlns:a16="http://schemas.microsoft.com/office/drawing/2014/main" id="{FAD766FF-D30A-694F-BE41-CAEF7852C453}"/>
              </a:ext>
            </a:extLst>
          </p:cNvPr>
          <p:cNvSpPr>
            <a:spLocks noGrp="1"/>
          </p:cNvSpPr>
          <p:nvPr>
            <p:ph idx="1"/>
          </p:nvPr>
        </p:nvSpPr>
        <p:spPr>
          <a:xfrm>
            <a:off x="457199" y="1600200"/>
            <a:ext cx="8686801" cy="4525963"/>
          </a:xfrm>
        </p:spPr>
        <p:txBody>
          <a:bodyPr>
            <a:normAutofit lnSpcReduction="10000"/>
          </a:bodyPr>
          <a:lstStyle/>
          <a:p>
            <a:pPr marL="0" indent="0">
              <a:buNone/>
            </a:pPr>
            <a:r>
              <a:rPr lang="en-US" sz="2400" dirty="0"/>
              <a:t>Suppose you want to have </a:t>
            </a:r>
            <a:r>
              <a:rPr lang="en-US" sz="2400" dirty="0">
                <a:solidFill>
                  <a:schemeClr val="accent5">
                    <a:lumMod val="75000"/>
                  </a:schemeClr>
                </a:solidFill>
              </a:rPr>
              <a:t>a function which tells which of the two given floating point numbers is larger</a:t>
            </a:r>
            <a:r>
              <a:rPr lang="en-US" sz="2400" dirty="0"/>
              <a:t>.  </a:t>
            </a:r>
          </a:p>
          <a:p>
            <a:pPr marL="0" indent="0">
              <a:buNone/>
            </a:pPr>
            <a:r>
              <a:rPr lang="en-US" sz="2400" dirty="0"/>
              <a:t>These are the questions that you should ask (&amp; answer):</a:t>
            </a:r>
            <a:br>
              <a:rPr lang="en-US" sz="2400" dirty="0"/>
            </a:br>
            <a:endParaRPr lang="en-US" sz="2400" dirty="0"/>
          </a:p>
          <a:p>
            <a:pPr marL="0" lvl="1" indent="0">
              <a:buNone/>
            </a:pPr>
            <a:r>
              <a:rPr lang="en-US" b="1" dirty="0">
                <a:solidFill>
                  <a:schemeClr val="accent6">
                    <a:lumMod val="75000"/>
                  </a:schemeClr>
                </a:solidFill>
              </a:rPr>
              <a:t>Q1. What are the input(s) to the functions? What are their data type?</a:t>
            </a:r>
          </a:p>
          <a:p>
            <a:pPr marL="0" lvl="1" indent="0">
              <a:buNone/>
            </a:pPr>
            <a:endParaRPr lang="en-US" dirty="0"/>
          </a:p>
          <a:p>
            <a:pPr marL="0" lvl="1" indent="0">
              <a:buNone/>
            </a:pPr>
            <a:endParaRPr lang="en-US" dirty="0"/>
          </a:p>
          <a:p>
            <a:pPr marL="0" lvl="1" indent="0">
              <a:buNone/>
            </a:pPr>
            <a:r>
              <a:rPr lang="en-US" b="1" dirty="0">
                <a:solidFill>
                  <a:schemeClr val="accent6">
                    <a:lumMod val="75000"/>
                  </a:schemeClr>
                </a:solidFill>
              </a:rPr>
              <a:t>Q2. What is the output of the function? What is its data type?</a:t>
            </a:r>
          </a:p>
          <a:p>
            <a:pPr marL="0" lvl="1" indent="0">
              <a:buNone/>
            </a:pPr>
            <a:endParaRPr lang="en-US" dirty="0"/>
          </a:p>
          <a:p>
            <a:pPr marL="0" lvl="1" indent="0">
              <a:buNone/>
            </a:pPr>
            <a:endParaRPr lang="en-US" dirty="0"/>
          </a:p>
          <a:p>
            <a:pPr marL="0" lvl="1" indent="0">
              <a:buNone/>
            </a:pPr>
            <a:r>
              <a:rPr lang="en-US" b="1" dirty="0">
                <a:solidFill>
                  <a:schemeClr val="accent6">
                    <a:lumMod val="75000"/>
                  </a:schemeClr>
                </a:solidFill>
              </a:rPr>
              <a:t>Q3. What should be done inside the function to make it work?</a:t>
            </a:r>
          </a:p>
          <a:p>
            <a:pPr marL="857250" lvl="1" indent="-457200">
              <a:buFont typeface="+mj-lt"/>
              <a:buAutoNum type="arabicPeriod"/>
            </a:pPr>
            <a:endParaRPr lang="en-US" sz="2000" dirty="0"/>
          </a:p>
          <a:p>
            <a:pPr marL="400050" lvl="1" indent="0">
              <a:buNone/>
            </a:pPr>
            <a:endParaRPr lang="en-US" sz="2000" dirty="0"/>
          </a:p>
        </p:txBody>
      </p:sp>
      <p:sp>
        <p:nvSpPr>
          <p:cNvPr id="4" name="Slide Number Placeholder 3">
            <a:extLst>
              <a:ext uri="{FF2B5EF4-FFF2-40B4-BE49-F238E27FC236}">
                <a16:creationId xmlns:a16="http://schemas.microsoft.com/office/drawing/2014/main" id="{857CD717-50AA-B949-B1DF-0AF742B0D87A}"/>
              </a:ext>
            </a:extLst>
          </p:cNvPr>
          <p:cNvSpPr>
            <a:spLocks noGrp="1"/>
          </p:cNvSpPr>
          <p:nvPr>
            <p:ph type="sldNum" sz="quarter" idx="12"/>
          </p:nvPr>
        </p:nvSpPr>
        <p:spPr/>
        <p:txBody>
          <a:bodyPr/>
          <a:lstStyle/>
          <a:p>
            <a:fld id="{A2D5F323-9395-A24C-8003-89F99F5948AE}" type="slidenum">
              <a:rPr lang="en-US" smtClean="0"/>
              <a:pPr/>
              <a:t>18</a:t>
            </a:fld>
            <a:endParaRPr lang="en-US" dirty="0"/>
          </a:p>
        </p:txBody>
      </p:sp>
      <p:sp>
        <p:nvSpPr>
          <p:cNvPr id="5" name="TextBox 4">
            <a:extLst>
              <a:ext uri="{FF2B5EF4-FFF2-40B4-BE49-F238E27FC236}">
                <a16:creationId xmlns:a16="http://schemas.microsoft.com/office/drawing/2014/main" id="{66D9E537-9CEE-1F4A-83BA-6C2DC70842FB}"/>
              </a:ext>
            </a:extLst>
          </p:cNvPr>
          <p:cNvSpPr txBox="1"/>
          <p:nvPr/>
        </p:nvSpPr>
        <p:spPr>
          <a:xfrm>
            <a:off x="1460666" y="3571637"/>
            <a:ext cx="5013680" cy="400110"/>
          </a:xfrm>
          <a:prstGeom prst="rect">
            <a:avLst/>
          </a:prstGeom>
          <a:noFill/>
        </p:spPr>
        <p:txBody>
          <a:bodyPr wrap="none" rtlCol="0">
            <a:spAutoFit/>
          </a:bodyPr>
          <a:lstStyle/>
          <a:p>
            <a:r>
              <a:rPr lang="en-US" sz="2000" dirty="0">
                <a:solidFill>
                  <a:schemeClr val="accent5">
                    <a:lumMod val="75000"/>
                  </a:schemeClr>
                </a:solidFill>
              </a:rPr>
              <a:t>Two floating-point numbers, data type: double </a:t>
            </a:r>
          </a:p>
        </p:txBody>
      </p:sp>
      <p:sp>
        <p:nvSpPr>
          <p:cNvPr id="6" name="TextBox 5">
            <a:extLst>
              <a:ext uri="{FF2B5EF4-FFF2-40B4-BE49-F238E27FC236}">
                <a16:creationId xmlns:a16="http://schemas.microsoft.com/office/drawing/2014/main" id="{86B9DC5A-52E8-1C4E-BD4A-752E9432DC89}"/>
              </a:ext>
            </a:extLst>
          </p:cNvPr>
          <p:cNvSpPr txBox="1"/>
          <p:nvPr/>
        </p:nvSpPr>
        <p:spPr>
          <a:xfrm>
            <a:off x="1457171" y="4786889"/>
            <a:ext cx="5020670" cy="400110"/>
          </a:xfrm>
          <a:prstGeom prst="rect">
            <a:avLst/>
          </a:prstGeom>
          <a:noFill/>
        </p:spPr>
        <p:txBody>
          <a:bodyPr wrap="none" rtlCol="0">
            <a:spAutoFit/>
          </a:bodyPr>
          <a:lstStyle/>
          <a:p>
            <a:r>
              <a:rPr lang="en-US" sz="2000" dirty="0">
                <a:solidFill>
                  <a:schemeClr val="accent5">
                    <a:lumMod val="75000"/>
                  </a:schemeClr>
                </a:solidFill>
              </a:rPr>
              <a:t>One floating-point numbers, data type: double </a:t>
            </a:r>
          </a:p>
        </p:txBody>
      </p:sp>
      <p:sp>
        <p:nvSpPr>
          <p:cNvPr id="7" name="TextBox 6">
            <a:extLst>
              <a:ext uri="{FF2B5EF4-FFF2-40B4-BE49-F238E27FC236}">
                <a16:creationId xmlns:a16="http://schemas.microsoft.com/office/drawing/2014/main" id="{41329BEC-8FCD-AB40-B0F8-E28F3E0A6B69}"/>
              </a:ext>
            </a:extLst>
          </p:cNvPr>
          <p:cNvSpPr txBox="1"/>
          <p:nvPr/>
        </p:nvSpPr>
        <p:spPr>
          <a:xfrm>
            <a:off x="1457171" y="5943184"/>
            <a:ext cx="7069179" cy="400110"/>
          </a:xfrm>
          <a:prstGeom prst="rect">
            <a:avLst/>
          </a:prstGeom>
          <a:noFill/>
        </p:spPr>
        <p:txBody>
          <a:bodyPr wrap="none" rtlCol="0">
            <a:spAutoFit/>
          </a:bodyPr>
          <a:lstStyle/>
          <a:p>
            <a:r>
              <a:rPr lang="en-US" sz="2000" dirty="0">
                <a:solidFill>
                  <a:schemeClr val="accent5">
                    <a:lumMod val="75000"/>
                  </a:schemeClr>
                </a:solidFill>
              </a:rPr>
              <a:t>How do you determine which of the two given numbers are larger?</a:t>
            </a:r>
          </a:p>
        </p:txBody>
      </p:sp>
    </p:spTree>
    <p:extLst>
      <p:ext uri="{BB962C8B-B14F-4D97-AF65-F5344CB8AC3E}">
        <p14:creationId xmlns:p14="http://schemas.microsoft.com/office/powerpoint/2010/main" val="348735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1456-8922-FB42-847E-1754F1DC132D}"/>
              </a:ext>
            </a:extLst>
          </p:cNvPr>
          <p:cNvSpPr>
            <a:spLocks noGrp="1"/>
          </p:cNvSpPr>
          <p:nvPr>
            <p:ph type="title"/>
          </p:nvPr>
        </p:nvSpPr>
        <p:spPr/>
        <p:txBody>
          <a:bodyPr/>
          <a:lstStyle/>
          <a:p>
            <a:r>
              <a:rPr lang="en-US" dirty="0"/>
              <a:t>Defining Your Own Functions</a:t>
            </a:r>
          </a:p>
        </p:txBody>
      </p:sp>
      <p:sp>
        <p:nvSpPr>
          <p:cNvPr id="4" name="Slide Number Placeholder 3">
            <a:extLst>
              <a:ext uri="{FF2B5EF4-FFF2-40B4-BE49-F238E27FC236}">
                <a16:creationId xmlns:a16="http://schemas.microsoft.com/office/drawing/2014/main" id="{857CD717-50AA-B949-B1DF-0AF742B0D87A}"/>
              </a:ext>
            </a:extLst>
          </p:cNvPr>
          <p:cNvSpPr>
            <a:spLocks noGrp="1"/>
          </p:cNvSpPr>
          <p:nvPr>
            <p:ph type="sldNum" sz="quarter" idx="12"/>
          </p:nvPr>
        </p:nvSpPr>
        <p:spPr/>
        <p:txBody>
          <a:bodyPr/>
          <a:lstStyle/>
          <a:p>
            <a:fld id="{A2D5F323-9395-A24C-8003-89F99F5948AE}" type="slidenum">
              <a:rPr lang="en-US" smtClean="0"/>
              <a:pPr/>
              <a:t>19</a:t>
            </a:fld>
            <a:endParaRPr lang="en-US" dirty="0"/>
          </a:p>
        </p:txBody>
      </p:sp>
      <p:sp>
        <p:nvSpPr>
          <p:cNvPr id="11" name="Content Placeholder 2">
            <a:extLst>
              <a:ext uri="{FF2B5EF4-FFF2-40B4-BE49-F238E27FC236}">
                <a16:creationId xmlns:a16="http://schemas.microsoft.com/office/drawing/2014/main" id="{A90CFAC2-8D4B-7942-AA8A-E50CF411B074}"/>
              </a:ext>
            </a:extLst>
          </p:cNvPr>
          <p:cNvSpPr>
            <a:spLocks noGrp="1"/>
          </p:cNvSpPr>
          <p:nvPr>
            <p:ph idx="1"/>
          </p:nvPr>
        </p:nvSpPr>
        <p:spPr>
          <a:xfrm>
            <a:off x="457199" y="1600200"/>
            <a:ext cx="8686801" cy="4525963"/>
          </a:xfrm>
        </p:spPr>
        <p:txBody>
          <a:bodyPr>
            <a:normAutofit/>
          </a:bodyPr>
          <a:lstStyle/>
          <a:p>
            <a:pPr marL="0" indent="0">
              <a:buNone/>
            </a:pPr>
            <a:r>
              <a:rPr lang="en-US" sz="2400" dirty="0"/>
              <a:t>Let’s give a name to the function:  </a:t>
            </a:r>
            <a:r>
              <a:rPr lang="en-US" sz="2400" dirty="0">
                <a:solidFill>
                  <a:schemeClr val="accent5">
                    <a:lumMod val="75000"/>
                  </a:schemeClr>
                </a:solidFill>
              </a:rPr>
              <a:t>larger</a:t>
            </a:r>
          </a:p>
          <a:p>
            <a:pPr marL="0" indent="0">
              <a:buNone/>
            </a:pPr>
            <a:br>
              <a:rPr lang="en-US" sz="2400" b="1" dirty="0">
                <a:solidFill>
                  <a:schemeClr val="accent5">
                    <a:lumMod val="75000"/>
                  </a:schemeClr>
                </a:solidFill>
              </a:rPr>
            </a:br>
            <a:r>
              <a:rPr lang="en-US" sz="2400" b="1" dirty="0">
                <a:solidFill>
                  <a:schemeClr val="accent6">
                    <a:lumMod val="75000"/>
                  </a:schemeClr>
                </a:solidFill>
              </a:rPr>
              <a:t>By answering Q1 &amp; Q2</a:t>
            </a:r>
            <a:r>
              <a:rPr lang="en-US" sz="2400" dirty="0"/>
              <a:t>, we can come up with the </a:t>
            </a:r>
            <a:r>
              <a:rPr lang="en-US" sz="2400" b="1" dirty="0">
                <a:solidFill>
                  <a:schemeClr val="accent6">
                    <a:lumMod val="75000"/>
                  </a:schemeClr>
                </a:solidFill>
              </a:rPr>
              <a:t>function header</a:t>
            </a:r>
          </a:p>
        </p:txBody>
      </p:sp>
      <p:sp>
        <p:nvSpPr>
          <p:cNvPr id="12" name="Rectangle 11">
            <a:extLst>
              <a:ext uri="{FF2B5EF4-FFF2-40B4-BE49-F238E27FC236}">
                <a16:creationId xmlns:a16="http://schemas.microsoft.com/office/drawing/2014/main" id="{CE1A5078-4F9C-804C-B96E-B5460902246E}"/>
              </a:ext>
            </a:extLst>
          </p:cNvPr>
          <p:cNvSpPr/>
          <p:nvPr/>
        </p:nvSpPr>
        <p:spPr>
          <a:xfrm>
            <a:off x="1959478" y="3209496"/>
            <a:ext cx="5225044" cy="3146854"/>
          </a:xfrm>
          <a:prstGeom prst="rect">
            <a:avLst/>
          </a:prstGeom>
          <a:solidFill>
            <a:schemeClr val="tx2">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endParaRPr lang="en-US" sz="1050" dirty="0">
              <a:latin typeface="Menlo" panose="020B0609030804020204" pitchFamily="49" charset="0"/>
              <a:ea typeface="Menlo" panose="020B0609030804020204" pitchFamily="49" charset="0"/>
              <a:cs typeface="Menlo" panose="020B0609030804020204" pitchFamily="49" charset="0"/>
            </a:endParaRPr>
          </a:p>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rPr>
              <a:t>double</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4"/>
                </a:solidFill>
                <a:latin typeface="Menlo" panose="020B0609030804020204" pitchFamily="49" charset="0"/>
                <a:ea typeface="Menlo" panose="020B0609030804020204" pitchFamily="49" charset="0"/>
                <a:cs typeface="Menlo" panose="020B0609030804020204" pitchFamily="49" charset="0"/>
              </a:rPr>
              <a:t>larger</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double x, double y</a:t>
            </a:r>
            <a:r>
              <a:rPr lang="en-US" sz="1600" dirty="0">
                <a:latin typeface="Menlo" panose="020B0609030804020204" pitchFamily="49" charset="0"/>
                <a:ea typeface="Menlo" panose="020B0609030804020204" pitchFamily="49" charset="0"/>
                <a:cs typeface="Menlo" panose="020B0609030804020204" pitchFamily="49" charset="0"/>
              </a:rPr>
              <a:t>)</a:t>
            </a:r>
          </a:p>
          <a:p>
            <a:endParaRPr lang="en-US" sz="1600" dirty="0">
              <a:latin typeface="Menlo" panose="020B0609030804020204" pitchFamily="49" charset="0"/>
              <a:ea typeface="Menlo" panose="020B0609030804020204" pitchFamily="49" charset="0"/>
              <a:cs typeface="Menlo" panose="020B0609030804020204" pitchFamily="49" charset="0"/>
            </a:endParaRPr>
          </a:p>
          <a:p>
            <a:endParaRPr lang="en-US" sz="1600" dirty="0">
              <a:latin typeface="Menlo" panose="020B0609030804020204" pitchFamily="49" charset="0"/>
              <a:ea typeface="Menlo" panose="020B0609030804020204" pitchFamily="49" charset="0"/>
              <a:cs typeface="Menlo" panose="020B0609030804020204" pitchFamily="49" charset="0"/>
            </a:endParaRPr>
          </a:p>
          <a:p>
            <a:endParaRPr lang="en-US" sz="1600" dirty="0">
              <a:latin typeface="Menlo" panose="020B0609030804020204" pitchFamily="49" charset="0"/>
              <a:ea typeface="Menlo" panose="020B0609030804020204" pitchFamily="49" charset="0"/>
              <a:cs typeface="Menlo" panose="020B0609030804020204" pitchFamily="49" charset="0"/>
            </a:endParaRPr>
          </a:p>
          <a:p>
            <a:endParaRPr lang="en-US" sz="1600" dirty="0">
              <a:latin typeface="Menlo" panose="020B0609030804020204" pitchFamily="49" charset="0"/>
              <a:ea typeface="Menlo" panose="020B0609030804020204" pitchFamily="49" charset="0"/>
              <a:cs typeface="Menlo" panose="020B0609030804020204" pitchFamily="49" charset="0"/>
            </a:endParaRPr>
          </a:p>
          <a:p>
            <a:endParaRPr lang="en-US" sz="1600" dirty="0">
              <a:latin typeface="Menlo" panose="020B0609030804020204" pitchFamily="49" charset="0"/>
              <a:ea typeface="Menlo" panose="020B0609030804020204" pitchFamily="49" charset="0"/>
              <a:cs typeface="Menlo" panose="020B0609030804020204" pitchFamily="49" charset="0"/>
            </a:endParaRPr>
          </a:p>
          <a:p>
            <a:endParaRPr lang="en-US" sz="1600" dirty="0">
              <a:latin typeface="Menlo" panose="020B0609030804020204" pitchFamily="49" charset="0"/>
              <a:ea typeface="Menlo" panose="020B0609030804020204" pitchFamily="49" charset="0"/>
              <a:cs typeface="Menlo" panose="020B0609030804020204" pitchFamily="49" charset="0"/>
            </a:endParaRPr>
          </a:p>
          <a:p>
            <a:endParaRPr lang="en-US" sz="1600" dirty="0">
              <a:latin typeface="Menlo" panose="020B0609030804020204" pitchFamily="49" charset="0"/>
              <a:ea typeface="Menlo" panose="020B0609030804020204" pitchFamily="49" charset="0"/>
              <a:cs typeface="Menlo" panose="020B0609030804020204" pitchFamily="49" charset="0"/>
            </a:endParaRPr>
          </a:p>
          <a:p>
            <a:endParaRPr lang="en-US" sz="1600" dirty="0">
              <a:latin typeface="Menlo" panose="020B0609030804020204" pitchFamily="49" charset="0"/>
              <a:ea typeface="Menlo" panose="020B0609030804020204" pitchFamily="49" charset="0"/>
              <a:cs typeface="Menlo" panose="020B0609030804020204" pitchFamily="49" charset="0"/>
            </a:endParaRPr>
          </a:p>
          <a:p>
            <a:endParaRPr lang="en-US" sz="1600" dirty="0">
              <a:latin typeface="Menlo" panose="020B0609030804020204" pitchFamily="49" charset="0"/>
              <a:ea typeface="Menlo" panose="020B0609030804020204" pitchFamily="49" charset="0"/>
              <a:cs typeface="Menlo" panose="020B0609030804020204" pitchFamily="49" charset="0"/>
            </a:endParaRPr>
          </a:p>
          <a:p>
            <a:endParaRPr lang="en-US" sz="1600" dirty="0">
              <a:latin typeface="Menlo" panose="020B0609030804020204" pitchFamily="49" charset="0"/>
              <a:ea typeface="Menlo" panose="020B0609030804020204" pitchFamily="49" charset="0"/>
              <a:cs typeface="Menlo" panose="020B0609030804020204" pitchFamily="49" charset="0"/>
            </a:endParaRPr>
          </a:p>
        </p:txBody>
      </p:sp>
      <p:cxnSp>
        <p:nvCxnSpPr>
          <p:cNvPr id="13" name="Straight Arrow Connector 12">
            <a:extLst>
              <a:ext uri="{FF2B5EF4-FFF2-40B4-BE49-F238E27FC236}">
                <a16:creationId xmlns:a16="http://schemas.microsoft.com/office/drawing/2014/main" id="{9FFA036A-BCC5-6E4D-8C87-392A7C922A91}"/>
              </a:ext>
            </a:extLst>
          </p:cNvPr>
          <p:cNvCxnSpPr>
            <a:cxnSpLocks/>
            <a:stCxn id="14" idx="1"/>
          </p:cNvCxnSpPr>
          <p:nvPr/>
        </p:nvCxnSpPr>
        <p:spPr>
          <a:xfrm flipH="1" flipV="1">
            <a:off x="4429497" y="3821164"/>
            <a:ext cx="1074220" cy="96897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520B9BFD-ABAB-8248-A797-D2723CB36CB1}"/>
              </a:ext>
            </a:extLst>
          </p:cNvPr>
          <p:cNvSpPr txBox="1"/>
          <p:nvPr/>
        </p:nvSpPr>
        <p:spPr>
          <a:xfrm>
            <a:off x="5503717" y="4328472"/>
            <a:ext cx="3040579" cy="923330"/>
          </a:xfrm>
          <a:prstGeom prst="rect">
            <a:avLst/>
          </a:prstGeom>
          <a:solidFill>
            <a:schemeClr val="bg1"/>
          </a:solidFill>
          <a:ln>
            <a:solidFill>
              <a:schemeClr val="bg1">
                <a:lumMod val="75000"/>
              </a:schemeClr>
            </a:solidFill>
          </a:ln>
        </p:spPr>
        <p:txBody>
          <a:bodyPr wrap="square" rtlCol="0">
            <a:spAutoFit/>
          </a:bodyPr>
          <a:lstStyle>
            <a:defPPr>
              <a:defRPr lang="en-US"/>
            </a:defPPr>
          </a:lstStyle>
          <a:p>
            <a:r>
              <a:rPr lang="en-US" dirty="0">
                <a:latin typeface="Avenir Next Condensed" panose="020B0506020202020204" pitchFamily="34" charset="0"/>
              </a:rPr>
              <a:t>input parameters with data type</a:t>
            </a:r>
          </a:p>
          <a:p>
            <a:r>
              <a:rPr lang="en-US" dirty="0">
                <a:latin typeface="Avenir Next Condensed" panose="020B0506020202020204" pitchFamily="34" charset="0"/>
              </a:rPr>
              <a:t>The two input numbers will be named x and y inside this function</a:t>
            </a:r>
          </a:p>
        </p:txBody>
      </p:sp>
      <p:cxnSp>
        <p:nvCxnSpPr>
          <p:cNvPr id="18" name="Straight Arrow Connector 17">
            <a:extLst>
              <a:ext uri="{FF2B5EF4-FFF2-40B4-BE49-F238E27FC236}">
                <a16:creationId xmlns:a16="http://schemas.microsoft.com/office/drawing/2014/main" id="{6F051CBF-5714-7E4D-B61D-5E2C0C04ECF8}"/>
              </a:ext>
            </a:extLst>
          </p:cNvPr>
          <p:cNvCxnSpPr>
            <a:cxnSpLocks/>
            <a:stCxn id="14" idx="1"/>
          </p:cNvCxnSpPr>
          <p:nvPr/>
        </p:nvCxnSpPr>
        <p:spPr>
          <a:xfrm flipH="1" flipV="1">
            <a:off x="5355771" y="3821164"/>
            <a:ext cx="147946" cy="96897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1D1070FE-2177-CE44-90B5-83CC9625F9D7}"/>
              </a:ext>
            </a:extLst>
          </p:cNvPr>
          <p:cNvCxnSpPr>
            <a:cxnSpLocks/>
            <a:stCxn id="22" idx="0"/>
          </p:cNvCxnSpPr>
          <p:nvPr/>
        </p:nvCxnSpPr>
        <p:spPr>
          <a:xfrm flipV="1">
            <a:off x="2380384" y="3821164"/>
            <a:ext cx="0" cy="46549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A7A86FCD-9313-5E4C-9248-D2F25C226852}"/>
              </a:ext>
            </a:extLst>
          </p:cNvPr>
          <p:cNvSpPr txBox="1"/>
          <p:nvPr/>
        </p:nvSpPr>
        <p:spPr>
          <a:xfrm>
            <a:off x="1364523" y="4286657"/>
            <a:ext cx="2031721" cy="369332"/>
          </a:xfrm>
          <a:prstGeom prst="rect">
            <a:avLst/>
          </a:prstGeom>
          <a:solidFill>
            <a:schemeClr val="bg1"/>
          </a:solidFill>
          <a:ln>
            <a:solidFill>
              <a:schemeClr val="bg1">
                <a:lumMod val="75000"/>
              </a:schemeClr>
            </a:solidFill>
          </a:ln>
        </p:spPr>
        <p:txBody>
          <a:bodyPr wrap="square" rtlCol="0">
            <a:spAutoFit/>
          </a:bodyPr>
          <a:lstStyle>
            <a:defPPr>
              <a:defRPr lang="en-US"/>
            </a:defPPr>
          </a:lstStyle>
          <a:p>
            <a:pPr algn="ctr"/>
            <a:r>
              <a:rPr lang="en-US" dirty="0">
                <a:latin typeface="Avenir Next Condensed" panose="020B0506020202020204" pitchFamily="34" charset="0"/>
              </a:rPr>
              <a:t>return data type</a:t>
            </a:r>
          </a:p>
        </p:txBody>
      </p:sp>
    </p:spTree>
    <p:extLst>
      <p:ext uri="{BB962C8B-B14F-4D97-AF65-F5344CB8AC3E}">
        <p14:creationId xmlns:p14="http://schemas.microsoft.com/office/powerpoint/2010/main" val="3855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2AB-0992-4578-A533-FF83E703DB91}"/>
              </a:ext>
            </a:extLst>
          </p:cNvPr>
          <p:cNvSpPr>
            <a:spLocks noGrp="1"/>
          </p:cNvSpPr>
          <p:nvPr>
            <p:ph type="title"/>
          </p:nvPr>
        </p:nvSpPr>
        <p:spPr>
          <a:noFill/>
        </p:spPr>
        <p:txBody>
          <a:bodyPr/>
          <a:lstStyle/>
          <a:p>
            <a:r>
              <a:rPr lang="en-US" dirty="0"/>
              <a:t>Before We Start</a:t>
            </a:r>
          </a:p>
        </p:txBody>
      </p:sp>
      <p:sp>
        <p:nvSpPr>
          <p:cNvPr id="3" name="Content Placeholder 2">
            <a:extLst>
              <a:ext uri="{FF2B5EF4-FFF2-40B4-BE49-F238E27FC236}">
                <a16:creationId xmlns:a16="http://schemas.microsoft.com/office/drawing/2014/main" id="{708164E9-AFCF-492D-B4FA-7AA3062CA660}"/>
              </a:ext>
            </a:extLst>
          </p:cNvPr>
          <p:cNvSpPr>
            <a:spLocks noGrp="1"/>
          </p:cNvSpPr>
          <p:nvPr>
            <p:ph idx="1"/>
          </p:nvPr>
        </p:nvSpPr>
        <p:spPr>
          <a:xfrm>
            <a:off x="457199" y="1600200"/>
            <a:ext cx="8530683" cy="4525963"/>
          </a:xfrm>
        </p:spPr>
        <p:txBody>
          <a:bodyPr>
            <a:normAutofit/>
          </a:bodyPr>
          <a:lstStyle/>
          <a:p>
            <a:r>
              <a:rPr lang="en-US" dirty="0"/>
              <a:t>We will still deal with C++ only in this module.</a:t>
            </a:r>
          </a:p>
          <a:p>
            <a:r>
              <a:rPr lang="en-US" b="1" dirty="0">
                <a:solidFill>
                  <a:schemeClr val="accent6">
                    <a:lumMod val="75000"/>
                  </a:schemeClr>
                </a:solidFill>
              </a:rPr>
              <a:t>Important</a:t>
            </a:r>
            <a:r>
              <a:rPr lang="en-US" dirty="0">
                <a:solidFill>
                  <a:schemeClr val="accent6">
                    <a:lumMod val="75000"/>
                  </a:schemeClr>
                </a:solidFill>
              </a:rPr>
              <a:t>: </a:t>
            </a:r>
            <a:r>
              <a:rPr lang="en-US" dirty="0"/>
              <a:t>We will be using the C++ 11 standard, so make sure that your compiler option is set appropriately.  We suggest to use the following command to compile your C++ program:</a:t>
            </a:r>
          </a:p>
          <a:p>
            <a:pPr marL="539750" lvl="1" indent="0">
              <a:buNone/>
            </a:pPr>
            <a:r>
              <a:rPr lang="en-US" sz="2000" dirty="0">
                <a:latin typeface="Menlo" panose="020B0609030804020204" pitchFamily="49" charset="0"/>
                <a:ea typeface="Menlo" panose="020B0609030804020204" pitchFamily="49" charset="0"/>
                <a:cs typeface="Menlo" panose="020B0609030804020204" pitchFamily="49" charset="0"/>
              </a:rPr>
              <a:t>g++ </a:t>
            </a:r>
            <a:r>
              <a:rPr lang="en-US" sz="20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-pedantic-errors -std=</a:t>
            </a:r>
            <a:r>
              <a:rPr lang="en-US" sz="2000"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t>
            </a:r>
            <a:r>
              <a:rPr lang="en-US" sz="20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11</a:t>
            </a:r>
            <a:r>
              <a:rPr lang="en-US" sz="2000" dirty="0">
                <a:latin typeface="Menlo" panose="020B0609030804020204" pitchFamily="49" charset="0"/>
                <a:ea typeface="Menlo" panose="020B0609030804020204" pitchFamily="49" charset="0"/>
                <a:cs typeface="Menlo" panose="020B0609030804020204" pitchFamily="49" charset="0"/>
              </a:rPr>
              <a:t> </a:t>
            </a:r>
            <a:r>
              <a:rPr lang="en-US" sz="2000" dirty="0" err="1">
                <a:latin typeface="Menlo" panose="020B0609030804020204" pitchFamily="49" charset="0"/>
                <a:ea typeface="Menlo" panose="020B0609030804020204" pitchFamily="49" charset="0"/>
                <a:cs typeface="Menlo" panose="020B0609030804020204" pitchFamily="49" charset="0"/>
              </a:rPr>
              <a:t>your_program.cpp</a:t>
            </a:r>
            <a:endParaRPr lang="en-US" sz="2000" dirty="0">
              <a:latin typeface="Menlo" panose="020B0609030804020204" pitchFamily="49" charset="0"/>
              <a:ea typeface="Menlo" panose="020B0609030804020204" pitchFamily="49" charset="0"/>
              <a:cs typeface="Menlo" panose="020B0609030804020204" pitchFamily="49" charset="0"/>
            </a:endParaRPr>
          </a:p>
          <a:p>
            <a:pPr marL="0" indent="0">
              <a:buNone/>
            </a:pPr>
            <a:endParaRPr lang="en-US" dirty="0"/>
          </a:p>
        </p:txBody>
      </p:sp>
      <p:sp>
        <p:nvSpPr>
          <p:cNvPr id="4" name="Slide Number Placeholder 3">
            <a:extLst>
              <a:ext uri="{FF2B5EF4-FFF2-40B4-BE49-F238E27FC236}">
                <a16:creationId xmlns:a16="http://schemas.microsoft.com/office/drawing/2014/main" id="{5DE354B5-847F-4662-A942-1FA1FAA44994}"/>
              </a:ext>
            </a:extLst>
          </p:cNvPr>
          <p:cNvSpPr>
            <a:spLocks noGrp="1"/>
          </p:cNvSpPr>
          <p:nvPr>
            <p:ph type="sldNum" sz="quarter" idx="12"/>
          </p:nvPr>
        </p:nvSpPr>
        <p:spPr/>
        <p:txBody>
          <a:bodyPr/>
          <a:lstStyle/>
          <a:p>
            <a:fld id="{A2D5F323-9395-A24C-8003-89F99F5948AE}" type="slidenum">
              <a:rPr lang="en-US" smtClean="0"/>
              <a:pPr/>
              <a:t>2</a:t>
            </a:fld>
            <a:endParaRPr lang="en-US" dirty="0"/>
          </a:p>
        </p:txBody>
      </p:sp>
      <p:sp>
        <p:nvSpPr>
          <p:cNvPr id="5" name="TextBox 4">
            <a:extLst>
              <a:ext uri="{FF2B5EF4-FFF2-40B4-BE49-F238E27FC236}">
                <a16:creationId xmlns:a16="http://schemas.microsoft.com/office/drawing/2014/main" id="{214B6F40-F1A2-6347-8085-10A3D6F880B8}"/>
              </a:ext>
            </a:extLst>
          </p:cNvPr>
          <p:cNvSpPr txBox="1"/>
          <p:nvPr/>
        </p:nvSpPr>
        <p:spPr>
          <a:xfrm>
            <a:off x="808463" y="5040927"/>
            <a:ext cx="7527073" cy="1200329"/>
          </a:xfrm>
          <a:prstGeom prst="rect">
            <a:avLst/>
          </a:prstGeom>
          <a:noFill/>
          <a:ln>
            <a:solidFill>
              <a:schemeClr val="bg1">
                <a:lumMod val="75000"/>
              </a:schemeClr>
            </a:solidFill>
          </a:ln>
        </p:spPr>
        <p:txBody>
          <a:bodyPr wrap="square" rtlCol="0">
            <a:spAutoFit/>
          </a:bodyPr>
          <a:lstStyle/>
          <a:p>
            <a:r>
              <a:rPr lang="en-US" dirty="0"/>
              <a:t>The -pedantic-errors flag is to make sure that your code conforms to the ISO C/C++ standard.  </a:t>
            </a:r>
            <a:r>
              <a:rPr lang="en-US" dirty="0">
                <a:solidFill>
                  <a:schemeClr val="accent6">
                    <a:lumMod val="75000"/>
                  </a:schemeClr>
                </a:solidFill>
              </a:rPr>
              <a:t>We will enforce this in your assignment submission too</a:t>
            </a:r>
            <a:r>
              <a:rPr lang="en-US" dirty="0"/>
              <a:t>.</a:t>
            </a:r>
            <a:br>
              <a:rPr lang="en-US" dirty="0"/>
            </a:br>
            <a:r>
              <a:rPr lang="en-US" dirty="0"/>
              <a:t>For more information about C/C++ standards, you may read </a:t>
            </a:r>
            <a:r>
              <a:rPr lang="en-US" dirty="0">
                <a:hlinkClick r:id="rId2"/>
              </a:rPr>
              <a:t>https://en.wikipedia.org/wiki/ANSI_C</a:t>
            </a:r>
            <a:r>
              <a:rPr lang="en-US" dirty="0"/>
              <a:t> and </a:t>
            </a:r>
            <a:r>
              <a:rPr lang="en-US" dirty="0">
                <a:hlinkClick r:id="rId3"/>
              </a:rPr>
              <a:t>https://isocpp.org/std/the-standard</a:t>
            </a:r>
            <a:r>
              <a:rPr lang="en-US" dirty="0"/>
              <a:t> </a:t>
            </a:r>
          </a:p>
        </p:txBody>
      </p:sp>
    </p:spTree>
    <p:extLst>
      <p:ext uri="{BB962C8B-B14F-4D97-AF65-F5344CB8AC3E}">
        <p14:creationId xmlns:p14="http://schemas.microsoft.com/office/powerpoint/2010/main" val="446893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1456-8922-FB42-847E-1754F1DC132D}"/>
              </a:ext>
            </a:extLst>
          </p:cNvPr>
          <p:cNvSpPr>
            <a:spLocks noGrp="1"/>
          </p:cNvSpPr>
          <p:nvPr>
            <p:ph type="title"/>
          </p:nvPr>
        </p:nvSpPr>
        <p:spPr/>
        <p:txBody>
          <a:bodyPr/>
          <a:lstStyle/>
          <a:p>
            <a:r>
              <a:rPr lang="en-US" dirty="0"/>
              <a:t>Defining Your Own Functions</a:t>
            </a:r>
          </a:p>
        </p:txBody>
      </p:sp>
      <p:sp>
        <p:nvSpPr>
          <p:cNvPr id="4" name="Slide Number Placeholder 3">
            <a:extLst>
              <a:ext uri="{FF2B5EF4-FFF2-40B4-BE49-F238E27FC236}">
                <a16:creationId xmlns:a16="http://schemas.microsoft.com/office/drawing/2014/main" id="{857CD717-50AA-B949-B1DF-0AF742B0D87A}"/>
              </a:ext>
            </a:extLst>
          </p:cNvPr>
          <p:cNvSpPr>
            <a:spLocks noGrp="1"/>
          </p:cNvSpPr>
          <p:nvPr>
            <p:ph type="sldNum" sz="quarter" idx="12"/>
          </p:nvPr>
        </p:nvSpPr>
        <p:spPr/>
        <p:txBody>
          <a:bodyPr/>
          <a:lstStyle/>
          <a:p>
            <a:fld id="{A2D5F323-9395-A24C-8003-89F99F5948AE}" type="slidenum">
              <a:rPr lang="en-US" smtClean="0"/>
              <a:pPr/>
              <a:t>20</a:t>
            </a:fld>
            <a:endParaRPr lang="en-US" dirty="0"/>
          </a:p>
        </p:txBody>
      </p:sp>
      <p:sp>
        <p:nvSpPr>
          <p:cNvPr id="11" name="Content Placeholder 2">
            <a:extLst>
              <a:ext uri="{FF2B5EF4-FFF2-40B4-BE49-F238E27FC236}">
                <a16:creationId xmlns:a16="http://schemas.microsoft.com/office/drawing/2014/main" id="{A90CFAC2-8D4B-7942-AA8A-E50CF411B074}"/>
              </a:ext>
            </a:extLst>
          </p:cNvPr>
          <p:cNvSpPr>
            <a:spLocks noGrp="1"/>
          </p:cNvSpPr>
          <p:nvPr>
            <p:ph idx="1"/>
          </p:nvPr>
        </p:nvSpPr>
        <p:spPr>
          <a:xfrm>
            <a:off x="457199" y="1600200"/>
            <a:ext cx="8686801" cy="4525963"/>
          </a:xfrm>
        </p:spPr>
        <p:txBody>
          <a:bodyPr>
            <a:normAutofit/>
          </a:bodyPr>
          <a:lstStyle/>
          <a:p>
            <a:pPr marL="0" indent="0">
              <a:buNone/>
            </a:pPr>
            <a:r>
              <a:rPr lang="en-US" sz="2400" dirty="0"/>
              <a:t>To answer Q3, we need the actual computations inside the </a:t>
            </a:r>
            <a:br>
              <a:rPr lang="en-US" sz="2400" dirty="0"/>
            </a:br>
            <a:r>
              <a:rPr lang="en-US" sz="2400" b="1" dirty="0">
                <a:solidFill>
                  <a:schemeClr val="accent6">
                    <a:lumMod val="75000"/>
                  </a:schemeClr>
                </a:solidFill>
              </a:rPr>
              <a:t>function body</a:t>
            </a:r>
            <a:r>
              <a:rPr lang="en-US" sz="2400" dirty="0"/>
              <a:t>:</a:t>
            </a:r>
            <a:endParaRPr lang="en-US" sz="2400" dirty="0">
              <a:solidFill>
                <a:schemeClr val="accent5">
                  <a:lumMod val="75000"/>
                </a:schemeClr>
              </a:solidFill>
            </a:endParaRPr>
          </a:p>
          <a:p>
            <a:pPr marL="0" indent="0">
              <a:buNone/>
            </a:pPr>
            <a:br>
              <a:rPr lang="en-US" sz="2400" b="1" dirty="0">
                <a:solidFill>
                  <a:schemeClr val="accent5">
                    <a:lumMod val="75000"/>
                  </a:schemeClr>
                </a:solidFill>
              </a:rPr>
            </a:br>
            <a:endParaRPr lang="en-US" sz="2400" b="1" dirty="0">
              <a:solidFill>
                <a:schemeClr val="accent6">
                  <a:lumMod val="75000"/>
                </a:schemeClr>
              </a:solidFill>
            </a:endParaRPr>
          </a:p>
        </p:txBody>
      </p:sp>
      <p:sp>
        <p:nvSpPr>
          <p:cNvPr id="12" name="Rectangle 11">
            <a:extLst>
              <a:ext uri="{FF2B5EF4-FFF2-40B4-BE49-F238E27FC236}">
                <a16:creationId xmlns:a16="http://schemas.microsoft.com/office/drawing/2014/main" id="{CE1A5078-4F9C-804C-B96E-B5460902246E}"/>
              </a:ext>
            </a:extLst>
          </p:cNvPr>
          <p:cNvSpPr/>
          <p:nvPr/>
        </p:nvSpPr>
        <p:spPr>
          <a:xfrm>
            <a:off x="2883506" y="2373999"/>
            <a:ext cx="5225044" cy="3146854"/>
          </a:xfrm>
          <a:prstGeom prst="rect">
            <a:avLst/>
          </a:prstGeom>
          <a:solidFill>
            <a:schemeClr val="tx2">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endParaRPr lang="en-US" sz="1050" dirty="0">
              <a:latin typeface="Menlo" panose="020B0609030804020204" pitchFamily="49" charset="0"/>
              <a:ea typeface="Menlo" panose="020B0609030804020204" pitchFamily="49" charset="0"/>
              <a:cs typeface="Menlo" panose="020B0609030804020204" pitchFamily="49" charset="0"/>
            </a:endParaRPr>
          </a:p>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rPr>
              <a:t>double</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4"/>
                </a:solidFill>
                <a:latin typeface="Menlo" panose="020B0609030804020204" pitchFamily="49" charset="0"/>
                <a:ea typeface="Menlo" panose="020B0609030804020204" pitchFamily="49" charset="0"/>
                <a:cs typeface="Menlo" panose="020B0609030804020204" pitchFamily="49" charset="0"/>
              </a:rPr>
              <a:t>larger</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double x, double y</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 </a:t>
            </a:r>
          </a:p>
          <a:p>
            <a:r>
              <a:rPr lang="en-US" sz="1600" dirty="0">
                <a:latin typeface="Menlo" panose="020B0609030804020204" pitchFamily="49" charset="0"/>
                <a:ea typeface="Menlo" panose="020B0609030804020204" pitchFamily="49" charset="0"/>
                <a:cs typeface="Menlo" panose="020B0609030804020204" pitchFamily="49" charset="0"/>
              </a:rPr>
              <a:t>  double max;</a:t>
            </a:r>
          </a:p>
          <a:p>
            <a:r>
              <a:rPr lang="en-US" sz="1600" dirty="0">
                <a:latin typeface="Menlo" panose="020B0609030804020204" pitchFamily="49" charset="0"/>
                <a:ea typeface="Menlo" panose="020B0609030804020204" pitchFamily="49" charset="0"/>
                <a:cs typeface="Menlo" panose="020B0609030804020204" pitchFamily="49" charset="0"/>
              </a:rPr>
              <a:t>  if (</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x</a:t>
            </a:r>
            <a:r>
              <a:rPr lang="en-US" sz="1600" dirty="0">
                <a:latin typeface="Menlo" panose="020B0609030804020204" pitchFamily="49" charset="0"/>
                <a:ea typeface="Menlo" panose="020B0609030804020204" pitchFamily="49" charset="0"/>
                <a:cs typeface="Menlo" panose="020B0609030804020204" pitchFamily="49" charset="0"/>
              </a:rPr>
              <a:t> &gt;= </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y</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    max = </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x</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  else</a:t>
            </a:r>
          </a:p>
          <a:p>
            <a:r>
              <a:rPr lang="en-US" sz="1600" dirty="0">
                <a:latin typeface="Menlo" panose="020B0609030804020204" pitchFamily="49" charset="0"/>
                <a:ea typeface="Menlo" panose="020B0609030804020204" pitchFamily="49" charset="0"/>
                <a:cs typeface="Menlo" panose="020B0609030804020204" pitchFamily="49" charset="0"/>
              </a:rPr>
              <a:t>    max = </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y</a:t>
            </a:r>
            <a:r>
              <a:rPr lang="en-US" sz="1600" dirty="0">
                <a:latin typeface="Menlo" panose="020B0609030804020204" pitchFamily="49" charset="0"/>
                <a:ea typeface="Menlo" panose="020B0609030804020204" pitchFamily="49" charset="0"/>
                <a:cs typeface="Menlo" panose="020B0609030804020204" pitchFamily="49" charset="0"/>
              </a:rPr>
              <a:t>;	</a:t>
            </a:r>
          </a:p>
          <a:p>
            <a:endParaRPr lang="en-US" sz="1600" dirty="0">
              <a:latin typeface="Menlo" panose="020B0609030804020204" pitchFamily="49" charset="0"/>
              <a:ea typeface="Menlo" panose="020B0609030804020204" pitchFamily="49" charset="0"/>
              <a:cs typeface="Menlo" panose="020B0609030804020204" pitchFamily="49" charset="0"/>
            </a:endParaRPr>
          </a:p>
          <a:p>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return max; </a:t>
            </a:r>
          </a:p>
          <a:p>
            <a:r>
              <a:rPr lang="en-US" sz="1600" dirty="0">
                <a:latin typeface="Menlo" panose="020B0609030804020204" pitchFamily="49" charset="0"/>
                <a:ea typeface="Menlo" panose="020B0609030804020204" pitchFamily="49" charset="0"/>
                <a:cs typeface="Menlo" panose="020B0609030804020204" pitchFamily="49" charset="0"/>
              </a:rPr>
              <a:t>}</a:t>
            </a:r>
          </a:p>
          <a:p>
            <a:endParaRPr lang="en-US" sz="1600" dirty="0">
              <a:latin typeface="Menlo" panose="020B0609030804020204" pitchFamily="49" charset="0"/>
              <a:ea typeface="Menlo" panose="020B0609030804020204" pitchFamily="49" charset="0"/>
              <a:cs typeface="Menlo" panose="020B0609030804020204" pitchFamily="49" charset="0"/>
            </a:endParaRPr>
          </a:p>
        </p:txBody>
      </p:sp>
      <p:grpSp>
        <p:nvGrpSpPr>
          <p:cNvPr id="5" name="Group 4">
            <a:extLst>
              <a:ext uri="{FF2B5EF4-FFF2-40B4-BE49-F238E27FC236}">
                <a16:creationId xmlns:a16="http://schemas.microsoft.com/office/drawing/2014/main" id="{DB2053FC-A060-3745-97B1-9E665F62F65B}"/>
              </a:ext>
            </a:extLst>
          </p:cNvPr>
          <p:cNvGrpSpPr/>
          <p:nvPr/>
        </p:nvGrpSpPr>
        <p:grpSpPr>
          <a:xfrm>
            <a:off x="636932" y="3051693"/>
            <a:ext cx="2130020" cy="1907015"/>
            <a:chOff x="793187" y="4529996"/>
            <a:chExt cx="2130020" cy="1907015"/>
          </a:xfrm>
        </p:grpSpPr>
        <p:sp>
          <p:nvSpPr>
            <p:cNvPr id="15" name="Rectangle 14">
              <a:extLst>
                <a:ext uri="{FF2B5EF4-FFF2-40B4-BE49-F238E27FC236}">
                  <a16:creationId xmlns:a16="http://schemas.microsoft.com/office/drawing/2014/main" id="{221D2E2B-1AF4-7B4F-BAAE-0294A1FF2CAC}"/>
                </a:ext>
              </a:extLst>
            </p:cNvPr>
            <p:cNvSpPr/>
            <p:nvPr/>
          </p:nvSpPr>
          <p:spPr>
            <a:xfrm>
              <a:off x="793187" y="5246651"/>
              <a:ext cx="1622854" cy="5766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latin typeface="Avenir Next Condensed" charset="0"/>
                  <a:ea typeface="Avenir Next Condensed" charset="0"/>
                  <a:cs typeface="Avenir Next Condensed" charset="0"/>
                </a:rPr>
                <a:t>function body</a:t>
              </a:r>
            </a:p>
            <a:p>
              <a:pPr algn="ctr"/>
              <a:r>
                <a:rPr lang="en-US" sz="1600" dirty="0">
                  <a:latin typeface="Avenir Next Condensed" charset="0"/>
                  <a:ea typeface="Avenir Next Condensed" charset="0"/>
                  <a:cs typeface="Avenir Next Condensed" charset="0"/>
                </a:rPr>
                <a:t>embraced by </a:t>
              </a:r>
              <a:r>
                <a:rPr lang="en-US" sz="1600" b="1" dirty="0">
                  <a:latin typeface="Avenir Next Condensed" charset="0"/>
                  <a:ea typeface="Avenir Next Condensed" charset="0"/>
                  <a:cs typeface="Avenir Next Condensed" charset="0"/>
                </a:rPr>
                <a:t>{}</a:t>
              </a:r>
            </a:p>
          </p:txBody>
        </p:sp>
        <p:sp>
          <p:nvSpPr>
            <p:cNvPr id="16" name="Left Brace 15">
              <a:extLst>
                <a:ext uri="{FF2B5EF4-FFF2-40B4-BE49-F238E27FC236}">
                  <a16:creationId xmlns:a16="http://schemas.microsoft.com/office/drawing/2014/main" id="{85394547-9EE7-1A41-9B58-38008262970C}"/>
                </a:ext>
              </a:extLst>
            </p:cNvPr>
            <p:cNvSpPr/>
            <p:nvPr/>
          </p:nvSpPr>
          <p:spPr>
            <a:xfrm>
              <a:off x="2692597" y="4529996"/>
              <a:ext cx="230610" cy="1907015"/>
            </a:xfrm>
            <a:prstGeom prst="leftBrace">
              <a:avLst>
                <a:gd name="adj1" fmla="val 8333"/>
                <a:gd name="adj2" fmla="val 50952"/>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13163FE-B78F-B542-80AD-E55C63614BA8}"/>
                </a:ext>
              </a:extLst>
            </p:cNvPr>
            <p:cNvCxnSpPr>
              <a:cxnSpLocks/>
              <a:stCxn id="15" idx="3"/>
              <a:endCxn id="16" idx="1"/>
            </p:cNvCxnSpPr>
            <p:nvPr/>
          </p:nvCxnSpPr>
          <p:spPr>
            <a:xfrm flipV="1">
              <a:off x="2416041" y="5501658"/>
              <a:ext cx="276556" cy="3331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19" name="Rectangle 18">
            <a:extLst>
              <a:ext uri="{FF2B5EF4-FFF2-40B4-BE49-F238E27FC236}">
                <a16:creationId xmlns:a16="http://schemas.microsoft.com/office/drawing/2014/main" id="{E92C0A6D-F8C3-9D43-A132-359D905BFF79}"/>
              </a:ext>
            </a:extLst>
          </p:cNvPr>
          <p:cNvSpPr/>
          <p:nvPr/>
        </p:nvSpPr>
        <p:spPr>
          <a:xfrm>
            <a:off x="6078522" y="3768348"/>
            <a:ext cx="2448896" cy="75025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function parameters x and y </a:t>
            </a:r>
            <a:br>
              <a:rPr lang="en-US" sz="1600" dirty="0">
                <a:latin typeface="Avenir Next Condensed" charset="0"/>
                <a:ea typeface="Avenir Next Condensed" charset="0"/>
                <a:cs typeface="Avenir Next Condensed" charset="0"/>
              </a:rPr>
            </a:br>
            <a:r>
              <a:rPr lang="en-US" sz="1600" dirty="0">
                <a:latin typeface="Avenir Next Condensed" charset="0"/>
                <a:ea typeface="Avenir Next Condensed" charset="0"/>
                <a:cs typeface="Avenir Next Condensed" charset="0"/>
              </a:rPr>
              <a:t>are used in the calculation</a:t>
            </a:r>
          </a:p>
        </p:txBody>
      </p:sp>
      <p:cxnSp>
        <p:nvCxnSpPr>
          <p:cNvPr id="20" name="Curved Connector 19">
            <a:extLst>
              <a:ext uri="{FF2B5EF4-FFF2-40B4-BE49-F238E27FC236}">
                <a16:creationId xmlns:a16="http://schemas.microsoft.com/office/drawing/2014/main" id="{0375E6A1-8788-4C44-AF97-93E0B2631A68}"/>
              </a:ext>
            </a:extLst>
          </p:cNvPr>
          <p:cNvCxnSpPr>
            <a:stCxn id="19" idx="1"/>
          </p:cNvCxnSpPr>
          <p:nvPr/>
        </p:nvCxnSpPr>
        <p:spPr>
          <a:xfrm rot="10800000">
            <a:off x="4572000" y="3525034"/>
            <a:ext cx="1506523" cy="618441"/>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sp>
        <p:nvSpPr>
          <p:cNvPr id="23" name="Rectangle 22">
            <a:extLst>
              <a:ext uri="{FF2B5EF4-FFF2-40B4-BE49-F238E27FC236}">
                <a16:creationId xmlns:a16="http://schemas.microsoft.com/office/drawing/2014/main" id="{F9461502-11CA-0944-AFC3-75EAF5E480DE}"/>
              </a:ext>
            </a:extLst>
          </p:cNvPr>
          <p:cNvSpPr/>
          <p:nvPr/>
        </p:nvSpPr>
        <p:spPr>
          <a:xfrm>
            <a:off x="5693403" y="4748785"/>
            <a:ext cx="2993397" cy="10697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600" b="1" dirty="0">
                <a:solidFill>
                  <a:schemeClr val="accent6">
                    <a:lumMod val="75000"/>
                  </a:schemeClr>
                </a:solidFill>
                <a:latin typeface="Avenir Next Condensed" charset="0"/>
                <a:ea typeface="Avenir Next Condensed" charset="0"/>
                <a:cs typeface="Avenir Next Condensed" charset="0"/>
              </a:rPr>
              <a:t>return statement</a:t>
            </a:r>
          </a:p>
          <a:p>
            <a:pPr marL="173038" indent="-173038">
              <a:buFont typeface="Arial" pitchFamily="34" charset="0"/>
              <a:buChar char="•"/>
            </a:pPr>
            <a:r>
              <a:rPr lang="en-US" sz="1400" dirty="0">
                <a:latin typeface="Avenir Next Condensed" charset="0"/>
                <a:ea typeface="Avenir Next Condensed" charset="0"/>
                <a:cs typeface="Avenir Next Condensed" charset="0"/>
              </a:rPr>
              <a:t>returns the specified value to the caller</a:t>
            </a:r>
          </a:p>
          <a:p>
            <a:pPr marL="173038" indent="-173038">
              <a:buFont typeface="Arial" pitchFamily="34" charset="0"/>
              <a:buChar char="•"/>
            </a:pPr>
            <a:r>
              <a:rPr lang="en-US" sz="1400" dirty="0">
                <a:latin typeface="Avenir Next Condensed" charset="0"/>
                <a:ea typeface="Avenir Next Condensed" charset="0"/>
                <a:cs typeface="Avenir Next Condensed" charset="0"/>
              </a:rPr>
              <a:t>terminates the execution of the function</a:t>
            </a:r>
          </a:p>
        </p:txBody>
      </p:sp>
      <p:cxnSp>
        <p:nvCxnSpPr>
          <p:cNvPr id="24" name="Curved Connector 23">
            <a:extLst>
              <a:ext uri="{FF2B5EF4-FFF2-40B4-BE49-F238E27FC236}">
                <a16:creationId xmlns:a16="http://schemas.microsoft.com/office/drawing/2014/main" id="{EF98AD23-932B-A042-AEC5-A4F4C5FB0048}"/>
              </a:ext>
            </a:extLst>
          </p:cNvPr>
          <p:cNvCxnSpPr/>
          <p:nvPr/>
        </p:nvCxnSpPr>
        <p:spPr>
          <a:xfrm rot="10800000">
            <a:off x="4571999" y="4748786"/>
            <a:ext cx="1121404" cy="180629"/>
          </a:xfrm>
          <a:prstGeom prst="curved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25" name="Rectangle 24">
            <a:extLst>
              <a:ext uri="{FF2B5EF4-FFF2-40B4-BE49-F238E27FC236}">
                <a16:creationId xmlns:a16="http://schemas.microsoft.com/office/drawing/2014/main" id="{B836DF7B-69EE-4247-A463-144C7B97F45B}"/>
              </a:ext>
            </a:extLst>
          </p:cNvPr>
          <p:cNvSpPr/>
          <p:nvPr/>
        </p:nvSpPr>
        <p:spPr>
          <a:xfrm>
            <a:off x="2305256" y="5194421"/>
            <a:ext cx="3225139" cy="9317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b="1" dirty="0">
                <a:latin typeface="Avenir Next Condensed" charset="0"/>
                <a:ea typeface="Avenir Next Condensed" charset="0"/>
                <a:cs typeface="Avenir Next Condensed" charset="0"/>
              </a:rPr>
              <a:t>max</a:t>
            </a:r>
            <a:r>
              <a:rPr lang="en-US" sz="1600" dirty="0">
                <a:latin typeface="Avenir Next Condensed" charset="0"/>
                <a:ea typeface="Avenir Next Condensed" charset="0"/>
                <a:cs typeface="Avenir Next Condensed" charset="0"/>
              </a:rPr>
              <a:t> is the return value, and its data type must agree with that specified in the function header (i.e., </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rPr>
              <a:t>double</a:t>
            </a:r>
            <a:r>
              <a:rPr lang="en-US" sz="1600" dirty="0">
                <a:latin typeface="Avenir Next Condensed" charset="0"/>
                <a:ea typeface="Avenir Next Condensed" charset="0"/>
                <a:cs typeface="Avenir Next Condensed" charset="0"/>
              </a:rPr>
              <a:t>)</a:t>
            </a:r>
          </a:p>
        </p:txBody>
      </p:sp>
      <p:cxnSp>
        <p:nvCxnSpPr>
          <p:cNvPr id="26" name="Straight Arrow Connector 25">
            <a:extLst>
              <a:ext uri="{FF2B5EF4-FFF2-40B4-BE49-F238E27FC236}">
                <a16:creationId xmlns:a16="http://schemas.microsoft.com/office/drawing/2014/main" id="{92D669CE-BE41-2740-8B2E-96743FBD6FEF}"/>
              </a:ext>
            </a:extLst>
          </p:cNvPr>
          <p:cNvCxnSpPr/>
          <p:nvPr/>
        </p:nvCxnSpPr>
        <p:spPr>
          <a:xfrm flipV="1">
            <a:off x="4246048" y="4951151"/>
            <a:ext cx="7483" cy="24327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7" name="Curved Connector 26">
            <a:extLst>
              <a:ext uri="{FF2B5EF4-FFF2-40B4-BE49-F238E27FC236}">
                <a16:creationId xmlns:a16="http://schemas.microsoft.com/office/drawing/2014/main" id="{7ADE5261-E2E6-7A43-BCC8-8F4225F585AF}"/>
              </a:ext>
            </a:extLst>
          </p:cNvPr>
          <p:cNvCxnSpPr>
            <a:cxnSpLocks/>
            <a:stCxn id="25" idx="1"/>
          </p:cNvCxnSpPr>
          <p:nvPr/>
        </p:nvCxnSpPr>
        <p:spPr>
          <a:xfrm rot="10800000" flipH="1">
            <a:off x="2305256" y="2797404"/>
            <a:ext cx="578250" cy="2862889"/>
          </a:xfrm>
          <a:prstGeom prst="curvedConnector4">
            <a:avLst>
              <a:gd name="adj1" fmla="val -382495"/>
              <a:gd name="adj2" fmla="val 10086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25500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a:t>
            </a:r>
          </a:p>
        </p:txBody>
      </p:sp>
      <p:sp>
        <p:nvSpPr>
          <p:cNvPr id="3" name="Content Placeholder 2"/>
          <p:cNvSpPr>
            <a:spLocks noGrp="1"/>
          </p:cNvSpPr>
          <p:nvPr>
            <p:ph idx="1"/>
          </p:nvPr>
        </p:nvSpPr>
        <p:spPr>
          <a:xfrm>
            <a:off x="457200" y="1417638"/>
            <a:ext cx="8229600" cy="4708525"/>
          </a:xfrm>
        </p:spPr>
        <p:txBody>
          <a:bodyPr>
            <a:normAutofit/>
          </a:bodyPr>
          <a:lstStyle/>
          <a:p>
            <a:pPr marL="0" indent="0">
              <a:buNone/>
            </a:pPr>
            <a:r>
              <a:rPr lang="en-US" sz="2400" dirty="0"/>
              <a:t>By now, we have completed the </a:t>
            </a:r>
            <a:r>
              <a:rPr lang="en-US" sz="2400" dirty="0">
                <a:solidFill>
                  <a:schemeClr val="accent6">
                    <a:lumMod val="75000"/>
                  </a:schemeClr>
                </a:solidFill>
              </a:rPr>
              <a:t>function definition </a:t>
            </a:r>
            <a:r>
              <a:rPr lang="en-US" sz="2400" dirty="0"/>
              <a:t>for larger().</a:t>
            </a:r>
            <a:endParaRPr lang="en-US" sz="2400" b="1" dirty="0"/>
          </a:p>
        </p:txBody>
      </p:sp>
      <p:sp>
        <p:nvSpPr>
          <p:cNvPr id="5" name="Rectangle 4"/>
          <p:cNvSpPr/>
          <p:nvPr/>
        </p:nvSpPr>
        <p:spPr>
          <a:xfrm>
            <a:off x="2652588" y="3067266"/>
            <a:ext cx="5225044" cy="3146854"/>
          </a:xfrm>
          <a:prstGeom prst="rect">
            <a:avLst/>
          </a:prstGeom>
          <a:solidFill>
            <a:schemeClr val="tx2">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solidFill>
                <a:latin typeface="Menlo" panose="020B0609030804020204" pitchFamily="49" charset="0"/>
                <a:ea typeface="Menlo" panose="020B0609030804020204" pitchFamily="49" charset="0"/>
                <a:cs typeface="Menlo" panose="020B0609030804020204" pitchFamily="49" charset="0"/>
              </a:rPr>
              <a:t>double</a:t>
            </a:r>
            <a:r>
              <a:rPr lang="en-US" dirty="0">
                <a:latin typeface="Menlo" panose="020B0609030804020204" pitchFamily="49" charset="0"/>
                <a:ea typeface="Menlo" panose="020B0609030804020204" pitchFamily="49" charset="0"/>
                <a:cs typeface="Menlo" panose="020B0609030804020204" pitchFamily="49" charset="0"/>
              </a:rPr>
              <a:t> </a:t>
            </a:r>
            <a:r>
              <a:rPr lang="en-US" dirty="0">
                <a:solidFill>
                  <a:schemeClr val="accent4"/>
                </a:solidFill>
                <a:latin typeface="Menlo" panose="020B0609030804020204" pitchFamily="49" charset="0"/>
                <a:ea typeface="Menlo" panose="020B0609030804020204" pitchFamily="49" charset="0"/>
                <a:cs typeface="Menlo" panose="020B0609030804020204" pitchFamily="49" charset="0"/>
              </a:rPr>
              <a:t>larger</a:t>
            </a:r>
            <a:r>
              <a:rPr lang="en-US" dirty="0">
                <a:latin typeface="Menlo" panose="020B0609030804020204" pitchFamily="49" charset="0"/>
                <a:ea typeface="Menlo" panose="020B0609030804020204" pitchFamily="49" charset="0"/>
                <a:cs typeface="Menlo" panose="020B0609030804020204" pitchFamily="49" charset="0"/>
              </a:rPr>
              <a:t>(</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double x, double y</a:t>
            </a:r>
            <a:r>
              <a:rPr lang="en-US" dirty="0">
                <a:latin typeface="Menlo" panose="020B0609030804020204" pitchFamily="49" charset="0"/>
                <a:ea typeface="Menlo" panose="020B0609030804020204" pitchFamily="49" charset="0"/>
                <a:cs typeface="Menlo" panose="020B0609030804020204" pitchFamily="49" charset="0"/>
              </a:rPr>
              <a:t>) </a:t>
            </a:r>
          </a:p>
          <a:p>
            <a:r>
              <a:rPr lang="en-US" dirty="0">
                <a:latin typeface="Menlo" panose="020B0609030804020204" pitchFamily="49" charset="0"/>
                <a:ea typeface="Menlo" panose="020B0609030804020204" pitchFamily="49" charset="0"/>
                <a:cs typeface="Menlo" panose="020B0609030804020204" pitchFamily="49" charset="0"/>
              </a:rPr>
              <a:t>{ </a:t>
            </a:r>
          </a:p>
          <a:p>
            <a:r>
              <a:rPr lang="en-US" dirty="0">
                <a:latin typeface="Menlo" panose="020B0609030804020204" pitchFamily="49" charset="0"/>
                <a:ea typeface="Menlo" panose="020B0609030804020204" pitchFamily="49" charset="0"/>
                <a:cs typeface="Menlo" panose="020B0609030804020204" pitchFamily="49" charset="0"/>
              </a:rPr>
              <a:t>	double max;</a:t>
            </a:r>
          </a:p>
          <a:p>
            <a:r>
              <a:rPr lang="en-US" dirty="0">
                <a:latin typeface="Menlo" panose="020B0609030804020204" pitchFamily="49" charset="0"/>
                <a:ea typeface="Menlo" panose="020B0609030804020204" pitchFamily="49" charset="0"/>
                <a:cs typeface="Menlo" panose="020B0609030804020204" pitchFamily="49" charset="0"/>
              </a:rPr>
              <a:t>	if (</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x</a:t>
            </a:r>
            <a:r>
              <a:rPr lang="en-US" dirty="0">
                <a:latin typeface="Menlo" panose="020B0609030804020204" pitchFamily="49" charset="0"/>
                <a:ea typeface="Menlo" panose="020B0609030804020204" pitchFamily="49" charset="0"/>
                <a:cs typeface="Menlo" panose="020B0609030804020204" pitchFamily="49" charset="0"/>
              </a:rPr>
              <a:t> &gt;= </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y</a:t>
            </a:r>
            <a:r>
              <a:rPr lang="en-US" dirty="0">
                <a:latin typeface="Menlo" panose="020B0609030804020204" pitchFamily="49" charset="0"/>
                <a:ea typeface="Menlo" panose="020B0609030804020204" pitchFamily="49" charset="0"/>
                <a:cs typeface="Menlo" panose="020B0609030804020204" pitchFamily="49" charset="0"/>
              </a:rPr>
              <a:t>)</a:t>
            </a:r>
          </a:p>
          <a:p>
            <a:r>
              <a:rPr lang="en-US" dirty="0">
                <a:latin typeface="Menlo" panose="020B0609030804020204" pitchFamily="49" charset="0"/>
                <a:ea typeface="Menlo" panose="020B0609030804020204" pitchFamily="49" charset="0"/>
                <a:cs typeface="Menlo" panose="020B0609030804020204" pitchFamily="49" charset="0"/>
              </a:rPr>
              <a:t>		max = </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x</a:t>
            </a:r>
            <a:r>
              <a:rPr lang="en-US" dirty="0">
                <a:latin typeface="Menlo" panose="020B0609030804020204" pitchFamily="49" charset="0"/>
                <a:ea typeface="Menlo" panose="020B0609030804020204" pitchFamily="49" charset="0"/>
                <a:cs typeface="Menlo" panose="020B0609030804020204" pitchFamily="49" charset="0"/>
              </a:rPr>
              <a:t>;</a:t>
            </a:r>
          </a:p>
          <a:p>
            <a:r>
              <a:rPr lang="en-US" dirty="0">
                <a:latin typeface="Menlo" panose="020B0609030804020204" pitchFamily="49" charset="0"/>
                <a:ea typeface="Menlo" panose="020B0609030804020204" pitchFamily="49" charset="0"/>
                <a:cs typeface="Menlo" panose="020B0609030804020204" pitchFamily="49" charset="0"/>
              </a:rPr>
              <a:t>	else</a:t>
            </a:r>
          </a:p>
          <a:p>
            <a:r>
              <a:rPr lang="en-US" dirty="0">
                <a:latin typeface="Menlo" panose="020B0609030804020204" pitchFamily="49" charset="0"/>
                <a:ea typeface="Menlo" panose="020B0609030804020204" pitchFamily="49" charset="0"/>
                <a:cs typeface="Menlo" panose="020B0609030804020204" pitchFamily="49" charset="0"/>
              </a:rPr>
              <a:t>		max = </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y</a:t>
            </a:r>
            <a:r>
              <a:rPr lang="en-US" dirty="0">
                <a:latin typeface="Menlo" panose="020B0609030804020204" pitchFamily="49" charset="0"/>
                <a:ea typeface="Menlo" panose="020B0609030804020204" pitchFamily="49" charset="0"/>
                <a:cs typeface="Menlo" panose="020B0609030804020204" pitchFamily="49" charset="0"/>
              </a:rPr>
              <a:t>;	</a:t>
            </a:r>
          </a:p>
          <a:p>
            <a:r>
              <a:rPr lang="en-US"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return max; </a:t>
            </a:r>
          </a:p>
          <a:p>
            <a:r>
              <a:rPr lang="en-US" dirty="0">
                <a:latin typeface="Menlo" panose="020B0609030804020204" pitchFamily="49" charset="0"/>
                <a:ea typeface="Menlo" panose="020B0609030804020204" pitchFamily="49" charset="0"/>
                <a:cs typeface="Menlo" panose="020B0609030804020204" pitchFamily="49" charset="0"/>
              </a:rPr>
              <a:t>}</a:t>
            </a:r>
          </a:p>
        </p:txBody>
      </p:sp>
      <p:sp>
        <p:nvSpPr>
          <p:cNvPr id="6" name="Rectangle 5"/>
          <p:cNvSpPr/>
          <p:nvPr/>
        </p:nvSpPr>
        <p:spPr>
          <a:xfrm>
            <a:off x="457200" y="3421492"/>
            <a:ext cx="1622854" cy="4448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latin typeface="Avenir Next Condensed" charset="0"/>
                <a:ea typeface="Avenir Next Condensed" charset="0"/>
                <a:cs typeface="Avenir Next Condensed" charset="0"/>
              </a:rPr>
              <a:t>function header</a:t>
            </a:r>
          </a:p>
        </p:txBody>
      </p:sp>
      <p:sp>
        <p:nvSpPr>
          <p:cNvPr id="7" name="Rectangle 6"/>
          <p:cNvSpPr/>
          <p:nvPr/>
        </p:nvSpPr>
        <p:spPr>
          <a:xfrm>
            <a:off x="457200" y="4772499"/>
            <a:ext cx="1622854" cy="5766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latin typeface="Avenir Next Condensed" charset="0"/>
                <a:ea typeface="Avenir Next Condensed" charset="0"/>
                <a:cs typeface="Avenir Next Condensed" charset="0"/>
              </a:rPr>
              <a:t>function body</a:t>
            </a:r>
          </a:p>
        </p:txBody>
      </p:sp>
      <p:sp>
        <p:nvSpPr>
          <p:cNvPr id="8" name="Rectangle 7"/>
          <p:cNvSpPr/>
          <p:nvPr/>
        </p:nvSpPr>
        <p:spPr>
          <a:xfrm>
            <a:off x="1324034" y="2342335"/>
            <a:ext cx="2100648" cy="44484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return type</a:t>
            </a:r>
          </a:p>
        </p:txBody>
      </p:sp>
      <p:sp>
        <p:nvSpPr>
          <p:cNvPr id="9" name="Rectangle 8"/>
          <p:cNvSpPr/>
          <p:nvPr/>
        </p:nvSpPr>
        <p:spPr>
          <a:xfrm>
            <a:off x="3589438" y="2342335"/>
            <a:ext cx="1802227" cy="44484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function name</a:t>
            </a:r>
          </a:p>
        </p:txBody>
      </p:sp>
      <p:sp>
        <p:nvSpPr>
          <p:cNvPr id="10" name="Rectangle 9"/>
          <p:cNvSpPr/>
          <p:nvPr/>
        </p:nvSpPr>
        <p:spPr>
          <a:xfrm>
            <a:off x="5529649" y="2334097"/>
            <a:ext cx="2242752" cy="45308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list of parameters </a:t>
            </a:r>
          </a:p>
        </p:txBody>
      </p:sp>
      <p:sp>
        <p:nvSpPr>
          <p:cNvPr id="11" name="Left Brace 10"/>
          <p:cNvSpPr/>
          <p:nvPr/>
        </p:nvSpPr>
        <p:spPr>
          <a:xfrm>
            <a:off x="2450755" y="3981666"/>
            <a:ext cx="230659" cy="1878227"/>
          </a:xfrm>
          <a:prstGeom prst="leftBrace">
            <a:avLst>
              <a:gd name="adj1" fmla="val 8333"/>
              <a:gd name="adj2" fmla="val 50952"/>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12" name="Straight Arrow Connector 11"/>
          <p:cNvCxnSpPr>
            <a:cxnSpLocks/>
            <a:stCxn id="6" idx="3"/>
          </p:cNvCxnSpPr>
          <p:nvPr/>
        </p:nvCxnSpPr>
        <p:spPr>
          <a:xfrm flipV="1">
            <a:off x="2080054" y="3643629"/>
            <a:ext cx="572534" cy="28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3" name="Straight Arrow Connector 12"/>
          <p:cNvCxnSpPr>
            <a:stCxn id="7" idx="3"/>
            <a:endCxn id="11" idx="1"/>
          </p:cNvCxnSpPr>
          <p:nvPr/>
        </p:nvCxnSpPr>
        <p:spPr>
          <a:xfrm flipV="1">
            <a:off x="2080054" y="4938660"/>
            <a:ext cx="370701" cy="12216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8" name="Curved Connector 17"/>
          <p:cNvCxnSpPr/>
          <p:nvPr/>
        </p:nvCxnSpPr>
        <p:spPr>
          <a:xfrm rot="16200000" flipH="1">
            <a:off x="2723735" y="3025145"/>
            <a:ext cx="634315" cy="158382"/>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0" name="Curved Connector 19"/>
          <p:cNvCxnSpPr>
            <a:cxnSpLocks/>
            <a:stCxn id="9" idx="2"/>
          </p:cNvCxnSpPr>
          <p:nvPr/>
        </p:nvCxnSpPr>
        <p:spPr>
          <a:xfrm rot="5400000">
            <a:off x="4051277" y="3011347"/>
            <a:ext cx="663444" cy="215107"/>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3" name="Curved Connector 22"/>
          <p:cNvCxnSpPr>
            <a:cxnSpLocks/>
          </p:cNvCxnSpPr>
          <p:nvPr/>
        </p:nvCxnSpPr>
        <p:spPr>
          <a:xfrm rot="5400000">
            <a:off x="6140694" y="2782738"/>
            <a:ext cx="671685" cy="664085"/>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sp>
        <p:nvSpPr>
          <p:cNvPr id="15" name="Slide Number Placeholder 14"/>
          <p:cNvSpPr>
            <a:spLocks noGrp="1"/>
          </p:cNvSpPr>
          <p:nvPr>
            <p:ph type="sldNum" sz="quarter" idx="12"/>
          </p:nvPr>
        </p:nvSpPr>
        <p:spPr/>
        <p:txBody>
          <a:bodyPr/>
          <a:lstStyle/>
          <a:p>
            <a:fld id="{A2D5F323-9395-A24C-8003-89F99F5948AE}" type="slidenum">
              <a:rPr lang="en-US" smtClean="0"/>
              <a:pPr/>
              <a:t>21</a:t>
            </a:fld>
            <a:endParaRPr lang="en-US" dirty="0"/>
          </a:p>
        </p:txBody>
      </p:sp>
    </p:spTree>
    <p:extLst>
      <p:ext uri="{BB962C8B-B14F-4D97-AF65-F5344CB8AC3E}">
        <p14:creationId xmlns:p14="http://schemas.microsoft.com/office/powerpoint/2010/main" val="756980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 Definition </a:t>
            </a:r>
          </a:p>
        </p:txBody>
      </p:sp>
      <p:sp>
        <p:nvSpPr>
          <p:cNvPr id="3" name="Content Placeholder 2"/>
          <p:cNvSpPr>
            <a:spLocks noGrp="1"/>
          </p:cNvSpPr>
          <p:nvPr>
            <p:ph idx="1"/>
          </p:nvPr>
        </p:nvSpPr>
        <p:spPr>
          <a:xfrm>
            <a:off x="457200" y="1417638"/>
            <a:ext cx="8229600" cy="4708525"/>
          </a:xfrm>
        </p:spPr>
        <p:txBody>
          <a:bodyPr>
            <a:normAutofit/>
          </a:bodyPr>
          <a:lstStyle/>
          <a:p>
            <a:pPr marL="0" indent="0">
              <a:buNone/>
            </a:pPr>
            <a:r>
              <a:rPr lang="en-US" dirty="0"/>
              <a:t>Formally speaking, a function is </a:t>
            </a:r>
            <a:r>
              <a:rPr lang="en-US" dirty="0">
                <a:solidFill>
                  <a:schemeClr val="accent5">
                    <a:lumMod val="75000"/>
                  </a:schemeClr>
                </a:solidFill>
              </a:rPr>
              <a:t>defined</a:t>
            </a:r>
            <a:r>
              <a:rPr lang="en-US" dirty="0"/>
              <a:t> using a function definition which </a:t>
            </a:r>
          </a:p>
          <a:p>
            <a:r>
              <a:rPr lang="en-US" sz="2400" dirty="0"/>
              <a:t>Describes how a function computes the value it returns </a:t>
            </a:r>
          </a:p>
          <a:p>
            <a:r>
              <a:rPr lang="en-US" sz="2400" dirty="0"/>
              <a:t>Consists of a </a:t>
            </a:r>
            <a:r>
              <a:rPr lang="en-US" sz="2400" dirty="0">
                <a:solidFill>
                  <a:schemeClr val="accent6">
                    <a:lumMod val="75000"/>
                  </a:schemeClr>
                </a:solidFill>
              </a:rPr>
              <a:t>function header </a:t>
            </a:r>
            <a:r>
              <a:rPr lang="en-US" sz="2400" dirty="0"/>
              <a:t>followed by a </a:t>
            </a:r>
            <a:r>
              <a:rPr lang="en-US" sz="2400" dirty="0">
                <a:solidFill>
                  <a:schemeClr val="accent6">
                    <a:lumMod val="75000"/>
                  </a:schemeClr>
                </a:solidFill>
              </a:rPr>
              <a:t>function body </a:t>
            </a:r>
          </a:p>
        </p:txBody>
      </p:sp>
      <p:sp>
        <p:nvSpPr>
          <p:cNvPr id="5" name="Rectangle 4"/>
          <p:cNvSpPr/>
          <p:nvPr/>
        </p:nvSpPr>
        <p:spPr>
          <a:xfrm>
            <a:off x="2378477" y="4022989"/>
            <a:ext cx="5600409" cy="2801472"/>
          </a:xfrm>
          <a:prstGeom prst="rect">
            <a:avLst/>
          </a:prstGeom>
          <a:solidFill>
            <a:schemeClr val="bg2"/>
          </a:solidFill>
          <a:effectLst/>
        </p:spPr>
        <p:style>
          <a:lnRef idx="1">
            <a:schemeClr val="dk1"/>
          </a:lnRef>
          <a:fillRef idx="2">
            <a:schemeClr val="dk1"/>
          </a:fillRef>
          <a:effectRef idx="1">
            <a:schemeClr val="dk1"/>
          </a:effectRef>
          <a:fontRef idx="minor">
            <a:schemeClr val="dk1"/>
          </a:fontRef>
        </p:style>
        <p:txBody>
          <a:bodyPr rtlCol="0" anchor="ctr"/>
          <a:lstStyle/>
          <a:p>
            <a:r>
              <a:rPr lang="en-US" sz="2000" b="1" dirty="0"/>
              <a:t>Syntax</a:t>
            </a:r>
          </a:p>
          <a:p>
            <a:r>
              <a:rPr lang="en-US" sz="2000" dirty="0">
                <a:solidFill>
                  <a:srgbClr val="0070C0"/>
                </a:solidFill>
              </a:rPr>
              <a:t>      	</a:t>
            </a:r>
            <a:r>
              <a:rPr lang="en-US" sz="2000" dirty="0" err="1">
                <a:solidFill>
                  <a:srgbClr val="0070C0"/>
                </a:solidFill>
              </a:rPr>
              <a:t>type_ret</a:t>
            </a:r>
            <a:r>
              <a:rPr lang="en-US" sz="2000" dirty="0">
                <a:solidFill>
                  <a:srgbClr val="0070C0"/>
                </a:solidFill>
              </a:rPr>
              <a:t>	 </a:t>
            </a:r>
            <a:r>
              <a:rPr lang="en-US" sz="2000" dirty="0" err="1">
                <a:solidFill>
                  <a:schemeClr val="accent4"/>
                </a:solidFill>
              </a:rPr>
              <a:t>func_name</a:t>
            </a:r>
            <a:r>
              <a:rPr lang="en-US" sz="2000" dirty="0">
                <a:solidFill>
                  <a:srgbClr val="0070C0"/>
                </a:solidFill>
              </a:rPr>
              <a:t>(</a:t>
            </a:r>
            <a:r>
              <a:rPr lang="en-US" sz="2000" dirty="0">
                <a:solidFill>
                  <a:srgbClr val="E46C0A"/>
                </a:solidFill>
              </a:rPr>
              <a:t>type1 par1, type2 par2, …</a:t>
            </a:r>
            <a:r>
              <a:rPr lang="en-US" sz="2000" dirty="0">
                <a:solidFill>
                  <a:srgbClr val="0070C0"/>
                </a:solidFill>
              </a:rPr>
              <a:t>)  </a:t>
            </a:r>
          </a:p>
          <a:p>
            <a:r>
              <a:rPr lang="en-US" sz="2000" dirty="0">
                <a:solidFill>
                  <a:srgbClr val="0070C0"/>
                </a:solidFill>
              </a:rPr>
              <a:t>	{  </a:t>
            </a:r>
            <a:br>
              <a:rPr lang="en-US" sz="2000" dirty="0">
                <a:solidFill>
                  <a:srgbClr val="0070C0"/>
                </a:solidFill>
              </a:rPr>
            </a:br>
            <a:r>
              <a:rPr lang="en-US" sz="2000" dirty="0">
                <a:solidFill>
                  <a:srgbClr val="0070C0"/>
                </a:solidFill>
              </a:rPr>
              <a:t>		</a:t>
            </a:r>
            <a:r>
              <a:rPr lang="en-US" sz="2000" dirty="0">
                <a:solidFill>
                  <a:schemeClr val="accent3">
                    <a:lumMod val="75000"/>
                  </a:schemeClr>
                </a:solidFill>
              </a:rPr>
              <a:t>// variable declarations</a:t>
            </a:r>
            <a:endParaRPr lang="en-US" sz="2000" dirty="0">
              <a:solidFill>
                <a:srgbClr val="0070C0"/>
              </a:solidFill>
            </a:endParaRPr>
          </a:p>
          <a:p>
            <a:r>
              <a:rPr lang="en-US" sz="2000" dirty="0">
                <a:solidFill>
                  <a:srgbClr val="0070C0"/>
                </a:solidFill>
              </a:rPr>
              <a:t>		</a:t>
            </a:r>
            <a:r>
              <a:rPr lang="en-US" sz="2000" dirty="0">
                <a:solidFill>
                  <a:schemeClr val="accent3">
                    <a:lumMod val="75000"/>
                  </a:schemeClr>
                </a:solidFill>
              </a:rPr>
              <a:t>…</a:t>
            </a:r>
          </a:p>
          <a:p>
            <a:r>
              <a:rPr lang="en-US" sz="2000" dirty="0">
                <a:solidFill>
                  <a:srgbClr val="0070C0"/>
                </a:solidFill>
              </a:rPr>
              <a:t>		</a:t>
            </a:r>
            <a:r>
              <a:rPr lang="en-US" sz="2000" dirty="0">
                <a:solidFill>
                  <a:schemeClr val="accent3">
                    <a:lumMod val="75000"/>
                  </a:schemeClr>
                </a:solidFill>
              </a:rPr>
              <a:t>// executable statements</a:t>
            </a:r>
            <a:endParaRPr lang="en-US" sz="2000" dirty="0">
              <a:solidFill>
                <a:srgbClr val="0070C0"/>
              </a:solidFill>
            </a:endParaRPr>
          </a:p>
          <a:p>
            <a:r>
              <a:rPr lang="en-US" sz="2000" dirty="0">
                <a:solidFill>
                  <a:srgbClr val="0070C0"/>
                </a:solidFill>
              </a:rPr>
              <a:t>		</a:t>
            </a:r>
            <a:r>
              <a:rPr lang="en-US" sz="2000" dirty="0">
                <a:solidFill>
                  <a:schemeClr val="accent3">
                    <a:lumMod val="75000"/>
                  </a:schemeClr>
                </a:solidFill>
              </a:rPr>
              <a:t>…</a:t>
            </a:r>
          </a:p>
          <a:p>
            <a:r>
              <a:rPr lang="en-US" sz="2000" dirty="0">
                <a:solidFill>
                  <a:srgbClr val="0070C0"/>
                </a:solidFill>
              </a:rPr>
              <a:t>	}               </a:t>
            </a:r>
          </a:p>
        </p:txBody>
      </p:sp>
      <p:sp>
        <p:nvSpPr>
          <p:cNvPr id="6" name="Rectangle 5"/>
          <p:cNvSpPr/>
          <p:nvPr/>
        </p:nvSpPr>
        <p:spPr>
          <a:xfrm>
            <a:off x="461319" y="4525496"/>
            <a:ext cx="1622854" cy="4448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latin typeface="Avenir Next Condensed" charset="0"/>
                <a:ea typeface="Avenir Next Condensed" charset="0"/>
                <a:cs typeface="Avenir Next Condensed" charset="0"/>
              </a:rPr>
              <a:t>function header</a:t>
            </a:r>
          </a:p>
        </p:txBody>
      </p:sp>
      <p:sp>
        <p:nvSpPr>
          <p:cNvPr id="7" name="Rectangle 6"/>
          <p:cNvSpPr/>
          <p:nvPr/>
        </p:nvSpPr>
        <p:spPr>
          <a:xfrm>
            <a:off x="461319" y="5365756"/>
            <a:ext cx="1622854" cy="5766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latin typeface="Avenir Next Condensed" charset="0"/>
                <a:ea typeface="Avenir Next Condensed" charset="0"/>
                <a:cs typeface="Avenir Next Condensed" charset="0"/>
              </a:rPr>
              <a:t>function body</a:t>
            </a:r>
          </a:p>
          <a:p>
            <a:pPr algn="ctr"/>
            <a:r>
              <a:rPr lang="en-US" sz="1600" dirty="0">
                <a:latin typeface="Avenir Next Condensed" charset="0"/>
                <a:ea typeface="Avenir Next Condensed" charset="0"/>
                <a:cs typeface="Avenir Next Condensed" charset="0"/>
              </a:rPr>
              <a:t>embraced by </a:t>
            </a:r>
            <a:r>
              <a:rPr lang="en-US" sz="1600" b="1" dirty="0">
                <a:latin typeface="Avenir Next Condensed" charset="0"/>
                <a:ea typeface="Avenir Next Condensed" charset="0"/>
                <a:cs typeface="Avenir Next Condensed" charset="0"/>
              </a:rPr>
              <a:t>{}</a:t>
            </a:r>
          </a:p>
        </p:txBody>
      </p:sp>
      <p:sp>
        <p:nvSpPr>
          <p:cNvPr id="8" name="Left Brace 7"/>
          <p:cNvSpPr/>
          <p:nvPr/>
        </p:nvSpPr>
        <p:spPr>
          <a:xfrm>
            <a:off x="2561967" y="4945626"/>
            <a:ext cx="230659" cy="1571537"/>
          </a:xfrm>
          <a:prstGeom prst="leftBrace">
            <a:avLst>
              <a:gd name="adj1" fmla="val 8333"/>
              <a:gd name="adj2" fmla="val 50952"/>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10" name="Straight Arrow Connector 9"/>
          <p:cNvCxnSpPr>
            <a:stCxn id="6" idx="3"/>
          </p:cNvCxnSpPr>
          <p:nvPr/>
        </p:nvCxnSpPr>
        <p:spPr>
          <a:xfrm flipV="1">
            <a:off x="2084173" y="4657302"/>
            <a:ext cx="815546" cy="9061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1" name="Straight Arrow Connector 10"/>
          <p:cNvCxnSpPr>
            <a:stCxn id="7" idx="3"/>
            <a:endCxn id="8" idx="1"/>
          </p:cNvCxnSpPr>
          <p:nvPr/>
        </p:nvCxnSpPr>
        <p:spPr>
          <a:xfrm>
            <a:off x="2084173" y="5654081"/>
            <a:ext cx="477794" cy="9227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5" name="Rectangle 14"/>
          <p:cNvSpPr/>
          <p:nvPr/>
        </p:nvSpPr>
        <p:spPr>
          <a:xfrm>
            <a:off x="1328153" y="3446339"/>
            <a:ext cx="2100648" cy="44484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type of return value</a:t>
            </a:r>
          </a:p>
        </p:txBody>
      </p:sp>
      <p:sp>
        <p:nvSpPr>
          <p:cNvPr id="16" name="Rectangle 15"/>
          <p:cNvSpPr/>
          <p:nvPr/>
        </p:nvSpPr>
        <p:spPr>
          <a:xfrm>
            <a:off x="3593557" y="3421626"/>
            <a:ext cx="1802227" cy="44484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function name</a:t>
            </a:r>
          </a:p>
        </p:txBody>
      </p:sp>
      <p:sp>
        <p:nvSpPr>
          <p:cNvPr id="17" name="Rectangle 16"/>
          <p:cNvSpPr/>
          <p:nvPr/>
        </p:nvSpPr>
        <p:spPr>
          <a:xfrm>
            <a:off x="5533767" y="3298060"/>
            <a:ext cx="2926491" cy="56841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list of parameters </a:t>
            </a:r>
            <a:br>
              <a:rPr lang="en-US" sz="1600" dirty="0">
                <a:latin typeface="Avenir Next Condensed" charset="0"/>
                <a:ea typeface="Avenir Next Condensed" charset="0"/>
                <a:cs typeface="Avenir Next Condensed" charset="0"/>
              </a:rPr>
            </a:br>
            <a:r>
              <a:rPr lang="en-US" sz="1600" dirty="0">
                <a:latin typeface="Avenir Next Condensed" charset="0"/>
                <a:ea typeface="Avenir Next Condensed" charset="0"/>
                <a:cs typeface="Avenir Next Condensed" charset="0"/>
              </a:rPr>
              <a:t>(types and names)</a:t>
            </a:r>
          </a:p>
        </p:txBody>
      </p:sp>
      <p:cxnSp>
        <p:nvCxnSpPr>
          <p:cNvPr id="23" name="Curved Connector 22"/>
          <p:cNvCxnSpPr/>
          <p:nvPr/>
        </p:nvCxnSpPr>
        <p:spPr>
          <a:xfrm rot="16200000" flipH="1">
            <a:off x="3032455" y="4104436"/>
            <a:ext cx="634313" cy="158379"/>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4" name="Curved Connector 23"/>
          <p:cNvCxnSpPr>
            <a:stCxn id="16" idx="2"/>
          </p:cNvCxnSpPr>
          <p:nvPr/>
        </p:nvCxnSpPr>
        <p:spPr>
          <a:xfrm rot="5400000">
            <a:off x="4088492" y="4094604"/>
            <a:ext cx="634315" cy="178044"/>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7" name="Curved Connector 26"/>
          <p:cNvCxnSpPr>
            <a:stCxn id="17" idx="2"/>
          </p:cNvCxnSpPr>
          <p:nvPr/>
        </p:nvCxnSpPr>
        <p:spPr>
          <a:xfrm rot="5400000">
            <a:off x="6497080" y="4000849"/>
            <a:ext cx="634312" cy="365554"/>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sp>
        <p:nvSpPr>
          <p:cNvPr id="12" name="Slide Number Placeholder 11"/>
          <p:cNvSpPr>
            <a:spLocks noGrp="1"/>
          </p:cNvSpPr>
          <p:nvPr>
            <p:ph type="sldNum" sz="quarter" idx="12"/>
          </p:nvPr>
        </p:nvSpPr>
        <p:spPr/>
        <p:txBody>
          <a:bodyPr/>
          <a:lstStyle/>
          <a:p>
            <a:fld id="{A2D5F323-9395-A24C-8003-89F99F5948AE}" type="slidenum">
              <a:rPr lang="en-US" smtClean="0"/>
              <a:pPr/>
              <a:t>22</a:t>
            </a:fld>
            <a:endParaRPr lang="en-US" dirty="0"/>
          </a:p>
        </p:txBody>
      </p:sp>
    </p:spTree>
    <p:extLst>
      <p:ext uri="{BB962C8B-B14F-4D97-AF65-F5344CB8AC3E}">
        <p14:creationId xmlns:p14="http://schemas.microsoft.com/office/powerpoint/2010/main" val="2289168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a:t>
            </a:r>
          </a:p>
        </p:txBody>
      </p:sp>
      <p:sp>
        <p:nvSpPr>
          <p:cNvPr id="3" name="Content Placeholder 2"/>
          <p:cNvSpPr>
            <a:spLocks noGrp="1"/>
          </p:cNvSpPr>
          <p:nvPr>
            <p:ph idx="1"/>
          </p:nvPr>
        </p:nvSpPr>
        <p:spPr>
          <a:xfrm>
            <a:off x="457200" y="1586430"/>
            <a:ext cx="8229600" cy="4969392"/>
          </a:xfrm>
        </p:spPr>
        <p:txBody>
          <a:bodyPr>
            <a:normAutofit/>
          </a:bodyPr>
          <a:lstStyle/>
          <a:p>
            <a:pPr marL="342900" lvl="1" indent="-342900">
              <a:spcBef>
                <a:spcPts val="1200"/>
              </a:spcBef>
              <a:buClr>
                <a:schemeClr val="tx1"/>
              </a:buClr>
              <a:buFont typeface="Arial"/>
              <a:buChar char="•"/>
            </a:pPr>
            <a:r>
              <a:rPr lang="en-US" dirty="0"/>
              <a:t>How to call (or invoke) a function?</a:t>
            </a:r>
          </a:p>
          <a:p>
            <a:pPr marL="342900" lvl="1" indent="-342900">
              <a:spcBef>
                <a:spcPts val="1200"/>
              </a:spcBef>
              <a:buClr>
                <a:schemeClr val="tx1"/>
              </a:buClr>
              <a:buFont typeface="Arial"/>
              <a:buChar char="•"/>
            </a:pPr>
            <a:r>
              <a:rPr lang="en-US" dirty="0"/>
              <a:t>Think about how you use the pre-specified function sqrt()?</a:t>
            </a:r>
          </a:p>
          <a:p>
            <a:pPr marL="342900" lvl="1" indent="-342900">
              <a:spcBef>
                <a:spcPts val="1200"/>
              </a:spcBef>
              <a:buClr>
                <a:schemeClr val="tx1"/>
              </a:buClr>
              <a:buFont typeface="Arial"/>
              <a:buChar char="•"/>
            </a:pPr>
            <a:r>
              <a:rPr lang="en-US" dirty="0"/>
              <a:t>A </a:t>
            </a:r>
            <a:r>
              <a:rPr lang="en-US" b="1" dirty="0">
                <a:solidFill>
                  <a:schemeClr val="accent6">
                    <a:lumMod val="75000"/>
                  </a:schemeClr>
                </a:solidFill>
              </a:rPr>
              <a:t>function call </a:t>
            </a:r>
            <a:r>
              <a:rPr lang="en-US" dirty="0"/>
              <a:t>(i.e., the process of calling a function) is made using the function name with the necessary parameters </a:t>
            </a:r>
          </a:p>
          <a:p>
            <a:pPr lvl="1"/>
            <a:r>
              <a:rPr lang="en-US" sz="2000" dirty="0"/>
              <a:t>A function call is itself </a:t>
            </a:r>
            <a:r>
              <a:rPr lang="en-US" sz="2000" b="1" dirty="0">
                <a:solidFill>
                  <a:schemeClr val="accent5">
                    <a:lumMod val="75000"/>
                  </a:schemeClr>
                </a:solidFill>
              </a:rPr>
              <a:t>an expression</a:t>
            </a:r>
            <a:r>
              <a:rPr lang="en-US" sz="2000" dirty="0"/>
              <a:t>, and can be put in any places where an expression is expected </a:t>
            </a:r>
          </a:p>
          <a:p>
            <a:pPr lvl="1"/>
            <a:r>
              <a:rPr lang="en-US" sz="2000" dirty="0"/>
              <a:t>Example: </a:t>
            </a:r>
          </a:p>
          <a:p>
            <a:endParaRPr lang="en-US" dirty="0"/>
          </a:p>
        </p:txBody>
      </p:sp>
      <p:sp>
        <p:nvSpPr>
          <p:cNvPr id="5" name="Rectangle 4"/>
          <p:cNvSpPr/>
          <p:nvPr/>
        </p:nvSpPr>
        <p:spPr>
          <a:xfrm>
            <a:off x="1686212" y="4623171"/>
            <a:ext cx="5225044" cy="540383"/>
          </a:xfrm>
          <a:prstGeom prst="rect">
            <a:avLst/>
          </a:prstGeom>
          <a:solidFill>
            <a:schemeClr val="tx2">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solidFill>
                  <a:schemeClr val="tx2"/>
                </a:solidFill>
                <a:latin typeface="Menlo" panose="020B0609030804020204" pitchFamily="49" charset="0"/>
                <a:ea typeface="Menlo" panose="020B0609030804020204" pitchFamily="49" charset="0"/>
                <a:cs typeface="Menlo" panose="020B0609030804020204" pitchFamily="49" charset="0"/>
              </a:rPr>
              <a:t>double</a:t>
            </a:r>
            <a:r>
              <a:rPr lang="en-US" sz="2000" dirty="0">
                <a:latin typeface="Menlo" panose="020B0609030804020204" pitchFamily="49" charset="0"/>
                <a:ea typeface="Menlo" panose="020B0609030804020204" pitchFamily="49" charset="0"/>
                <a:cs typeface="Menlo" panose="020B0609030804020204" pitchFamily="49" charset="0"/>
              </a:rPr>
              <a:t> z = </a:t>
            </a:r>
            <a:r>
              <a:rPr lang="en-US" sz="2000" b="1" dirty="0">
                <a:solidFill>
                  <a:schemeClr val="accent4"/>
                </a:solidFill>
                <a:latin typeface="Menlo" panose="020B0609030804020204" pitchFamily="49" charset="0"/>
                <a:ea typeface="Menlo" panose="020B0609030804020204" pitchFamily="49" charset="0"/>
                <a:cs typeface="Menlo" panose="020B0609030804020204" pitchFamily="49" charset="0"/>
              </a:rPr>
              <a:t>larger</a:t>
            </a:r>
            <a:r>
              <a:rPr lang="en-US" sz="2000" dirty="0">
                <a:latin typeface="Menlo" panose="020B0609030804020204" pitchFamily="49" charset="0"/>
                <a:ea typeface="Menlo" panose="020B0609030804020204" pitchFamily="49" charset="0"/>
                <a:cs typeface="Menlo" panose="020B0609030804020204" pitchFamily="49" charset="0"/>
              </a:rPr>
              <a:t>(</a:t>
            </a:r>
            <a:r>
              <a:rPr lang="en-US" sz="20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2.5, 5.0</a:t>
            </a:r>
            <a:r>
              <a:rPr lang="en-US" sz="2000" dirty="0">
                <a:latin typeface="Menlo" panose="020B0609030804020204" pitchFamily="49" charset="0"/>
                <a:ea typeface="Menlo" panose="020B0609030804020204" pitchFamily="49" charset="0"/>
                <a:cs typeface="Menlo" panose="020B0609030804020204" pitchFamily="49" charset="0"/>
              </a:rPr>
              <a:t>); </a:t>
            </a:r>
          </a:p>
        </p:txBody>
      </p:sp>
      <p:sp>
        <p:nvSpPr>
          <p:cNvPr id="7" name="Slide Number Placeholder 6"/>
          <p:cNvSpPr>
            <a:spLocks noGrp="1"/>
          </p:cNvSpPr>
          <p:nvPr>
            <p:ph type="sldNum" sz="quarter" idx="12"/>
          </p:nvPr>
        </p:nvSpPr>
        <p:spPr/>
        <p:txBody>
          <a:bodyPr/>
          <a:lstStyle/>
          <a:p>
            <a:fld id="{A2D5F323-9395-A24C-8003-89F99F5948AE}" type="slidenum">
              <a:rPr lang="en-US" smtClean="0"/>
              <a:pPr/>
              <a:t>23</a:t>
            </a:fld>
            <a:endParaRPr lang="en-US" dirty="0"/>
          </a:p>
        </p:txBody>
      </p:sp>
      <p:sp>
        <p:nvSpPr>
          <p:cNvPr id="8" name="Rectangle 7"/>
          <p:cNvSpPr/>
          <p:nvPr/>
        </p:nvSpPr>
        <p:spPr>
          <a:xfrm>
            <a:off x="3439454" y="5482666"/>
            <a:ext cx="1718559" cy="42080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Function name</a:t>
            </a:r>
          </a:p>
        </p:txBody>
      </p:sp>
      <p:cxnSp>
        <p:nvCxnSpPr>
          <p:cNvPr id="9" name="Straight Arrow Connector 8"/>
          <p:cNvCxnSpPr>
            <a:cxnSpLocks/>
            <a:stCxn id="15" idx="0"/>
          </p:cNvCxnSpPr>
          <p:nvPr/>
        </p:nvCxnSpPr>
        <p:spPr>
          <a:xfrm flipV="1">
            <a:off x="1824219" y="5085655"/>
            <a:ext cx="1488997" cy="39457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2" name="Straight Arrow Connector 11"/>
          <p:cNvCxnSpPr/>
          <p:nvPr/>
        </p:nvCxnSpPr>
        <p:spPr>
          <a:xfrm flipH="1" flipV="1">
            <a:off x="5604995" y="5085653"/>
            <a:ext cx="652586" cy="397013"/>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4" name="Rectangle 13"/>
          <p:cNvSpPr/>
          <p:nvPr/>
        </p:nvSpPr>
        <p:spPr>
          <a:xfrm>
            <a:off x="5693920" y="5480651"/>
            <a:ext cx="2076614" cy="59909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Parameters as input </a:t>
            </a:r>
            <a:r>
              <a:rPr lang="en-US" sz="1600">
                <a:latin typeface="Avenir Next Condensed" charset="0"/>
                <a:ea typeface="Avenir Next Condensed" charset="0"/>
                <a:cs typeface="Avenir Next Condensed" charset="0"/>
              </a:rPr>
              <a:t>to function</a:t>
            </a:r>
            <a:endParaRPr lang="en-US" sz="1600" dirty="0">
              <a:latin typeface="Avenir Next Condensed" charset="0"/>
              <a:ea typeface="Avenir Next Condensed" charset="0"/>
              <a:cs typeface="Avenir Next Condensed" charset="0"/>
            </a:endParaRPr>
          </a:p>
        </p:txBody>
      </p:sp>
      <p:sp>
        <p:nvSpPr>
          <p:cNvPr id="15" name="Rectangle 14"/>
          <p:cNvSpPr/>
          <p:nvPr/>
        </p:nvSpPr>
        <p:spPr>
          <a:xfrm>
            <a:off x="572877" y="5480233"/>
            <a:ext cx="2502683" cy="8761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Return values from </a:t>
            </a:r>
            <a:r>
              <a:rPr lang="en-US" sz="1600" dirty="0">
                <a:latin typeface="Consolas" charset="0"/>
                <a:ea typeface="Consolas" charset="0"/>
                <a:cs typeface="Consolas" charset="0"/>
              </a:rPr>
              <a:t>larger()</a:t>
            </a:r>
            <a:r>
              <a:rPr lang="en-US" sz="1600" dirty="0">
                <a:latin typeface="Avenir Next Condensed" charset="0"/>
                <a:ea typeface="Avenir Next Condensed" charset="0"/>
                <a:cs typeface="Avenir Next Condensed" charset="0"/>
              </a:rPr>
              <a:t> after function call is assigned to the variable </a:t>
            </a:r>
            <a:r>
              <a:rPr lang="en-US" sz="1600" dirty="0">
                <a:latin typeface="Consolas" charset="0"/>
                <a:ea typeface="Consolas" charset="0"/>
                <a:cs typeface="Consolas" charset="0"/>
              </a:rPr>
              <a:t>z</a:t>
            </a:r>
          </a:p>
        </p:txBody>
      </p:sp>
      <p:cxnSp>
        <p:nvCxnSpPr>
          <p:cNvPr id="11" name="Straight Arrow Connector 10">
            <a:extLst>
              <a:ext uri="{FF2B5EF4-FFF2-40B4-BE49-F238E27FC236}">
                <a16:creationId xmlns:a16="http://schemas.microsoft.com/office/drawing/2014/main" id="{B9C3077C-2351-9140-92EE-6A1A0EFD76A7}"/>
              </a:ext>
            </a:extLst>
          </p:cNvPr>
          <p:cNvCxnSpPr>
            <a:cxnSpLocks/>
          </p:cNvCxnSpPr>
          <p:nvPr/>
        </p:nvCxnSpPr>
        <p:spPr>
          <a:xfrm flipV="1">
            <a:off x="4474885" y="5085653"/>
            <a:ext cx="0" cy="39458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993189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a:t>
            </a:r>
          </a:p>
        </p:txBody>
      </p:sp>
      <p:sp>
        <p:nvSpPr>
          <p:cNvPr id="3" name="Content Placeholder 2"/>
          <p:cNvSpPr>
            <a:spLocks noGrp="1"/>
          </p:cNvSpPr>
          <p:nvPr>
            <p:ph idx="1"/>
          </p:nvPr>
        </p:nvSpPr>
        <p:spPr>
          <a:xfrm>
            <a:off x="457200" y="1417638"/>
            <a:ext cx="8229600" cy="4708525"/>
          </a:xfrm>
        </p:spPr>
        <p:txBody>
          <a:bodyPr>
            <a:normAutofit/>
          </a:bodyPr>
          <a:lstStyle/>
          <a:p>
            <a:r>
              <a:rPr lang="en-US" dirty="0"/>
              <a:t>Parameters vs. arguments </a:t>
            </a:r>
          </a:p>
          <a:p>
            <a:pPr lvl="1"/>
            <a:r>
              <a:rPr lang="en-US" sz="2000" dirty="0"/>
              <a:t>The parameters used in the </a:t>
            </a:r>
            <a:r>
              <a:rPr lang="en-US" sz="2000" dirty="0">
                <a:solidFill>
                  <a:schemeClr val="accent6">
                    <a:lumMod val="75000"/>
                  </a:schemeClr>
                </a:solidFill>
              </a:rPr>
              <a:t>function definition </a:t>
            </a:r>
            <a:r>
              <a:rPr lang="en-US" sz="2000" dirty="0"/>
              <a:t>are called </a:t>
            </a:r>
            <a:r>
              <a:rPr lang="en-US" sz="2000" b="1" dirty="0">
                <a:solidFill>
                  <a:schemeClr val="accent5">
                    <a:lumMod val="75000"/>
                  </a:schemeClr>
                </a:solidFill>
              </a:rPr>
              <a:t>formal parameters</a:t>
            </a:r>
            <a:r>
              <a:rPr lang="en-US" sz="2000" dirty="0"/>
              <a:t> or simply </a:t>
            </a:r>
            <a:r>
              <a:rPr lang="en-US" sz="2000" b="1" dirty="0">
                <a:solidFill>
                  <a:schemeClr val="accent5">
                    <a:lumMod val="75000"/>
                  </a:schemeClr>
                </a:solidFill>
              </a:rPr>
              <a:t>parameters</a:t>
            </a:r>
            <a:r>
              <a:rPr lang="en-US" sz="2000" dirty="0"/>
              <a:t>. They are placeholders in the function. </a:t>
            </a:r>
            <a:br>
              <a:rPr lang="en-US" sz="2000" dirty="0"/>
            </a:br>
            <a:br>
              <a:rPr lang="en-US" dirty="0"/>
            </a:br>
            <a:br>
              <a:rPr lang="en-US" dirty="0"/>
            </a:br>
            <a:br>
              <a:rPr lang="en-US" dirty="0"/>
            </a:br>
            <a:endParaRPr lang="en-US" dirty="0"/>
          </a:p>
          <a:p>
            <a:pPr lvl="1"/>
            <a:r>
              <a:rPr lang="en-US" sz="2000" dirty="0"/>
              <a:t>The actual values passed to a function in a </a:t>
            </a:r>
            <a:r>
              <a:rPr lang="en-US" sz="2000" dirty="0">
                <a:solidFill>
                  <a:schemeClr val="accent6">
                    <a:lumMod val="75000"/>
                  </a:schemeClr>
                </a:solidFill>
              </a:rPr>
              <a:t>function call </a:t>
            </a:r>
            <a:r>
              <a:rPr lang="en-US" sz="2000" dirty="0"/>
              <a:t>are referred to as </a:t>
            </a:r>
            <a:r>
              <a:rPr lang="en-US" sz="2000" b="1" dirty="0">
                <a:solidFill>
                  <a:schemeClr val="accent5">
                    <a:lumMod val="75000"/>
                  </a:schemeClr>
                </a:solidFill>
              </a:rPr>
              <a:t>actual parameters </a:t>
            </a:r>
            <a:r>
              <a:rPr lang="en-US" sz="2000" dirty="0"/>
              <a:t>or </a:t>
            </a:r>
            <a:r>
              <a:rPr lang="en-US" sz="2000" b="1" dirty="0">
                <a:solidFill>
                  <a:schemeClr val="accent5">
                    <a:lumMod val="75000"/>
                  </a:schemeClr>
                </a:solidFill>
              </a:rPr>
              <a:t>arguments</a:t>
            </a:r>
            <a:r>
              <a:rPr lang="en-US" sz="2000" dirty="0"/>
              <a:t>. They are the actual values used in the execution of the function to produce the return value.</a:t>
            </a:r>
          </a:p>
        </p:txBody>
      </p:sp>
      <p:sp>
        <p:nvSpPr>
          <p:cNvPr id="5" name="Rectangle 4"/>
          <p:cNvSpPr/>
          <p:nvPr/>
        </p:nvSpPr>
        <p:spPr>
          <a:xfrm>
            <a:off x="1644444" y="2896258"/>
            <a:ext cx="4924135" cy="1254255"/>
          </a:xfrm>
          <a:prstGeom prst="rect">
            <a:avLst/>
          </a:prstGeom>
          <a:solidFill>
            <a:schemeClr val="tx2">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Menlo" charset="0"/>
                <a:ea typeface="Menlo" charset="0"/>
                <a:cs typeface="Menlo" charset="0"/>
              </a:rPr>
              <a:t>double</a:t>
            </a:r>
            <a:r>
              <a:rPr lang="en-US" sz="1600" dirty="0">
                <a:latin typeface="Menlo" charset="0"/>
                <a:ea typeface="Menlo" charset="0"/>
                <a:cs typeface="Menlo" charset="0"/>
              </a:rPr>
              <a:t> </a:t>
            </a:r>
            <a:r>
              <a:rPr lang="en-US" sz="1600" dirty="0">
                <a:solidFill>
                  <a:schemeClr val="accent4"/>
                </a:solidFill>
                <a:latin typeface="Menlo" charset="0"/>
                <a:ea typeface="Menlo" charset="0"/>
                <a:cs typeface="Menlo" charset="0"/>
              </a:rPr>
              <a:t>larger</a:t>
            </a:r>
            <a:r>
              <a:rPr lang="en-US" sz="1600" dirty="0">
                <a:latin typeface="Menlo" charset="0"/>
                <a:ea typeface="Menlo" charset="0"/>
                <a:cs typeface="Menlo" charset="0"/>
              </a:rPr>
              <a:t>(</a:t>
            </a:r>
            <a:r>
              <a:rPr lang="en-US" sz="1600" dirty="0">
                <a:solidFill>
                  <a:schemeClr val="accent6">
                    <a:lumMod val="75000"/>
                  </a:schemeClr>
                </a:solidFill>
                <a:latin typeface="Menlo" charset="0"/>
                <a:ea typeface="Menlo" charset="0"/>
                <a:cs typeface="Menlo" charset="0"/>
              </a:rPr>
              <a:t>double x, double y</a:t>
            </a:r>
            <a:r>
              <a:rPr lang="en-US" sz="1600" dirty="0">
                <a:latin typeface="Menlo" charset="0"/>
                <a:ea typeface="Menlo" charset="0"/>
                <a:cs typeface="Menlo" charset="0"/>
              </a:rPr>
              <a:t>)</a:t>
            </a:r>
          </a:p>
          <a:p>
            <a:r>
              <a:rPr lang="en-US" sz="1600" dirty="0">
                <a:latin typeface="Menlo" charset="0"/>
                <a:ea typeface="Menlo" charset="0"/>
                <a:cs typeface="Menlo" charset="0"/>
              </a:rPr>
              <a:t>{</a:t>
            </a:r>
          </a:p>
          <a:p>
            <a:r>
              <a:rPr lang="en-US" sz="1600" dirty="0">
                <a:latin typeface="Menlo" charset="0"/>
                <a:ea typeface="Menlo" charset="0"/>
                <a:cs typeface="Menlo" charset="0"/>
              </a:rPr>
              <a:t>	…</a:t>
            </a:r>
          </a:p>
          <a:p>
            <a:r>
              <a:rPr lang="en-US" sz="1600" dirty="0">
                <a:latin typeface="Menlo" charset="0"/>
                <a:ea typeface="Menlo" charset="0"/>
                <a:cs typeface="Menlo" charset="0"/>
              </a:rPr>
              <a:t>}</a:t>
            </a:r>
          </a:p>
        </p:txBody>
      </p:sp>
      <p:sp>
        <p:nvSpPr>
          <p:cNvPr id="8" name="Rectangle 7"/>
          <p:cNvSpPr/>
          <p:nvPr/>
        </p:nvSpPr>
        <p:spPr>
          <a:xfrm>
            <a:off x="2539261" y="5519955"/>
            <a:ext cx="3651814" cy="708457"/>
          </a:xfrm>
          <a:prstGeom prst="rect">
            <a:avLst/>
          </a:prstGeom>
          <a:solidFill>
            <a:schemeClr val="tx2">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a:solidFill>
                  <a:schemeClr val="tx1"/>
                </a:solidFill>
                <a:latin typeface="Menlo" charset="0"/>
                <a:ea typeface="Menlo" charset="0"/>
                <a:cs typeface="Menlo" charset="0"/>
              </a:rPr>
              <a:t>c = </a:t>
            </a:r>
            <a:r>
              <a:rPr lang="en-US" sz="1600" b="1" dirty="0">
                <a:solidFill>
                  <a:schemeClr val="accent4"/>
                </a:solidFill>
                <a:latin typeface="Menlo" charset="0"/>
                <a:ea typeface="Menlo" charset="0"/>
                <a:cs typeface="Menlo" charset="0"/>
              </a:rPr>
              <a:t>larger </a:t>
            </a:r>
            <a:r>
              <a:rPr lang="en-US" sz="1600" b="1" dirty="0">
                <a:solidFill>
                  <a:schemeClr val="tx1"/>
                </a:solidFill>
                <a:latin typeface="Menlo" charset="0"/>
                <a:ea typeface="Menlo" charset="0"/>
                <a:cs typeface="Menlo" charset="0"/>
              </a:rPr>
              <a:t>(</a:t>
            </a:r>
            <a:r>
              <a:rPr lang="en-US" sz="1600" b="1" dirty="0">
                <a:solidFill>
                  <a:schemeClr val="tx2"/>
                </a:solidFill>
                <a:latin typeface="Menlo" charset="0"/>
                <a:ea typeface="Menlo" charset="0"/>
                <a:cs typeface="Menlo" charset="0"/>
              </a:rPr>
              <a:t> </a:t>
            </a:r>
            <a:r>
              <a:rPr lang="en-US" sz="1600" b="1" dirty="0">
                <a:solidFill>
                  <a:schemeClr val="accent6">
                    <a:lumMod val="50000"/>
                  </a:schemeClr>
                </a:solidFill>
                <a:latin typeface="Menlo" charset="0"/>
                <a:ea typeface="Menlo" charset="0"/>
                <a:cs typeface="Menlo" charset="0"/>
              </a:rPr>
              <a:t>2.5, 5.0 </a:t>
            </a:r>
            <a:r>
              <a:rPr lang="en-US" sz="1600" b="1" dirty="0">
                <a:solidFill>
                  <a:schemeClr val="tx1"/>
                </a:solidFill>
                <a:latin typeface="Menlo" charset="0"/>
                <a:ea typeface="Menlo" charset="0"/>
                <a:cs typeface="Menlo" charset="0"/>
              </a:rPr>
              <a:t>);</a:t>
            </a:r>
          </a:p>
        </p:txBody>
      </p:sp>
      <p:sp>
        <p:nvSpPr>
          <p:cNvPr id="10" name="TextBox 9"/>
          <p:cNvSpPr txBox="1"/>
          <p:nvPr/>
        </p:nvSpPr>
        <p:spPr>
          <a:xfrm>
            <a:off x="6885542" y="3457783"/>
            <a:ext cx="1016945" cy="307777"/>
          </a:xfrm>
          <a:prstGeom prst="rect">
            <a:avLst/>
          </a:prstGeom>
          <a:noFill/>
        </p:spPr>
        <p:txBody>
          <a:bodyPr wrap="none" rtlCol="0">
            <a:spAutoFit/>
          </a:bodyPr>
          <a:lstStyle/>
          <a:p>
            <a:r>
              <a:rPr lang="en-US" sz="1400" i="1" dirty="0">
                <a:cs typeface="Chalkduster"/>
              </a:rPr>
              <a:t>parameters</a:t>
            </a:r>
            <a:endParaRPr lang="en-US" sz="1400" dirty="0">
              <a:cs typeface="Chalkduster"/>
            </a:endParaRPr>
          </a:p>
        </p:txBody>
      </p:sp>
      <p:sp>
        <p:nvSpPr>
          <p:cNvPr id="11" name="TextBox 10"/>
          <p:cNvSpPr txBox="1"/>
          <p:nvPr/>
        </p:nvSpPr>
        <p:spPr>
          <a:xfrm>
            <a:off x="6568579" y="6238549"/>
            <a:ext cx="963725" cy="307777"/>
          </a:xfrm>
          <a:prstGeom prst="rect">
            <a:avLst/>
          </a:prstGeom>
          <a:noFill/>
        </p:spPr>
        <p:txBody>
          <a:bodyPr wrap="none" rtlCol="0">
            <a:spAutoFit/>
          </a:bodyPr>
          <a:lstStyle/>
          <a:p>
            <a:r>
              <a:rPr lang="en-US" sz="1400" i="1" dirty="0">
                <a:cs typeface="Chalkduster"/>
              </a:rPr>
              <a:t>arguments</a:t>
            </a:r>
            <a:endParaRPr lang="en-US" sz="1400" dirty="0">
              <a:cs typeface="Chalkduster"/>
            </a:endParaRPr>
          </a:p>
        </p:txBody>
      </p:sp>
      <p:sp>
        <p:nvSpPr>
          <p:cNvPr id="7" name="Slide Number Placeholder 6"/>
          <p:cNvSpPr>
            <a:spLocks noGrp="1"/>
          </p:cNvSpPr>
          <p:nvPr>
            <p:ph type="sldNum" sz="quarter" idx="12"/>
          </p:nvPr>
        </p:nvSpPr>
        <p:spPr/>
        <p:txBody>
          <a:bodyPr/>
          <a:lstStyle/>
          <a:p>
            <a:fld id="{A2D5F323-9395-A24C-8003-89F99F5948AE}" type="slidenum">
              <a:rPr lang="en-US" smtClean="0"/>
              <a:pPr/>
              <a:t>24</a:t>
            </a:fld>
            <a:endParaRPr lang="en-US" dirty="0"/>
          </a:p>
        </p:txBody>
      </p:sp>
      <p:grpSp>
        <p:nvGrpSpPr>
          <p:cNvPr id="9" name="Group 8">
            <a:extLst>
              <a:ext uri="{FF2B5EF4-FFF2-40B4-BE49-F238E27FC236}">
                <a16:creationId xmlns:a16="http://schemas.microsoft.com/office/drawing/2014/main" id="{AC7BEF4B-C4C4-8046-B102-6F560696B6CA}"/>
              </a:ext>
            </a:extLst>
          </p:cNvPr>
          <p:cNvGrpSpPr/>
          <p:nvPr/>
        </p:nvGrpSpPr>
        <p:grpSpPr>
          <a:xfrm>
            <a:off x="3460750" y="3302590"/>
            <a:ext cx="3424792" cy="315373"/>
            <a:chOff x="3460750" y="3302590"/>
            <a:chExt cx="3424792" cy="315373"/>
          </a:xfrm>
        </p:grpSpPr>
        <p:sp>
          <p:nvSpPr>
            <p:cNvPr id="35" name="Freeform 34"/>
            <p:cNvSpPr/>
            <p:nvPr/>
          </p:nvSpPr>
          <p:spPr>
            <a:xfrm>
              <a:off x="4686968" y="3302590"/>
              <a:ext cx="2198574" cy="315373"/>
            </a:xfrm>
            <a:custGeom>
              <a:avLst/>
              <a:gdLst>
                <a:gd name="connsiteX0" fmla="*/ 0 w 1384184"/>
                <a:gd name="connsiteY0" fmla="*/ 0 h 385893"/>
                <a:gd name="connsiteX1" fmla="*/ 0 w 1384184"/>
                <a:gd name="connsiteY1" fmla="*/ 385893 h 385893"/>
                <a:gd name="connsiteX2" fmla="*/ 1384184 w 1384184"/>
                <a:gd name="connsiteY2" fmla="*/ 385893 h 385893"/>
              </a:gdLst>
              <a:ahLst/>
              <a:cxnLst>
                <a:cxn ang="0">
                  <a:pos x="connsiteX0" y="connsiteY0"/>
                </a:cxn>
                <a:cxn ang="0">
                  <a:pos x="connsiteX1" y="connsiteY1"/>
                </a:cxn>
                <a:cxn ang="0">
                  <a:pos x="connsiteX2" y="connsiteY2"/>
                </a:cxn>
              </a:cxnLst>
              <a:rect l="l" t="t" r="r" b="b"/>
              <a:pathLst>
                <a:path w="1384184" h="385893">
                  <a:moveTo>
                    <a:pt x="0" y="0"/>
                  </a:moveTo>
                  <a:lnTo>
                    <a:pt x="0" y="385893"/>
                  </a:lnTo>
                  <a:lnTo>
                    <a:pt x="1384184" y="385893"/>
                  </a:lnTo>
                </a:path>
              </a:pathLst>
            </a:cu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540BC463-CBF9-D44D-B2F9-4BFFE2F0F003}"/>
                </a:ext>
              </a:extLst>
            </p:cNvPr>
            <p:cNvCxnSpPr/>
            <p:nvPr/>
          </p:nvCxnSpPr>
          <p:spPr>
            <a:xfrm>
              <a:off x="3460750" y="3302590"/>
              <a:ext cx="2254250"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3" name="Group 12">
            <a:extLst>
              <a:ext uri="{FF2B5EF4-FFF2-40B4-BE49-F238E27FC236}">
                <a16:creationId xmlns:a16="http://schemas.microsoft.com/office/drawing/2014/main" id="{4DDE63DD-DD0E-C340-B975-89D13315B066}"/>
              </a:ext>
            </a:extLst>
          </p:cNvPr>
          <p:cNvGrpSpPr/>
          <p:nvPr/>
        </p:nvGrpSpPr>
        <p:grpSpPr>
          <a:xfrm>
            <a:off x="4070350" y="6035465"/>
            <a:ext cx="2482850" cy="385893"/>
            <a:chOff x="4070350" y="6035465"/>
            <a:chExt cx="2482850" cy="385893"/>
          </a:xfrm>
        </p:grpSpPr>
        <p:sp>
          <p:nvSpPr>
            <p:cNvPr id="36" name="Freeform 35"/>
            <p:cNvSpPr/>
            <p:nvPr/>
          </p:nvSpPr>
          <p:spPr>
            <a:xfrm>
              <a:off x="4756150" y="6035465"/>
              <a:ext cx="1797050" cy="385893"/>
            </a:xfrm>
            <a:custGeom>
              <a:avLst/>
              <a:gdLst>
                <a:gd name="connsiteX0" fmla="*/ 0 w 1384184"/>
                <a:gd name="connsiteY0" fmla="*/ 0 h 385893"/>
                <a:gd name="connsiteX1" fmla="*/ 0 w 1384184"/>
                <a:gd name="connsiteY1" fmla="*/ 385893 h 385893"/>
                <a:gd name="connsiteX2" fmla="*/ 1384184 w 1384184"/>
                <a:gd name="connsiteY2" fmla="*/ 385893 h 385893"/>
              </a:gdLst>
              <a:ahLst/>
              <a:cxnLst>
                <a:cxn ang="0">
                  <a:pos x="connsiteX0" y="connsiteY0"/>
                </a:cxn>
                <a:cxn ang="0">
                  <a:pos x="connsiteX1" y="connsiteY1"/>
                </a:cxn>
                <a:cxn ang="0">
                  <a:pos x="connsiteX2" y="connsiteY2"/>
                </a:cxn>
              </a:cxnLst>
              <a:rect l="l" t="t" r="r" b="b"/>
              <a:pathLst>
                <a:path w="1384184" h="385893">
                  <a:moveTo>
                    <a:pt x="0" y="0"/>
                  </a:moveTo>
                  <a:lnTo>
                    <a:pt x="0" y="385893"/>
                  </a:lnTo>
                  <a:lnTo>
                    <a:pt x="1384184" y="385893"/>
                  </a:lnTo>
                </a:path>
              </a:pathLst>
            </a:cu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3B4A4C6-7175-CC48-A18F-9E9E705E8AC9}"/>
                </a:ext>
              </a:extLst>
            </p:cNvPr>
            <p:cNvCxnSpPr>
              <a:cxnSpLocks/>
            </p:cNvCxnSpPr>
            <p:nvPr/>
          </p:nvCxnSpPr>
          <p:spPr>
            <a:xfrm>
              <a:off x="4070350" y="6042405"/>
              <a:ext cx="1289050" cy="0"/>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28067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a:t>
            </a:r>
          </a:p>
        </p:txBody>
      </p:sp>
      <p:sp>
        <p:nvSpPr>
          <p:cNvPr id="3" name="Content Placeholder 2"/>
          <p:cNvSpPr>
            <a:spLocks noGrp="1"/>
          </p:cNvSpPr>
          <p:nvPr>
            <p:ph idx="1"/>
          </p:nvPr>
        </p:nvSpPr>
        <p:spPr/>
        <p:txBody>
          <a:bodyPr>
            <a:normAutofit fontScale="85000" lnSpcReduction="10000"/>
          </a:bodyPr>
          <a:lstStyle/>
          <a:p>
            <a:r>
              <a:rPr lang="en-US" dirty="0"/>
              <a:t>The arguments used in a function call can be </a:t>
            </a:r>
            <a:r>
              <a:rPr lang="en-US" b="1" dirty="0">
                <a:solidFill>
                  <a:schemeClr val="accent5">
                    <a:lumMod val="75000"/>
                  </a:schemeClr>
                </a:solidFill>
              </a:rPr>
              <a:t>constants</a:t>
            </a:r>
            <a:r>
              <a:rPr lang="en-US" dirty="0"/>
              <a:t>, </a:t>
            </a:r>
            <a:r>
              <a:rPr lang="en-US" b="1" dirty="0">
                <a:solidFill>
                  <a:schemeClr val="accent5">
                    <a:lumMod val="75000"/>
                  </a:schemeClr>
                </a:solidFill>
              </a:rPr>
              <a:t>variables</a:t>
            </a:r>
            <a:r>
              <a:rPr lang="en-US" dirty="0"/>
              <a:t>, </a:t>
            </a:r>
            <a:r>
              <a:rPr lang="en-US" b="1" dirty="0">
                <a:solidFill>
                  <a:schemeClr val="accent5">
                    <a:lumMod val="75000"/>
                  </a:schemeClr>
                </a:solidFill>
              </a:rPr>
              <a:t>expressions</a:t>
            </a:r>
            <a:r>
              <a:rPr lang="en-US" dirty="0"/>
              <a:t>, or even </a:t>
            </a:r>
            <a:r>
              <a:rPr lang="en-US" b="1" dirty="0">
                <a:solidFill>
                  <a:schemeClr val="accent5">
                    <a:lumMod val="75000"/>
                  </a:schemeClr>
                </a:solidFill>
              </a:rPr>
              <a:t>function calls</a:t>
            </a:r>
            <a:r>
              <a:rPr lang="en-US" dirty="0"/>
              <a:t>, e.g., </a:t>
            </a:r>
            <a:br>
              <a:rPr lang="en-US" dirty="0"/>
            </a:br>
            <a:br>
              <a:rPr lang="en-US" dirty="0"/>
            </a:br>
            <a:br>
              <a:rPr lang="en-US" dirty="0"/>
            </a:br>
            <a:br>
              <a:rPr lang="en-US" dirty="0"/>
            </a:br>
            <a:br>
              <a:rPr lang="en-US" dirty="0"/>
            </a:br>
            <a:br>
              <a:rPr lang="en-US" dirty="0"/>
            </a:br>
            <a:endParaRPr lang="en-US" dirty="0"/>
          </a:p>
          <a:p>
            <a:r>
              <a:rPr lang="en-US" dirty="0"/>
              <a:t>In using expressions as arguments, the expressions will be </a:t>
            </a:r>
            <a:r>
              <a:rPr lang="en-US" b="1" dirty="0">
                <a:solidFill>
                  <a:schemeClr val="accent6">
                    <a:lumMod val="75000"/>
                  </a:schemeClr>
                </a:solidFill>
              </a:rPr>
              <a:t>evaluated</a:t>
            </a:r>
            <a:r>
              <a:rPr lang="en-US" dirty="0">
                <a:solidFill>
                  <a:schemeClr val="accent6">
                    <a:lumMod val="75000"/>
                  </a:schemeClr>
                </a:solidFill>
              </a:rPr>
              <a:t> </a:t>
            </a:r>
            <a:r>
              <a:rPr lang="en-US" dirty="0"/>
              <a:t>to produce a value before the function call is made </a:t>
            </a:r>
          </a:p>
          <a:p>
            <a:r>
              <a:rPr lang="en-US" dirty="0"/>
              <a:t>Since a function call is also an expression, the mechanism of using function calls as arguments is identical to that of using expressions  </a:t>
            </a:r>
          </a:p>
        </p:txBody>
      </p:sp>
      <p:sp>
        <p:nvSpPr>
          <p:cNvPr id="5" name="Rectangle 4"/>
          <p:cNvSpPr/>
          <p:nvPr/>
        </p:nvSpPr>
        <p:spPr>
          <a:xfrm>
            <a:off x="457200" y="2397837"/>
            <a:ext cx="7937500" cy="1619075"/>
          </a:xfrm>
          <a:prstGeom prst="rect">
            <a:avLst/>
          </a:prstGeom>
          <a:solidFill>
            <a:schemeClr val="tx2">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rPr>
              <a:t>double</a:t>
            </a:r>
            <a:r>
              <a:rPr lang="en-US" sz="1600" dirty="0">
                <a:latin typeface="Menlo" panose="020B0609030804020204" pitchFamily="49" charset="0"/>
                <a:ea typeface="Menlo" panose="020B0609030804020204" pitchFamily="49" charset="0"/>
                <a:cs typeface="Menlo" panose="020B0609030804020204" pitchFamily="49" charset="0"/>
              </a:rPr>
              <a:t> z1 = </a:t>
            </a:r>
            <a:r>
              <a:rPr lang="en-US" sz="1600" b="1" dirty="0">
                <a:solidFill>
                  <a:schemeClr val="accent4"/>
                </a:solidFill>
                <a:latin typeface="Menlo" panose="020B0609030804020204" pitchFamily="49" charset="0"/>
                <a:ea typeface="Menlo" panose="020B0609030804020204" pitchFamily="49" charset="0"/>
                <a:cs typeface="Menlo" panose="020B0609030804020204" pitchFamily="49" charset="0"/>
              </a:rPr>
              <a:t>larger</a:t>
            </a:r>
            <a:r>
              <a:rPr lang="en-US" sz="1600" dirty="0">
                <a:solidFill>
                  <a:schemeClr val="accent4"/>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2.5, 5.0</a:t>
            </a:r>
            <a:r>
              <a:rPr lang="en-US" sz="1600" dirty="0">
                <a:latin typeface="Menlo" panose="020B0609030804020204" pitchFamily="49" charset="0"/>
                <a:ea typeface="Menlo" panose="020B0609030804020204" pitchFamily="49" charset="0"/>
                <a:cs typeface="Menlo" panose="020B0609030804020204" pitchFamily="49" charset="0"/>
              </a:rPr>
              <a:t>); 				// constants </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rPr>
              <a:t>double</a:t>
            </a:r>
            <a:r>
              <a:rPr lang="en-US" sz="1600" dirty="0">
                <a:latin typeface="Menlo" panose="020B0609030804020204" pitchFamily="49" charset="0"/>
                <a:ea typeface="Menlo" panose="020B0609030804020204" pitchFamily="49" charset="0"/>
                <a:cs typeface="Menlo" panose="020B0609030804020204" pitchFamily="49" charset="0"/>
              </a:rPr>
              <a:t> z2 = </a:t>
            </a:r>
            <a:r>
              <a:rPr lang="en-US" sz="1600" b="1" dirty="0">
                <a:solidFill>
                  <a:schemeClr val="accent4"/>
                </a:solidFill>
                <a:latin typeface="Menlo" panose="020B0609030804020204" pitchFamily="49" charset="0"/>
                <a:ea typeface="Menlo" panose="020B0609030804020204" pitchFamily="49" charset="0"/>
                <a:cs typeface="Menlo" panose="020B0609030804020204" pitchFamily="49" charset="0"/>
              </a:rPr>
              <a:t>larger </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one, two</a:t>
            </a:r>
            <a:r>
              <a:rPr lang="en-US" sz="1600" dirty="0">
                <a:latin typeface="Menlo" panose="020B0609030804020204" pitchFamily="49" charset="0"/>
                <a:ea typeface="Menlo" panose="020B0609030804020204" pitchFamily="49" charset="0"/>
                <a:cs typeface="Menlo" panose="020B0609030804020204" pitchFamily="49" charset="0"/>
              </a:rPr>
              <a:t>); 				// variables</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rPr>
              <a:t>double</a:t>
            </a:r>
            <a:r>
              <a:rPr lang="en-US" sz="1600" dirty="0">
                <a:latin typeface="Menlo" panose="020B0609030804020204" pitchFamily="49" charset="0"/>
                <a:ea typeface="Menlo" panose="020B0609030804020204" pitchFamily="49" charset="0"/>
                <a:cs typeface="Menlo" panose="020B0609030804020204" pitchFamily="49" charset="0"/>
              </a:rPr>
              <a:t> z3 = </a:t>
            </a:r>
            <a:r>
              <a:rPr lang="en-US" sz="1600" b="1" dirty="0">
                <a:solidFill>
                  <a:schemeClr val="accent4"/>
                </a:solidFill>
                <a:latin typeface="Menlo" panose="020B0609030804020204" pitchFamily="49" charset="0"/>
                <a:ea typeface="Menlo" panose="020B0609030804020204" pitchFamily="49" charset="0"/>
                <a:cs typeface="Menlo" panose="020B0609030804020204" pitchFamily="49" charset="0"/>
              </a:rPr>
              <a:t>larger </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one – 2, two</a:t>
            </a:r>
            <a:r>
              <a:rPr lang="en-US" sz="1600" dirty="0">
                <a:latin typeface="Menlo" panose="020B0609030804020204" pitchFamily="49" charset="0"/>
                <a:ea typeface="Menlo" panose="020B0609030804020204" pitchFamily="49" charset="0"/>
                <a:cs typeface="Menlo" panose="020B0609030804020204" pitchFamily="49" charset="0"/>
              </a:rPr>
              <a:t>); 			// expressions</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rPr>
              <a:t>double</a:t>
            </a:r>
            <a:r>
              <a:rPr lang="en-US" sz="1600" dirty="0">
                <a:latin typeface="Menlo" panose="020B0609030804020204" pitchFamily="49" charset="0"/>
                <a:ea typeface="Menlo" panose="020B0609030804020204" pitchFamily="49" charset="0"/>
                <a:cs typeface="Menlo" panose="020B0609030804020204" pitchFamily="49" charset="0"/>
              </a:rPr>
              <a:t> z4 = </a:t>
            </a:r>
            <a:r>
              <a:rPr lang="en-US" sz="1600" b="1" dirty="0">
                <a:solidFill>
                  <a:schemeClr val="accent4"/>
                </a:solidFill>
                <a:latin typeface="Menlo" panose="020B0609030804020204" pitchFamily="49" charset="0"/>
                <a:ea typeface="Menlo" panose="020B0609030804020204" pitchFamily="49" charset="0"/>
                <a:cs typeface="Menlo" panose="020B0609030804020204" pitchFamily="49" charset="0"/>
              </a:rPr>
              <a:t>larger </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2.5, </a:t>
            </a:r>
            <a:r>
              <a:rPr lang="en-US" sz="1600" b="1" dirty="0">
                <a:solidFill>
                  <a:schemeClr val="accent4"/>
                </a:solidFill>
                <a:latin typeface="Menlo" panose="020B0609030804020204" pitchFamily="49" charset="0"/>
                <a:ea typeface="Menlo" panose="020B0609030804020204" pitchFamily="49" charset="0"/>
                <a:cs typeface="Menlo" panose="020B0609030804020204" pitchFamily="49" charset="0"/>
              </a:rPr>
              <a:t>larger </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3, 5.0</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  // a function  </a:t>
            </a:r>
          </a:p>
        </p:txBody>
      </p:sp>
      <p:sp>
        <p:nvSpPr>
          <p:cNvPr id="7" name="Slide Number Placeholder 6"/>
          <p:cNvSpPr>
            <a:spLocks noGrp="1"/>
          </p:cNvSpPr>
          <p:nvPr>
            <p:ph type="sldNum" sz="quarter" idx="12"/>
          </p:nvPr>
        </p:nvSpPr>
        <p:spPr/>
        <p:txBody>
          <a:bodyPr/>
          <a:lstStyle/>
          <a:p>
            <a:fld id="{A2D5F323-9395-A24C-8003-89F99F5948AE}" type="slidenum">
              <a:rPr lang="en-US" smtClean="0"/>
              <a:pPr/>
              <a:t>25</a:t>
            </a:fld>
            <a:endParaRPr lang="en-US" dirty="0"/>
          </a:p>
        </p:txBody>
      </p:sp>
    </p:spTree>
    <p:extLst>
      <p:ext uri="{BB962C8B-B14F-4D97-AF65-F5344CB8AC3E}">
        <p14:creationId xmlns:p14="http://schemas.microsoft.com/office/powerpoint/2010/main" val="3583742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Declaration</a:t>
            </a:r>
          </a:p>
        </p:txBody>
      </p:sp>
      <p:sp>
        <p:nvSpPr>
          <p:cNvPr id="5" name="Rectangle 4"/>
          <p:cNvSpPr/>
          <p:nvPr/>
        </p:nvSpPr>
        <p:spPr>
          <a:xfrm>
            <a:off x="457200" y="2095967"/>
            <a:ext cx="3475822" cy="3795712"/>
          </a:xfrm>
          <a:prstGeom prst="rect">
            <a:avLst/>
          </a:prstGeom>
          <a:solidFill>
            <a:schemeClr val="tx2">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#include &lt;</a:t>
            </a:r>
            <a:r>
              <a:rPr lang="en-US" sz="1200" dirty="0" err="1">
                <a:latin typeface="Menlo" panose="020B0609030804020204" pitchFamily="49" charset="0"/>
                <a:ea typeface="Menlo" panose="020B0609030804020204" pitchFamily="49" charset="0"/>
                <a:cs typeface="Menlo" panose="020B0609030804020204" pitchFamily="49" charset="0"/>
              </a:rPr>
              <a:t>iostream</a:t>
            </a:r>
            <a:r>
              <a:rPr lang="en-US" sz="1200" dirty="0">
                <a:latin typeface="Menlo" panose="020B0609030804020204" pitchFamily="49" charset="0"/>
                <a:ea typeface="Menlo" panose="020B0609030804020204" pitchFamily="49" charset="0"/>
                <a:cs typeface="Menlo" panose="020B0609030804020204" pitchFamily="49" charset="0"/>
              </a:rPr>
              <a:t>&gt; </a:t>
            </a:r>
            <a:br>
              <a:rPr lang="en-US" sz="1200" dirty="0">
                <a:latin typeface="Menlo" panose="020B0609030804020204" pitchFamily="49" charset="0"/>
                <a:ea typeface="Menlo" panose="020B0609030804020204" pitchFamily="49" charset="0"/>
                <a:cs typeface="Menlo" panose="020B0609030804020204" pitchFamily="49" charset="0"/>
              </a:rPr>
            </a:br>
            <a:r>
              <a:rPr lang="en-US" sz="1200" dirty="0">
                <a:latin typeface="Menlo" panose="020B0609030804020204" pitchFamily="49" charset="0"/>
                <a:ea typeface="Menlo" panose="020B0609030804020204" pitchFamily="49" charset="0"/>
                <a:cs typeface="Menlo" panose="020B0609030804020204" pitchFamily="49" charset="0"/>
              </a:rPr>
              <a:t>using namespace std; </a:t>
            </a:r>
          </a:p>
          <a:p>
            <a:pPr>
              <a:tabLst>
                <a:tab pos="344488" algn="l"/>
                <a:tab pos="687388" algn="l"/>
              </a:tabLst>
            </a:pPr>
            <a:endParaRPr lang="en-US" sz="1200" b="1" dirty="0">
              <a:solidFill>
                <a:schemeClr val="accent2">
                  <a:lumMod val="75000"/>
                </a:schemeClr>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200" b="1" dirty="0">
                <a:solidFill>
                  <a:schemeClr val="accent2">
                    <a:lumMod val="75000"/>
                  </a:schemeClr>
                </a:solidFill>
                <a:latin typeface="Menlo" panose="020B0609030804020204" pitchFamily="49" charset="0"/>
                <a:ea typeface="Menlo" panose="020B0609030804020204" pitchFamily="49" charset="0"/>
                <a:cs typeface="Menlo" panose="020B0609030804020204" pitchFamily="49" charset="0"/>
              </a:rPr>
              <a:t>double larger(double x, double y) </a:t>
            </a:r>
          </a:p>
          <a:p>
            <a:pPr>
              <a:tabLst>
                <a:tab pos="344488" algn="l"/>
                <a:tab pos="687388" algn="l"/>
              </a:tabLst>
            </a:pPr>
            <a:r>
              <a:rPr lang="en-US" sz="1200" b="1" dirty="0">
                <a:solidFill>
                  <a:schemeClr val="accent2">
                    <a:lumMod val="75000"/>
                  </a:schemeClr>
                </a:solidFill>
                <a:latin typeface="Menlo" panose="020B0609030804020204" pitchFamily="49" charset="0"/>
                <a:ea typeface="Menlo" panose="020B0609030804020204" pitchFamily="49" charset="0"/>
                <a:cs typeface="Menlo" panose="020B0609030804020204" pitchFamily="49" charset="0"/>
              </a:rPr>
              <a:t>{</a:t>
            </a:r>
            <a:br>
              <a:rPr lang="en-US" sz="1200" b="1" dirty="0">
                <a:solidFill>
                  <a:schemeClr val="accent2">
                    <a:lumMod val="75000"/>
                  </a:schemeClr>
                </a:solidFill>
                <a:latin typeface="Menlo" panose="020B0609030804020204" pitchFamily="49" charset="0"/>
                <a:ea typeface="Menlo" panose="020B0609030804020204" pitchFamily="49" charset="0"/>
                <a:cs typeface="Menlo" panose="020B0609030804020204" pitchFamily="49" charset="0"/>
              </a:rPr>
            </a:br>
            <a:r>
              <a:rPr lang="en-US" sz="1200" b="1" dirty="0">
                <a:solidFill>
                  <a:schemeClr val="accent2">
                    <a:lumMod val="75000"/>
                  </a:schemeClr>
                </a:solidFill>
                <a:latin typeface="Menlo" panose="020B0609030804020204" pitchFamily="49" charset="0"/>
                <a:ea typeface="Menlo" panose="020B0609030804020204" pitchFamily="49" charset="0"/>
                <a:cs typeface="Menlo" panose="020B0609030804020204" pitchFamily="49" charset="0"/>
              </a:rPr>
              <a:t>  if (x &gt;= y)</a:t>
            </a:r>
          </a:p>
          <a:p>
            <a:pPr>
              <a:tabLst>
                <a:tab pos="344488" algn="l"/>
                <a:tab pos="687388" algn="l"/>
              </a:tabLst>
            </a:pPr>
            <a:r>
              <a:rPr lang="en-US" sz="1200" b="1" dirty="0">
                <a:solidFill>
                  <a:schemeClr val="accent2">
                    <a:lumMod val="75000"/>
                  </a:schemeClr>
                </a:solidFill>
                <a:latin typeface="Menlo" panose="020B0609030804020204" pitchFamily="49" charset="0"/>
                <a:ea typeface="Menlo" panose="020B0609030804020204" pitchFamily="49" charset="0"/>
                <a:cs typeface="Menlo" panose="020B0609030804020204" pitchFamily="49" charset="0"/>
              </a:rPr>
              <a:t>    return x;</a:t>
            </a:r>
          </a:p>
          <a:p>
            <a:pPr>
              <a:tabLst>
                <a:tab pos="344488" algn="l"/>
                <a:tab pos="687388" algn="l"/>
              </a:tabLst>
            </a:pPr>
            <a:r>
              <a:rPr lang="en-US" sz="1200" b="1" dirty="0">
                <a:solidFill>
                  <a:schemeClr val="accent2">
                    <a:lumMod val="75000"/>
                  </a:schemeClr>
                </a:solidFill>
                <a:latin typeface="Menlo" panose="020B0609030804020204" pitchFamily="49" charset="0"/>
                <a:ea typeface="Menlo" panose="020B0609030804020204" pitchFamily="49" charset="0"/>
                <a:cs typeface="Menlo" panose="020B0609030804020204" pitchFamily="49" charset="0"/>
              </a:rPr>
              <a:t>  else</a:t>
            </a:r>
          </a:p>
          <a:p>
            <a:pPr>
              <a:tabLst>
                <a:tab pos="344488" algn="l"/>
                <a:tab pos="687388" algn="l"/>
              </a:tabLst>
            </a:pPr>
            <a:r>
              <a:rPr lang="en-US" sz="1200" b="1" dirty="0">
                <a:solidFill>
                  <a:schemeClr val="accent2">
                    <a:lumMod val="75000"/>
                  </a:schemeClr>
                </a:solidFill>
                <a:latin typeface="Menlo" panose="020B0609030804020204" pitchFamily="49" charset="0"/>
                <a:ea typeface="Menlo" panose="020B0609030804020204" pitchFamily="49" charset="0"/>
                <a:cs typeface="Menlo" panose="020B0609030804020204" pitchFamily="49" charset="0"/>
              </a:rPr>
              <a:t>    return y; </a:t>
            </a:r>
          </a:p>
          <a:p>
            <a:pPr>
              <a:tabLst>
                <a:tab pos="344488" algn="l"/>
                <a:tab pos="687388" algn="l"/>
              </a:tabLst>
            </a:pPr>
            <a:r>
              <a:rPr lang="en-US" sz="1200" b="1" dirty="0">
                <a:solidFill>
                  <a:schemeClr val="accent2">
                    <a:lumMod val="7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endParaRPr lang="en-US" sz="1200" dirty="0">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main()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	….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	</a:t>
            </a:r>
            <a:r>
              <a:rPr lang="en-US" sz="1200" b="1" dirty="0">
                <a:solidFill>
                  <a:schemeClr val="accent2">
                    <a:lumMod val="75000"/>
                  </a:schemeClr>
                </a:solidFill>
                <a:latin typeface="Menlo" panose="020B0609030804020204" pitchFamily="49" charset="0"/>
                <a:ea typeface="Menlo" panose="020B0609030804020204" pitchFamily="49" charset="0"/>
                <a:cs typeface="Menlo" panose="020B0609030804020204" pitchFamily="49" charset="0"/>
              </a:rPr>
              <a:t>c = larger(a, b);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	….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a:t>
            </a:r>
          </a:p>
        </p:txBody>
      </p:sp>
      <p:sp>
        <p:nvSpPr>
          <p:cNvPr id="6" name="Rectangle 5"/>
          <p:cNvSpPr/>
          <p:nvPr/>
        </p:nvSpPr>
        <p:spPr>
          <a:xfrm>
            <a:off x="4269981" y="2095967"/>
            <a:ext cx="3707718" cy="403019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#include &lt;</a:t>
            </a:r>
            <a:r>
              <a:rPr lang="en-US" sz="1200" dirty="0" err="1">
                <a:latin typeface="Menlo" panose="020B0609030804020204" pitchFamily="49" charset="0"/>
                <a:ea typeface="Menlo" panose="020B0609030804020204" pitchFamily="49" charset="0"/>
                <a:cs typeface="Menlo" panose="020B0609030804020204" pitchFamily="49" charset="0"/>
              </a:rPr>
              <a:t>iostream</a:t>
            </a:r>
            <a:r>
              <a:rPr lang="en-US" sz="1200" dirty="0">
                <a:latin typeface="Menlo" panose="020B0609030804020204" pitchFamily="49" charset="0"/>
                <a:ea typeface="Menlo" panose="020B0609030804020204" pitchFamily="49" charset="0"/>
                <a:cs typeface="Menlo" panose="020B0609030804020204" pitchFamily="49" charset="0"/>
              </a:rPr>
              <a:t>&gt; </a:t>
            </a:r>
            <a:br>
              <a:rPr lang="en-US" sz="1200" dirty="0">
                <a:latin typeface="Menlo" panose="020B0609030804020204" pitchFamily="49" charset="0"/>
                <a:ea typeface="Menlo" panose="020B0609030804020204" pitchFamily="49" charset="0"/>
                <a:cs typeface="Menlo" panose="020B0609030804020204" pitchFamily="49" charset="0"/>
              </a:rPr>
            </a:br>
            <a:r>
              <a:rPr lang="en-US" sz="1200" dirty="0">
                <a:latin typeface="Menlo" panose="020B0609030804020204" pitchFamily="49" charset="0"/>
                <a:ea typeface="Menlo" panose="020B0609030804020204" pitchFamily="49" charset="0"/>
                <a:cs typeface="Menlo" panose="020B0609030804020204" pitchFamily="49" charset="0"/>
              </a:rPr>
              <a:t>using namespace std; </a:t>
            </a:r>
          </a:p>
          <a:p>
            <a:pPr>
              <a:tabLst>
                <a:tab pos="344488" algn="l"/>
                <a:tab pos="687388" algn="l"/>
              </a:tabLst>
            </a:pPr>
            <a:br>
              <a:rPr lang="en-US" sz="1200" dirty="0">
                <a:latin typeface="Menlo" panose="020B0609030804020204" pitchFamily="49" charset="0"/>
                <a:ea typeface="Menlo" panose="020B0609030804020204" pitchFamily="49" charset="0"/>
                <a:cs typeface="Menlo" panose="020B0609030804020204" pitchFamily="49" charset="0"/>
              </a:rPr>
            </a:b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double larger(double x, double y);</a:t>
            </a:r>
          </a:p>
          <a:p>
            <a:pPr>
              <a:tabLst>
                <a:tab pos="344488" algn="l"/>
                <a:tab pos="687388" algn="l"/>
              </a:tabLst>
            </a:pPr>
            <a:endParaRPr lang="en-US" sz="1200" dirty="0">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main()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  …. </a:t>
            </a:r>
          </a:p>
          <a:p>
            <a:pPr>
              <a:tabLst>
                <a:tab pos="344488" algn="l"/>
                <a:tab pos="687388" algn="l"/>
              </a:tabLst>
            </a:pP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c = larger(a, b);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  ….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endParaRPr lang="en-US" sz="1200" dirty="0">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double larger(double x, double y) </a:t>
            </a:r>
          </a:p>
          <a:p>
            <a:pPr>
              <a:tabLst>
                <a:tab pos="344488" algn="l"/>
                <a:tab pos="687388" algn="l"/>
              </a:tabLst>
            </a:pP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a:t>
            </a:r>
            <a:b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b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if (x &gt;= y)</a:t>
            </a:r>
          </a:p>
          <a:p>
            <a:pPr>
              <a:tabLst>
                <a:tab pos="344488" algn="l"/>
                <a:tab pos="687388" algn="l"/>
              </a:tabLst>
            </a:pP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return x;</a:t>
            </a:r>
          </a:p>
          <a:p>
            <a:pPr>
              <a:tabLst>
                <a:tab pos="344488" algn="l"/>
                <a:tab pos="687388" algn="l"/>
              </a:tabLst>
            </a:pP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else</a:t>
            </a:r>
          </a:p>
          <a:p>
            <a:pPr>
              <a:tabLst>
                <a:tab pos="344488" algn="l"/>
                <a:tab pos="687388" algn="l"/>
              </a:tabLst>
            </a:pP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return y; </a:t>
            </a:r>
          </a:p>
          <a:p>
            <a:pPr>
              <a:tabLst>
                <a:tab pos="344488" algn="l"/>
                <a:tab pos="687388" algn="l"/>
              </a:tabLst>
            </a:pP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a:t>
            </a:r>
          </a:p>
        </p:txBody>
      </p:sp>
      <p:sp>
        <p:nvSpPr>
          <p:cNvPr id="8" name="Rounded Rectangle 7"/>
          <p:cNvSpPr/>
          <p:nvPr/>
        </p:nvSpPr>
        <p:spPr>
          <a:xfrm>
            <a:off x="2156725" y="5361852"/>
            <a:ext cx="1966234" cy="13596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lvl="1"/>
            <a:r>
              <a:rPr lang="en-US" sz="1600" dirty="0">
                <a:latin typeface="Avenir Next Condensed" charset="0"/>
                <a:ea typeface="Avenir Next Condensed" charset="0"/>
                <a:cs typeface="Avenir Next Condensed" charset="0"/>
              </a:rPr>
              <a:t>One way to do this is to place the </a:t>
            </a:r>
            <a:r>
              <a:rPr lang="en-US" sz="1600" dirty="0">
                <a:solidFill>
                  <a:schemeClr val="accent6">
                    <a:lumMod val="75000"/>
                  </a:schemeClr>
                </a:solidFill>
                <a:latin typeface="Avenir Next Condensed" charset="0"/>
                <a:ea typeface="Avenir Next Condensed" charset="0"/>
                <a:cs typeface="Avenir Next Condensed" charset="0"/>
              </a:rPr>
              <a:t>function definition before the function call </a:t>
            </a:r>
            <a:r>
              <a:rPr lang="en-US" sz="1600" dirty="0">
                <a:latin typeface="Avenir Next Condensed" charset="0"/>
                <a:ea typeface="Avenir Next Condensed" charset="0"/>
                <a:cs typeface="Avenir Next Condensed" charset="0"/>
              </a:rPr>
              <a:t>in the source file</a:t>
            </a:r>
          </a:p>
        </p:txBody>
      </p:sp>
      <p:sp>
        <p:nvSpPr>
          <p:cNvPr id="9" name="Rounded Rectangle 8"/>
          <p:cNvSpPr/>
          <p:nvPr/>
        </p:nvSpPr>
        <p:spPr>
          <a:xfrm>
            <a:off x="6553200" y="4905055"/>
            <a:ext cx="2260113" cy="15020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lvl="1"/>
            <a:r>
              <a:rPr lang="en-US" sz="1600" dirty="0">
                <a:solidFill>
                  <a:schemeClr val="dk1"/>
                </a:solidFill>
                <a:latin typeface="Avenir Next Condensed" charset="0"/>
                <a:ea typeface="Avenir Next Condensed" charset="0"/>
                <a:cs typeface="Avenir Next Condensed" charset="0"/>
              </a:rPr>
              <a:t>Alternatively, the function definition can be placed  anywhere in the source file by including a </a:t>
            </a:r>
            <a:r>
              <a:rPr lang="en-US" sz="1600" dirty="0">
                <a:solidFill>
                  <a:schemeClr val="accent6">
                    <a:lumMod val="75000"/>
                  </a:schemeClr>
                </a:solidFill>
                <a:latin typeface="Avenir Next Condensed" charset="0"/>
                <a:ea typeface="Avenir Next Condensed" charset="0"/>
                <a:cs typeface="Avenir Next Condensed" charset="0"/>
              </a:rPr>
              <a:t>function declaration before the function call </a:t>
            </a:r>
          </a:p>
        </p:txBody>
      </p:sp>
      <p:sp>
        <p:nvSpPr>
          <p:cNvPr id="10" name="Slide Number Placeholder 9"/>
          <p:cNvSpPr>
            <a:spLocks noGrp="1"/>
          </p:cNvSpPr>
          <p:nvPr>
            <p:ph type="sldNum" sz="quarter" idx="12"/>
          </p:nvPr>
        </p:nvSpPr>
        <p:spPr/>
        <p:txBody>
          <a:bodyPr/>
          <a:lstStyle/>
          <a:p>
            <a:fld id="{A2D5F323-9395-A24C-8003-89F99F5948AE}" type="slidenum">
              <a:rPr lang="en-US" smtClean="0"/>
              <a:pPr/>
              <a:t>26</a:t>
            </a:fld>
            <a:endParaRPr lang="en-US" dirty="0"/>
          </a:p>
        </p:txBody>
      </p:sp>
      <p:sp>
        <p:nvSpPr>
          <p:cNvPr id="3" name="TextBox 2">
            <a:extLst>
              <a:ext uri="{FF2B5EF4-FFF2-40B4-BE49-F238E27FC236}">
                <a16:creationId xmlns:a16="http://schemas.microsoft.com/office/drawing/2014/main" id="{BC2441E1-3038-EF4E-A542-224AFA9279A0}"/>
              </a:ext>
            </a:extLst>
          </p:cNvPr>
          <p:cNvSpPr txBox="1"/>
          <p:nvPr/>
        </p:nvSpPr>
        <p:spPr>
          <a:xfrm>
            <a:off x="457201" y="1365717"/>
            <a:ext cx="8280400" cy="646331"/>
          </a:xfrm>
          <a:prstGeom prst="rect">
            <a:avLst/>
          </a:prstGeom>
          <a:noFill/>
        </p:spPr>
        <p:txBody>
          <a:bodyPr wrap="square" rtlCol="0">
            <a:spAutoFit/>
          </a:bodyPr>
          <a:lstStyle/>
          <a:p>
            <a:r>
              <a:rPr lang="en-US" dirty="0"/>
              <a:t>The compiler needs to know about the function prototype (i.e., its name, input parameters, return type)  before a function can be used.</a:t>
            </a:r>
          </a:p>
        </p:txBody>
      </p:sp>
      <p:cxnSp>
        <p:nvCxnSpPr>
          <p:cNvPr id="11" name="Straight Arrow Connector 10">
            <a:extLst>
              <a:ext uri="{FF2B5EF4-FFF2-40B4-BE49-F238E27FC236}">
                <a16:creationId xmlns:a16="http://schemas.microsoft.com/office/drawing/2014/main" id="{99A9BB8B-B3D6-9448-9617-4D02618A8556}"/>
              </a:ext>
            </a:extLst>
          </p:cNvPr>
          <p:cNvCxnSpPr>
            <a:cxnSpLocks/>
            <a:stCxn id="13" idx="0"/>
          </p:cNvCxnSpPr>
          <p:nvPr/>
        </p:nvCxnSpPr>
        <p:spPr>
          <a:xfrm flipH="1" flipV="1">
            <a:off x="7518400" y="3096851"/>
            <a:ext cx="606321" cy="229429"/>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3" name="Rectangle 12">
            <a:extLst>
              <a:ext uri="{FF2B5EF4-FFF2-40B4-BE49-F238E27FC236}">
                <a16:creationId xmlns:a16="http://schemas.microsoft.com/office/drawing/2014/main" id="{5E3B1CE8-25EE-9543-929E-39BF320D08F8}"/>
              </a:ext>
            </a:extLst>
          </p:cNvPr>
          <p:cNvSpPr/>
          <p:nvPr/>
        </p:nvSpPr>
        <p:spPr>
          <a:xfrm>
            <a:off x="7086414" y="3326280"/>
            <a:ext cx="2076614" cy="72680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latin typeface="Avenir Next Condensed" charset="0"/>
                <a:ea typeface="Avenir Next Condensed" charset="0"/>
                <a:cs typeface="Avenir Next Condensed" charset="0"/>
              </a:rPr>
              <a:t>Note the ; here.  It is needed since this function declaration is a statement. Compare this with the function header in the example on the left.</a:t>
            </a:r>
          </a:p>
        </p:txBody>
      </p:sp>
    </p:spTree>
    <p:extLst>
      <p:ext uri="{BB962C8B-B14F-4D97-AF65-F5344CB8AC3E}">
        <p14:creationId xmlns:p14="http://schemas.microsoft.com/office/powerpoint/2010/main" val="1053184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Declaration</a:t>
            </a:r>
          </a:p>
        </p:txBody>
      </p:sp>
      <p:sp>
        <p:nvSpPr>
          <p:cNvPr id="3" name="Content Placeholder 2"/>
          <p:cNvSpPr>
            <a:spLocks noGrp="1"/>
          </p:cNvSpPr>
          <p:nvPr>
            <p:ph idx="1"/>
          </p:nvPr>
        </p:nvSpPr>
        <p:spPr/>
        <p:txBody>
          <a:bodyPr/>
          <a:lstStyle/>
          <a:p>
            <a:r>
              <a:rPr lang="en-US" dirty="0"/>
              <a:t>A function declaration is similar to a function header except that it must be followed by a </a:t>
            </a:r>
            <a:r>
              <a:rPr lang="en-US" b="1" dirty="0">
                <a:solidFill>
                  <a:schemeClr val="accent6">
                    <a:lumMod val="75000"/>
                  </a:schemeClr>
                </a:solidFill>
              </a:rPr>
              <a:t>semicolon</a:t>
            </a:r>
            <a:r>
              <a:rPr lang="en-US" dirty="0">
                <a:solidFill>
                  <a:schemeClr val="accent6">
                    <a:lumMod val="75000"/>
                  </a:schemeClr>
                </a:solidFill>
              </a:rPr>
              <a:t>;</a:t>
            </a:r>
            <a:r>
              <a:rPr lang="en-US" dirty="0"/>
              <a:t> and the identifiers in the parameter list can be changed or even omitted.  </a:t>
            </a:r>
            <a:r>
              <a:rPr lang="en-US" dirty="0">
                <a:solidFill>
                  <a:schemeClr val="accent5">
                    <a:lumMod val="75000"/>
                  </a:schemeClr>
                </a:solidFill>
              </a:rPr>
              <a:t>It provides all the information needed in making a function call.</a:t>
            </a:r>
          </a:p>
          <a:p>
            <a:endParaRPr lang="en-US" dirty="0"/>
          </a:p>
        </p:txBody>
      </p:sp>
      <p:sp>
        <p:nvSpPr>
          <p:cNvPr id="5" name="Rectangle 4"/>
          <p:cNvSpPr/>
          <p:nvPr/>
        </p:nvSpPr>
        <p:spPr>
          <a:xfrm>
            <a:off x="1065403" y="3892491"/>
            <a:ext cx="6182685" cy="1958417"/>
          </a:xfrm>
          <a:prstGeom prst="rect">
            <a:avLst/>
          </a:prstGeom>
          <a:solidFill>
            <a:schemeClr val="bg2"/>
          </a:solidFill>
          <a:effectLst/>
        </p:spPr>
        <p:style>
          <a:lnRef idx="1">
            <a:schemeClr val="dk1"/>
          </a:lnRef>
          <a:fillRef idx="2">
            <a:schemeClr val="dk1"/>
          </a:fillRef>
          <a:effectRef idx="1">
            <a:schemeClr val="dk1"/>
          </a:effectRef>
          <a:fontRef idx="minor">
            <a:schemeClr val="dk1"/>
          </a:fontRef>
        </p:style>
        <p:txBody>
          <a:bodyPr rtlCol="0" anchor="ctr"/>
          <a:lstStyle/>
          <a:p>
            <a:r>
              <a:rPr lang="en-US" sz="2000" b="1" dirty="0"/>
              <a:t>Syntax</a:t>
            </a:r>
          </a:p>
          <a:p>
            <a:r>
              <a:rPr lang="en-US" sz="2000" dirty="0">
                <a:solidFill>
                  <a:srgbClr val="0070C0"/>
                </a:solidFill>
              </a:rPr>
              <a:t>      	</a:t>
            </a:r>
            <a:r>
              <a:rPr lang="en-US" sz="2000" dirty="0" err="1">
                <a:solidFill>
                  <a:srgbClr val="0070C0"/>
                </a:solidFill>
              </a:rPr>
              <a:t>type_ret</a:t>
            </a:r>
            <a:r>
              <a:rPr lang="en-US" sz="2000" dirty="0">
                <a:solidFill>
                  <a:srgbClr val="0070C0"/>
                </a:solidFill>
              </a:rPr>
              <a:t>	 </a:t>
            </a:r>
            <a:r>
              <a:rPr lang="en-US" sz="2000" dirty="0" err="1">
                <a:solidFill>
                  <a:schemeClr val="accent4"/>
                </a:solidFill>
              </a:rPr>
              <a:t>func_name</a:t>
            </a:r>
            <a:r>
              <a:rPr lang="en-US" sz="2000" dirty="0">
                <a:solidFill>
                  <a:srgbClr val="0070C0"/>
                </a:solidFill>
              </a:rPr>
              <a:t>(</a:t>
            </a:r>
            <a:r>
              <a:rPr lang="en-US" sz="2000" dirty="0">
                <a:solidFill>
                  <a:srgbClr val="E46C0A"/>
                </a:solidFill>
              </a:rPr>
              <a:t>type1 par1, type2 par2, …</a:t>
            </a:r>
            <a:r>
              <a:rPr lang="en-US" sz="2000" dirty="0">
                <a:solidFill>
                  <a:srgbClr val="0070C0"/>
                </a:solidFill>
              </a:rPr>
              <a:t>);  </a:t>
            </a:r>
          </a:p>
          <a:p>
            <a:r>
              <a:rPr lang="en-US" sz="2000" dirty="0">
                <a:solidFill>
                  <a:srgbClr val="0070C0"/>
                </a:solidFill>
              </a:rPr>
              <a:t>or</a:t>
            </a:r>
          </a:p>
          <a:p>
            <a:r>
              <a:rPr lang="en-US" sz="2000" dirty="0">
                <a:solidFill>
                  <a:srgbClr val="0070C0"/>
                </a:solidFill>
              </a:rPr>
              <a:t> 	</a:t>
            </a:r>
            <a:r>
              <a:rPr lang="en-US" sz="2000" dirty="0" err="1">
                <a:solidFill>
                  <a:srgbClr val="0070C0"/>
                </a:solidFill>
              </a:rPr>
              <a:t>type_ret</a:t>
            </a:r>
            <a:r>
              <a:rPr lang="en-US" sz="2000" dirty="0">
                <a:solidFill>
                  <a:srgbClr val="0070C0"/>
                </a:solidFill>
              </a:rPr>
              <a:t>	 </a:t>
            </a:r>
            <a:r>
              <a:rPr lang="en-US" sz="2000" dirty="0" err="1">
                <a:solidFill>
                  <a:schemeClr val="accent4"/>
                </a:solidFill>
              </a:rPr>
              <a:t>func_name</a:t>
            </a:r>
            <a:r>
              <a:rPr lang="en-US" sz="2000" dirty="0">
                <a:solidFill>
                  <a:srgbClr val="0070C0"/>
                </a:solidFill>
              </a:rPr>
              <a:t>(</a:t>
            </a:r>
            <a:r>
              <a:rPr lang="en-US" sz="2000" dirty="0">
                <a:solidFill>
                  <a:srgbClr val="E46C0A"/>
                </a:solidFill>
              </a:rPr>
              <a:t>type1, type2, …</a:t>
            </a:r>
            <a:r>
              <a:rPr lang="en-US" sz="2000" dirty="0">
                <a:solidFill>
                  <a:srgbClr val="0070C0"/>
                </a:solidFill>
              </a:rPr>
              <a:t>);  	</a:t>
            </a:r>
          </a:p>
        </p:txBody>
      </p:sp>
      <p:sp>
        <p:nvSpPr>
          <p:cNvPr id="7" name="Slide Number Placeholder 6"/>
          <p:cNvSpPr>
            <a:spLocks noGrp="1"/>
          </p:cNvSpPr>
          <p:nvPr>
            <p:ph type="sldNum" sz="quarter" idx="12"/>
          </p:nvPr>
        </p:nvSpPr>
        <p:spPr/>
        <p:txBody>
          <a:bodyPr/>
          <a:lstStyle/>
          <a:p>
            <a:fld id="{A2D5F323-9395-A24C-8003-89F99F5948AE}" type="slidenum">
              <a:rPr lang="en-US" smtClean="0"/>
              <a:pPr/>
              <a:t>27</a:t>
            </a:fld>
            <a:endParaRPr lang="en-US" dirty="0"/>
          </a:p>
        </p:txBody>
      </p:sp>
    </p:spTree>
    <p:extLst>
      <p:ext uri="{BB962C8B-B14F-4D97-AF65-F5344CB8AC3E}">
        <p14:creationId xmlns:p14="http://schemas.microsoft.com/office/powerpoint/2010/main" val="587547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Declaration</a:t>
            </a:r>
          </a:p>
        </p:txBody>
      </p:sp>
      <p:sp>
        <p:nvSpPr>
          <p:cNvPr id="3" name="Content Placeholder 2"/>
          <p:cNvSpPr>
            <a:spLocks noGrp="1"/>
          </p:cNvSpPr>
          <p:nvPr>
            <p:ph idx="1"/>
          </p:nvPr>
        </p:nvSpPr>
        <p:spPr>
          <a:xfrm>
            <a:off x="457200" y="1417638"/>
            <a:ext cx="8229600" cy="4708525"/>
          </a:xfrm>
        </p:spPr>
        <p:txBody>
          <a:bodyPr/>
          <a:lstStyle/>
          <a:p>
            <a:pPr marL="0" indent="0">
              <a:buNone/>
            </a:pPr>
            <a:r>
              <a:rPr lang="en-US" b="1" dirty="0"/>
              <a:t>Examples</a:t>
            </a:r>
            <a:r>
              <a:rPr lang="en-US" dirty="0"/>
              <a:t>:</a:t>
            </a:r>
          </a:p>
        </p:txBody>
      </p:sp>
      <p:sp>
        <p:nvSpPr>
          <p:cNvPr id="6" name="Rectangle 5"/>
          <p:cNvSpPr/>
          <p:nvPr/>
        </p:nvSpPr>
        <p:spPr>
          <a:xfrm>
            <a:off x="870333" y="2057400"/>
            <a:ext cx="3713290" cy="3770963"/>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#include &lt;</a:t>
            </a:r>
            <a:r>
              <a:rPr lang="en-US" sz="1200" dirty="0" err="1">
                <a:latin typeface="Menlo" panose="020B0609030804020204" pitchFamily="49" charset="0"/>
                <a:ea typeface="Menlo" panose="020B0609030804020204" pitchFamily="49" charset="0"/>
                <a:cs typeface="Menlo" panose="020B0609030804020204" pitchFamily="49" charset="0"/>
              </a:rPr>
              <a:t>iostream</a:t>
            </a:r>
            <a:r>
              <a:rPr lang="en-US" sz="1200" dirty="0">
                <a:latin typeface="Menlo" panose="020B0609030804020204" pitchFamily="49" charset="0"/>
                <a:ea typeface="Menlo" panose="020B0609030804020204" pitchFamily="49" charset="0"/>
                <a:cs typeface="Menlo" panose="020B0609030804020204" pitchFamily="49" charset="0"/>
              </a:rPr>
              <a:t>&gt; </a:t>
            </a:r>
            <a:br>
              <a:rPr lang="en-US" sz="1200" dirty="0">
                <a:latin typeface="Menlo" panose="020B0609030804020204" pitchFamily="49" charset="0"/>
                <a:ea typeface="Menlo" panose="020B0609030804020204" pitchFamily="49" charset="0"/>
                <a:cs typeface="Menlo" panose="020B0609030804020204" pitchFamily="49" charset="0"/>
              </a:rPr>
            </a:br>
            <a:r>
              <a:rPr lang="en-US" sz="1200" dirty="0">
                <a:latin typeface="Menlo" panose="020B0609030804020204" pitchFamily="49" charset="0"/>
                <a:ea typeface="Menlo" panose="020B0609030804020204" pitchFamily="49" charset="0"/>
                <a:cs typeface="Menlo" panose="020B0609030804020204" pitchFamily="49" charset="0"/>
              </a:rPr>
              <a:t>using namespace std; </a:t>
            </a:r>
          </a:p>
          <a:p>
            <a:pPr>
              <a:tabLst>
                <a:tab pos="344488" algn="l"/>
                <a:tab pos="687388" algn="l"/>
              </a:tabLst>
            </a:pPr>
            <a:br>
              <a:rPr lang="en-US" sz="1200" dirty="0">
                <a:latin typeface="Menlo" panose="020B0609030804020204" pitchFamily="49" charset="0"/>
                <a:ea typeface="Menlo" panose="020B0609030804020204" pitchFamily="49" charset="0"/>
                <a:cs typeface="Menlo" panose="020B0609030804020204" pitchFamily="49" charset="0"/>
              </a:rPr>
            </a:b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double larger(</a:t>
            </a:r>
            <a:r>
              <a:rPr lang="en-US" sz="12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double p, double q</a:t>
            </a: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endParaRPr lang="en-US" sz="1200" dirty="0">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main()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  …. </a:t>
            </a:r>
          </a:p>
          <a:p>
            <a:pPr>
              <a:tabLst>
                <a:tab pos="344488" algn="l"/>
                <a:tab pos="687388" algn="l"/>
              </a:tabLst>
            </a:pP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c= larger(a, b);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  ….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endParaRPr lang="en-US" sz="1200" dirty="0">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double larger(double x, double y) </a:t>
            </a:r>
          </a:p>
          <a:p>
            <a:pPr>
              <a:tabLst>
                <a:tab pos="344488" algn="l"/>
                <a:tab pos="687388" algn="l"/>
              </a:tabLst>
            </a:pP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a:t>
            </a:r>
            <a:b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b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return (x &gt;= y)? x : y; </a:t>
            </a:r>
          </a:p>
          <a:p>
            <a:pPr>
              <a:tabLst>
                <a:tab pos="344488" algn="l"/>
                <a:tab pos="687388" algn="l"/>
              </a:tabLst>
            </a:pP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a:t>
            </a:r>
          </a:p>
        </p:txBody>
      </p:sp>
      <p:sp>
        <p:nvSpPr>
          <p:cNvPr id="8" name="Rectangle 7"/>
          <p:cNvSpPr/>
          <p:nvPr/>
        </p:nvSpPr>
        <p:spPr>
          <a:xfrm>
            <a:off x="5102579" y="2057400"/>
            <a:ext cx="3584221" cy="3770963"/>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#include &lt;</a:t>
            </a:r>
            <a:r>
              <a:rPr lang="en-US" sz="1200" dirty="0" err="1">
                <a:latin typeface="Menlo" panose="020B0609030804020204" pitchFamily="49" charset="0"/>
                <a:ea typeface="Menlo" panose="020B0609030804020204" pitchFamily="49" charset="0"/>
                <a:cs typeface="Menlo" panose="020B0609030804020204" pitchFamily="49" charset="0"/>
              </a:rPr>
              <a:t>iostream</a:t>
            </a:r>
            <a:r>
              <a:rPr lang="en-US" sz="1200" dirty="0">
                <a:latin typeface="Menlo" panose="020B0609030804020204" pitchFamily="49" charset="0"/>
                <a:ea typeface="Menlo" panose="020B0609030804020204" pitchFamily="49" charset="0"/>
                <a:cs typeface="Menlo" panose="020B0609030804020204" pitchFamily="49" charset="0"/>
              </a:rPr>
              <a:t>&gt; </a:t>
            </a:r>
            <a:br>
              <a:rPr lang="en-US" sz="1200" dirty="0">
                <a:latin typeface="Menlo" panose="020B0609030804020204" pitchFamily="49" charset="0"/>
                <a:ea typeface="Menlo" panose="020B0609030804020204" pitchFamily="49" charset="0"/>
                <a:cs typeface="Menlo" panose="020B0609030804020204" pitchFamily="49" charset="0"/>
              </a:rPr>
            </a:br>
            <a:r>
              <a:rPr lang="en-US" sz="1200" dirty="0">
                <a:latin typeface="Menlo" panose="020B0609030804020204" pitchFamily="49" charset="0"/>
                <a:ea typeface="Menlo" panose="020B0609030804020204" pitchFamily="49" charset="0"/>
                <a:cs typeface="Menlo" panose="020B0609030804020204" pitchFamily="49" charset="0"/>
              </a:rPr>
              <a:t>using namespace std; </a:t>
            </a:r>
          </a:p>
          <a:p>
            <a:pPr>
              <a:tabLst>
                <a:tab pos="344488" algn="l"/>
                <a:tab pos="687388" algn="l"/>
              </a:tabLst>
            </a:pPr>
            <a:br>
              <a:rPr lang="en-US" sz="1200" dirty="0">
                <a:latin typeface="Menlo" panose="020B0609030804020204" pitchFamily="49" charset="0"/>
                <a:ea typeface="Menlo" panose="020B0609030804020204" pitchFamily="49" charset="0"/>
                <a:cs typeface="Menlo" panose="020B0609030804020204" pitchFamily="49" charset="0"/>
              </a:rPr>
            </a:b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double larger(</a:t>
            </a:r>
            <a:r>
              <a:rPr lang="en-US" sz="12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double, double</a:t>
            </a: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endParaRPr lang="en-US" sz="1200" dirty="0">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main()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  …. </a:t>
            </a:r>
          </a:p>
          <a:p>
            <a:pPr>
              <a:tabLst>
                <a:tab pos="344488" algn="l"/>
                <a:tab pos="687388" algn="l"/>
              </a:tabLst>
            </a:pP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c = larger(a, b);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  …. </a:t>
            </a:r>
          </a:p>
          <a:p>
            <a:pPr>
              <a:tabLst>
                <a:tab pos="344488" algn="l"/>
                <a:tab pos="687388" algn="l"/>
              </a:tabLst>
            </a:pPr>
            <a:r>
              <a:rPr lang="en-US" sz="1200" dirty="0">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endParaRPr lang="en-US" sz="1200" dirty="0">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double larger(double x, double y) </a:t>
            </a:r>
          </a:p>
          <a:p>
            <a:pPr>
              <a:tabLst>
                <a:tab pos="344488" algn="l"/>
                <a:tab pos="687388" algn="l"/>
              </a:tabLst>
            </a:pP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a:t>
            </a:r>
            <a:b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b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return (x &gt;= y)? x : y; </a:t>
            </a:r>
          </a:p>
          <a:p>
            <a:pPr>
              <a:tabLst>
                <a:tab pos="344488" algn="l"/>
                <a:tab pos="687388" algn="l"/>
              </a:tabLst>
            </a:pPr>
            <a:r>
              <a:rPr lang="en-US" sz="12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a:t>
            </a:r>
          </a:p>
        </p:txBody>
      </p:sp>
      <p:sp>
        <p:nvSpPr>
          <p:cNvPr id="9" name="Right Arrow 8"/>
          <p:cNvSpPr/>
          <p:nvPr/>
        </p:nvSpPr>
        <p:spPr>
          <a:xfrm>
            <a:off x="468217" y="3055463"/>
            <a:ext cx="433069" cy="142612"/>
          </a:xfrm>
          <a:prstGeom prst="rightArrow">
            <a:avLst/>
          </a:prstGeom>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Right Arrow 9"/>
          <p:cNvSpPr/>
          <p:nvPr/>
        </p:nvSpPr>
        <p:spPr>
          <a:xfrm>
            <a:off x="4702561" y="3055463"/>
            <a:ext cx="433069" cy="142612"/>
          </a:xfrm>
          <a:prstGeom prst="rightArrow">
            <a:avLst/>
          </a:prstGeom>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28</a:t>
            </a:fld>
            <a:endParaRPr lang="en-US" dirty="0"/>
          </a:p>
        </p:txBody>
      </p:sp>
    </p:spTree>
    <p:extLst>
      <p:ext uri="{BB962C8B-B14F-4D97-AF65-F5344CB8AC3E}">
        <p14:creationId xmlns:p14="http://schemas.microsoft.com/office/powerpoint/2010/main" val="1765255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02" y="274638"/>
            <a:ext cx="8229600" cy="1143000"/>
          </a:xfrm>
        </p:spPr>
        <p:txBody>
          <a:bodyPr>
            <a:normAutofit/>
          </a:bodyPr>
          <a:lstStyle/>
          <a:p>
            <a:r>
              <a:rPr lang="en-US" dirty="0"/>
              <a:t>Function Call - Flow of Control</a:t>
            </a:r>
          </a:p>
        </p:txBody>
      </p:sp>
      <p:sp>
        <p:nvSpPr>
          <p:cNvPr id="3" name="Content Placeholder 2"/>
          <p:cNvSpPr>
            <a:spLocks noGrp="1"/>
          </p:cNvSpPr>
          <p:nvPr>
            <p:ph idx="1"/>
          </p:nvPr>
        </p:nvSpPr>
        <p:spPr>
          <a:xfrm>
            <a:off x="286602" y="1319134"/>
            <a:ext cx="8584443" cy="5037216"/>
          </a:xfrm>
        </p:spPr>
        <p:txBody>
          <a:bodyPr>
            <a:normAutofit fontScale="85000" lnSpcReduction="10000"/>
          </a:bodyPr>
          <a:lstStyle/>
          <a:p>
            <a:pPr>
              <a:spcBef>
                <a:spcPts val="600"/>
              </a:spcBef>
            </a:pPr>
            <a:r>
              <a:rPr lang="en-US" dirty="0"/>
              <a:t>When a program is put into execution </a:t>
            </a:r>
          </a:p>
          <a:p>
            <a:pPr lvl="1">
              <a:spcBef>
                <a:spcPts val="600"/>
              </a:spcBef>
            </a:pPr>
            <a:r>
              <a:rPr lang="en-US" dirty="0"/>
              <a:t>It always </a:t>
            </a:r>
            <a:r>
              <a:rPr lang="en-US" dirty="0">
                <a:solidFill>
                  <a:schemeClr val="accent6">
                    <a:lumMod val="75000"/>
                  </a:schemeClr>
                </a:solidFill>
              </a:rPr>
              <a:t>starts at the main function </a:t>
            </a:r>
            <a:r>
              <a:rPr lang="en-US" dirty="0"/>
              <a:t>no matter where its definition is in the source file </a:t>
            </a:r>
          </a:p>
          <a:p>
            <a:pPr lvl="1">
              <a:spcBef>
                <a:spcPts val="600"/>
              </a:spcBef>
            </a:pPr>
            <a:r>
              <a:rPr lang="en-US" dirty="0"/>
              <a:t>The statements in the main function are </a:t>
            </a:r>
            <a:r>
              <a:rPr lang="en-US" dirty="0">
                <a:solidFill>
                  <a:schemeClr val="accent6">
                    <a:lumMod val="75000"/>
                  </a:schemeClr>
                </a:solidFill>
              </a:rPr>
              <a:t>executed sequentially </a:t>
            </a:r>
            <a:r>
              <a:rPr lang="en-US" dirty="0"/>
              <a:t>from top to bottom and the control is passed from one statement to another </a:t>
            </a:r>
          </a:p>
          <a:p>
            <a:pPr lvl="1">
              <a:spcBef>
                <a:spcPts val="600"/>
              </a:spcBef>
            </a:pPr>
            <a:r>
              <a:rPr lang="en-US" dirty="0"/>
              <a:t>When a </a:t>
            </a:r>
            <a:r>
              <a:rPr lang="en-US" dirty="0">
                <a:solidFill>
                  <a:schemeClr val="accent6">
                    <a:lumMod val="75000"/>
                  </a:schemeClr>
                </a:solidFill>
              </a:rPr>
              <a:t>function call is encountered</a:t>
            </a:r>
            <a:r>
              <a:rPr lang="en-US" dirty="0"/>
              <a:t>, the execution of the current function is </a:t>
            </a:r>
            <a:r>
              <a:rPr lang="en-US" dirty="0">
                <a:solidFill>
                  <a:schemeClr val="accent5">
                    <a:lumMod val="75000"/>
                  </a:schemeClr>
                </a:solidFill>
              </a:rPr>
              <a:t>suspended </a:t>
            </a:r>
          </a:p>
          <a:p>
            <a:pPr lvl="2">
              <a:spcBef>
                <a:spcPts val="600"/>
              </a:spcBef>
            </a:pPr>
            <a:r>
              <a:rPr lang="en-US" dirty="0"/>
              <a:t>The values of the arguments are copied to the formal parameters of the called function, and the control is passed to the called function </a:t>
            </a:r>
          </a:p>
          <a:p>
            <a:pPr lvl="2">
              <a:spcBef>
                <a:spcPts val="600"/>
              </a:spcBef>
            </a:pPr>
            <a:r>
              <a:rPr lang="en-US" dirty="0"/>
              <a:t>Likewise, the statements in the called function are executed from top to bottom, and the control is passed from one statement to another </a:t>
            </a:r>
          </a:p>
          <a:p>
            <a:pPr lvl="2">
              <a:spcBef>
                <a:spcPts val="600"/>
              </a:spcBef>
            </a:pPr>
            <a:r>
              <a:rPr lang="en-US" dirty="0"/>
              <a:t>When a </a:t>
            </a:r>
            <a:r>
              <a:rPr lang="en-US" dirty="0">
                <a:solidFill>
                  <a:schemeClr val="accent6">
                    <a:lumMod val="75000"/>
                  </a:schemeClr>
                </a:solidFill>
              </a:rPr>
              <a:t>return statement </a:t>
            </a:r>
            <a:r>
              <a:rPr lang="en-US" dirty="0"/>
              <a:t>is encountered, the execution of the function </a:t>
            </a:r>
            <a:r>
              <a:rPr lang="en-US" dirty="0">
                <a:solidFill>
                  <a:schemeClr val="accent5">
                    <a:lumMod val="75000"/>
                  </a:schemeClr>
                </a:solidFill>
              </a:rPr>
              <a:t>terminates </a:t>
            </a:r>
          </a:p>
          <a:p>
            <a:pPr lvl="2">
              <a:spcBef>
                <a:spcPts val="600"/>
              </a:spcBef>
            </a:pPr>
            <a:r>
              <a:rPr lang="en-US" dirty="0"/>
              <a:t>The control is </a:t>
            </a:r>
            <a:r>
              <a:rPr lang="en-US" dirty="0">
                <a:solidFill>
                  <a:schemeClr val="accent6">
                    <a:lumMod val="75000"/>
                  </a:schemeClr>
                </a:solidFill>
              </a:rPr>
              <a:t>passed back to the calling function </a:t>
            </a:r>
            <a:r>
              <a:rPr lang="en-US" dirty="0"/>
              <a:t>together with the return value </a:t>
            </a:r>
          </a:p>
          <a:p>
            <a:pPr lvl="1">
              <a:spcBef>
                <a:spcPts val="600"/>
              </a:spcBef>
            </a:pPr>
            <a:r>
              <a:rPr lang="en-US" dirty="0"/>
              <a:t>The main function will </a:t>
            </a:r>
            <a:r>
              <a:rPr lang="en-US" dirty="0">
                <a:solidFill>
                  <a:schemeClr val="accent6">
                    <a:lumMod val="75000"/>
                  </a:schemeClr>
                </a:solidFill>
              </a:rPr>
              <a:t>resume</a:t>
            </a:r>
            <a:r>
              <a:rPr lang="en-US" dirty="0"/>
              <a:t> at the calling statement </a:t>
            </a:r>
          </a:p>
          <a:p>
            <a:pPr lvl="1">
              <a:spcBef>
                <a:spcPts val="600"/>
              </a:spcBef>
            </a:pPr>
            <a:r>
              <a:rPr lang="en-US" dirty="0"/>
              <a:t>When a return statement in the main function is encountered, the program ends </a:t>
            </a:r>
          </a:p>
          <a:p>
            <a:endParaRPr lang="en-US" dirty="0"/>
          </a:p>
        </p:txBody>
      </p:sp>
      <p:sp>
        <p:nvSpPr>
          <p:cNvPr id="6" name="Slide Number Placeholder 5"/>
          <p:cNvSpPr>
            <a:spLocks noGrp="1"/>
          </p:cNvSpPr>
          <p:nvPr>
            <p:ph type="sldNum" sz="quarter" idx="12"/>
          </p:nvPr>
        </p:nvSpPr>
        <p:spPr/>
        <p:txBody>
          <a:bodyPr/>
          <a:lstStyle/>
          <a:p>
            <a:fld id="{A2D5F323-9395-A24C-8003-89F99F5948AE}" type="slidenum">
              <a:rPr lang="en-US" smtClean="0"/>
              <a:pPr/>
              <a:t>29</a:t>
            </a:fld>
            <a:endParaRPr lang="en-US" dirty="0"/>
          </a:p>
        </p:txBody>
      </p:sp>
    </p:spTree>
    <p:extLst>
      <p:ext uri="{BB962C8B-B14F-4D97-AF65-F5344CB8AC3E}">
        <p14:creationId xmlns:p14="http://schemas.microsoft.com/office/powerpoint/2010/main" val="546629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13679-D4BA-4279-8E65-D209D270E332}"/>
              </a:ext>
            </a:extLst>
          </p:cNvPr>
          <p:cNvSpPr>
            <a:spLocks noGrp="1"/>
          </p:cNvSpPr>
          <p:nvPr>
            <p:ph type="title"/>
          </p:nvPr>
        </p:nvSpPr>
        <p:spPr/>
        <p:txBody>
          <a:bodyPr>
            <a:normAutofit/>
          </a:bodyPr>
          <a:lstStyle/>
          <a:p>
            <a:r>
              <a:rPr lang="en-US" dirty="0"/>
              <a:t>How to Use this Guidance Notes</a:t>
            </a:r>
          </a:p>
        </p:txBody>
      </p:sp>
      <p:sp>
        <p:nvSpPr>
          <p:cNvPr id="3" name="Content Placeholder 2">
            <a:extLst>
              <a:ext uri="{FF2B5EF4-FFF2-40B4-BE49-F238E27FC236}">
                <a16:creationId xmlns:a16="http://schemas.microsoft.com/office/drawing/2014/main" id="{3E5EE4CF-9921-442E-931D-A95BA9DCA719}"/>
              </a:ext>
            </a:extLst>
          </p:cNvPr>
          <p:cNvSpPr>
            <a:spLocks noGrp="1"/>
          </p:cNvSpPr>
          <p:nvPr>
            <p:ph idx="1"/>
          </p:nvPr>
        </p:nvSpPr>
        <p:spPr/>
        <p:txBody>
          <a:bodyPr>
            <a:normAutofit fontScale="85000" lnSpcReduction="10000"/>
          </a:bodyPr>
          <a:lstStyle/>
          <a:p>
            <a:pPr>
              <a:lnSpc>
                <a:spcPct val="110000"/>
              </a:lnSpc>
              <a:spcBef>
                <a:spcPts val="900"/>
              </a:spcBef>
            </a:pPr>
            <a:r>
              <a:rPr lang="en-US" dirty="0"/>
              <a:t>This guidance notes aim to lead you through the learning of the C/C++ materials.  It also defines the scope of this course, i.e., what we expect you should know for the purpose of this course.  (and which should not limit what you should know about C/C++ programming.)</a:t>
            </a:r>
          </a:p>
          <a:p>
            <a:pPr>
              <a:lnSpc>
                <a:spcPct val="110000"/>
              </a:lnSpc>
              <a:spcBef>
                <a:spcPts val="900"/>
              </a:spcBef>
            </a:pPr>
            <a:r>
              <a:rPr lang="en-US" dirty="0"/>
              <a:t>Pages marked with “Reference Only” means that they are not in the scope of assessment for this course.</a:t>
            </a:r>
          </a:p>
          <a:p>
            <a:pPr>
              <a:lnSpc>
                <a:spcPct val="110000"/>
              </a:lnSpc>
              <a:spcBef>
                <a:spcPts val="900"/>
              </a:spcBef>
            </a:pPr>
            <a:r>
              <a:rPr lang="en-US" dirty="0"/>
              <a:t>The corresponding textbook chapters that we expect you to read will also be given.  The textbook may contain more details and information than we have here in this notes, and these extra textbook materials are considered references only.</a:t>
            </a:r>
          </a:p>
          <a:p>
            <a:pPr>
              <a:lnSpc>
                <a:spcPct val="110000"/>
              </a:lnSpc>
              <a:spcBef>
                <a:spcPts val="900"/>
              </a:spcBef>
            </a:pPr>
            <a:endParaRPr lang="en-US" dirty="0"/>
          </a:p>
        </p:txBody>
      </p:sp>
      <p:sp>
        <p:nvSpPr>
          <p:cNvPr id="4" name="Slide Number Placeholder 3">
            <a:extLst>
              <a:ext uri="{FF2B5EF4-FFF2-40B4-BE49-F238E27FC236}">
                <a16:creationId xmlns:a16="http://schemas.microsoft.com/office/drawing/2014/main" id="{5FE8F894-DFD0-46AA-876F-CFC99E0713C8}"/>
              </a:ext>
            </a:extLst>
          </p:cNvPr>
          <p:cNvSpPr>
            <a:spLocks noGrp="1"/>
          </p:cNvSpPr>
          <p:nvPr>
            <p:ph type="sldNum" sz="quarter" idx="12"/>
          </p:nvPr>
        </p:nvSpPr>
        <p:spPr/>
        <p:txBody>
          <a:bodyPr/>
          <a:lstStyle/>
          <a:p>
            <a:fld id="{A2D5F323-9395-A24C-8003-89F99F5948AE}" type="slidenum">
              <a:rPr lang="en-US" smtClean="0"/>
              <a:pPr/>
              <a:t>3</a:t>
            </a:fld>
            <a:endParaRPr lang="en-US" dirty="0"/>
          </a:p>
        </p:txBody>
      </p:sp>
    </p:spTree>
    <p:extLst>
      <p:ext uri="{BB962C8B-B14F-4D97-AF65-F5344CB8AC3E}">
        <p14:creationId xmlns:p14="http://schemas.microsoft.com/office/powerpoint/2010/main" val="815968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 - Flow of Control</a:t>
            </a:r>
          </a:p>
        </p:txBody>
      </p:sp>
      <p:sp>
        <p:nvSpPr>
          <p:cNvPr id="3" name="Content Placeholder 2"/>
          <p:cNvSpPr>
            <a:spLocks noGrp="1"/>
          </p:cNvSpPr>
          <p:nvPr>
            <p:ph idx="1"/>
          </p:nvPr>
        </p:nvSpPr>
        <p:spPr/>
        <p:txBody>
          <a:bodyPr>
            <a:normAutofit/>
          </a:bodyPr>
          <a:lstStyle/>
          <a:p>
            <a:pPr marL="0" indent="0">
              <a:buNone/>
            </a:pPr>
            <a:r>
              <a:rPr lang="en-US" sz="2400" dirty="0"/>
              <a:t>The program on the right </a:t>
            </a:r>
            <a:br>
              <a:rPr lang="en-US" sz="2400" dirty="0"/>
            </a:br>
            <a:r>
              <a:rPr lang="en-US" sz="2400" dirty="0"/>
              <a:t>consists of two functions:</a:t>
            </a:r>
          </a:p>
          <a:p>
            <a:r>
              <a:rPr lang="en-US" sz="2000" b="1" dirty="0">
                <a:solidFill>
                  <a:schemeClr val="accent6">
                    <a:lumMod val="75000"/>
                  </a:schemeClr>
                </a:solidFill>
              </a:rPr>
              <a:t>main()</a:t>
            </a:r>
            <a:r>
              <a:rPr lang="en-US" sz="2000" dirty="0"/>
              <a:t>:  controls general </a:t>
            </a:r>
            <a:br>
              <a:rPr lang="en-US" sz="2000" dirty="0"/>
            </a:br>
            <a:r>
              <a:rPr lang="en-US" sz="2000" dirty="0"/>
              <a:t>logic flow and handles I/O</a:t>
            </a:r>
          </a:p>
          <a:p>
            <a:r>
              <a:rPr lang="en-US" sz="2000" b="1" dirty="0">
                <a:solidFill>
                  <a:schemeClr val="accent6">
                    <a:lumMod val="75000"/>
                  </a:schemeClr>
                </a:solidFill>
              </a:rPr>
              <a:t>larger()</a:t>
            </a:r>
            <a:r>
              <a:rPr lang="en-US" sz="2000" dirty="0"/>
              <a:t>: determines the </a:t>
            </a:r>
            <a:br>
              <a:rPr lang="en-US" sz="2000" dirty="0"/>
            </a:br>
            <a:r>
              <a:rPr lang="en-US" sz="2000" dirty="0"/>
              <a:t>larger of two numbers</a:t>
            </a:r>
          </a:p>
        </p:txBody>
      </p:sp>
      <p:sp>
        <p:nvSpPr>
          <p:cNvPr id="6" name="Rectangle 5"/>
          <p:cNvSpPr/>
          <p:nvPr/>
        </p:nvSpPr>
        <p:spPr>
          <a:xfrm>
            <a:off x="4260210" y="1206708"/>
            <a:ext cx="4211761" cy="488958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400" dirty="0">
                <a:latin typeface="Menlo" panose="020B0609030804020204" pitchFamily="49" charset="0"/>
                <a:ea typeface="Menlo" panose="020B0609030804020204" pitchFamily="49" charset="0"/>
                <a:cs typeface="Menlo" panose="020B0609030804020204" pitchFamily="49" charset="0"/>
              </a:rPr>
              <a:t>#include &lt;</a:t>
            </a:r>
            <a:r>
              <a:rPr lang="en-US" sz="1400" dirty="0" err="1">
                <a:latin typeface="Menlo" panose="020B0609030804020204" pitchFamily="49" charset="0"/>
                <a:ea typeface="Menlo" panose="020B0609030804020204" pitchFamily="49" charset="0"/>
                <a:cs typeface="Menlo" panose="020B0609030804020204" pitchFamily="49" charset="0"/>
              </a:rPr>
              <a:t>iostream</a:t>
            </a:r>
            <a:r>
              <a:rPr lang="en-US" sz="1400" dirty="0">
                <a:latin typeface="Menlo" panose="020B0609030804020204" pitchFamily="49" charset="0"/>
                <a:ea typeface="Menlo" panose="020B0609030804020204" pitchFamily="49" charset="0"/>
                <a:cs typeface="Menlo" panose="020B0609030804020204" pitchFamily="49" charset="0"/>
              </a:rPr>
              <a:t>&gt; </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using namespace std; </a:t>
            </a:r>
          </a:p>
          <a:p>
            <a:pPr>
              <a:tabLst>
                <a:tab pos="344488" algn="l"/>
                <a:tab pos="687388" algn="l"/>
              </a:tabLst>
            </a:pP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double larger(double x, double y) </a:t>
            </a:r>
          </a:p>
          <a:p>
            <a:pPr>
              <a:tabLst>
                <a:tab pos="344488" algn="l"/>
                <a:tab pos="687388" algn="l"/>
              </a:tabLst>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b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if (x &gt;= y)</a:t>
            </a:r>
          </a:p>
          <a:p>
            <a:pPr>
              <a:tabLst>
                <a:tab pos="344488" algn="l"/>
                <a:tab pos="687388" algn="l"/>
              </a:tabLst>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return x;</a:t>
            </a:r>
          </a:p>
          <a:p>
            <a:pPr>
              <a:tabLst>
                <a:tab pos="344488" algn="l"/>
                <a:tab pos="687388" algn="l"/>
              </a:tabLst>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else</a:t>
            </a:r>
          </a:p>
          <a:p>
            <a:pPr>
              <a:tabLst>
                <a:tab pos="344488" algn="l"/>
                <a:tab pos="687388" algn="l"/>
              </a:tabLst>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return y; </a:t>
            </a:r>
          </a:p>
          <a:p>
            <a:pPr>
              <a:tabLst>
                <a:tab pos="344488" algn="l"/>
                <a:tab pos="687388" algn="l"/>
              </a:tabLst>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int</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main() </a:t>
            </a:r>
          </a:p>
          <a:p>
            <a:pPr>
              <a:tabLst>
                <a:tab pos="344488" algn="l"/>
                <a:tab pos="687388" algn="l"/>
              </a:tabLst>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double a = 2.5, b = 5.0, c;</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c = larger(a, b); </a:t>
            </a:r>
          </a:p>
          <a:p>
            <a:pPr>
              <a:tabLst>
                <a:tab pos="344488" algn="l"/>
                <a:tab pos="687388" algn="l"/>
              </a:tabLst>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cout</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&lt;&lt; c &lt;&lt; " is larger." &lt;&lt;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endl</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return 0;</a:t>
            </a:r>
          </a:p>
          <a:p>
            <a:pPr>
              <a:tabLst>
                <a:tab pos="344488" algn="l"/>
                <a:tab pos="687388" algn="l"/>
              </a:tabLst>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7" name="Slide Number Placeholder 6"/>
          <p:cNvSpPr>
            <a:spLocks noGrp="1"/>
          </p:cNvSpPr>
          <p:nvPr>
            <p:ph type="sldNum" sz="quarter" idx="12"/>
          </p:nvPr>
        </p:nvSpPr>
        <p:spPr/>
        <p:txBody>
          <a:bodyPr/>
          <a:lstStyle/>
          <a:p>
            <a:fld id="{A2D5F323-9395-A24C-8003-89F99F5948AE}" type="slidenum">
              <a:rPr lang="en-US" smtClean="0"/>
              <a:pPr/>
              <a:t>30</a:t>
            </a:fld>
            <a:endParaRPr lang="en-US" dirty="0"/>
          </a:p>
        </p:txBody>
      </p:sp>
    </p:spTree>
    <p:extLst>
      <p:ext uri="{BB962C8B-B14F-4D97-AF65-F5344CB8AC3E}">
        <p14:creationId xmlns:p14="http://schemas.microsoft.com/office/powerpoint/2010/main" val="887667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 - Flow of Control</a:t>
            </a:r>
          </a:p>
        </p:txBody>
      </p:sp>
      <p:sp>
        <p:nvSpPr>
          <p:cNvPr id="3" name="Content Placeholder 2"/>
          <p:cNvSpPr>
            <a:spLocks noGrp="1"/>
          </p:cNvSpPr>
          <p:nvPr>
            <p:ph idx="1"/>
          </p:nvPr>
        </p:nvSpPr>
        <p:spPr>
          <a:xfrm>
            <a:off x="286603" y="1319134"/>
            <a:ext cx="3714946" cy="4909279"/>
          </a:xfrm>
        </p:spPr>
        <p:txBody>
          <a:bodyPr/>
          <a:lstStyle/>
          <a:p>
            <a:pPr marL="342900" lvl="1" indent="-342900">
              <a:spcBef>
                <a:spcPts val="1200"/>
              </a:spcBef>
              <a:buFont typeface="Arial"/>
              <a:buChar char="•"/>
            </a:pPr>
            <a:r>
              <a:rPr lang="en-US" sz="2000" dirty="0"/>
              <a:t>When a program is put into execution, it always </a:t>
            </a:r>
            <a:r>
              <a:rPr lang="en-US" sz="2000" dirty="0">
                <a:solidFill>
                  <a:schemeClr val="accent6">
                    <a:lumMod val="75000"/>
                  </a:schemeClr>
                </a:solidFill>
              </a:rPr>
              <a:t>starts at the main function </a:t>
            </a:r>
            <a:r>
              <a:rPr lang="en-US" sz="2000" dirty="0"/>
              <a:t>no matter where its definition is in the source file </a:t>
            </a:r>
          </a:p>
          <a:p>
            <a:endParaRPr lang="en-US" dirty="0"/>
          </a:p>
        </p:txBody>
      </p:sp>
      <p:sp>
        <p:nvSpPr>
          <p:cNvPr id="6" name="Rectangle 5"/>
          <p:cNvSpPr/>
          <p:nvPr/>
        </p:nvSpPr>
        <p:spPr>
          <a:xfrm>
            <a:off x="4260210" y="1202041"/>
            <a:ext cx="4211761" cy="488958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#include &lt;</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iostream</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&gt; </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using namespace std; </a:t>
            </a:r>
          </a:p>
          <a:p>
            <a:pPr>
              <a:tabLst>
                <a:tab pos="344488" algn="l"/>
                <a:tab pos="687388" algn="l"/>
              </a:tabLst>
            </a:pP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double larger(double x, double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if (x &gt;= y)</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x;</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else</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int</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main() </a:t>
            </a:r>
          </a:p>
          <a:p>
            <a:pPr>
              <a:tabLst>
                <a:tab pos="344488" algn="l"/>
                <a:tab pos="687388" algn="l"/>
              </a:tabLst>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double a = 2.5, b = 5.0, c;</a:t>
            </a:r>
          </a:p>
          <a:p>
            <a:pPr>
              <a:tabLst>
                <a:tab pos="344488" algn="l"/>
                <a:tab pos="687388" algn="l"/>
              </a:tabLst>
            </a:pPr>
            <a:endPar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c = larger(a, b);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cout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&lt;&lt; c &lt;&lt; " is larger." &lt;&lt;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endl</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0;</a:t>
            </a:r>
          </a:p>
          <a:p>
            <a:pPr>
              <a:tabLst>
                <a:tab pos="344488" algn="l"/>
                <a:tab pos="687388" algn="l"/>
              </a:tabLst>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7" name="Right Arrow 6"/>
          <p:cNvSpPr/>
          <p:nvPr/>
        </p:nvSpPr>
        <p:spPr>
          <a:xfrm>
            <a:off x="4051883" y="3763719"/>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A2D5F323-9395-A24C-8003-89F99F5948AE}" type="slidenum">
              <a:rPr lang="en-US" smtClean="0"/>
              <a:pPr/>
              <a:t>31</a:t>
            </a:fld>
            <a:endParaRPr lang="en-US" dirty="0"/>
          </a:p>
        </p:txBody>
      </p:sp>
    </p:spTree>
    <p:extLst>
      <p:ext uri="{BB962C8B-B14F-4D97-AF65-F5344CB8AC3E}">
        <p14:creationId xmlns:p14="http://schemas.microsoft.com/office/powerpoint/2010/main" val="3505394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 - Flow of Control</a:t>
            </a:r>
          </a:p>
        </p:txBody>
      </p:sp>
      <p:sp>
        <p:nvSpPr>
          <p:cNvPr id="3" name="Content Placeholder 2"/>
          <p:cNvSpPr>
            <a:spLocks noGrp="1"/>
          </p:cNvSpPr>
          <p:nvPr>
            <p:ph idx="1"/>
          </p:nvPr>
        </p:nvSpPr>
        <p:spPr>
          <a:xfrm>
            <a:off x="286603" y="1319134"/>
            <a:ext cx="3714946" cy="4909279"/>
          </a:xfrm>
        </p:spPr>
        <p:txBody>
          <a:bodyPr/>
          <a:lstStyle/>
          <a:p>
            <a:pPr>
              <a:spcBef>
                <a:spcPts val="600"/>
              </a:spcBef>
            </a:pPr>
            <a:r>
              <a:rPr lang="en-US" sz="2600" dirty="0"/>
              <a:t>The statements in the main function are </a:t>
            </a:r>
            <a:r>
              <a:rPr lang="en-US" sz="2600" dirty="0">
                <a:solidFill>
                  <a:schemeClr val="accent6">
                    <a:lumMod val="75000"/>
                  </a:schemeClr>
                </a:solidFill>
              </a:rPr>
              <a:t>executed sequentially </a:t>
            </a:r>
            <a:r>
              <a:rPr lang="en-US" sz="2600" dirty="0"/>
              <a:t>from top to bottom </a:t>
            </a:r>
          </a:p>
          <a:p>
            <a:pPr>
              <a:spcBef>
                <a:spcPts val="600"/>
              </a:spcBef>
            </a:pPr>
            <a:r>
              <a:rPr lang="en-US" sz="2600" dirty="0"/>
              <a:t>The control is passed from one statement to another </a:t>
            </a:r>
          </a:p>
          <a:p>
            <a:endParaRPr lang="en-US" dirty="0"/>
          </a:p>
        </p:txBody>
      </p:sp>
      <p:sp>
        <p:nvSpPr>
          <p:cNvPr id="6" name="Rectangle 5"/>
          <p:cNvSpPr/>
          <p:nvPr/>
        </p:nvSpPr>
        <p:spPr>
          <a:xfrm>
            <a:off x="4260210" y="1206708"/>
            <a:ext cx="4211761" cy="488958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#include &lt;</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iostream</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&gt; </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using namespace std; </a:t>
            </a:r>
          </a:p>
          <a:p>
            <a:pPr>
              <a:tabLst>
                <a:tab pos="344488" algn="l"/>
                <a:tab pos="687388" algn="l"/>
              </a:tabLst>
            </a:pP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double larger(double x, double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if (x &gt;= y)</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x;</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else</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main()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double a = 2.5, b = 5.0, c;</a:t>
            </a:r>
            <a:endPar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endPar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c = larger(a, b);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cout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&lt;&lt; c &lt;&lt; " is larger." &lt;&lt;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endl</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0;</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7" name="Right Arrow 6"/>
          <p:cNvSpPr/>
          <p:nvPr/>
        </p:nvSpPr>
        <p:spPr>
          <a:xfrm>
            <a:off x="4051883" y="4203359"/>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A2D5F323-9395-A24C-8003-89F99F5948AE}" type="slidenum">
              <a:rPr lang="en-US" smtClean="0"/>
              <a:pPr/>
              <a:t>32</a:t>
            </a:fld>
            <a:endParaRPr lang="en-US" dirty="0"/>
          </a:p>
        </p:txBody>
      </p:sp>
    </p:spTree>
    <p:extLst>
      <p:ext uri="{BB962C8B-B14F-4D97-AF65-F5344CB8AC3E}">
        <p14:creationId xmlns:p14="http://schemas.microsoft.com/office/powerpoint/2010/main" val="1249854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 - Flow of Control</a:t>
            </a:r>
          </a:p>
        </p:txBody>
      </p:sp>
      <p:sp>
        <p:nvSpPr>
          <p:cNvPr id="3" name="Content Placeholder 2"/>
          <p:cNvSpPr>
            <a:spLocks noGrp="1"/>
          </p:cNvSpPr>
          <p:nvPr>
            <p:ph idx="1"/>
          </p:nvPr>
        </p:nvSpPr>
        <p:spPr>
          <a:xfrm>
            <a:off x="286603" y="1319134"/>
            <a:ext cx="3714946" cy="4909279"/>
          </a:xfrm>
        </p:spPr>
        <p:txBody>
          <a:bodyPr/>
          <a:lstStyle/>
          <a:p>
            <a:pPr>
              <a:spcBef>
                <a:spcPts val="600"/>
              </a:spcBef>
            </a:pPr>
            <a:r>
              <a:rPr lang="en-US" sz="2400" dirty="0"/>
              <a:t>When a </a:t>
            </a:r>
            <a:r>
              <a:rPr lang="en-US" sz="2400" dirty="0">
                <a:solidFill>
                  <a:schemeClr val="accent6">
                    <a:lumMod val="75000"/>
                  </a:schemeClr>
                </a:solidFill>
              </a:rPr>
              <a:t>function call is encountered</a:t>
            </a:r>
            <a:r>
              <a:rPr lang="en-US" sz="2400" dirty="0"/>
              <a:t>, the execution of the current function is </a:t>
            </a:r>
            <a:r>
              <a:rPr lang="en-US" sz="2400" dirty="0">
                <a:solidFill>
                  <a:schemeClr val="accent5">
                    <a:lumMod val="75000"/>
                  </a:schemeClr>
                </a:solidFill>
              </a:rPr>
              <a:t>suspended</a:t>
            </a:r>
            <a:endParaRPr lang="en-US" sz="2600" dirty="0"/>
          </a:p>
          <a:p>
            <a:endParaRPr lang="en-US" dirty="0"/>
          </a:p>
        </p:txBody>
      </p:sp>
      <p:sp>
        <p:nvSpPr>
          <p:cNvPr id="6" name="Rectangle 5"/>
          <p:cNvSpPr/>
          <p:nvPr/>
        </p:nvSpPr>
        <p:spPr>
          <a:xfrm>
            <a:off x="4260210" y="1206708"/>
            <a:ext cx="4211761" cy="488958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#include &lt;</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iostream</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&gt; </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using namespace std; </a:t>
            </a:r>
          </a:p>
          <a:p>
            <a:pPr>
              <a:tabLst>
                <a:tab pos="344488" algn="l"/>
                <a:tab pos="687388" algn="l"/>
              </a:tabLst>
            </a:pP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double larger(double x, double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if (x &gt;= y)</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x;</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else</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main()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double a = 2.5, b = 5.0, c;</a:t>
            </a:r>
          </a:p>
          <a:p>
            <a:pPr>
              <a:tabLst>
                <a:tab pos="344488" algn="l"/>
                <a:tab pos="687388" algn="l"/>
              </a:tabLst>
            </a:pPr>
            <a:endPar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c = larger(a, b);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cout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&lt;&lt; c &lt;&lt; " is larger." &lt;&lt;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endl</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0;</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7" name="Right Arrow 6"/>
          <p:cNvSpPr/>
          <p:nvPr/>
        </p:nvSpPr>
        <p:spPr>
          <a:xfrm>
            <a:off x="4051883" y="4638400"/>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A2D5F323-9395-A24C-8003-89F99F5948AE}" type="slidenum">
              <a:rPr lang="en-US" smtClean="0"/>
              <a:pPr/>
              <a:t>33</a:t>
            </a:fld>
            <a:endParaRPr lang="en-US" dirty="0"/>
          </a:p>
        </p:txBody>
      </p:sp>
    </p:spTree>
    <p:extLst>
      <p:ext uri="{BB962C8B-B14F-4D97-AF65-F5344CB8AC3E}">
        <p14:creationId xmlns:p14="http://schemas.microsoft.com/office/powerpoint/2010/main" val="2252664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 - Flow of Control</a:t>
            </a:r>
          </a:p>
        </p:txBody>
      </p:sp>
      <p:sp>
        <p:nvSpPr>
          <p:cNvPr id="3" name="Content Placeholder 2"/>
          <p:cNvSpPr>
            <a:spLocks noGrp="1"/>
          </p:cNvSpPr>
          <p:nvPr>
            <p:ph idx="1"/>
          </p:nvPr>
        </p:nvSpPr>
        <p:spPr>
          <a:xfrm>
            <a:off x="286603" y="1319134"/>
            <a:ext cx="3714946" cy="4909279"/>
          </a:xfrm>
        </p:spPr>
        <p:txBody>
          <a:bodyPr/>
          <a:lstStyle/>
          <a:p>
            <a:pPr marL="342900" lvl="2" indent="-342900">
              <a:spcBef>
                <a:spcPts val="600"/>
              </a:spcBef>
              <a:buClr>
                <a:schemeClr val="tx1"/>
              </a:buClr>
            </a:pPr>
            <a:r>
              <a:rPr lang="en-US" dirty="0"/>
              <a:t>The </a:t>
            </a:r>
            <a:r>
              <a:rPr lang="en-US" b="1" dirty="0">
                <a:solidFill>
                  <a:schemeClr val="accent6">
                    <a:lumMod val="75000"/>
                  </a:schemeClr>
                </a:solidFill>
              </a:rPr>
              <a:t>values</a:t>
            </a:r>
            <a:r>
              <a:rPr lang="en-US" dirty="0"/>
              <a:t> of the </a:t>
            </a:r>
            <a:r>
              <a:rPr lang="en-US" dirty="0">
                <a:solidFill>
                  <a:schemeClr val="accent5">
                    <a:lumMod val="75000"/>
                  </a:schemeClr>
                </a:solidFill>
              </a:rPr>
              <a:t>arguments</a:t>
            </a:r>
            <a:r>
              <a:rPr lang="en-US" dirty="0"/>
              <a:t> are copied to the </a:t>
            </a:r>
            <a:r>
              <a:rPr lang="en-US" dirty="0">
                <a:solidFill>
                  <a:schemeClr val="accent5">
                    <a:lumMod val="75000"/>
                  </a:schemeClr>
                </a:solidFill>
              </a:rPr>
              <a:t>formal parameters</a:t>
            </a:r>
            <a:r>
              <a:rPr lang="en-US" dirty="0"/>
              <a:t> of the called function</a:t>
            </a:r>
          </a:p>
          <a:p>
            <a:pPr marL="342900" lvl="2" indent="-342900">
              <a:spcBef>
                <a:spcPts val="600"/>
              </a:spcBef>
              <a:buClr>
                <a:schemeClr val="tx1"/>
              </a:buClr>
            </a:pPr>
            <a:r>
              <a:rPr lang="en-US" dirty="0"/>
              <a:t>The control is passed to the called function </a:t>
            </a:r>
          </a:p>
          <a:p>
            <a:pPr>
              <a:spcBef>
                <a:spcPts val="600"/>
              </a:spcBef>
            </a:pPr>
            <a:endParaRPr lang="en-US" sz="2600" dirty="0"/>
          </a:p>
          <a:p>
            <a:endParaRPr lang="en-US" dirty="0"/>
          </a:p>
        </p:txBody>
      </p:sp>
      <p:sp>
        <p:nvSpPr>
          <p:cNvPr id="6" name="Rectangle 5"/>
          <p:cNvSpPr/>
          <p:nvPr/>
        </p:nvSpPr>
        <p:spPr>
          <a:xfrm>
            <a:off x="4260210" y="1206708"/>
            <a:ext cx="4211761" cy="488958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#include &lt;</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iostream</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&gt; </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using namespace std; </a:t>
            </a:r>
          </a:p>
          <a:p>
            <a:pPr>
              <a:tabLst>
                <a:tab pos="344488" algn="l"/>
                <a:tab pos="687388" algn="l"/>
              </a:tabLst>
            </a:pP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double larger(double x, double y) </a:t>
            </a:r>
          </a:p>
          <a:p>
            <a:pPr>
              <a:tabLst>
                <a:tab pos="344488" algn="l"/>
                <a:tab pos="687388" algn="l"/>
              </a:tabLst>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if (x &gt;= y)</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x;</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else</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y; </a:t>
            </a:r>
          </a:p>
          <a:p>
            <a:pPr>
              <a:tabLst>
                <a:tab pos="344488" algn="l"/>
                <a:tab pos="687388" algn="l"/>
              </a:tabLst>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main()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double a = 2.5, b = 5.0, c;</a:t>
            </a:r>
          </a:p>
          <a:p>
            <a:pPr>
              <a:tabLst>
                <a:tab pos="344488" algn="l"/>
                <a:tab pos="687388" algn="l"/>
              </a:tabLst>
            </a:pPr>
            <a:endPar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c = larger(a, b);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cout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&lt;&lt; c &lt;&lt; " is larger." &lt;&lt;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endl</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0;</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7" name="Right Arrow 6"/>
          <p:cNvSpPr/>
          <p:nvPr/>
        </p:nvSpPr>
        <p:spPr>
          <a:xfrm>
            <a:off x="4051883" y="2060991"/>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nvGrpSpPr>
          <p:cNvPr id="11" name="Group 10"/>
          <p:cNvGrpSpPr/>
          <p:nvPr/>
        </p:nvGrpSpPr>
        <p:grpSpPr>
          <a:xfrm>
            <a:off x="4000127" y="4640225"/>
            <a:ext cx="310417" cy="192947"/>
            <a:chOff x="4000127" y="4848837"/>
            <a:chExt cx="310417" cy="192947"/>
          </a:xfrm>
          <a:effectLst/>
        </p:grpSpPr>
        <p:sp>
          <p:nvSpPr>
            <p:cNvPr id="8" name="Right Arrow 7"/>
            <p:cNvSpPr/>
            <p:nvPr/>
          </p:nvSpPr>
          <p:spPr>
            <a:xfrm>
              <a:off x="4051883" y="4848837"/>
              <a:ext cx="258661" cy="192947"/>
            </a:xfrm>
            <a:prstGeom prst="rightArrow">
              <a:avLst/>
            </a:prstGeom>
            <a:noFill/>
            <a:ln>
              <a:solidFill>
                <a:schemeClr val="tx1"/>
              </a:solidFill>
              <a:prstDash val="sysDot"/>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 name="Rectangle 8"/>
            <p:cNvSpPr/>
            <p:nvPr/>
          </p:nvSpPr>
          <p:spPr>
            <a:xfrm>
              <a:off x="4000127" y="4848837"/>
              <a:ext cx="66893" cy="192947"/>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0" name="Rectangle 9"/>
            <p:cNvSpPr/>
            <p:nvPr/>
          </p:nvSpPr>
          <p:spPr>
            <a:xfrm>
              <a:off x="4089873" y="4848837"/>
              <a:ext cx="66893" cy="192947"/>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cxnSp>
        <p:nvCxnSpPr>
          <p:cNvPr id="13" name="Straight Arrow Connector 12"/>
          <p:cNvCxnSpPr>
            <a:cxnSpLocks/>
          </p:cNvCxnSpPr>
          <p:nvPr/>
        </p:nvCxnSpPr>
        <p:spPr>
          <a:xfrm flipV="1">
            <a:off x="5797619" y="2253938"/>
            <a:ext cx="814863" cy="23862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cxnSpLocks/>
          </p:cNvCxnSpPr>
          <p:nvPr/>
        </p:nvCxnSpPr>
        <p:spPr>
          <a:xfrm flipV="1">
            <a:off x="6106614" y="2253938"/>
            <a:ext cx="1576886" cy="23862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078777" y="2821194"/>
            <a:ext cx="412292" cy="307777"/>
          </a:xfrm>
          <a:prstGeom prst="rect">
            <a:avLst/>
          </a:prstGeom>
          <a:solidFill>
            <a:schemeClr val="bg1"/>
          </a:solidFill>
          <a:ln>
            <a:solidFill>
              <a:schemeClr val="tx1"/>
            </a:solidFill>
          </a:ln>
        </p:spPr>
        <p:txBody>
          <a:bodyPr wrap="none" rtlCol="0">
            <a:spAutoFit/>
          </a:bodyPr>
          <a:lstStyle/>
          <a:p>
            <a:r>
              <a:rPr lang="en-US" sz="1400" dirty="0"/>
              <a:t>2.5</a:t>
            </a:r>
          </a:p>
        </p:txBody>
      </p:sp>
      <p:sp>
        <p:nvSpPr>
          <p:cNvPr id="17" name="TextBox 16"/>
          <p:cNvSpPr txBox="1"/>
          <p:nvPr/>
        </p:nvSpPr>
        <p:spPr>
          <a:xfrm>
            <a:off x="7172477" y="2615497"/>
            <a:ext cx="412292" cy="307777"/>
          </a:xfrm>
          <a:prstGeom prst="rect">
            <a:avLst/>
          </a:prstGeom>
          <a:solidFill>
            <a:schemeClr val="bg1"/>
          </a:solidFill>
          <a:ln>
            <a:solidFill>
              <a:schemeClr val="tx1"/>
            </a:solidFill>
          </a:ln>
        </p:spPr>
        <p:txBody>
          <a:bodyPr wrap="none" rtlCol="0">
            <a:spAutoFit/>
          </a:bodyPr>
          <a:lstStyle/>
          <a:p>
            <a:r>
              <a:rPr lang="en-US" sz="1400" dirty="0"/>
              <a:t>5.0</a:t>
            </a:r>
          </a:p>
        </p:txBody>
      </p:sp>
      <p:sp>
        <p:nvSpPr>
          <p:cNvPr id="12" name="Slide Number Placeholder 11"/>
          <p:cNvSpPr>
            <a:spLocks noGrp="1"/>
          </p:cNvSpPr>
          <p:nvPr>
            <p:ph type="sldNum" sz="quarter" idx="12"/>
          </p:nvPr>
        </p:nvSpPr>
        <p:spPr/>
        <p:txBody>
          <a:bodyPr/>
          <a:lstStyle/>
          <a:p>
            <a:fld id="{A2D5F323-9395-A24C-8003-89F99F5948AE}" type="slidenum">
              <a:rPr lang="en-US" smtClean="0"/>
              <a:pPr/>
              <a:t>34</a:t>
            </a:fld>
            <a:endParaRPr lang="en-US" dirty="0"/>
          </a:p>
        </p:txBody>
      </p:sp>
    </p:spTree>
    <p:extLst>
      <p:ext uri="{BB962C8B-B14F-4D97-AF65-F5344CB8AC3E}">
        <p14:creationId xmlns:p14="http://schemas.microsoft.com/office/powerpoint/2010/main" val="390473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 - Flow of Control</a:t>
            </a:r>
          </a:p>
        </p:txBody>
      </p:sp>
      <p:sp>
        <p:nvSpPr>
          <p:cNvPr id="3" name="Content Placeholder 2"/>
          <p:cNvSpPr>
            <a:spLocks noGrp="1"/>
          </p:cNvSpPr>
          <p:nvPr>
            <p:ph idx="1"/>
          </p:nvPr>
        </p:nvSpPr>
        <p:spPr>
          <a:xfrm>
            <a:off x="286603" y="1319134"/>
            <a:ext cx="3714946" cy="4909279"/>
          </a:xfrm>
        </p:spPr>
        <p:txBody>
          <a:bodyPr>
            <a:normAutofit/>
          </a:bodyPr>
          <a:lstStyle/>
          <a:p>
            <a:pPr>
              <a:spcBef>
                <a:spcPts val="600"/>
              </a:spcBef>
            </a:pPr>
            <a:r>
              <a:rPr lang="en-US" sz="2400" dirty="0"/>
              <a:t>Likewise, the statements in the called function are executed from top to bottom</a:t>
            </a:r>
          </a:p>
          <a:p>
            <a:pPr>
              <a:spcBef>
                <a:spcPts val="600"/>
              </a:spcBef>
            </a:pPr>
            <a:r>
              <a:rPr lang="en-US" sz="2400" dirty="0"/>
              <a:t>The control is passed from one statement to another </a:t>
            </a:r>
          </a:p>
          <a:p>
            <a:pPr>
              <a:spcBef>
                <a:spcPts val="600"/>
              </a:spcBef>
            </a:pPr>
            <a:endParaRPr lang="en-US" sz="2400" dirty="0"/>
          </a:p>
          <a:p>
            <a:endParaRPr lang="en-US" sz="2400" dirty="0"/>
          </a:p>
        </p:txBody>
      </p:sp>
      <p:sp>
        <p:nvSpPr>
          <p:cNvPr id="6" name="Rectangle 5"/>
          <p:cNvSpPr/>
          <p:nvPr/>
        </p:nvSpPr>
        <p:spPr>
          <a:xfrm>
            <a:off x="4260210" y="1206708"/>
            <a:ext cx="4211761" cy="488958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#include &lt;</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iostream</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&gt; </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using namespace std; </a:t>
            </a:r>
          </a:p>
          <a:p>
            <a:pPr>
              <a:tabLst>
                <a:tab pos="344488" algn="l"/>
                <a:tab pos="687388" algn="l"/>
              </a:tabLst>
            </a:pP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double larger(double x, double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if (x &gt;= y)</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x;</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else</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main()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double a = 2.5, b = 5.0, c;</a:t>
            </a:r>
          </a:p>
          <a:p>
            <a:pPr>
              <a:tabLst>
                <a:tab pos="344488" algn="l"/>
                <a:tab pos="687388" algn="l"/>
              </a:tabLst>
            </a:pPr>
            <a:endPar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c = larger(a, b);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cout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&lt;&lt; c &lt;&lt; " is larger." &lt;&lt;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endl</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0;</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7" name="Right Arrow 6"/>
          <p:cNvSpPr/>
          <p:nvPr/>
        </p:nvSpPr>
        <p:spPr>
          <a:xfrm>
            <a:off x="4051883" y="2510287"/>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nvGrpSpPr>
          <p:cNvPr id="11" name="Group 10"/>
          <p:cNvGrpSpPr/>
          <p:nvPr/>
        </p:nvGrpSpPr>
        <p:grpSpPr>
          <a:xfrm>
            <a:off x="4000127" y="4640225"/>
            <a:ext cx="310417" cy="192947"/>
            <a:chOff x="4000127" y="4848837"/>
            <a:chExt cx="310417" cy="192947"/>
          </a:xfrm>
        </p:grpSpPr>
        <p:sp>
          <p:nvSpPr>
            <p:cNvPr id="8" name="Right Arrow 7"/>
            <p:cNvSpPr/>
            <p:nvPr/>
          </p:nvSpPr>
          <p:spPr>
            <a:xfrm>
              <a:off x="4051883" y="4848837"/>
              <a:ext cx="258661" cy="192947"/>
            </a:xfrm>
            <a:prstGeom prst="rightArrow">
              <a:avLst/>
            </a:prstGeom>
            <a:noFill/>
            <a:ln>
              <a:solidFill>
                <a:schemeClr val="tx1"/>
              </a:solidFill>
              <a:prstDash val="sysDot"/>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 name="Rectangle 8"/>
            <p:cNvSpPr/>
            <p:nvPr/>
          </p:nvSpPr>
          <p:spPr>
            <a:xfrm>
              <a:off x="4000127" y="4848837"/>
              <a:ext cx="66893" cy="192947"/>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0" name="Rectangle 9"/>
            <p:cNvSpPr/>
            <p:nvPr/>
          </p:nvSpPr>
          <p:spPr>
            <a:xfrm>
              <a:off x="4089873" y="4848837"/>
              <a:ext cx="66893" cy="192947"/>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sp>
        <p:nvSpPr>
          <p:cNvPr id="18" name="TextBox 17"/>
          <p:cNvSpPr txBox="1"/>
          <p:nvPr/>
        </p:nvSpPr>
        <p:spPr>
          <a:xfrm>
            <a:off x="6366090" y="2258331"/>
            <a:ext cx="412292" cy="307777"/>
          </a:xfrm>
          <a:prstGeom prst="rect">
            <a:avLst/>
          </a:prstGeom>
          <a:solidFill>
            <a:schemeClr val="bg1"/>
          </a:solidFill>
          <a:ln>
            <a:solidFill>
              <a:schemeClr val="tx1"/>
            </a:solidFill>
          </a:ln>
        </p:spPr>
        <p:txBody>
          <a:bodyPr wrap="none" rtlCol="0">
            <a:spAutoFit/>
          </a:bodyPr>
          <a:lstStyle/>
          <a:p>
            <a:r>
              <a:rPr lang="en-US" sz="1400" dirty="0"/>
              <a:t>2.5</a:t>
            </a:r>
          </a:p>
        </p:txBody>
      </p:sp>
      <p:sp>
        <p:nvSpPr>
          <p:cNvPr id="19" name="TextBox 18"/>
          <p:cNvSpPr txBox="1"/>
          <p:nvPr/>
        </p:nvSpPr>
        <p:spPr>
          <a:xfrm>
            <a:off x="7484564" y="2252886"/>
            <a:ext cx="412292" cy="307777"/>
          </a:xfrm>
          <a:prstGeom prst="rect">
            <a:avLst/>
          </a:prstGeom>
          <a:solidFill>
            <a:schemeClr val="bg1"/>
          </a:solidFill>
          <a:ln>
            <a:solidFill>
              <a:schemeClr val="tx1"/>
            </a:solidFill>
          </a:ln>
        </p:spPr>
        <p:txBody>
          <a:bodyPr wrap="none" rtlCol="0">
            <a:spAutoFit/>
          </a:bodyPr>
          <a:lstStyle/>
          <a:p>
            <a:r>
              <a:rPr lang="en-US" sz="1400" dirty="0"/>
              <a:t>5.0</a:t>
            </a:r>
          </a:p>
        </p:txBody>
      </p:sp>
      <p:sp>
        <p:nvSpPr>
          <p:cNvPr id="12" name="Slide Number Placeholder 11"/>
          <p:cNvSpPr>
            <a:spLocks noGrp="1"/>
          </p:cNvSpPr>
          <p:nvPr>
            <p:ph type="sldNum" sz="quarter" idx="12"/>
          </p:nvPr>
        </p:nvSpPr>
        <p:spPr/>
        <p:txBody>
          <a:bodyPr/>
          <a:lstStyle/>
          <a:p>
            <a:fld id="{A2D5F323-9395-A24C-8003-89F99F5948AE}" type="slidenum">
              <a:rPr lang="en-US" smtClean="0"/>
              <a:pPr/>
              <a:t>35</a:t>
            </a:fld>
            <a:endParaRPr lang="en-US" dirty="0"/>
          </a:p>
        </p:txBody>
      </p:sp>
    </p:spTree>
    <p:extLst>
      <p:ext uri="{BB962C8B-B14F-4D97-AF65-F5344CB8AC3E}">
        <p14:creationId xmlns:p14="http://schemas.microsoft.com/office/powerpoint/2010/main" val="2905086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 - Flow of Control</a:t>
            </a:r>
          </a:p>
        </p:txBody>
      </p:sp>
      <p:sp>
        <p:nvSpPr>
          <p:cNvPr id="3" name="Content Placeholder 2"/>
          <p:cNvSpPr>
            <a:spLocks noGrp="1"/>
          </p:cNvSpPr>
          <p:nvPr>
            <p:ph idx="1"/>
          </p:nvPr>
        </p:nvSpPr>
        <p:spPr>
          <a:xfrm>
            <a:off x="286603" y="1319134"/>
            <a:ext cx="3714946" cy="4909279"/>
          </a:xfrm>
        </p:spPr>
        <p:txBody>
          <a:bodyPr>
            <a:normAutofit/>
          </a:bodyPr>
          <a:lstStyle/>
          <a:p>
            <a:pPr>
              <a:spcBef>
                <a:spcPts val="600"/>
              </a:spcBef>
            </a:pPr>
            <a:r>
              <a:rPr lang="en-US" sz="2400" dirty="0"/>
              <a:t>When a </a:t>
            </a:r>
            <a:r>
              <a:rPr lang="en-US" sz="2400" dirty="0">
                <a:solidFill>
                  <a:schemeClr val="accent6">
                    <a:lumMod val="75000"/>
                  </a:schemeClr>
                </a:solidFill>
              </a:rPr>
              <a:t>return statement </a:t>
            </a:r>
            <a:r>
              <a:rPr lang="en-US" sz="2400" dirty="0"/>
              <a:t>is encountered, the execution of the function </a:t>
            </a:r>
            <a:r>
              <a:rPr lang="en-US" sz="2400" dirty="0">
                <a:solidFill>
                  <a:schemeClr val="accent5">
                    <a:lumMod val="75000"/>
                  </a:schemeClr>
                </a:solidFill>
              </a:rPr>
              <a:t>terminates </a:t>
            </a:r>
          </a:p>
          <a:p>
            <a:pPr>
              <a:spcBef>
                <a:spcPts val="600"/>
              </a:spcBef>
            </a:pPr>
            <a:endParaRPr lang="en-US" sz="2400" dirty="0"/>
          </a:p>
          <a:p>
            <a:pPr>
              <a:spcBef>
                <a:spcPts val="600"/>
              </a:spcBef>
            </a:pPr>
            <a:endParaRPr lang="en-US" sz="2400" dirty="0"/>
          </a:p>
          <a:p>
            <a:endParaRPr lang="en-US" sz="2400" dirty="0"/>
          </a:p>
        </p:txBody>
      </p:sp>
      <p:sp>
        <p:nvSpPr>
          <p:cNvPr id="6" name="Rectangle 5"/>
          <p:cNvSpPr/>
          <p:nvPr/>
        </p:nvSpPr>
        <p:spPr>
          <a:xfrm>
            <a:off x="4260210" y="1206708"/>
            <a:ext cx="4211761" cy="488958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#include &lt;</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iostream</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&gt; </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using namespace std; </a:t>
            </a:r>
          </a:p>
          <a:p>
            <a:pPr>
              <a:tabLst>
                <a:tab pos="344488" algn="l"/>
                <a:tab pos="687388" algn="l"/>
              </a:tabLst>
            </a:pP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double larger(double x, double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if (x &gt;= y)</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x;</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else</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return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main()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double a = 2.5, b = 5.0, c;</a:t>
            </a:r>
          </a:p>
          <a:p>
            <a:pPr>
              <a:tabLst>
                <a:tab pos="344488" algn="l"/>
                <a:tab pos="687388" algn="l"/>
              </a:tabLst>
            </a:pPr>
            <a:endPar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c = larger(a, b);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cout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&lt;&lt; c &lt;&lt; " is larger." &lt;&lt;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endl</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0;</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7" name="Right Arrow 6"/>
          <p:cNvSpPr/>
          <p:nvPr/>
        </p:nvSpPr>
        <p:spPr>
          <a:xfrm>
            <a:off x="4051883" y="3127311"/>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nvGrpSpPr>
          <p:cNvPr id="11" name="Group 10"/>
          <p:cNvGrpSpPr/>
          <p:nvPr/>
        </p:nvGrpSpPr>
        <p:grpSpPr>
          <a:xfrm>
            <a:off x="4000127" y="4640225"/>
            <a:ext cx="310417" cy="192947"/>
            <a:chOff x="4000127" y="4848837"/>
            <a:chExt cx="310417" cy="192947"/>
          </a:xfrm>
        </p:grpSpPr>
        <p:sp>
          <p:nvSpPr>
            <p:cNvPr id="8" name="Right Arrow 7"/>
            <p:cNvSpPr/>
            <p:nvPr/>
          </p:nvSpPr>
          <p:spPr>
            <a:xfrm>
              <a:off x="4051883" y="4848837"/>
              <a:ext cx="258661" cy="192947"/>
            </a:xfrm>
            <a:prstGeom prst="rightArrow">
              <a:avLst/>
            </a:prstGeom>
            <a:noFill/>
            <a:ln>
              <a:solidFill>
                <a:schemeClr val="tx1"/>
              </a:solidFill>
              <a:prstDash val="sysDot"/>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 name="Rectangle 8"/>
            <p:cNvSpPr/>
            <p:nvPr/>
          </p:nvSpPr>
          <p:spPr>
            <a:xfrm>
              <a:off x="4000127" y="4848837"/>
              <a:ext cx="66893" cy="192947"/>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0" name="Rectangle 9"/>
            <p:cNvSpPr/>
            <p:nvPr/>
          </p:nvSpPr>
          <p:spPr>
            <a:xfrm>
              <a:off x="4089873" y="4848837"/>
              <a:ext cx="66893" cy="192947"/>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sp>
        <p:nvSpPr>
          <p:cNvPr id="12" name="Slide Number Placeholder 11"/>
          <p:cNvSpPr>
            <a:spLocks noGrp="1"/>
          </p:cNvSpPr>
          <p:nvPr>
            <p:ph type="sldNum" sz="quarter" idx="12"/>
          </p:nvPr>
        </p:nvSpPr>
        <p:spPr/>
        <p:txBody>
          <a:bodyPr/>
          <a:lstStyle/>
          <a:p>
            <a:fld id="{A2D5F323-9395-A24C-8003-89F99F5948AE}" type="slidenum">
              <a:rPr lang="en-US" smtClean="0"/>
              <a:pPr/>
              <a:t>36</a:t>
            </a:fld>
            <a:endParaRPr lang="en-US" dirty="0"/>
          </a:p>
        </p:txBody>
      </p:sp>
      <p:sp>
        <p:nvSpPr>
          <p:cNvPr id="13" name="TextBox 12">
            <a:extLst>
              <a:ext uri="{FF2B5EF4-FFF2-40B4-BE49-F238E27FC236}">
                <a16:creationId xmlns:a16="http://schemas.microsoft.com/office/drawing/2014/main" id="{FF46A190-A09B-A247-95EE-A50DA5045DAB}"/>
              </a:ext>
            </a:extLst>
          </p:cNvPr>
          <p:cNvSpPr txBox="1"/>
          <p:nvPr/>
        </p:nvSpPr>
        <p:spPr>
          <a:xfrm>
            <a:off x="6366090" y="2258331"/>
            <a:ext cx="412292" cy="307777"/>
          </a:xfrm>
          <a:prstGeom prst="rect">
            <a:avLst/>
          </a:prstGeom>
          <a:solidFill>
            <a:schemeClr val="bg1"/>
          </a:solidFill>
          <a:ln>
            <a:solidFill>
              <a:schemeClr val="tx1"/>
            </a:solidFill>
          </a:ln>
        </p:spPr>
        <p:txBody>
          <a:bodyPr wrap="none" rtlCol="0">
            <a:spAutoFit/>
          </a:bodyPr>
          <a:lstStyle/>
          <a:p>
            <a:r>
              <a:rPr lang="en-US" sz="1400" dirty="0"/>
              <a:t>2.5</a:t>
            </a:r>
          </a:p>
        </p:txBody>
      </p:sp>
      <p:sp>
        <p:nvSpPr>
          <p:cNvPr id="14" name="TextBox 13">
            <a:extLst>
              <a:ext uri="{FF2B5EF4-FFF2-40B4-BE49-F238E27FC236}">
                <a16:creationId xmlns:a16="http://schemas.microsoft.com/office/drawing/2014/main" id="{22EF03BD-DABA-DE44-91EA-32E4BCFCC791}"/>
              </a:ext>
            </a:extLst>
          </p:cNvPr>
          <p:cNvSpPr txBox="1"/>
          <p:nvPr/>
        </p:nvSpPr>
        <p:spPr>
          <a:xfrm>
            <a:off x="7484564" y="2252886"/>
            <a:ext cx="412292" cy="307777"/>
          </a:xfrm>
          <a:prstGeom prst="rect">
            <a:avLst/>
          </a:prstGeom>
          <a:solidFill>
            <a:schemeClr val="bg1"/>
          </a:solidFill>
          <a:ln>
            <a:solidFill>
              <a:schemeClr val="tx1"/>
            </a:solidFill>
          </a:ln>
        </p:spPr>
        <p:txBody>
          <a:bodyPr wrap="none" rtlCol="0">
            <a:spAutoFit/>
          </a:bodyPr>
          <a:lstStyle/>
          <a:p>
            <a:r>
              <a:rPr lang="en-US" sz="1400" dirty="0"/>
              <a:t>5.0</a:t>
            </a:r>
          </a:p>
        </p:txBody>
      </p:sp>
    </p:spTree>
    <p:extLst>
      <p:ext uri="{BB962C8B-B14F-4D97-AF65-F5344CB8AC3E}">
        <p14:creationId xmlns:p14="http://schemas.microsoft.com/office/powerpoint/2010/main" val="10089655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 - Flow of Control</a:t>
            </a:r>
          </a:p>
        </p:txBody>
      </p:sp>
      <p:sp>
        <p:nvSpPr>
          <p:cNvPr id="3" name="Content Placeholder 2"/>
          <p:cNvSpPr>
            <a:spLocks noGrp="1"/>
          </p:cNvSpPr>
          <p:nvPr>
            <p:ph idx="1"/>
          </p:nvPr>
        </p:nvSpPr>
        <p:spPr>
          <a:xfrm>
            <a:off x="286603" y="1319134"/>
            <a:ext cx="3714946" cy="4909279"/>
          </a:xfrm>
        </p:spPr>
        <p:txBody>
          <a:bodyPr>
            <a:normAutofit/>
          </a:bodyPr>
          <a:lstStyle/>
          <a:p>
            <a:pPr>
              <a:spcBef>
                <a:spcPts val="600"/>
              </a:spcBef>
            </a:pPr>
            <a:r>
              <a:rPr lang="en-US" sz="2400" dirty="0"/>
              <a:t>The control is </a:t>
            </a:r>
            <a:r>
              <a:rPr lang="en-US" sz="2400" dirty="0">
                <a:solidFill>
                  <a:schemeClr val="accent6">
                    <a:lumMod val="75000"/>
                  </a:schemeClr>
                </a:solidFill>
              </a:rPr>
              <a:t>passed back to the calling function </a:t>
            </a:r>
            <a:r>
              <a:rPr lang="en-US" sz="2400" dirty="0"/>
              <a:t>together with the return value </a:t>
            </a:r>
          </a:p>
          <a:p>
            <a:pPr>
              <a:spcBef>
                <a:spcPts val="600"/>
              </a:spcBef>
            </a:pPr>
            <a:endParaRPr lang="en-US" sz="2400" dirty="0"/>
          </a:p>
          <a:p>
            <a:pPr>
              <a:spcBef>
                <a:spcPts val="600"/>
              </a:spcBef>
            </a:pPr>
            <a:endParaRPr lang="en-US" sz="2400" dirty="0"/>
          </a:p>
          <a:p>
            <a:endParaRPr lang="en-US" sz="2400" dirty="0"/>
          </a:p>
        </p:txBody>
      </p:sp>
      <p:sp>
        <p:nvSpPr>
          <p:cNvPr id="6" name="Rectangle 5"/>
          <p:cNvSpPr/>
          <p:nvPr/>
        </p:nvSpPr>
        <p:spPr>
          <a:xfrm>
            <a:off x="4260210" y="1206708"/>
            <a:ext cx="4211761" cy="488958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#include &lt;</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iostream</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&gt; </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using namespace std; </a:t>
            </a:r>
          </a:p>
          <a:p>
            <a:pPr>
              <a:tabLst>
                <a:tab pos="344488" algn="l"/>
                <a:tab pos="687388" algn="l"/>
              </a:tabLst>
            </a:pP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double larger(double x, double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if (x &gt;= y)</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x;</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else</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main()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double a = 2.5, b = 5.0, c;</a:t>
            </a:r>
          </a:p>
          <a:p>
            <a:pPr>
              <a:tabLst>
                <a:tab pos="344488" algn="l"/>
                <a:tab pos="687388" algn="l"/>
              </a:tabLst>
            </a:pPr>
            <a:endPar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c = larger(a, b);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cout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&lt;&lt; c &lt;&lt; " is larger." &lt;&lt;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endl</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0;</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7" name="Right Arrow 6"/>
          <p:cNvSpPr/>
          <p:nvPr/>
        </p:nvSpPr>
        <p:spPr>
          <a:xfrm>
            <a:off x="4051883" y="4640225"/>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14" name="Straight Arrow Connector 13"/>
          <p:cNvCxnSpPr>
            <a:cxnSpLocks/>
          </p:cNvCxnSpPr>
          <p:nvPr/>
        </p:nvCxnSpPr>
        <p:spPr>
          <a:xfrm flipH="1">
            <a:off x="5431316" y="3321170"/>
            <a:ext cx="124934" cy="131905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297508" y="3773773"/>
            <a:ext cx="412292" cy="307777"/>
          </a:xfrm>
          <a:prstGeom prst="rect">
            <a:avLst/>
          </a:prstGeom>
          <a:solidFill>
            <a:schemeClr val="bg1"/>
          </a:solidFill>
          <a:ln>
            <a:solidFill>
              <a:schemeClr val="tx1"/>
            </a:solidFill>
          </a:ln>
        </p:spPr>
        <p:txBody>
          <a:bodyPr wrap="none" rtlCol="0">
            <a:spAutoFit/>
          </a:bodyPr>
          <a:lstStyle/>
          <a:p>
            <a:r>
              <a:rPr lang="en-US" sz="1400" dirty="0"/>
              <a:t>5.0</a:t>
            </a:r>
          </a:p>
        </p:txBody>
      </p:sp>
      <p:grpSp>
        <p:nvGrpSpPr>
          <p:cNvPr id="23" name="Group 22"/>
          <p:cNvGrpSpPr/>
          <p:nvPr/>
        </p:nvGrpSpPr>
        <p:grpSpPr>
          <a:xfrm>
            <a:off x="4000127" y="3128223"/>
            <a:ext cx="310417" cy="192947"/>
            <a:chOff x="4000127" y="4848837"/>
            <a:chExt cx="310417" cy="192947"/>
          </a:xfrm>
          <a:effectLst/>
        </p:grpSpPr>
        <p:sp>
          <p:nvSpPr>
            <p:cNvPr id="24" name="Right Arrow 23"/>
            <p:cNvSpPr/>
            <p:nvPr/>
          </p:nvSpPr>
          <p:spPr>
            <a:xfrm>
              <a:off x="4051883" y="4848837"/>
              <a:ext cx="258661" cy="192947"/>
            </a:xfrm>
            <a:prstGeom prst="rightArrow">
              <a:avLst/>
            </a:prstGeom>
            <a:noFill/>
            <a:ln>
              <a:solidFill>
                <a:schemeClr val="tx1"/>
              </a:solidFill>
              <a:prstDash val="sysDot"/>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5" name="Rectangle 24"/>
            <p:cNvSpPr/>
            <p:nvPr/>
          </p:nvSpPr>
          <p:spPr>
            <a:xfrm>
              <a:off x="4000127" y="4848837"/>
              <a:ext cx="156639" cy="192947"/>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sp>
        <p:nvSpPr>
          <p:cNvPr id="8" name="Slide Number Placeholder 7"/>
          <p:cNvSpPr>
            <a:spLocks noGrp="1"/>
          </p:cNvSpPr>
          <p:nvPr>
            <p:ph type="sldNum" sz="quarter" idx="12"/>
          </p:nvPr>
        </p:nvSpPr>
        <p:spPr/>
        <p:txBody>
          <a:bodyPr/>
          <a:lstStyle/>
          <a:p>
            <a:fld id="{A2D5F323-9395-A24C-8003-89F99F5948AE}" type="slidenum">
              <a:rPr lang="en-US" smtClean="0"/>
              <a:pPr/>
              <a:t>37</a:t>
            </a:fld>
            <a:endParaRPr lang="en-US" dirty="0"/>
          </a:p>
        </p:txBody>
      </p:sp>
    </p:spTree>
    <p:extLst>
      <p:ext uri="{BB962C8B-B14F-4D97-AF65-F5344CB8AC3E}">
        <p14:creationId xmlns:p14="http://schemas.microsoft.com/office/powerpoint/2010/main" val="37540134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 - Flow of Control</a:t>
            </a:r>
          </a:p>
        </p:txBody>
      </p:sp>
      <p:sp>
        <p:nvSpPr>
          <p:cNvPr id="3" name="Content Placeholder 2"/>
          <p:cNvSpPr>
            <a:spLocks noGrp="1"/>
          </p:cNvSpPr>
          <p:nvPr>
            <p:ph idx="1"/>
          </p:nvPr>
        </p:nvSpPr>
        <p:spPr>
          <a:xfrm>
            <a:off x="286603" y="1319134"/>
            <a:ext cx="3714946" cy="4909279"/>
          </a:xfrm>
        </p:spPr>
        <p:txBody>
          <a:bodyPr/>
          <a:lstStyle/>
          <a:p>
            <a:pPr>
              <a:spcBef>
                <a:spcPts val="600"/>
              </a:spcBef>
            </a:pPr>
            <a:r>
              <a:rPr lang="en-US" dirty="0"/>
              <a:t>The main function will </a:t>
            </a:r>
            <a:r>
              <a:rPr lang="en-US" dirty="0">
                <a:solidFill>
                  <a:schemeClr val="accent6">
                    <a:lumMod val="75000"/>
                  </a:schemeClr>
                </a:solidFill>
              </a:rPr>
              <a:t>resume</a:t>
            </a:r>
            <a:r>
              <a:rPr lang="en-US" dirty="0"/>
              <a:t> at the calling statement </a:t>
            </a:r>
          </a:p>
          <a:p>
            <a:pPr>
              <a:spcBef>
                <a:spcPts val="600"/>
              </a:spcBef>
            </a:pPr>
            <a:endParaRPr lang="en-US" dirty="0"/>
          </a:p>
          <a:p>
            <a:pPr>
              <a:spcBef>
                <a:spcPts val="600"/>
              </a:spcBef>
            </a:pPr>
            <a:endParaRPr lang="en-US" sz="2600" dirty="0"/>
          </a:p>
          <a:p>
            <a:endParaRPr lang="en-US" dirty="0"/>
          </a:p>
        </p:txBody>
      </p:sp>
      <p:sp>
        <p:nvSpPr>
          <p:cNvPr id="6" name="Rectangle 5"/>
          <p:cNvSpPr/>
          <p:nvPr/>
        </p:nvSpPr>
        <p:spPr>
          <a:xfrm>
            <a:off x="4260210" y="1206708"/>
            <a:ext cx="4211761" cy="488958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#include &lt;</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iostream</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&gt; </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using namespace std; </a:t>
            </a:r>
          </a:p>
          <a:p>
            <a:pPr>
              <a:tabLst>
                <a:tab pos="344488" algn="l"/>
                <a:tab pos="687388" algn="l"/>
              </a:tabLst>
            </a:pP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double larger(double x, double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if (x &gt;= y)</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x;</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else</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main()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double a = 2.5, b = 5.0, c;</a:t>
            </a:r>
          </a:p>
          <a:p>
            <a:pPr>
              <a:tabLst>
                <a:tab pos="344488" algn="l"/>
                <a:tab pos="687388" algn="l"/>
              </a:tabLst>
            </a:pPr>
            <a:endPar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c = larger(a, b);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cout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&lt;&lt; c &lt;&lt; " is larger." &lt;&lt;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endl</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0;</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7" name="Right Arrow 6"/>
          <p:cNvSpPr/>
          <p:nvPr/>
        </p:nvSpPr>
        <p:spPr>
          <a:xfrm>
            <a:off x="4051883" y="4640225"/>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A2D5F323-9395-A24C-8003-89F99F5948AE}" type="slidenum">
              <a:rPr lang="en-US" smtClean="0"/>
              <a:pPr/>
              <a:t>38</a:t>
            </a:fld>
            <a:endParaRPr lang="en-US" dirty="0"/>
          </a:p>
        </p:txBody>
      </p:sp>
    </p:spTree>
    <p:extLst>
      <p:ext uri="{BB962C8B-B14F-4D97-AF65-F5344CB8AC3E}">
        <p14:creationId xmlns:p14="http://schemas.microsoft.com/office/powerpoint/2010/main" val="352020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 - Flow of Control</a:t>
            </a:r>
          </a:p>
        </p:txBody>
      </p:sp>
      <p:sp>
        <p:nvSpPr>
          <p:cNvPr id="3" name="Content Placeholder 2"/>
          <p:cNvSpPr>
            <a:spLocks noGrp="1"/>
          </p:cNvSpPr>
          <p:nvPr>
            <p:ph idx="1"/>
          </p:nvPr>
        </p:nvSpPr>
        <p:spPr>
          <a:xfrm>
            <a:off x="286603" y="1319134"/>
            <a:ext cx="3714946" cy="4909279"/>
          </a:xfrm>
        </p:spPr>
        <p:txBody>
          <a:bodyPr/>
          <a:lstStyle/>
          <a:p>
            <a:pPr>
              <a:spcBef>
                <a:spcPts val="600"/>
              </a:spcBef>
            </a:pPr>
            <a:r>
              <a:rPr lang="en-US" dirty="0"/>
              <a:t>The statements in the main function are </a:t>
            </a:r>
            <a:r>
              <a:rPr lang="en-US" dirty="0">
                <a:solidFill>
                  <a:schemeClr val="accent6">
                    <a:lumMod val="75000"/>
                  </a:schemeClr>
                </a:solidFill>
              </a:rPr>
              <a:t>executed sequentially </a:t>
            </a:r>
            <a:r>
              <a:rPr lang="en-US" dirty="0"/>
              <a:t>from top to bottom</a:t>
            </a:r>
          </a:p>
          <a:p>
            <a:pPr>
              <a:spcBef>
                <a:spcPts val="600"/>
              </a:spcBef>
            </a:pPr>
            <a:r>
              <a:rPr lang="en-US" dirty="0"/>
              <a:t>The control is passed from one statement to another </a:t>
            </a:r>
          </a:p>
          <a:p>
            <a:pPr>
              <a:spcBef>
                <a:spcPts val="600"/>
              </a:spcBef>
            </a:pPr>
            <a:endParaRPr lang="en-US" dirty="0"/>
          </a:p>
          <a:p>
            <a:pPr>
              <a:spcBef>
                <a:spcPts val="600"/>
              </a:spcBef>
            </a:pPr>
            <a:endParaRPr lang="en-US" sz="2600" dirty="0"/>
          </a:p>
          <a:p>
            <a:endParaRPr lang="en-US" dirty="0"/>
          </a:p>
        </p:txBody>
      </p:sp>
      <p:sp>
        <p:nvSpPr>
          <p:cNvPr id="6" name="Rectangle 5"/>
          <p:cNvSpPr/>
          <p:nvPr/>
        </p:nvSpPr>
        <p:spPr>
          <a:xfrm>
            <a:off x="4260210" y="1206708"/>
            <a:ext cx="4211761" cy="488958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#include &lt;</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iostream</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&gt; </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using namespace std; </a:t>
            </a:r>
          </a:p>
          <a:p>
            <a:pPr>
              <a:tabLst>
                <a:tab pos="344488" algn="l"/>
                <a:tab pos="687388" algn="l"/>
              </a:tabLst>
            </a:pP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double larger(double x, double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if (x &gt;= y)</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x;</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else</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main()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double a = 2.5, b = 5.0, c;</a:t>
            </a:r>
          </a:p>
          <a:p>
            <a:pPr>
              <a:tabLst>
                <a:tab pos="344488" algn="l"/>
                <a:tab pos="687388" algn="l"/>
              </a:tabLst>
            </a:pPr>
            <a:endPar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c = larger(a, b);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cout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&lt;&lt; c &lt;&lt; " is larger." &lt;&lt;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endl</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0;</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7" name="Right Arrow 6"/>
          <p:cNvSpPr/>
          <p:nvPr/>
        </p:nvSpPr>
        <p:spPr>
          <a:xfrm>
            <a:off x="4051883" y="4640225"/>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A2D5F323-9395-A24C-8003-89F99F5948AE}" type="slidenum">
              <a:rPr lang="en-US" smtClean="0"/>
              <a:pPr/>
              <a:t>39</a:t>
            </a:fld>
            <a:endParaRPr lang="en-US" dirty="0"/>
          </a:p>
        </p:txBody>
      </p:sp>
      <p:sp>
        <p:nvSpPr>
          <p:cNvPr id="9" name="Rounded Rectangle 8">
            <a:extLst>
              <a:ext uri="{FF2B5EF4-FFF2-40B4-BE49-F238E27FC236}">
                <a16:creationId xmlns:a16="http://schemas.microsoft.com/office/drawing/2014/main" id="{2EDAE24E-2961-6E4C-A3E7-AF60FF1721A0}"/>
              </a:ext>
            </a:extLst>
          </p:cNvPr>
          <p:cNvSpPr/>
          <p:nvPr/>
        </p:nvSpPr>
        <p:spPr>
          <a:xfrm>
            <a:off x="5918200" y="5780087"/>
            <a:ext cx="2260113" cy="7588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lvl="1"/>
            <a:r>
              <a:rPr lang="en-US" sz="1200" dirty="0">
                <a:latin typeface="Menlo" panose="020B0609030804020204" pitchFamily="49" charset="0"/>
                <a:ea typeface="Menlo" panose="020B0609030804020204" pitchFamily="49" charset="0"/>
                <a:cs typeface="Menlo" panose="020B0609030804020204" pitchFamily="49" charset="0"/>
              </a:rPr>
              <a:t>c</a:t>
            </a:r>
            <a:r>
              <a:rPr lang="en-US" sz="1400" dirty="0">
                <a:latin typeface="Avenir Next Condensed" charset="0"/>
                <a:ea typeface="Avenir Next Condensed" charset="0"/>
                <a:cs typeface="Avenir Next Condensed" charset="0"/>
              </a:rPr>
              <a:t> takes the value 5.0 which is the return value of </a:t>
            </a:r>
            <a:r>
              <a:rPr lang="en-US" sz="1200" dirty="0">
                <a:latin typeface="Menlo" panose="020B0609030804020204" pitchFamily="49" charset="0"/>
                <a:ea typeface="Menlo" panose="020B0609030804020204" pitchFamily="49" charset="0"/>
                <a:cs typeface="Menlo" panose="020B0609030804020204" pitchFamily="49" charset="0"/>
              </a:rPr>
              <a:t>larger()</a:t>
            </a:r>
            <a:endParaRPr lang="en-US" sz="14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520989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2AB-0992-4578-A533-FF83E703DB91}"/>
              </a:ext>
            </a:extLst>
          </p:cNvPr>
          <p:cNvSpPr>
            <a:spLocks noGrp="1"/>
          </p:cNvSpPr>
          <p:nvPr>
            <p:ph type="title"/>
          </p:nvPr>
        </p:nvSpPr>
        <p:spPr/>
        <p:txBody>
          <a:bodyPr>
            <a:normAutofit/>
          </a:bodyPr>
          <a:lstStyle/>
          <a:p>
            <a:r>
              <a:rPr lang="en-US" dirty="0"/>
              <a:t>How to Use this Guidance Notes</a:t>
            </a:r>
          </a:p>
        </p:txBody>
      </p:sp>
      <p:sp>
        <p:nvSpPr>
          <p:cNvPr id="3" name="Content Placeholder 2">
            <a:extLst>
              <a:ext uri="{FF2B5EF4-FFF2-40B4-BE49-F238E27FC236}">
                <a16:creationId xmlns:a16="http://schemas.microsoft.com/office/drawing/2014/main" id="{708164E9-AFCF-492D-B4FA-7AA3062CA660}"/>
              </a:ext>
            </a:extLst>
          </p:cNvPr>
          <p:cNvSpPr>
            <a:spLocks noGrp="1"/>
          </p:cNvSpPr>
          <p:nvPr>
            <p:ph idx="1"/>
          </p:nvPr>
        </p:nvSpPr>
        <p:spPr>
          <a:xfrm>
            <a:off x="457200" y="1600200"/>
            <a:ext cx="8229600" cy="4983162"/>
          </a:xfrm>
        </p:spPr>
        <p:txBody>
          <a:bodyPr>
            <a:normAutofit/>
          </a:bodyPr>
          <a:lstStyle/>
          <a:p>
            <a:pPr>
              <a:spcBef>
                <a:spcPts val="900"/>
              </a:spcBef>
            </a:pPr>
            <a:r>
              <a:rPr lang="en-US" sz="2600" dirty="0"/>
              <a:t>We suggest you to copy the code segments in this notes to the coding environment and try run the program yourself.  </a:t>
            </a:r>
          </a:p>
          <a:p>
            <a:pPr>
              <a:spcBef>
                <a:spcPts val="900"/>
              </a:spcBef>
            </a:pPr>
            <a:r>
              <a:rPr lang="en-US" sz="2600" dirty="0"/>
              <a:t>Also, try make change to the code, then observe the output and deduce the behavior of the code.  This way of playing around with the code can help give you a better understanding of the programming language.</a:t>
            </a:r>
          </a:p>
        </p:txBody>
      </p:sp>
      <p:sp>
        <p:nvSpPr>
          <p:cNvPr id="4" name="Slide Number Placeholder 3">
            <a:extLst>
              <a:ext uri="{FF2B5EF4-FFF2-40B4-BE49-F238E27FC236}">
                <a16:creationId xmlns:a16="http://schemas.microsoft.com/office/drawing/2014/main" id="{5DE354B5-847F-4662-A942-1FA1FAA44994}"/>
              </a:ext>
            </a:extLst>
          </p:cNvPr>
          <p:cNvSpPr>
            <a:spLocks noGrp="1"/>
          </p:cNvSpPr>
          <p:nvPr>
            <p:ph type="sldNum" sz="quarter" idx="12"/>
          </p:nvPr>
        </p:nvSpPr>
        <p:spPr/>
        <p:txBody>
          <a:bodyPr/>
          <a:lstStyle/>
          <a:p>
            <a:fld id="{A2D5F323-9395-A24C-8003-89F99F5948AE}" type="slidenum">
              <a:rPr lang="en-US" smtClean="0"/>
              <a:pPr/>
              <a:t>4</a:t>
            </a:fld>
            <a:endParaRPr lang="en-US" dirty="0"/>
          </a:p>
        </p:txBody>
      </p:sp>
    </p:spTree>
    <p:extLst>
      <p:ext uri="{BB962C8B-B14F-4D97-AF65-F5344CB8AC3E}">
        <p14:creationId xmlns:p14="http://schemas.microsoft.com/office/powerpoint/2010/main" val="3304922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 - Flow of Control</a:t>
            </a:r>
          </a:p>
        </p:txBody>
      </p:sp>
      <p:sp>
        <p:nvSpPr>
          <p:cNvPr id="3" name="Content Placeholder 2"/>
          <p:cNvSpPr>
            <a:spLocks noGrp="1"/>
          </p:cNvSpPr>
          <p:nvPr>
            <p:ph idx="1"/>
          </p:nvPr>
        </p:nvSpPr>
        <p:spPr>
          <a:xfrm>
            <a:off x="286603" y="1319134"/>
            <a:ext cx="3714946" cy="4909279"/>
          </a:xfrm>
        </p:spPr>
        <p:txBody>
          <a:bodyPr/>
          <a:lstStyle/>
          <a:p>
            <a:pPr>
              <a:spcBef>
                <a:spcPts val="600"/>
              </a:spcBef>
            </a:pPr>
            <a:r>
              <a:rPr lang="en-US" dirty="0"/>
              <a:t>The statements in the main function are </a:t>
            </a:r>
            <a:r>
              <a:rPr lang="en-US" dirty="0">
                <a:solidFill>
                  <a:schemeClr val="accent6">
                    <a:lumMod val="75000"/>
                  </a:schemeClr>
                </a:solidFill>
              </a:rPr>
              <a:t>executed sequentially </a:t>
            </a:r>
            <a:r>
              <a:rPr lang="en-US" dirty="0"/>
              <a:t>from top to bottom</a:t>
            </a:r>
          </a:p>
          <a:p>
            <a:pPr>
              <a:spcBef>
                <a:spcPts val="600"/>
              </a:spcBef>
            </a:pPr>
            <a:r>
              <a:rPr lang="en-US" dirty="0"/>
              <a:t>The control is passed from one statement to another </a:t>
            </a:r>
          </a:p>
          <a:p>
            <a:pPr>
              <a:spcBef>
                <a:spcPts val="600"/>
              </a:spcBef>
            </a:pPr>
            <a:endParaRPr lang="en-US" dirty="0"/>
          </a:p>
          <a:p>
            <a:pPr>
              <a:spcBef>
                <a:spcPts val="600"/>
              </a:spcBef>
            </a:pPr>
            <a:endParaRPr lang="en-US" sz="2600" dirty="0"/>
          </a:p>
          <a:p>
            <a:endParaRPr lang="en-US" dirty="0"/>
          </a:p>
        </p:txBody>
      </p:sp>
      <p:sp>
        <p:nvSpPr>
          <p:cNvPr id="6" name="Rectangle 5"/>
          <p:cNvSpPr/>
          <p:nvPr/>
        </p:nvSpPr>
        <p:spPr>
          <a:xfrm>
            <a:off x="4260210" y="1206708"/>
            <a:ext cx="4211761" cy="488958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#include &lt;</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iostream</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&gt; </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using namespace std; </a:t>
            </a:r>
          </a:p>
          <a:p>
            <a:pPr>
              <a:tabLst>
                <a:tab pos="344488" algn="l"/>
                <a:tab pos="687388" algn="l"/>
              </a:tabLst>
            </a:pP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double larger(double x, double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if (x &gt;= y)</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x;</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else</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main()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double a = 2.5, b = 5.0, c;</a:t>
            </a:r>
          </a:p>
          <a:p>
            <a:pPr>
              <a:tabLst>
                <a:tab pos="344488" algn="l"/>
                <a:tab pos="687388" algn="l"/>
              </a:tabLst>
            </a:pPr>
            <a:endPar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c = larger(a, b);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cout</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&lt;&lt; c &lt;&lt; " is larger." &lt;&lt;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endl</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0;</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7" name="Right Arrow 6"/>
          <p:cNvSpPr/>
          <p:nvPr/>
        </p:nvSpPr>
        <p:spPr>
          <a:xfrm>
            <a:off x="4051883" y="4837366"/>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A2D5F323-9395-A24C-8003-89F99F5948AE}" type="slidenum">
              <a:rPr lang="en-US" smtClean="0"/>
              <a:pPr/>
              <a:t>40</a:t>
            </a:fld>
            <a:endParaRPr lang="en-US" dirty="0"/>
          </a:p>
        </p:txBody>
      </p:sp>
    </p:spTree>
    <p:extLst>
      <p:ext uri="{BB962C8B-B14F-4D97-AF65-F5344CB8AC3E}">
        <p14:creationId xmlns:p14="http://schemas.microsoft.com/office/powerpoint/2010/main" val="14743560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 - Flow of Control</a:t>
            </a:r>
          </a:p>
        </p:txBody>
      </p:sp>
      <p:sp>
        <p:nvSpPr>
          <p:cNvPr id="3" name="Content Placeholder 2"/>
          <p:cNvSpPr>
            <a:spLocks noGrp="1"/>
          </p:cNvSpPr>
          <p:nvPr>
            <p:ph idx="1"/>
          </p:nvPr>
        </p:nvSpPr>
        <p:spPr>
          <a:xfrm>
            <a:off x="286603" y="1319134"/>
            <a:ext cx="3714946" cy="4909279"/>
          </a:xfrm>
        </p:spPr>
        <p:txBody>
          <a:bodyPr/>
          <a:lstStyle/>
          <a:p>
            <a:pPr>
              <a:spcBef>
                <a:spcPts val="600"/>
              </a:spcBef>
            </a:pPr>
            <a:r>
              <a:rPr lang="en-US" dirty="0"/>
              <a:t>When a return statement in the main function is encountered, the program ends </a:t>
            </a:r>
          </a:p>
          <a:p>
            <a:pPr>
              <a:spcBef>
                <a:spcPts val="600"/>
              </a:spcBef>
            </a:pPr>
            <a:endParaRPr lang="en-US" dirty="0"/>
          </a:p>
          <a:p>
            <a:pPr>
              <a:spcBef>
                <a:spcPts val="600"/>
              </a:spcBef>
            </a:pPr>
            <a:endParaRPr lang="en-US" sz="2600" dirty="0"/>
          </a:p>
          <a:p>
            <a:endParaRPr lang="en-US" dirty="0"/>
          </a:p>
        </p:txBody>
      </p:sp>
      <p:sp>
        <p:nvSpPr>
          <p:cNvPr id="6" name="Rectangle 5"/>
          <p:cNvSpPr/>
          <p:nvPr/>
        </p:nvSpPr>
        <p:spPr>
          <a:xfrm>
            <a:off x="4260210" y="1206708"/>
            <a:ext cx="4211761" cy="488958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#include &lt;</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iostream</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&gt; </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using namespace std; </a:t>
            </a:r>
          </a:p>
          <a:p>
            <a:pPr>
              <a:tabLst>
                <a:tab pos="344488" algn="l"/>
                <a:tab pos="687388" algn="l"/>
              </a:tabLst>
            </a:pP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double larger(double x, double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b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if (x &gt;= y)</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x;</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else</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return y;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int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main()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double a = 2.5, b = 5.0, c;</a:t>
            </a:r>
          </a:p>
          <a:p>
            <a:pPr>
              <a:tabLst>
                <a:tab pos="344488" algn="l"/>
                <a:tab pos="687388" algn="l"/>
              </a:tabLst>
            </a:pPr>
            <a:endPar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endParaRP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c = larger(a, b);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cout</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&lt;&lt; c &lt;&lt; " is larger." &lt;&lt; </a:t>
            </a:r>
            <a:r>
              <a:rPr lang="en-US" sz="1400" dirty="0" err="1">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endl</a:t>
            </a: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return 0;</a:t>
            </a:r>
          </a:p>
          <a:p>
            <a:pPr>
              <a:tabLst>
                <a:tab pos="344488" algn="l"/>
                <a:tab pos="687388" algn="l"/>
              </a:tabLst>
            </a:pPr>
            <a:r>
              <a:rPr lang="en-US" sz="14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a:t>
            </a:r>
          </a:p>
          <a:p>
            <a:pPr>
              <a:tabLst>
                <a:tab pos="344488" algn="l"/>
                <a:tab pos="687388" algn="l"/>
              </a:tabLst>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7" name="Right Arrow 6"/>
          <p:cNvSpPr/>
          <p:nvPr/>
        </p:nvSpPr>
        <p:spPr>
          <a:xfrm>
            <a:off x="4051883" y="5276675"/>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A2D5F323-9395-A24C-8003-89F99F5948AE}" type="slidenum">
              <a:rPr lang="en-US" smtClean="0"/>
              <a:pPr/>
              <a:t>41</a:t>
            </a:fld>
            <a:endParaRPr lang="en-US" dirty="0"/>
          </a:p>
        </p:txBody>
      </p:sp>
      <p:sp>
        <p:nvSpPr>
          <p:cNvPr id="9" name="Rounded Rectangle 8">
            <a:extLst>
              <a:ext uri="{FF2B5EF4-FFF2-40B4-BE49-F238E27FC236}">
                <a16:creationId xmlns:a16="http://schemas.microsoft.com/office/drawing/2014/main" id="{21411821-24D2-134B-A01C-26B64A69B910}"/>
              </a:ext>
            </a:extLst>
          </p:cNvPr>
          <p:cNvSpPr/>
          <p:nvPr/>
        </p:nvSpPr>
        <p:spPr>
          <a:xfrm>
            <a:off x="5055844" y="5731508"/>
            <a:ext cx="2260113" cy="98674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lvl="1"/>
            <a:r>
              <a:rPr lang="en-US" sz="1200" dirty="0">
                <a:solidFill>
                  <a:schemeClr val="tx1"/>
                </a:solidFill>
                <a:ea typeface="Menlo" panose="020B0609030804020204" pitchFamily="49" charset="0"/>
                <a:cs typeface="Menlo" panose="020B0609030804020204" pitchFamily="49" charset="0"/>
              </a:rPr>
              <a:t>Think about this: the main body is also a function main(), it is called by the operating system when you run the program.</a:t>
            </a:r>
            <a:endParaRPr lang="en-US" sz="1400" dirty="0">
              <a:solidFill>
                <a:schemeClr val="tx1"/>
              </a:solidFill>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2775981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Void Functions</a:t>
            </a:r>
          </a:p>
        </p:txBody>
      </p:sp>
      <p:sp>
        <p:nvSpPr>
          <p:cNvPr id="3" name="Content Placeholder 2"/>
          <p:cNvSpPr>
            <a:spLocks noGrp="1"/>
          </p:cNvSpPr>
          <p:nvPr>
            <p:ph idx="1"/>
          </p:nvPr>
        </p:nvSpPr>
        <p:spPr/>
        <p:txBody>
          <a:bodyPr>
            <a:normAutofit fontScale="92500" lnSpcReduction="10000"/>
          </a:bodyPr>
          <a:lstStyle/>
          <a:p>
            <a:r>
              <a:rPr lang="en-US" dirty="0"/>
              <a:t>In some situations, a function simply carries out some operations and produces </a:t>
            </a:r>
            <a:r>
              <a:rPr lang="en-US" dirty="0">
                <a:solidFill>
                  <a:schemeClr val="accent6">
                    <a:lumMod val="75000"/>
                  </a:schemeClr>
                </a:solidFill>
              </a:rPr>
              <a:t>no return value </a:t>
            </a:r>
          </a:p>
          <a:p>
            <a:r>
              <a:rPr lang="en-US" dirty="0"/>
              <a:t>A function with no return value is called a </a:t>
            </a:r>
            <a:r>
              <a:rPr lang="en-US" dirty="0">
                <a:solidFill>
                  <a:schemeClr val="accent6">
                    <a:lumMod val="75000"/>
                  </a:schemeClr>
                </a:solidFill>
              </a:rPr>
              <a:t>void function </a:t>
            </a:r>
          </a:p>
          <a:p>
            <a:r>
              <a:rPr lang="en-US" dirty="0"/>
              <a:t>In this case, the </a:t>
            </a:r>
            <a:r>
              <a:rPr lang="en-US" dirty="0">
                <a:solidFill>
                  <a:schemeClr val="accent5">
                    <a:lumMod val="75000"/>
                  </a:schemeClr>
                </a:solidFill>
              </a:rPr>
              <a:t>void</a:t>
            </a:r>
            <a:r>
              <a:rPr lang="en-US" dirty="0"/>
              <a:t> type </a:t>
            </a:r>
            <a:r>
              <a:rPr lang="en-US" dirty="0" err="1"/>
              <a:t>specifier</a:t>
            </a:r>
            <a:r>
              <a:rPr lang="en-US" dirty="0"/>
              <a:t>, which indicates absence of type, can be used </a:t>
            </a:r>
          </a:p>
          <a:p>
            <a:r>
              <a:rPr lang="en-US" dirty="0"/>
              <a:t>The return statement in a void function does not specify any return value. It is used to return the control to the calling function </a:t>
            </a:r>
          </a:p>
          <a:p>
            <a:r>
              <a:rPr lang="en-US" dirty="0"/>
              <a:t>If a return statement is missing in a void function, the control will be returned to the calling function after the execution of the last statement in the function </a:t>
            </a:r>
          </a:p>
          <a:p>
            <a:endParaRPr lang="en-US" dirty="0"/>
          </a:p>
        </p:txBody>
      </p:sp>
      <p:sp>
        <p:nvSpPr>
          <p:cNvPr id="6" name="Slide Number Placeholder 5"/>
          <p:cNvSpPr>
            <a:spLocks noGrp="1"/>
          </p:cNvSpPr>
          <p:nvPr>
            <p:ph type="sldNum" sz="quarter" idx="12"/>
          </p:nvPr>
        </p:nvSpPr>
        <p:spPr/>
        <p:txBody>
          <a:bodyPr/>
          <a:lstStyle/>
          <a:p>
            <a:fld id="{A2D5F323-9395-A24C-8003-89F99F5948AE}" type="slidenum">
              <a:rPr lang="en-US" smtClean="0"/>
              <a:pPr/>
              <a:t>42</a:t>
            </a:fld>
            <a:endParaRPr lang="en-US" dirty="0"/>
          </a:p>
        </p:txBody>
      </p:sp>
    </p:spTree>
    <p:extLst>
      <p:ext uri="{BB962C8B-B14F-4D97-AF65-F5344CB8AC3E}">
        <p14:creationId xmlns:p14="http://schemas.microsoft.com/office/powerpoint/2010/main" val="126821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Void Functions</a:t>
            </a:r>
          </a:p>
        </p:txBody>
      </p:sp>
      <p:sp>
        <p:nvSpPr>
          <p:cNvPr id="3" name="Content Placeholder 2"/>
          <p:cNvSpPr>
            <a:spLocks noGrp="1"/>
          </p:cNvSpPr>
          <p:nvPr>
            <p:ph idx="1"/>
          </p:nvPr>
        </p:nvSpPr>
        <p:spPr/>
        <p:txBody>
          <a:bodyPr>
            <a:normAutofit/>
          </a:bodyPr>
          <a:lstStyle/>
          <a:p>
            <a:pPr marL="0" indent="0">
              <a:buNone/>
            </a:pPr>
            <a:r>
              <a:rPr lang="en-US" b="1" dirty="0"/>
              <a:t>Examples</a:t>
            </a:r>
          </a:p>
        </p:txBody>
      </p:sp>
      <p:sp>
        <p:nvSpPr>
          <p:cNvPr id="6" name="Rectangle 5"/>
          <p:cNvSpPr/>
          <p:nvPr/>
        </p:nvSpPr>
        <p:spPr>
          <a:xfrm>
            <a:off x="1675194" y="2284006"/>
            <a:ext cx="7011606" cy="1744909"/>
          </a:xfrm>
          <a:prstGeom prst="rect">
            <a:avLst/>
          </a:prstGeom>
          <a:solidFill>
            <a:schemeClr val="tx2">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marL="285750"/>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rPr>
              <a:t>void</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accent4"/>
                </a:solidFill>
                <a:latin typeface="Menlo" panose="020B0609030804020204" pitchFamily="49" charset="0"/>
                <a:ea typeface="Menlo" panose="020B0609030804020204" pitchFamily="49" charset="0"/>
                <a:cs typeface="Menlo" panose="020B0609030804020204" pitchFamily="49" charset="0"/>
              </a:rPr>
              <a:t>print_msg</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err="1">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x) </a:t>
            </a:r>
          </a:p>
          <a:p>
            <a:pPr marL="285750"/>
            <a:r>
              <a:rPr lang="en-US" sz="1600" dirty="0">
                <a:latin typeface="Menlo" panose="020B0609030804020204" pitchFamily="49" charset="0"/>
                <a:ea typeface="Menlo" panose="020B0609030804020204" pitchFamily="49" charset="0"/>
                <a:cs typeface="Menlo" panose="020B0609030804020204" pitchFamily="49" charset="0"/>
              </a:rPr>
              <a:t>{</a:t>
            </a:r>
          </a:p>
          <a:p>
            <a:pPr marL="285750">
              <a:tabLst>
                <a:tab pos="569913" algn="l"/>
              </a:tabLst>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sz="1600" dirty="0">
                <a:latin typeface="Menlo" panose="020B0609030804020204" pitchFamily="49" charset="0"/>
                <a:ea typeface="Menlo" panose="020B0609030804020204" pitchFamily="49" charset="0"/>
                <a:cs typeface="Menlo" panose="020B0609030804020204" pitchFamily="49" charset="0"/>
              </a:rPr>
              <a:t> &lt;&lt; "This is a void function " &lt;&lt; x &lt;&lt; </a:t>
            </a:r>
            <a:r>
              <a:rPr lang="en-US" sz="1600" dirty="0" err="1">
                <a:latin typeface="Menlo" panose="020B0609030804020204" pitchFamily="49" charset="0"/>
                <a:ea typeface="Menlo" panose="020B0609030804020204" pitchFamily="49" charset="0"/>
                <a:cs typeface="Menlo" panose="020B0609030804020204" pitchFamily="49" charset="0"/>
              </a:rPr>
              <a:t>endl</a:t>
            </a:r>
            <a:r>
              <a:rPr lang="en-US" sz="1600" dirty="0">
                <a:latin typeface="Menlo" panose="020B0609030804020204" pitchFamily="49" charset="0"/>
                <a:ea typeface="Menlo" panose="020B0609030804020204" pitchFamily="49" charset="0"/>
                <a:cs typeface="Menlo" panose="020B0609030804020204" pitchFamily="49" charset="0"/>
              </a:rPr>
              <a:t>;</a:t>
            </a:r>
          </a:p>
          <a:p>
            <a:pPr marL="285750">
              <a:tabLst>
                <a:tab pos="569913" algn="l"/>
              </a:tabLst>
            </a:pPr>
            <a:r>
              <a:rPr lang="en-US" sz="1600" dirty="0">
                <a:latin typeface="Menlo" panose="020B0609030804020204" pitchFamily="49" charset="0"/>
                <a:ea typeface="Menlo" panose="020B0609030804020204" pitchFamily="49" charset="0"/>
                <a:cs typeface="Menlo" panose="020B0609030804020204" pitchFamily="49" charset="0"/>
              </a:rPr>
              <a:t>  return;</a:t>
            </a:r>
          </a:p>
          <a:p>
            <a:pPr marL="285750"/>
            <a:r>
              <a:rPr lang="en-US" sz="1600" dirty="0">
                <a:latin typeface="Menlo" panose="020B0609030804020204" pitchFamily="49" charset="0"/>
                <a:ea typeface="Menlo" panose="020B0609030804020204" pitchFamily="49" charset="0"/>
                <a:cs typeface="Menlo" panose="020B0609030804020204" pitchFamily="49" charset="0"/>
              </a:rPr>
              <a:t>}</a:t>
            </a:r>
          </a:p>
        </p:txBody>
      </p:sp>
      <p:sp>
        <p:nvSpPr>
          <p:cNvPr id="7" name="Rectangle 6"/>
          <p:cNvSpPr/>
          <p:nvPr/>
        </p:nvSpPr>
        <p:spPr>
          <a:xfrm>
            <a:off x="1675194" y="4398032"/>
            <a:ext cx="7011606" cy="1375794"/>
          </a:xfrm>
          <a:prstGeom prst="rect">
            <a:avLst/>
          </a:prstGeom>
          <a:solidFill>
            <a:schemeClr val="tx2">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marL="285750"/>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rPr>
              <a:t>void</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accent4"/>
                </a:solidFill>
                <a:latin typeface="Menlo" panose="020B0609030804020204" pitchFamily="49" charset="0"/>
                <a:ea typeface="Menlo" panose="020B0609030804020204" pitchFamily="49" charset="0"/>
                <a:cs typeface="Menlo" panose="020B0609030804020204" pitchFamily="49" charset="0"/>
              </a:rPr>
              <a:t>print_msg</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err="1">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x) </a:t>
            </a:r>
          </a:p>
          <a:p>
            <a:pPr marL="285750"/>
            <a:r>
              <a:rPr lang="en-US" sz="1600" dirty="0">
                <a:latin typeface="Menlo" panose="020B0609030804020204" pitchFamily="49" charset="0"/>
                <a:ea typeface="Menlo" panose="020B0609030804020204" pitchFamily="49" charset="0"/>
                <a:cs typeface="Menlo" panose="020B0609030804020204" pitchFamily="49" charset="0"/>
              </a:rPr>
              <a:t>{</a:t>
            </a:r>
          </a:p>
          <a:p>
            <a:pPr marL="285750">
              <a:tabLst>
                <a:tab pos="569913" algn="l"/>
              </a:tabLst>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sz="1600" dirty="0">
                <a:latin typeface="Menlo" panose="020B0609030804020204" pitchFamily="49" charset="0"/>
                <a:ea typeface="Menlo" panose="020B0609030804020204" pitchFamily="49" charset="0"/>
                <a:cs typeface="Menlo" panose="020B0609030804020204" pitchFamily="49" charset="0"/>
              </a:rPr>
              <a:t> &lt;&lt; "This is a void function " &lt;&lt; x &lt;&lt; </a:t>
            </a:r>
            <a:r>
              <a:rPr lang="en-US" sz="1600" dirty="0" err="1">
                <a:latin typeface="Menlo" panose="020B0609030804020204" pitchFamily="49" charset="0"/>
                <a:ea typeface="Menlo" panose="020B0609030804020204" pitchFamily="49" charset="0"/>
                <a:cs typeface="Menlo" panose="020B0609030804020204" pitchFamily="49" charset="0"/>
              </a:rPr>
              <a:t>endl</a:t>
            </a:r>
            <a:r>
              <a:rPr lang="en-US" sz="1600" dirty="0">
                <a:latin typeface="Menlo" panose="020B0609030804020204" pitchFamily="49" charset="0"/>
                <a:ea typeface="Menlo" panose="020B0609030804020204" pitchFamily="49" charset="0"/>
                <a:cs typeface="Menlo" panose="020B0609030804020204" pitchFamily="49" charset="0"/>
              </a:rPr>
              <a:t>;</a:t>
            </a:r>
          </a:p>
          <a:p>
            <a:pPr marL="285750"/>
            <a:r>
              <a:rPr lang="en-US" sz="1600" dirty="0">
                <a:latin typeface="Menlo" panose="020B0609030804020204" pitchFamily="49" charset="0"/>
                <a:ea typeface="Menlo" panose="020B0609030804020204" pitchFamily="49" charset="0"/>
                <a:cs typeface="Menlo" panose="020B0609030804020204" pitchFamily="49" charset="0"/>
              </a:rPr>
              <a:t>}</a:t>
            </a:r>
          </a:p>
        </p:txBody>
      </p:sp>
      <p:sp>
        <p:nvSpPr>
          <p:cNvPr id="8" name="Rounded Rectangle 7"/>
          <p:cNvSpPr/>
          <p:nvPr/>
        </p:nvSpPr>
        <p:spPr>
          <a:xfrm>
            <a:off x="4236440" y="3567521"/>
            <a:ext cx="2072081" cy="5872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A return statement with no return value</a:t>
            </a:r>
          </a:p>
        </p:txBody>
      </p:sp>
      <p:sp>
        <p:nvSpPr>
          <p:cNvPr id="10" name="Rounded Rectangle 9"/>
          <p:cNvSpPr/>
          <p:nvPr/>
        </p:nvSpPr>
        <p:spPr>
          <a:xfrm>
            <a:off x="4236440" y="5538935"/>
            <a:ext cx="2206305" cy="5872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No return statement</a:t>
            </a:r>
          </a:p>
        </p:txBody>
      </p:sp>
      <p:cxnSp>
        <p:nvCxnSpPr>
          <p:cNvPr id="12" name="Straight Arrow Connector 11"/>
          <p:cNvCxnSpPr>
            <a:cxnSpLocks/>
          </p:cNvCxnSpPr>
          <p:nvPr/>
        </p:nvCxnSpPr>
        <p:spPr>
          <a:xfrm flipH="1" flipV="1">
            <a:off x="3149600" y="3454400"/>
            <a:ext cx="1086840" cy="39834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4" name="Straight Arrow Connector 13"/>
          <p:cNvCxnSpPr>
            <a:stCxn id="10" idx="1"/>
          </p:cNvCxnSpPr>
          <p:nvPr/>
        </p:nvCxnSpPr>
        <p:spPr>
          <a:xfrm flipH="1" flipV="1">
            <a:off x="2550254" y="5404711"/>
            <a:ext cx="1686186" cy="42783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9" name="Slide Number Placeholder 8"/>
          <p:cNvSpPr>
            <a:spLocks noGrp="1"/>
          </p:cNvSpPr>
          <p:nvPr>
            <p:ph type="sldNum" sz="quarter" idx="12"/>
          </p:nvPr>
        </p:nvSpPr>
        <p:spPr/>
        <p:txBody>
          <a:bodyPr/>
          <a:lstStyle/>
          <a:p>
            <a:fld id="{A2D5F323-9395-A24C-8003-89F99F5948AE}" type="slidenum">
              <a:rPr lang="en-US" smtClean="0"/>
              <a:pPr/>
              <a:t>43</a:t>
            </a:fld>
            <a:endParaRPr lang="en-US" dirty="0"/>
          </a:p>
        </p:txBody>
      </p:sp>
      <p:sp>
        <p:nvSpPr>
          <p:cNvPr id="11" name="TextBox 10"/>
          <p:cNvSpPr txBox="1"/>
          <p:nvPr/>
        </p:nvSpPr>
        <p:spPr>
          <a:xfrm>
            <a:off x="560754" y="6019540"/>
            <a:ext cx="1786066" cy="52322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800">
                <a:latin typeface="Avenir Next Condensed" charset="0"/>
                <a:ea typeface="Avenir Next Condensed" charset="0"/>
                <a:cs typeface="Avenir Next Condensed" charset="0"/>
              </a:rPr>
              <a:t>Both are OK!</a:t>
            </a:r>
          </a:p>
        </p:txBody>
      </p:sp>
    </p:spTree>
    <p:extLst>
      <p:ext uri="{BB962C8B-B14F-4D97-AF65-F5344CB8AC3E}">
        <p14:creationId xmlns:p14="http://schemas.microsoft.com/office/powerpoint/2010/main" val="27860034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Variables</a:t>
            </a:r>
          </a:p>
        </p:txBody>
      </p:sp>
      <p:sp>
        <p:nvSpPr>
          <p:cNvPr id="3" name="Content Placeholder 2"/>
          <p:cNvSpPr>
            <a:spLocks noGrp="1"/>
          </p:cNvSpPr>
          <p:nvPr>
            <p:ph idx="1"/>
          </p:nvPr>
        </p:nvSpPr>
        <p:spPr/>
        <p:txBody>
          <a:bodyPr>
            <a:normAutofit fontScale="92500" lnSpcReduction="20000"/>
          </a:bodyPr>
          <a:lstStyle/>
          <a:p>
            <a:r>
              <a:rPr lang="en-US" dirty="0"/>
              <a:t>Variables </a:t>
            </a:r>
            <a:r>
              <a:rPr lang="en-US" dirty="0">
                <a:solidFill>
                  <a:schemeClr val="accent6">
                    <a:lumMod val="75000"/>
                  </a:schemeClr>
                </a:solidFill>
              </a:rPr>
              <a:t>declared within a function</a:t>
            </a:r>
            <a:r>
              <a:rPr lang="en-US" dirty="0"/>
              <a:t>, including formal parameters, are </a:t>
            </a:r>
            <a:r>
              <a:rPr lang="en-US" dirty="0">
                <a:solidFill>
                  <a:schemeClr val="accent5">
                    <a:lumMod val="75000"/>
                  </a:schemeClr>
                </a:solidFill>
              </a:rPr>
              <a:t>private</a:t>
            </a:r>
            <a:r>
              <a:rPr lang="en-US" dirty="0"/>
              <a:t> or </a:t>
            </a:r>
            <a:r>
              <a:rPr lang="en-US" dirty="0">
                <a:solidFill>
                  <a:schemeClr val="accent5">
                    <a:lumMod val="75000"/>
                  </a:schemeClr>
                </a:solidFill>
              </a:rPr>
              <a:t>local</a:t>
            </a:r>
            <a:r>
              <a:rPr lang="en-US" dirty="0"/>
              <a:t> to that particular function, i.e., no other function can have direct access to them </a:t>
            </a:r>
          </a:p>
          <a:p>
            <a:r>
              <a:rPr lang="en-US" dirty="0">
                <a:solidFill>
                  <a:schemeClr val="accent6">
                    <a:lumMod val="75000"/>
                  </a:schemeClr>
                </a:solidFill>
              </a:rPr>
              <a:t>Local variables </a:t>
            </a:r>
            <a:r>
              <a:rPr lang="en-US" dirty="0"/>
              <a:t>in a function come into existence only when the function is called, and disappear when the function is exited </a:t>
            </a:r>
          </a:p>
          <a:p>
            <a:pPr lvl="1"/>
            <a:r>
              <a:rPr lang="en-US" dirty="0"/>
              <a:t>Do not retain their values from one function call to another </a:t>
            </a:r>
          </a:p>
          <a:p>
            <a:pPr lvl="1"/>
            <a:r>
              <a:rPr lang="en-US" dirty="0"/>
              <a:t>Their values must be explicitly set upon each entry </a:t>
            </a:r>
          </a:p>
          <a:p>
            <a:r>
              <a:rPr lang="en-US" dirty="0"/>
              <a:t>Local variables declared within the same function must have </a:t>
            </a:r>
            <a:r>
              <a:rPr lang="en-US" dirty="0">
                <a:solidFill>
                  <a:schemeClr val="accent5">
                    <a:lumMod val="75000"/>
                  </a:schemeClr>
                </a:solidFill>
              </a:rPr>
              <a:t>unique</a:t>
            </a:r>
            <a:r>
              <a:rPr lang="en-US" dirty="0"/>
              <a:t> identifiers, whereas local variables of different functions may use the same identifier </a:t>
            </a:r>
          </a:p>
          <a:p>
            <a:endParaRPr lang="en-US" dirty="0"/>
          </a:p>
        </p:txBody>
      </p:sp>
      <p:sp>
        <p:nvSpPr>
          <p:cNvPr id="7" name="Slide Number Placeholder 6"/>
          <p:cNvSpPr>
            <a:spLocks noGrp="1"/>
          </p:cNvSpPr>
          <p:nvPr>
            <p:ph type="sldNum" sz="quarter" idx="12"/>
          </p:nvPr>
        </p:nvSpPr>
        <p:spPr/>
        <p:txBody>
          <a:bodyPr/>
          <a:lstStyle/>
          <a:p>
            <a:fld id="{A2D5F323-9395-A24C-8003-89F99F5948AE}" type="slidenum">
              <a:rPr lang="en-US" smtClean="0"/>
              <a:pPr/>
              <a:t>44</a:t>
            </a:fld>
            <a:endParaRPr lang="en-US" dirty="0"/>
          </a:p>
        </p:txBody>
      </p:sp>
    </p:spTree>
    <p:extLst>
      <p:ext uri="{BB962C8B-B14F-4D97-AF65-F5344CB8AC3E}">
        <p14:creationId xmlns:p14="http://schemas.microsoft.com/office/powerpoint/2010/main" val="41857989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Variables</a:t>
            </a:r>
          </a:p>
        </p:txBody>
      </p:sp>
      <p:sp>
        <p:nvSpPr>
          <p:cNvPr id="6" name="Rectangle 5"/>
          <p:cNvSpPr/>
          <p:nvPr/>
        </p:nvSpPr>
        <p:spPr>
          <a:xfrm>
            <a:off x="967312" y="1319134"/>
            <a:ext cx="4825287" cy="521386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600" dirty="0">
                <a:solidFill>
                  <a:schemeClr val="tx1"/>
                </a:solidFill>
                <a:latin typeface="Consolas" charset="0"/>
                <a:ea typeface="Menlo" panose="020B0609030804020204" pitchFamily="49" charset="0"/>
                <a:cs typeface="Consolas" charset="0"/>
              </a:rPr>
              <a:t>#include &lt;</a:t>
            </a:r>
            <a:r>
              <a:rPr lang="en-US" sz="1600" dirty="0" err="1">
                <a:solidFill>
                  <a:schemeClr val="tx1"/>
                </a:solidFill>
                <a:latin typeface="Consolas" charset="0"/>
                <a:ea typeface="Menlo" panose="020B0609030804020204" pitchFamily="49" charset="0"/>
                <a:cs typeface="Consolas" charset="0"/>
              </a:rPr>
              <a:t>iostream</a:t>
            </a:r>
            <a:r>
              <a:rPr lang="en-US" sz="1600" dirty="0">
                <a:solidFill>
                  <a:schemeClr val="tx1"/>
                </a:solidFill>
                <a:latin typeface="Consolas" charset="0"/>
                <a:ea typeface="Menlo" panose="020B0609030804020204" pitchFamily="49" charset="0"/>
                <a:cs typeface="Consolas" charset="0"/>
              </a:rPr>
              <a:t>&gt; </a:t>
            </a:r>
            <a:br>
              <a:rPr lang="en-US" sz="1600" dirty="0">
                <a:solidFill>
                  <a:schemeClr val="tx1"/>
                </a:solidFill>
                <a:latin typeface="Consolas" charset="0"/>
                <a:ea typeface="Menlo" panose="020B0609030804020204" pitchFamily="49" charset="0"/>
                <a:cs typeface="Consolas" charset="0"/>
              </a:rPr>
            </a:br>
            <a:r>
              <a:rPr lang="en-US" sz="1600" dirty="0">
                <a:solidFill>
                  <a:schemeClr val="tx1"/>
                </a:solidFill>
                <a:latin typeface="Consolas" charset="0"/>
                <a:ea typeface="Menlo" panose="020B0609030804020204" pitchFamily="49" charset="0"/>
                <a:cs typeface="Consolas" charset="0"/>
              </a:rPr>
              <a:t>using namespace std; </a:t>
            </a:r>
          </a:p>
          <a:p>
            <a:pPr>
              <a:tabLst>
                <a:tab pos="344488" algn="l"/>
                <a:tab pos="687388" algn="l"/>
              </a:tabLst>
            </a:pPr>
            <a:br>
              <a:rPr lang="en-US" sz="1600" dirty="0">
                <a:solidFill>
                  <a:schemeClr val="tx1"/>
                </a:solidFill>
                <a:latin typeface="Consolas" charset="0"/>
                <a:ea typeface="Menlo" panose="020B0609030804020204" pitchFamily="49" charset="0"/>
                <a:cs typeface="Consolas" charset="0"/>
              </a:rPr>
            </a:br>
            <a:r>
              <a:rPr lang="en-US" sz="1600" dirty="0">
                <a:solidFill>
                  <a:schemeClr val="tx1"/>
                </a:solidFill>
                <a:latin typeface="Consolas" charset="0"/>
                <a:ea typeface="Menlo" panose="020B0609030804020204" pitchFamily="49" charset="0"/>
                <a:cs typeface="Consolas" charset="0"/>
              </a:rPr>
              <a:t>double larger(double </a:t>
            </a:r>
            <a:r>
              <a:rPr lang="en-US" sz="1600" b="1" dirty="0">
                <a:solidFill>
                  <a:srgbClr val="0000FF"/>
                </a:solidFill>
                <a:latin typeface="Consolas" charset="0"/>
                <a:ea typeface="Menlo" panose="020B0609030804020204" pitchFamily="49" charset="0"/>
                <a:cs typeface="Consolas" charset="0"/>
              </a:rPr>
              <a:t>x</a:t>
            </a:r>
            <a:r>
              <a:rPr lang="en-US" sz="1600" dirty="0">
                <a:solidFill>
                  <a:schemeClr val="tx1"/>
                </a:solidFill>
                <a:latin typeface="Consolas" charset="0"/>
                <a:ea typeface="Menlo" panose="020B0609030804020204" pitchFamily="49" charset="0"/>
                <a:cs typeface="Consolas" charset="0"/>
              </a:rPr>
              <a:t>, double </a:t>
            </a:r>
            <a:r>
              <a:rPr lang="en-US" sz="1600" b="1" dirty="0">
                <a:solidFill>
                  <a:srgbClr val="0000FF"/>
                </a:solidFill>
                <a:latin typeface="Consolas" charset="0"/>
                <a:ea typeface="Menlo" panose="020B0609030804020204" pitchFamily="49" charset="0"/>
                <a:cs typeface="Consolas" charset="0"/>
              </a:rPr>
              <a:t>y</a:t>
            </a:r>
            <a:r>
              <a:rPr lang="en-US" sz="1600" dirty="0">
                <a:solidFill>
                  <a:schemeClr val="tx1"/>
                </a:solidFill>
                <a:latin typeface="Consolas" charset="0"/>
                <a:ea typeface="Menlo" panose="020B0609030804020204" pitchFamily="49" charset="0"/>
                <a:cs typeface="Consolas" charset="0"/>
              </a:rPr>
              <a:t>) </a:t>
            </a:r>
          </a:p>
          <a:p>
            <a:pPr>
              <a:tabLst>
                <a:tab pos="344488" algn="l"/>
                <a:tab pos="687388" algn="l"/>
              </a:tabLst>
            </a:pPr>
            <a:r>
              <a:rPr lang="en-US" sz="1600" dirty="0">
                <a:solidFill>
                  <a:schemeClr val="tx1"/>
                </a:solidFill>
                <a:latin typeface="Consolas" charset="0"/>
                <a:ea typeface="Menlo" panose="020B0609030804020204" pitchFamily="49" charset="0"/>
                <a:cs typeface="Consolas" charset="0"/>
              </a:rPr>
              <a:t>{</a:t>
            </a:r>
          </a:p>
          <a:p>
            <a:pPr>
              <a:tabLst>
                <a:tab pos="344488" algn="l"/>
                <a:tab pos="687388" algn="l"/>
              </a:tabLst>
            </a:pPr>
            <a:r>
              <a:rPr lang="en-US" sz="1600" dirty="0">
                <a:solidFill>
                  <a:schemeClr val="tx1"/>
                </a:solidFill>
                <a:latin typeface="Consolas" charset="0"/>
                <a:ea typeface="Menlo" panose="020B0609030804020204" pitchFamily="49" charset="0"/>
                <a:cs typeface="Consolas" charset="0"/>
              </a:rPr>
              <a:t>	double </a:t>
            </a:r>
            <a:r>
              <a:rPr lang="en-US" sz="1600" b="1" dirty="0">
                <a:solidFill>
                  <a:schemeClr val="tx1"/>
                </a:solidFill>
                <a:latin typeface="Consolas" charset="0"/>
                <a:ea typeface="Menlo" panose="020B0609030804020204" pitchFamily="49" charset="0"/>
                <a:cs typeface="Consolas" charset="0"/>
              </a:rPr>
              <a:t>max</a:t>
            </a:r>
            <a:r>
              <a:rPr lang="en-US" sz="1600" dirty="0">
                <a:solidFill>
                  <a:schemeClr val="tx1"/>
                </a:solidFill>
                <a:latin typeface="Consolas" charset="0"/>
                <a:ea typeface="Menlo" panose="020B0609030804020204" pitchFamily="49" charset="0"/>
                <a:cs typeface="Consolas" charset="0"/>
              </a:rPr>
              <a:t>;</a:t>
            </a:r>
          </a:p>
          <a:p>
            <a:pPr>
              <a:tabLst>
                <a:tab pos="344488" algn="l"/>
                <a:tab pos="687388" algn="l"/>
              </a:tabLst>
            </a:pPr>
            <a:r>
              <a:rPr lang="en-US" sz="1600" dirty="0">
                <a:solidFill>
                  <a:schemeClr val="tx1"/>
                </a:solidFill>
                <a:latin typeface="Consolas" charset="0"/>
                <a:ea typeface="Menlo" panose="020B0609030804020204" pitchFamily="49" charset="0"/>
                <a:cs typeface="Consolas" charset="0"/>
              </a:rPr>
              <a:t>	max = (x &gt;= y)? x : y;</a:t>
            </a:r>
          </a:p>
          <a:p>
            <a:pPr>
              <a:tabLst>
                <a:tab pos="344488" algn="l"/>
                <a:tab pos="687388" algn="l"/>
              </a:tabLst>
            </a:pPr>
            <a:endParaRPr lang="en-US" sz="1600" dirty="0">
              <a:solidFill>
                <a:schemeClr val="tx1"/>
              </a:solidFill>
              <a:latin typeface="Consolas" charset="0"/>
              <a:ea typeface="Menlo" panose="020B0609030804020204" pitchFamily="49" charset="0"/>
              <a:cs typeface="Consolas" charset="0"/>
            </a:endParaRPr>
          </a:p>
          <a:p>
            <a:pPr>
              <a:tabLst>
                <a:tab pos="344488" algn="l"/>
                <a:tab pos="687388" algn="l"/>
              </a:tabLst>
            </a:pPr>
            <a:r>
              <a:rPr lang="en-US" sz="1600" dirty="0">
                <a:solidFill>
                  <a:schemeClr val="tx1"/>
                </a:solidFill>
                <a:latin typeface="Consolas" charset="0"/>
                <a:ea typeface="Menlo" panose="020B0609030804020204" pitchFamily="49" charset="0"/>
                <a:cs typeface="Consolas" charset="0"/>
              </a:rPr>
              <a:t>	return max;</a:t>
            </a:r>
            <a:br>
              <a:rPr lang="en-US" sz="1600" dirty="0">
                <a:solidFill>
                  <a:schemeClr val="tx1"/>
                </a:solidFill>
                <a:latin typeface="Consolas" charset="0"/>
                <a:ea typeface="Menlo" panose="020B0609030804020204" pitchFamily="49" charset="0"/>
                <a:cs typeface="Consolas" charset="0"/>
              </a:rPr>
            </a:br>
            <a:r>
              <a:rPr lang="en-US" sz="1600" dirty="0">
                <a:solidFill>
                  <a:schemeClr val="tx1"/>
                </a:solidFill>
                <a:latin typeface="Consolas" charset="0"/>
                <a:ea typeface="Menlo" panose="020B0609030804020204" pitchFamily="49" charset="0"/>
                <a:cs typeface="Consolas" charset="0"/>
              </a:rPr>
              <a:t>} </a:t>
            </a:r>
          </a:p>
          <a:p>
            <a:pPr>
              <a:tabLst>
                <a:tab pos="344488" algn="l"/>
                <a:tab pos="687388" algn="l"/>
              </a:tabLst>
            </a:pPr>
            <a:endParaRPr lang="en-US" sz="1600" dirty="0">
              <a:solidFill>
                <a:schemeClr val="tx1"/>
              </a:solidFill>
              <a:latin typeface="Consolas" charset="0"/>
              <a:ea typeface="Menlo" panose="020B0609030804020204" pitchFamily="49" charset="0"/>
              <a:cs typeface="Consolas" charset="0"/>
            </a:endParaRPr>
          </a:p>
          <a:p>
            <a:pPr>
              <a:tabLst>
                <a:tab pos="344488" algn="l"/>
                <a:tab pos="687388" algn="l"/>
              </a:tabLst>
            </a:pPr>
            <a:r>
              <a:rPr lang="en-US" sz="1600" dirty="0" err="1">
                <a:solidFill>
                  <a:schemeClr val="tx1"/>
                </a:solidFill>
                <a:latin typeface="Consolas" charset="0"/>
                <a:ea typeface="Menlo" panose="020B0609030804020204" pitchFamily="49" charset="0"/>
                <a:cs typeface="Consolas" charset="0"/>
              </a:rPr>
              <a:t>int</a:t>
            </a:r>
            <a:r>
              <a:rPr lang="en-US" sz="1600" dirty="0">
                <a:solidFill>
                  <a:schemeClr val="tx1"/>
                </a:solidFill>
                <a:latin typeface="Consolas" charset="0"/>
                <a:ea typeface="Menlo" panose="020B0609030804020204" pitchFamily="49" charset="0"/>
                <a:cs typeface="Consolas" charset="0"/>
              </a:rPr>
              <a:t> main() </a:t>
            </a:r>
          </a:p>
          <a:p>
            <a:pPr>
              <a:tabLst>
                <a:tab pos="344488" algn="l"/>
                <a:tab pos="687388" algn="l"/>
              </a:tabLst>
            </a:pPr>
            <a:r>
              <a:rPr lang="en-US" sz="1600" dirty="0">
                <a:solidFill>
                  <a:schemeClr val="tx1"/>
                </a:solidFill>
                <a:latin typeface="Consolas" charset="0"/>
                <a:ea typeface="Menlo" panose="020B0609030804020204" pitchFamily="49" charset="0"/>
                <a:cs typeface="Consolas" charset="0"/>
              </a:rPr>
              <a:t>{ </a:t>
            </a:r>
          </a:p>
          <a:p>
            <a:pPr>
              <a:tabLst>
                <a:tab pos="344488" algn="l"/>
                <a:tab pos="687388" algn="l"/>
              </a:tabLst>
            </a:pPr>
            <a:r>
              <a:rPr lang="en-US" sz="1600" dirty="0">
                <a:solidFill>
                  <a:schemeClr val="tx1"/>
                </a:solidFill>
                <a:latin typeface="Consolas" charset="0"/>
                <a:ea typeface="Menlo" panose="020B0609030804020204" pitchFamily="49" charset="0"/>
                <a:cs typeface="Consolas" charset="0"/>
              </a:rPr>
              <a:t>	double </a:t>
            </a:r>
            <a:r>
              <a:rPr lang="en-US" sz="1600" b="1" dirty="0">
                <a:solidFill>
                  <a:srgbClr val="0000FF"/>
                </a:solidFill>
                <a:latin typeface="Consolas" charset="0"/>
                <a:ea typeface="Menlo" panose="020B0609030804020204" pitchFamily="49" charset="0"/>
                <a:cs typeface="Consolas" charset="0"/>
              </a:rPr>
              <a:t>a</a:t>
            </a:r>
            <a:r>
              <a:rPr lang="en-US" sz="1600" b="1" dirty="0">
                <a:solidFill>
                  <a:schemeClr val="tx1"/>
                </a:solidFill>
                <a:latin typeface="Consolas" charset="0"/>
                <a:ea typeface="Menlo" panose="020B0609030804020204" pitchFamily="49" charset="0"/>
                <a:cs typeface="Consolas" charset="0"/>
              </a:rPr>
              <a:t> </a:t>
            </a:r>
            <a:r>
              <a:rPr lang="en-US" sz="1600" dirty="0">
                <a:solidFill>
                  <a:schemeClr val="tx1"/>
                </a:solidFill>
                <a:latin typeface="Consolas" charset="0"/>
                <a:ea typeface="Menlo" panose="020B0609030804020204" pitchFamily="49" charset="0"/>
                <a:cs typeface="Consolas" charset="0"/>
              </a:rPr>
              <a:t>= 2.5, </a:t>
            </a:r>
            <a:r>
              <a:rPr lang="en-US" sz="1600" b="1" dirty="0">
                <a:solidFill>
                  <a:srgbClr val="0000FF"/>
                </a:solidFill>
                <a:latin typeface="Consolas" charset="0"/>
                <a:ea typeface="Menlo" panose="020B0609030804020204" pitchFamily="49" charset="0"/>
                <a:cs typeface="Consolas" charset="0"/>
              </a:rPr>
              <a:t>b</a:t>
            </a:r>
            <a:r>
              <a:rPr lang="en-US" sz="1600" dirty="0">
                <a:solidFill>
                  <a:srgbClr val="0000FF"/>
                </a:solidFill>
                <a:latin typeface="Consolas" charset="0"/>
                <a:ea typeface="Menlo" panose="020B0609030804020204" pitchFamily="49" charset="0"/>
                <a:cs typeface="Consolas" charset="0"/>
              </a:rPr>
              <a:t> </a:t>
            </a:r>
            <a:r>
              <a:rPr lang="en-US" sz="1600" dirty="0">
                <a:solidFill>
                  <a:schemeClr val="tx1"/>
                </a:solidFill>
                <a:latin typeface="Consolas" charset="0"/>
                <a:ea typeface="Menlo" panose="020B0609030804020204" pitchFamily="49" charset="0"/>
                <a:cs typeface="Consolas" charset="0"/>
              </a:rPr>
              <a:t>= 5.0, </a:t>
            </a:r>
            <a:r>
              <a:rPr lang="en-US" sz="1600" b="1" dirty="0">
                <a:solidFill>
                  <a:srgbClr val="0000FF"/>
                </a:solidFill>
                <a:latin typeface="Consolas" charset="0"/>
                <a:ea typeface="Menlo" panose="020B0609030804020204" pitchFamily="49" charset="0"/>
                <a:cs typeface="Consolas" charset="0"/>
              </a:rPr>
              <a:t>max</a:t>
            </a:r>
            <a:r>
              <a:rPr lang="en-US" sz="1600" dirty="0">
                <a:solidFill>
                  <a:schemeClr val="tx1"/>
                </a:solidFill>
                <a:latin typeface="Consolas" charset="0"/>
                <a:ea typeface="Menlo" panose="020B0609030804020204" pitchFamily="49" charset="0"/>
                <a:cs typeface="Consolas" charset="0"/>
              </a:rPr>
              <a:t>;</a:t>
            </a:r>
          </a:p>
          <a:p>
            <a:pPr>
              <a:tabLst>
                <a:tab pos="344488" algn="l"/>
                <a:tab pos="687388" algn="l"/>
              </a:tabLst>
            </a:pPr>
            <a:endParaRPr lang="en-US" sz="1600" dirty="0">
              <a:solidFill>
                <a:schemeClr val="tx1"/>
              </a:solidFill>
              <a:latin typeface="Consolas" charset="0"/>
              <a:ea typeface="Menlo" panose="020B0609030804020204" pitchFamily="49" charset="0"/>
              <a:cs typeface="Consolas" charset="0"/>
            </a:endParaRPr>
          </a:p>
          <a:p>
            <a:pPr>
              <a:tabLst>
                <a:tab pos="344488" algn="l"/>
                <a:tab pos="687388" algn="l"/>
              </a:tabLst>
            </a:pPr>
            <a:r>
              <a:rPr lang="en-US" sz="1600" dirty="0">
                <a:solidFill>
                  <a:schemeClr val="tx1"/>
                </a:solidFill>
                <a:latin typeface="Consolas" charset="0"/>
                <a:ea typeface="Menlo" panose="020B0609030804020204" pitchFamily="49" charset="0"/>
                <a:cs typeface="Consolas" charset="0"/>
              </a:rPr>
              <a:t>	max = larger(a, b); </a:t>
            </a:r>
          </a:p>
          <a:p>
            <a:pPr>
              <a:tabLst>
                <a:tab pos="344488" algn="l"/>
                <a:tab pos="687388" algn="l"/>
              </a:tabLst>
            </a:pPr>
            <a:r>
              <a:rPr lang="en-US" sz="1600" dirty="0">
                <a:solidFill>
                  <a:schemeClr val="tx1"/>
                </a:solidFill>
                <a:latin typeface="Consolas" charset="0"/>
                <a:ea typeface="Menlo" panose="020B0609030804020204" pitchFamily="49" charset="0"/>
                <a:cs typeface="Consolas" charset="0"/>
              </a:rPr>
              <a:t>	</a:t>
            </a:r>
            <a:r>
              <a:rPr lang="en-US" sz="1600" dirty="0" err="1">
                <a:solidFill>
                  <a:schemeClr val="tx1"/>
                </a:solidFill>
                <a:latin typeface="Consolas" charset="0"/>
                <a:ea typeface="Menlo" panose="020B0609030804020204" pitchFamily="49" charset="0"/>
                <a:cs typeface="Consolas" charset="0"/>
              </a:rPr>
              <a:t>cout</a:t>
            </a:r>
            <a:r>
              <a:rPr lang="en-US" sz="1600" dirty="0">
                <a:solidFill>
                  <a:schemeClr val="tx1"/>
                </a:solidFill>
                <a:latin typeface="Consolas" charset="0"/>
                <a:ea typeface="Menlo" panose="020B0609030804020204" pitchFamily="49" charset="0"/>
                <a:cs typeface="Consolas" charset="0"/>
              </a:rPr>
              <a:t> &lt;&lt; max &lt;&lt; " is larger." &lt;&lt; </a:t>
            </a:r>
            <a:r>
              <a:rPr lang="en-US" sz="1600" dirty="0" err="1">
                <a:solidFill>
                  <a:schemeClr val="tx1"/>
                </a:solidFill>
                <a:latin typeface="Consolas" charset="0"/>
                <a:ea typeface="Menlo" panose="020B0609030804020204" pitchFamily="49" charset="0"/>
                <a:cs typeface="Consolas" charset="0"/>
              </a:rPr>
              <a:t>endl</a:t>
            </a:r>
            <a:r>
              <a:rPr lang="en-US" sz="1600" dirty="0">
                <a:solidFill>
                  <a:schemeClr val="tx1"/>
                </a:solidFill>
                <a:latin typeface="Consolas" charset="0"/>
                <a:ea typeface="Menlo" panose="020B0609030804020204" pitchFamily="49" charset="0"/>
                <a:cs typeface="Consolas" charset="0"/>
              </a:rPr>
              <a:t>;</a:t>
            </a:r>
          </a:p>
          <a:p>
            <a:pPr>
              <a:tabLst>
                <a:tab pos="344488" algn="l"/>
                <a:tab pos="687388" algn="l"/>
              </a:tabLst>
            </a:pPr>
            <a:r>
              <a:rPr lang="en-US" sz="1600" dirty="0">
                <a:solidFill>
                  <a:schemeClr val="tx1"/>
                </a:solidFill>
                <a:latin typeface="Consolas" charset="0"/>
                <a:ea typeface="Menlo" panose="020B0609030804020204" pitchFamily="49" charset="0"/>
                <a:cs typeface="Consolas" charset="0"/>
              </a:rPr>
              <a:t>	</a:t>
            </a:r>
          </a:p>
          <a:p>
            <a:pPr>
              <a:tabLst>
                <a:tab pos="344488" algn="l"/>
                <a:tab pos="687388" algn="l"/>
              </a:tabLst>
            </a:pPr>
            <a:r>
              <a:rPr lang="en-US" sz="1600" dirty="0">
                <a:solidFill>
                  <a:schemeClr val="tx1"/>
                </a:solidFill>
                <a:latin typeface="Consolas" charset="0"/>
                <a:ea typeface="Menlo" panose="020B0609030804020204" pitchFamily="49" charset="0"/>
                <a:cs typeface="Consolas" charset="0"/>
              </a:rPr>
              <a:t>	return 0;</a:t>
            </a:r>
          </a:p>
          <a:p>
            <a:pPr>
              <a:tabLst>
                <a:tab pos="344488" algn="l"/>
                <a:tab pos="687388" algn="l"/>
              </a:tabLst>
            </a:pPr>
            <a:r>
              <a:rPr lang="en-US" sz="1600" dirty="0">
                <a:solidFill>
                  <a:schemeClr val="tx1"/>
                </a:solidFill>
                <a:latin typeface="Consolas" charset="0"/>
                <a:ea typeface="Menlo" panose="020B0609030804020204" pitchFamily="49" charset="0"/>
                <a:cs typeface="Consolas" charset="0"/>
              </a:rPr>
              <a:t>}</a:t>
            </a:r>
          </a:p>
          <a:p>
            <a:pPr>
              <a:tabLst>
                <a:tab pos="344488" algn="l"/>
                <a:tab pos="687388" algn="l"/>
              </a:tabLst>
            </a:pPr>
            <a:endParaRPr lang="en-US" sz="1600" dirty="0">
              <a:solidFill>
                <a:schemeClr val="tx1"/>
              </a:solidFill>
              <a:latin typeface="Consolas" charset="0"/>
              <a:ea typeface="Menlo" panose="020B0609030804020204" pitchFamily="49" charset="0"/>
              <a:cs typeface="Consolas" charset="0"/>
            </a:endParaRPr>
          </a:p>
        </p:txBody>
      </p:sp>
      <p:sp>
        <p:nvSpPr>
          <p:cNvPr id="9" name="Rounded Rectangle 8"/>
          <p:cNvSpPr/>
          <p:nvPr/>
        </p:nvSpPr>
        <p:spPr>
          <a:xfrm>
            <a:off x="5880683" y="4783787"/>
            <a:ext cx="2718033" cy="122273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The local variables </a:t>
            </a:r>
            <a:r>
              <a:rPr lang="en-US" sz="1600" b="1" dirty="0">
                <a:latin typeface="Avenir Next Condensed" charset="0"/>
                <a:ea typeface="Avenir Next Condensed" charset="0"/>
                <a:cs typeface="Avenir Next Condensed" charset="0"/>
              </a:rPr>
              <a:t>max</a:t>
            </a:r>
            <a:r>
              <a:rPr lang="en-US" sz="1600" dirty="0">
                <a:latin typeface="Avenir Next Condensed" charset="0"/>
                <a:ea typeface="Avenir Next Condensed" charset="0"/>
                <a:cs typeface="Avenir Next Condensed" charset="0"/>
              </a:rPr>
              <a:t> of </a:t>
            </a:r>
            <a:r>
              <a:rPr lang="en-US" sz="1600" b="1" dirty="0">
                <a:latin typeface="Avenir Next Condensed" charset="0"/>
                <a:ea typeface="Avenir Next Condensed" charset="0"/>
                <a:cs typeface="Avenir Next Condensed" charset="0"/>
              </a:rPr>
              <a:t>larger()</a:t>
            </a:r>
            <a:r>
              <a:rPr lang="en-US" sz="1600" dirty="0">
                <a:latin typeface="Avenir Next Condensed" charset="0"/>
                <a:ea typeface="Avenir Next Condensed" charset="0"/>
                <a:cs typeface="Avenir Next Condensed" charset="0"/>
              </a:rPr>
              <a:t> and </a:t>
            </a:r>
            <a:r>
              <a:rPr lang="en-US" sz="1600" b="1" dirty="0">
                <a:latin typeface="Avenir Next Condensed" charset="0"/>
                <a:ea typeface="Avenir Next Condensed" charset="0"/>
                <a:cs typeface="Avenir Next Condensed" charset="0"/>
              </a:rPr>
              <a:t>max</a:t>
            </a:r>
            <a:r>
              <a:rPr lang="en-US" sz="1600" dirty="0">
                <a:latin typeface="Avenir Next Condensed" charset="0"/>
                <a:ea typeface="Avenir Next Condensed" charset="0"/>
                <a:cs typeface="Avenir Next Condensed" charset="0"/>
              </a:rPr>
              <a:t> of </a:t>
            </a:r>
            <a:r>
              <a:rPr lang="en-US" sz="1600" b="1" dirty="0">
                <a:latin typeface="Avenir Next Condensed" charset="0"/>
                <a:ea typeface="Avenir Next Condensed" charset="0"/>
                <a:cs typeface="Avenir Next Condensed" charset="0"/>
              </a:rPr>
              <a:t>main()</a:t>
            </a:r>
            <a:r>
              <a:rPr lang="en-US" sz="1600" dirty="0">
                <a:latin typeface="Avenir Next Condensed" charset="0"/>
                <a:ea typeface="Avenir Next Condensed" charset="0"/>
                <a:cs typeface="Avenir Next Condensed" charset="0"/>
              </a:rPr>
              <a:t> are </a:t>
            </a:r>
            <a:r>
              <a:rPr lang="en-US" sz="1600" b="1" dirty="0">
                <a:solidFill>
                  <a:schemeClr val="accent6">
                    <a:lumMod val="75000"/>
                  </a:schemeClr>
                </a:solidFill>
                <a:latin typeface="Avenir Next Condensed" charset="0"/>
                <a:ea typeface="Avenir Next Condensed" charset="0"/>
                <a:cs typeface="Avenir Next Condensed" charset="0"/>
              </a:rPr>
              <a:t>unrelated</a:t>
            </a:r>
          </a:p>
        </p:txBody>
      </p:sp>
      <p:grpSp>
        <p:nvGrpSpPr>
          <p:cNvPr id="16" name="Group 15"/>
          <p:cNvGrpSpPr/>
          <p:nvPr/>
        </p:nvGrpSpPr>
        <p:grpSpPr>
          <a:xfrm>
            <a:off x="2095892" y="819150"/>
            <a:ext cx="6502824" cy="2088797"/>
            <a:chOff x="2095892" y="819150"/>
            <a:chExt cx="6502824" cy="2088797"/>
          </a:xfrm>
        </p:grpSpPr>
        <p:sp>
          <p:nvSpPr>
            <p:cNvPr id="7" name="Rounded Rectangle 6"/>
            <p:cNvSpPr/>
            <p:nvPr/>
          </p:nvSpPr>
          <p:spPr>
            <a:xfrm>
              <a:off x="5880683" y="819150"/>
              <a:ext cx="2718033" cy="192281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local variables of </a:t>
              </a:r>
              <a:r>
                <a:rPr lang="en-US" sz="1600" b="1" dirty="0">
                  <a:latin typeface="Avenir Next Condensed" charset="0"/>
                  <a:ea typeface="Avenir Next Condensed" charset="0"/>
                  <a:cs typeface="Avenir Next Condensed" charset="0"/>
                </a:rPr>
                <a:t>larger()</a:t>
              </a:r>
              <a:r>
                <a:rPr lang="en-US" sz="1600" dirty="0">
                  <a:latin typeface="Avenir Next Condensed" charset="0"/>
                  <a:ea typeface="Avenir Next Condensed" charset="0"/>
                  <a:cs typeface="Avenir Next Condensed" charset="0"/>
                </a:rPr>
                <a:t>:</a:t>
              </a:r>
              <a:br>
                <a:rPr lang="en-US" sz="1600" dirty="0">
                  <a:latin typeface="Avenir Next Condensed" charset="0"/>
                  <a:ea typeface="Avenir Next Condensed" charset="0"/>
                  <a:cs typeface="Avenir Next Condensed" charset="0"/>
                </a:rPr>
              </a:br>
              <a:r>
                <a:rPr lang="en-US" sz="1600" b="1" dirty="0">
                  <a:latin typeface="Avenir Next Condensed" charset="0"/>
                  <a:ea typeface="Avenir Next Condensed" charset="0"/>
                  <a:cs typeface="Avenir Next Condensed" charset="0"/>
                </a:rPr>
                <a:t>x, y, max</a:t>
              </a:r>
            </a:p>
            <a:p>
              <a:pPr algn="ctr"/>
              <a:r>
                <a:rPr lang="en-US" sz="1600" dirty="0">
                  <a:latin typeface="Avenir Next Condensed" charset="0"/>
                  <a:ea typeface="Avenir Next Condensed" charset="0"/>
                  <a:cs typeface="Avenir Next Condensed" charset="0"/>
                </a:rPr>
                <a:t>i.e., these variables are input parameters or variables defined in the function larger(), and therefore can only be seen or used in larger()</a:t>
              </a:r>
            </a:p>
          </p:txBody>
        </p:sp>
        <p:sp>
          <p:nvSpPr>
            <p:cNvPr id="10" name="Oval 9"/>
            <p:cNvSpPr/>
            <p:nvPr/>
          </p:nvSpPr>
          <p:spPr>
            <a:xfrm>
              <a:off x="3279397" y="2059463"/>
              <a:ext cx="276836" cy="402671"/>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p:cNvSpPr/>
            <p:nvPr/>
          </p:nvSpPr>
          <p:spPr>
            <a:xfrm>
              <a:off x="4422746" y="2041945"/>
              <a:ext cx="251669" cy="402671"/>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Oval 11"/>
            <p:cNvSpPr/>
            <p:nvPr/>
          </p:nvSpPr>
          <p:spPr>
            <a:xfrm>
              <a:off x="2095892" y="2538832"/>
              <a:ext cx="432078" cy="36911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7" name="Straight Arrow Connector 16"/>
            <p:cNvCxnSpPr>
              <a:cxnSpLocks/>
              <a:stCxn id="7" idx="1"/>
            </p:cNvCxnSpPr>
            <p:nvPr/>
          </p:nvCxnSpPr>
          <p:spPr>
            <a:xfrm flipH="1">
              <a:off x="4674415" y="1780556"/>
              <a:ext cx="1206268" cy="413071"/>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grpSp>
      <p:grpSp>
        <p:nvGrpSpPr>
          <p:cNvPr id="19" name="Group 18"/>
          <p:cNvGrpSpPr/>
          <p:nvPr/>
        </p:nvGrpSpPr>
        <p:grpSpPr>
          <a:xfrm>
            <a:off x="2110595" y="2921430"/>
            <a:ext cx="6488121" cy="1899976"/>
            <a:chOff x="2110595" y="2921430"/>
            <a:chExt cx="6488121" cy="1899976"/>
          </a:xfrm>
        </p:grpSpPr>
        <p:sp>
          <p:nvSpPr>
            <p:cNvPr id="8" name="Rounded Rectangle 7"/>
            <p:cNvSpPr/>
            <p:nvPr/>
          </p:nvSpPr>
          <p:spPr>
            <a:xfrm>
              <a:off x="5880683" y="2921430"/>
              <a:ext cx="2718033" cy="169501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local variables of </a:t>
              </a:r>
              <a:r>
                <a:rPr lang="en-US" sz="1600" b="1" dirty="0">
                  <a:latin typeface="Avenir Next Condensed" charset="0"/>
                  <a:ea typeface="Avenir Next Condensed" charset="0"/>
                  <a:cs typeface="Avenir Next Condensed" charset="0"/>
                </a:rPr>
                <a:t>main()</a:t>
              </a:r>
              <a:r>
                <a:rPr lang="en-US" sz="1600" dirty="0">
                  <a:latin typeface="Avenir Next Condensed" charset="0"/>
                  <a:ea typeface="Avenir Next Condensed" charset="0"/>
                  <a:cs typeface="Avenir Next Condensed" charset="0"/>
                </a:rPr>
                <a:t>:</a:t>
              </a:r>
              <a:br>
                <a:rPr lang="en-US" sz="1600" dirty="0">
                  <a:latin typeface="Avenir Next Condensed" charset="0"/>
                  <a:ea typeface="Avenir Next Condensed" charset="0"/>
                  <a:cs typeface="Avenir Next Condensed" charset="0"/>
                </a:rPr>
              </a:br>
              <a:r>
                <a:rPr lang="en-US" sz="1600" b="1" dirty="0">
                  <a:latin typeface="Avenir Next Condensed" charset="0"/>
                  <a:ea typeface="Avenir Next Condensed" charset="0"/>
                  <a:cs typeface="Avenir Next Condensed" charset="0"/>
                </a:rPr>
                <a:t>a, b, max</a:t>
              </a:r>
            </a:p>
            <a:p>
              <a:pPr algn="ctr"/>
              <a:r>
                <a:rPr lang="en-US" sz="1600" dirty="0">
                  <a:latin typeface="Avenir Next Condensed" charset="0"/>
                  <a:ea typeface="Avenir Next Condensed" charset="0"/>
                  <a:cs typeface="Avenir Next Condensed" charset="0"/>
                </a:rPr>
                <a:t>i.e., these variables are defined in the function main(), and therefore can only be seen or used in main()</a:t>
              </a:r>
            </a:p>
          </p:txBody>
        </p:sp>
        <p:sp>
          <p:nvSpPr>
            <p:cNvPr id="13" name="Oval 12"/>
            <p:cNvSpPr/>
            <p:nvPr/>
          </p:nvSpPr>
          <p:spPr>
            <a:xfrm>
              <a:off x="4139922" y="4452291"/>
              <a:ext cx="432078" cy="369115"/>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4" name="Oval 13"/>
            <p:cNvSpPr/>
            <p:nvPr/>
          </p:nvSpPr>
          <p:spPr>
            <a:xfrm>
              <a:off x="3150425" y="4430884"/>
              <a:ext cx="201336" cy="369115"/>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5" name="Oval 14"/>
            <p:cNvSpPr/>
            <p:nvPr/>
          </p:nvSpPr>
          <p:spPr>
            <a:xfrm>
              <a:off x="2110595" y="4430884"/>
              <a:ext cx="201336" cy="369115"/>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18" name="Straight Arrow Connector 17"/>
            <p:cNvCxnSpPr>
              <a:cxnSpLocks/>
              <a:stCxn id="8" idx="1"/>
            </p:cNvCxnSpPr>
            <p:nvPr/>
          </p:nvCxnSpPr>
          <p:spPr>
            <a:xfrm flipH="1">
              <a:off x="4572001" y="3768940"/>
              <a:ext cx="1308682" cy="754788"/>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grpSp>
      <p:sp>
        <p:nvSpPr>
          <p:cNvPr id="20" name="Slide Number Placeholder 19"/>
          <p:cNvSpPr>
            <a:spLocks noGrp="1"/>
          </p:cNvSpPr>
          <p:nvPr>
            <p:ph type="sldNum" sz="quarter" idx="12"/>
          </p:nvPr>
        </p:nvSpPr>
        <p:spPr/>
        <p:txBody>
          <a:bodyPr/>
          <a:lstStyle/>
          <a:p>
            <a:fld id="{A2D5F323-9395-A24C-8003-89F99F5948AE}" type="slidenum">
              <a:rPr lang="en-US" smtClean="0"/>
              <a:pPr/>
              <a:t>45</a:t>
            </a:fld>
            <a:endParaRPr lang="en-US" dirty="0"/>
          </a:p>
        </p:txBody>
      </p:sp>
    </p:spTree>
    <p:extLst>
      <p:ext uri="{BB962C8B-B14F-4D97-AF65-F5344CB8AC3E}">
        <p14:creationId xmlns:p14="http://schemas.microsoft.com/office/powerpoint/2010/main" val="13277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Variables</a:t>
            </a:r>
          </a:p>
        </p:txBody>
      </p:sp>
      <p:sp>
        <p:nvSpPr>
          <p:cNvPr id="6" name="Rectangle 5"/>
          <p:cNvSpPr/>
          <p:nvPr/>
        </p:nvSpPr>
        <p:spPr>
          <a:xfrm>
            <a:off x="947452" y="1319134"/>
            <a:ext cx="5376230" cy="527997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iostream</a:t>
            </a:r>
            <a:r>
              <a:rPr lang="en-US" sz="1600" dirty="0">
                <a:solidFill>
                  <a:schemeClr val="tx1"/>
                </a:solidFill>
                <a:latin typeface="Consolas" charset="0"/>
                <a:ea typeface="Consolas" charset="0"/>
                <a:cs typeface="Consolas" charset="0"/>
              </a:rPr>
              <a:t>&gt; </a:t>
            </a:r>
            <a:br>
              <a:rPr lang="en-US" sz="1600" dirty="0">
                <a:solidFill>
                  <a:schemeClr val="tx1"/>
                </a:solidFill>
                <a:latin typeface="Consolas" charset="0"/>
                <a:ea typeface="Consolas" charset="0"/>
                <a:cs typeface="Consolas" charset="0"/>
              </a:rPr>
            </a:br>
            <a:r>
              <a:rPr lang="en-US" sz="1600" dirty="0">
                <a:solidFill>
                  <a:schemeClr val="tx1"/>
                </a:solidFill>
                <a:latin typeface="Consolas" charset="0"/>
                <a:ea typeface="Consolas" charset="0"/>
                <a:cs typeface="Consolas" charset="0"/>
              </a:rPr>
              <a:t>using namespace std; </a:t>
            </a:r>
          </a:p>
          <a:p>
            <a:pPr>
              <a:tabLst>
                <a:tab pos="344488" algn="l"/>
                <a:tab pos="687388" algn="l"/>
              </a:tabLst>
            </a:pPr>
            <a:br>
              <a:rPr lang="en-US" sz="1600" dirty="0">
                <a:solidFill>
                  <a:schemeClr val="tx1"/>
                </a:solidFill>
                <a:latin typeface="Consolas" charset="0"/>
                <a:ea typeface="Consolas" charset="0"/>
                <a:cs typeface="Consolas" charset="0"/>
              </a:rPr>
            </a:br>
            <a:r>
              <a:rPr lang="en-US" sz="1600" dirty="0">
                <a:solidFill>
                  <a:schemeClr val="tx1"/>
                </a:solidFill>
                <a:latin typeface="Consolas" charset="0"/>
                <a:ea typeface="Consolas" charset="0"/>
                <a:cs typeface="Consolas" charset="0"/>
              </a:rPr>
              <a:t>double larger(double x, double y) </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r>
              <a:rPr lang="en-US" sz="1600" b="1" dirty="0">
                <a:solidFill>
                  <a:schemeClr val="accent6">
                    <a:lumMod val="75000"/>
                  </a:schemeClr>
                </a:solidFill>
                <a:latin typeface="Consolas" charset="0"/>
                <a:ea typeface="Consolas" charset="0"/>
                <a:cs typeface="Consolas" charset="0"/>
              </a:rPr>
              <a:t>	// double max;</a:t>
            </a:r>
          </a:p>
          <a:p>
            <a:pPr>
              <a:tabLst>
                <a:tab pos="344488" algn="l"/>
                <a:tab pos="687388" algn="l"/>
              </a:tabLst>
            </a:pPr>
            <a:r>
              <a:rPr lang="en-US" sz="1600" dirty="0">
                <a:solidFill>
                  <a:schemeClr val="tx1"/>
                </a:solidFill>
                <a:latin typeface="Consolas" charset="0"/>
                <a:ea typeface="Consolas" charset="0"/>
                <a:cs typeface="Consolas" charset="0"/>
              </a:rPr>
              <a:t>	max = (x &gt;= y)? x : y;</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n-US" sz="1600" dirty="0">
                <a:solidFill>
                  <a:schemeClr val="tx1"/>
                </a:solidFill>
                <a:latin typeface="Consolas" charset="0"/>
                <a:ea typeface="Consolas" charset="0"/>
                <a:cs typeface="Consolas" charset="0"/>
              </a:rPr>
              <a:t>	return max;</a:t>
            </a:r>
            <a:br>
              <a:rPr lang="en-US" sz="1600" dirty="0">
                <a:solidFill>
                  <a:schemeClr val="tx1"/>
                </a:solidFill>
                <a:latin typeface="Consolas" charset="0"/>
                <a:ea typeface="Consolas" charset="0"/>
                <a:cs typeface="Consolas" charset="0"/>
              </a:rPr>
            </a:br>
            <a:r>
              <a:rPr lang="en-US" sz="1600" dirty="0">
                <a:solidFill>
                  <a:schemeClr val="tx1"/>
                </a:solidFill>
                <a:latin typeface="Consolas" charset="0"/>
                <a:ea typeface="Consolas" charset="0"/>
                <a:cs typeface="Consolas" charset="0"/>
              </a:rPr>
              <a:t>} </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 </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double a = 2.5, b = 5.0, max;</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n-US" sz="1600" dirty="0">
                <a:solidFill>
                  <a:schemeClr val="tx1"/>
                </a:solidFill>
                <a:latin typeface="Consolas" charset="0"/>
                <a:ea typeface="Consolas" charset="0"/>
                <a:cs typeface="Consolas" charset="0"/>
              </a:rPr>
              <a:t>	max = larger(a, b);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max &lt;&lt; " is larger."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return 0;</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endParaRPr lang="en-US" sz="1600" dirty="0">
              <a:solidFill>
                <a:schemeClr val="tx1"/>
              </a:solidFill>
              <a:latin typeface="Consolas" charset="0"/>
              <a:ea typeface="Consolas" charset="0"/>
              <a:cs typeface="Consolas" charset="0"/>
            </a:endParaRPr>
          </a:p>
        </p:txBody>
      </p:sp>
      <p:grpSp>
        <p:nvGrpSpPr>
          <p:cNvPr id="8" name="Group 7"/>
          <p:cNvGrpSpPr/>
          <p:nvPr/>
        </p:nvGrpSpPr>
        <p:grpSpPr>
          <a:xfrm>
            <a:off x="3924300" y="1728132"/>
            <a:ext cx="4674417" cy="1875914"/>
            <a:chOff x="3924300" y="1728132"/>
            <a:chExt cx="4674417" cy="1875914"/>
          </a:xfrm>
        </p:grpSpPr>
        <p:sp>
          <p:nvSpPr>
            <p:cNvPr id="9" name="Rounded Rectangle 8"/>
            <p:cNvSpPr/>
            <p:nvPr/>
          </p:nvSpPr>
          <p:spPr>
            <a:xfrm>
              <a:off x="5416551" y="1728132"/>
              <a:ext cx="3182166" cy="187591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There will be a compilation error if we comment out the declaration of </a:t>
              </a:r>
              <a:r>
                <a:rPr lang="en-US" sz="1600" b="1" dirty="0">
                  <a:latin typeface="Avenir Next Condensed" charset="0"/>
                  <a:ea typeface="Avenir Next Condensed" charset="0"/>
                  <a:cs typeface="Avenir Next Condensed" charset="0"/>
                </a:rPr>
                <a:t>max </a:t>
              </a:r>
              <a:r>
                <a:rPr lang="en-US" sz="1600" dirty="0">
                  <a:latin typeface="Avenir Next Condensed" charset="0"/>
                  <a:ea typeface="Avenir Next Condensed" charset="0"/>
                  <a:cs typeface="Avenir Next Condensed" charset="0"/>
                </a:rPr>
                <a:t>in </a:t>
              </a:r>
              <a:r>
                <a:rPr lang="en-US" sz="1600" b="1" dirty="0">
                  <a:latin typeface="Avenir Next Condensed" charset="0"/>
                  <a:ea typeface="Avenir Next Condensed" charset="0"/>
                  <a:cs typeface="Avenir Next Condensed" charset="0"/>
                </a:rPr>
                <a:t>larger() </a:t>
              </a:r>
              <a:r>
                <a:rPr lang="en-US" sz="1600" dirty="0">
                  <a:latin typeface="Avenir Next Condensed" charset="0"/>
                  <a:ea typeface="Avenir Next Condensed" charset="0"/>
                  <a:cs typeface="Avenir Next Condensed" charset="0"/>
                </a:rPr>
                <a:t>because </a:t>
              </a:r>
              <a:r>
                <a:rPr lang="en-US" sz="1600" b="1" dirty="0">
                  <a:latin typeface="Avenir Next Condensed" charset="0"/>
                  <a:ea typeface="Avenir Next Condensed" charset="0"/>
                  <a:cs typeface="Avenir Next Condensed" charset="0"/>
                </a:rPr>
                <a:t>max</a:t>
              </a:r>
              <a:r>
                <a:rPr lang="en-US" sz="1600" dirty="0">
                  <a:latin typeface="Avenir Next Condensed" charset="0"/>
                  <a:ea typeface="Avenir Next Condensed" charset="0"/>
                  <a:cs typeface="Avenir Next Condensed" charset="0"/>
                </a:rPr>
                <a:t> in </a:t>
              </a:r>
              <a:r>
                <a:rPr lang="en-US" sz="1600" b="1" dirty="0">
                  <a:latin typeface="Avenir Next Condensed" charset="0"/>
                  <a:ea typeface="Avenir Next Condensed" charset="0"/>
                  <a:cs typeface="Avenir Next Condensed" charset="0"/>
                </a:rPr>
                <a:t>main() </a:t>
              </a:r>
              <a:r>
                <a:rPr lang="en-US" sz="1600" dirty="0">
                  <a:latin typeface="Avenir Next Condensed" charset="0"/>
                  <a:ea typeface="Avenir Next Condensed" charset="0"/>
                  <a:cs typeface="Avenir Next Condensed" charset="0"/>
                </a:rPr>
                <a:t>is a local variable of </a:t>
              </a:r>
              <a:r>
                <a:rPr lang="en-US" sz="1600" b="1" dirty="0">
                  <a:latin typeface="Avenir Next Condensed" charset="0"/>
                  <a:ea typeface="Avenir Next Condensed" charset="0"/>
                  <a:cs typeface="Avenir Next Condensed" charset="0"/>
                </a:rPr>
                <a:t>main() </a:t>
              </a:r>
              <a:r>
                <a:rPr lang="en-US" sz="1600" dirty="0">
                  <a:latin typeface="Avenir Next Condensed" charset="0"/>
                  <a:ea typeface="Avenir Next Condensed" charset="0"/>
                  <a:cs typeface="Avenir Next Condensed" charset="0"/>
                </a:rPr>
                <a:t>and cannot be seen or used in larger()</a:t>
              </a:r>
              <a:endParaRPr lang="en-US" sz="1600" b="1" dirty="0">
                <a:latin typeface="Avenir Next Condensed" charset="0"/>
                <a:ea typeface="Avenir Next Condensed" charset="0"/>
                <a:cs typeface="Avenir Next Condensed" charset="0"/>
              </a:endParaRPr>
            </a:p>
          </p:txBody>
        </p:sp>
        <p:cxnSp>
          <p:nvCxnSpPr>
            <p:cNvPr id="17" name="Straight Arrow Connector 16"/>
            <p:cNvCxnSpPr>
              <a:cxnSpLocks/>
              <a:stCxn id="9" idx="1"/>
            </p:cNvCxnSpPr>
            <p:nvPr/>
          </p:nvCxnSpPr>
          <p:spPr>
            <a:xfrm flipH="1">
              <a:off x="3924300" y="2666089"/>
              <a:ext cx="1492251" cy="299361"/>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grpSp>
      <p:sp>
        <p:nvSpPr>
          <p:cNvPr id="7" name="Slide Number Placeholder 6"/>
          <p:cNvSpPr>
            <a:spLocks noGrp="1"/>
          </p:cNvSpPr>
          <p:nvPr>
            <p:ph type="sldNum" sz="quarter" idx="12"/>
          </p:nvPr>
        </p:nvSpPr>
        <p:spPr/>
        <p:txBody>
          <a:bodyPr/>
          <a:lstStyle/>
          <a:p>
            <a:fld id="{A2D5F323-9395-A24C-8003-89F99F5948AE}" type="slidenum">
              <a:rPr lang="en-US" smtClean="0"/>
              <a:pPr/>
              <a:t>46</a:t>
            </a:fld>
            <a:endParaRPr lang="en-US" dirty="0"/>
          </a:p>
        </p:txBody>
      </p:sp>
    </p:spTree>
    <p:extLst>
      <p:ext uri="{BB962C8B-B14F-4D97-AF65-F5344CB8AC3E}">
        <p14:creationId xmlns:p14="http://schemas.microsoft.com/office/powerpoint/2010/main" val="144263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Variables</a:t>
            </a:r>
          </a:p>
        </p:txBody>
      </p:sp>
      <p:sp>
        <p:nvSpPr>
          <p:cNvPr id="3" name="Content Placeholder 2"/>
          <p:cNvSpPr>
            <a:spLocks noGrp="1"/>
          </p:cNvSpPr>
          <p:nvPr>
            <p:ph idx="1"/>
          </p:nvPr>
        </p:nvSpPr>
        <p:spPr>
          <a:xfrm>
            <a:off x="457200" y="1600200"/>
            <a:ext cx="8229600" cy="5048250"/>
          </a:xfrm>
        </p:spPr>
        <p:txBody>
          <a:bodyPr>
            <a:normAutofit fontScale="92500" lnSpcReduction="20000"/>
          </a:bodyPr>
          <a:lstStyle/>
          <a:p>
            <a:r>
              <a:rPr lang="en-US" dirty="0"/>
              <a:t>Variables may also be declared </a:t>
            </a:r>
            <a:r>
              <a:rPr lang="en-US" dirty="0">
                <a:solidFill>
                  <a:schemeClr val="accent5">
                    <a:lumMod val="75000"/>
                  </a:schemeClr>
                </a:solidFill>
              </a:rPr>
              <a:t>outside all functions</a:t>
            </a:r>
          </a:p>
          <a:p>
            <a:r>
              <a:rPr lang="en-US" dirty="0"/>
              <a:t>Such variables are called </a:t>
            </a:r>
            <a:r>
              <a:rPr lang="en-US" b="1" dirty="0">
                <a:solidFill>
                  <a:srgbClr val="E46C0A"/>
                </a:solidFill>
              </a:rPr>
              <a:t>global variables</a:t>
            </a:r>
            <a:r>
              <a:rPr lang="en-US" dirty="0"/>
              <a:t> because they can be accessed by all functions, i.e., globally accessible within the file containing the program</a:t>
            </a:r>
          </a:p>
          <a:p>
            <a:r>
              <a:rPr lang="en-US" dirty="0"/>
              <a:t>Global variables remain in existence permanently</a:t>
            </a:r>
          </a:p>
          <a:p>
            <a:pPr lvl="1"/>
            <a:r>
              <a:rPr lang="en-US" dirty="0"/>
              <a:t>Retain their values even after the functions that set their values have returned and exited</a:t>
            </a:r>
          </a:p>
          <a:p>
            <a:pPr lvl="1"/>
            <a:r>
              <a:rPr lang="en-US" dirty="0"/>
              <a:t>Can be used instead of arguments to communicate data between functions, </a:t>
            </a:r>
            <a:r>
              <a:rPr lang="en-US" b="1" dirty="0">
                <a:solidFill>
                  <a:schemeClr val="accent6">
                    <a:lumMod val="75000"/>
                  </a:schemeClr>
                </a:solidFill>
              </a:rPr>
              <a:t>however</a:t>
            </a:r>
            <a:r>
              <a:rPr lang="en-US" dirty="0"/>
              <a:t>:</a:t>
            </a:r>
          </a:p>
          <a:p>
            <a:pPr lvl="2"/>
            <a:r>
              <a:rPr lang="en-US" dirty="0"/>
              <a:t>The values of global variables can be changed by any functions</a:t>
            </a:r>
          </a:p>
          <a:p>
            <a:pPr lvl="2"/>
            <a:r>
              <a:rPr lang="en-US" dirty="0"/>
              <a:t>Hard to trace, especially when something goes wrong</a:t>
            </a:r>
          </a:p>
          <a:p>
            <a:pPr lvl="2"/>
            <a:r>
              <a:rPr lang="en-US" dirty="0">
                <a:solidFill>
                  <a:schemeClr val="accent5">
                    <a:lumMod val="75000"/>
                  </a:schemeClr>
                </a:solidFill>
              </a:rPr>
              <a:t>Not recommended</a:t>
            </a:r>
            <a:r>
              <a:rPr lang="en-US" dirty="0"/>
              <a:t> and should be avoided!</a:t>
            </a:r>
          </a:p>
          <a:p>
            <a:r>
              <a:rPr lang="en-US" dirty="0"/>
              <a:t>Frequently used as </a:t>
            </a:r>
            <a:r>
              <a:rPr lang="en-US" b="1" dirty="0">
                <a:solidFill>
                  <a:schemeClr val="accent6">
                    <a:lumMod val="75000"/>
                  </a:schemeClr>
                </a:solidFill>
              </a:rPr>
              <a:t>declared constant </a:t>
            </a:r>
            <a:r>
              <a:rPr lang="en-US" dirty="0"/>
              <a:t>(whose values cannot be changed)</a:t>
            </a:r>
          </a:p>
        </p:txBody>
      </p:sp>
      <p:sp>
        <p:nvSpPr>
          <p:cNvPr id="7" name="Slide Number Placeholder 6"/>
          <p:cNvSpPr>
            <a:spLocks noGrp="1"/>
          </p:cNvSpPr>
          <p:nvPr>
            <p:ph type="sldNum" sz="quarter" idx="12"/>
          </p:nvPr>
        </p:nvSpPr>
        <p:spPr/>
        <p:txBody>
          <a:bodyPr/>
          <a:lstStyle/>
          <a:p>
            <a:fld id="{A2D5F323-9395-A24C-8003-89F99F5948AE}" type="slidenum">
              <a:rPr lang="en-US" smtClean="0"/>
              <a:pPr/>
              <a:t>47</a:t>
            </a:fld>
            <a:endParaRPr lang="en-US" dirty="0"/>
          </a:p>
        </p:txBody>
      </p:sp>
    </p:spTree>
    <p:extLst>
      <p:ext uri="{BB962C8B-B14F-4D97-AF65-F5344CB8AC3E}">
        <p14:creationId xmlns:p14="http://schemas.microsoft.com/office/powerpoint/2010/main" val="9888939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718" y="-55896"/>
            <a:ext cx="6516476" cy="1143000"/>
          </a:xfrm>
        </p:spPr>
        <p:txBody>
          <a:bodyPr>
            <a:normAutofit/>
          </a:bodyPr>
          <a:lstStyle/>
          <a:p>
            <a:r>
              <a:rPr lang="en-US" dirty="0"/>
              <a:t>Global Variables</a:t>
            </a:r>
          </a:p>
        </p:txBody>
      </p:sp>
      <p:sp>
        <p:nvSpPr>
          <p:cNvPr id="6" name="Rectangle 5"/>
          <p:cNvSpPr/>
          <p:nvPr/>
        </p:nvSpPr>
        <p:spPr>
          <a:xfrm>
            <a:off x="412718" y="909274"/>
            <a:ext cx="6458615" cy="594872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iostream</a:t>
            </a:r>
            <a:r>
              <a:rPr lang="en-US" sz="1600" dirty="0">
                <a:solidFill>
                  <a:schemeClr val="tx1"/>
                </a:solidFill>
                <a:latin typeface="Consolas" charset="0"/>
                <a:ea typeface="Consolas" charset="0"/>
                <a:cs typeface="Consolas" charset="0"/>
              </a:rPr>
              <a:t>&gt; </a:t>
            </a:r>
            <a:br>
              <a:rPr lang="en-US" sz="1600" dirty="0">
                <a:solidFill>
                  <a:schemeClr val="tx1"/>
                </a:solidFill>
                <a:latin typeface="Consolas" charset="0"/>
                <a:ea typeface="Consolas" charset="0"/>
                <a:cs typeface="Consolas" charset="0"/>
              </a:rPr>
            </a:br>
            <a:r>
              <a:rPr lang="en-US" sz="1600" dirty="0">
                <a:solidFill>
                  <a:schemeClr val="tx1"/>
                </a:solidFill>
                <a:latin typeface="Consolas" charset="0"/>
                <a:ea typeface="Consolas" charset="0"/>
                <a:cs typeface="Consolas" charset="0"/>
              </a:rPr>
              <a:t>using namespace std; </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n-US" sz="1600" dirty="0">
                <a:solidFill>
                  <a:schemeClr val="tx1"/>
                </a:solidFill>
                <a:latin typeface="Consolas" charset="0"/>
                <a:ea typeface="Consolas" charset="0"/>
                <a:cs typeface="Consolas" charset="0"/>
              </a:rPr>
              <a:t>double </a:t>
            </a:r>
            <a:r>
              <a:rPr lang="en-US" sz="1600" b="1" dirty="0">
                <a:solidFill>
                  <a:srgbClr val="0000FF"/>
                </a:solidFill>
                <a:latin typeface="Consolas" charset="0"/>
                <a:ea typeface="Consolas" charset="0"/>
                <a:cs typeface="Consolas" charset="0"/>
              </a:rPr>
              <a:t>a</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b</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err="1">
                <a:solidFill>
                  <a:schemeClr val="tx1"/>
                </a:solidFill>
                <a:latin typeface="Consolas" charset="0"/>
                <a:ea typeface="Consolas" charset="0"/>
                <a:cs typeface="Consolas" charset="0"/>
              </a:rPr>
              <a:t>const</a:t>
            </a:r>
            <a:r>
              <a:rPr lang="en-US" sz="1600" dirty="0">
                <a:solidFill>
                  <a:schemeClr val="tx1"/>
                </a:solidFill>
                <a:latin typeface="Consolas" charset="0"/>
                <a:ea typeface="Consolas" charset="0"/>
                <a:cs typeface="Consolas" charset="0"/>
              </a:rPr>
              <a:t> double </a:t>
            </a:r>
            <a:r>
              <a:rPr lang="en-US" sz="1600" b="1" dirty="0">
                <a:solidFill>
                  <a:srgbClr val="0000FF"/>
                </a:solidFill>
                <a:latin typeface="Consolas" charset="0"/>
                <a:ea typeface="Consolas" charset="0"/>
                <a:cs typeface="Consolas" charset="0"/>
              </a:rPr>
              <a:t>PI</a:t>
            </a:r>
            <a:r>
              <a:rPr lang="en-US" sz="1600" dirty="0">
                <a:solidFill>
                  <a:srgbClr val="0000FF"/>
                </a:solidFill>
                <a:latin typeface="Consolas" charset="0"/>
                <a:ea typeface="Consolas" charset="0"/>
                <a:cs typeface="Consolas" charset="0"/>
              </a:rPr>
              <a:t> </a:t>
            </a:r>
            <a:r>
              <a:rPr lang="en-US" sz="1600" dirty="0">
                <a:solidFill>
                  <a:schemeClr val="tx1"/>
                </a:solidFill>
                <a:latin typeface="Consolas" charset="0"/>
                <a:ea typeface="Consolas" charset="0"/>
                <a:cs typeface="Consolas" charset="0"/>
              </a:rPr>
              <a:t>= 3.1415;</a:t>
            </a:r>
          </a:p>
          <a:p>
            <a:pPr>
              <a:tabLst>
                <a:tab pos="344488" algn="l"/>
                <a:tab pos="687388" algn="l"/>
              </a:tabLst>
            </a:pPr>
            <a:r>
              <a:rPr lang="en-US" sz="1600" dirty="0">
                <a:solidFill>
                  <a:schemeClr val="tx1"/>
                </a:solidFill>
                <a:latin typeface="Consolas" charset="0"/>
                <a:ea typeface="Consolas" charset="0"/>
                <a:cs typeface="Consolas" charset="0"/>
              </a:rPr>
              <a:t> </a:t>
            </a:r>
            <a:br>
              <a:rPr lang="en-US" sz="1600" dirty="0">
                <a:solidFill>
                  <a:schemeClr val="tx1"/>
                </a:solidFill>
                <a:latin typeface="Consolas" charset="0"/>
                <a:ea typeface="Consolas" charset="0"/>
                <a:cs typeface="Consolas" charset="0"/>
              </a:rPr>
            </a:br>
            <a:r>
              <a:rPr lang="en-US" sz="1600" dirty="0">
                <a:solidFill>
                  <a:schemeClr val="tx1"/>
                </a:solidFill>
                <a:latin typeface="Consolas" charset="0"/>
                <a:ea typeface="Consolas" charset="0"/>
                <a:cs typeface="Consolas" charset="0"/>
              </a:rPr>
              <a:t>double larger() </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return (a &gt;= b)? a : b;</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 </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"Input two integers: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cin</a:t>
            </a:r>
            <a:r>
              <a:rPr lang="en-US" sz="1600" dirty="0">
                <a:solidFill>
                  <a:schemeClr val="tx1"/>
                </a:solidFill>
                <a:latin typeface="Consolas" charset="0"/>
                <a:ea typeface="Consolas" charset="0"/>
                <a:cs typeface="Consolas" charset="0"/>
              </a:rPr>
              <a:t> &gt;&gt; a &gt;&gt; b;</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larger() &lt;&lt; " is larger."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n-US" sz="1600" dirty="0">
                <a:solidFill>
                  <a:schemeClr val="tx1"/>
                </a:solidFill>
                <a:latin typeface="Consolas" charset="0"/>
                <a:ea typeface="Consolas" charset="0"/>
                <a:cs typeface="Consolas" charset="0"/>
              </a:rPr>
              <a:t>	double r;</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"Input radius of a circle: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cin</a:t>
            </a:r>
            <a:r>
              <a:rPr lang="en-US" sz="1600" dirty="0">
                <a:solidFill>
                  <a:schemeClr val="tx1"/>
                </a:solidFill>
                <a:latin typeface="Consolas" charset="0"/>
                <a:ea typeface="Consolas" charset="0"/>
                <a:cs typeface="Consolas" charset="0"/>
              </a:rPr>
              <a:t> &gt;&gt; r;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"Area of circle = " &lt;&lt; PI * r * r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return 0;</a:t>
            </a:r>
          </a:p>
          <a:p>
            <a:pPr>
              <a:tabLst>
                <a:tab pos="344488" algn="l"/>
                <a:tab pos="687388" algn="l"/>
              </a:tabLst>
            </a:pPr>
            <a:r>
              <a:rPr lang="en-US" sz="1600" dirty="0">
                <a:solidFill>
                  <a:schemeClr val="tx1"/>
                </a:solidFill>
                <a:latin typeface="Consolas" charset="0"/>
                <a:ea typeface="Consolas" charset="0"/>
                <a:cs typeface="Consolas" charset="0"/>
              </a:rPr>
              <a:t>}</a:t>
            </a:r>
          </a:p>
        </p:txBody>
      </p:sp>
      <p:grpSp>
        <p:nvGrpSpPr>
          <p:cNvPr id="11" name="Group 10"/>
          <p:cNvGrpSpPr/>
          <p:nvPr/>
        </p:nvGrpSpPr>
        <p:grpSpPr>
          <a:xfrm>
            <a:off x="1173795" y="1319134"/>
            <a:ext cx="7424921" cy="1222730"/>
            <a:chOff x="1173795" y="1319134"/>
            <a:chExt cx="7424921" cy="1222730"/>
          </a:xfrm>
        </p:grpSpPr>
        <p:sp>
          <p:nvSpPr>
            <p:cNvPr id="7" name="Rounded Rectangle 6"/>
            <p:cNvSpPr/>
            <p:nvPr/>
          </p:nvSpPr>
          <p:spPr>
            <a:xfrm>
              <a:off x="5880683" y="1319134"/>
              <a:ext cx="2718033" cy="12227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global variables:</a:t>
              </a:r>
              <a:br>
                <a:rPr lang="en-US" sz="1600" dirty="0">
                  <a:latin typeface="Avenir Next Condensed" charset="0"/>
                  <a:ea typeface="Avenir Next Condensed" charset="0"/>
                  <a:cs typeface="Avenir Next Condensed" charset="0"/>
                </a:rPr>
              </a:br>
              <a:r>
                <a:rPr lang="en-US" sz="1600" b="1" dirty="0">
                  <a:latin typeface="Avenir Next Condensed" charset="0"/>
                  <a:ea typeface="Avenir Next Condensed" charset="0"/>
                  <a:cs typeface="Avenir Next Condensed" charset="0"/>
                </a:rPr>
                <a:t>a, b, PI</a:t>
              </a:r>
            </a:p>
          </p:txBody>
        </p:sp>
        <p:sp>
          <p:nvSpPr>
            <p:cNvPr id="8" name="Oval 7"/>
            <p:cNvSpPr/>
            <p:nvPr/>
          </p:nvSpPr>
          <p:spPr>
            <a:xfrm>
              <a:off x="1173795" y="1756948"/>
              <a:ext cx="588903" cy="347101"/>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9" name="Straight Arrow Connector 8"/>
            <p:cNvCxnSpPr>
              <a:stCxn id="7" idx="1"/>
            </p:cNvCxnSpPr>
            <p:nvPr/>
          </p:nvCxnSpPr>
          <p:spPr>
            <a:xfrm flipH="1">
              <a:off x="3349128" y="1930499"/>
              <a:ext cx="2531555" cy="248413"/>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10" name="Oval 9"/>
            <p:cNvSpPr/>
            <p:nvPr/>
          </p:nvSpPr>
          <p:spPr>
            <a:xfrm>
              <a:off x="1866849" y="2050921"/>
              <a:ext cx="391174" cy="255983"/>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2" name="Rounded Rectangle 11"/>
          <p:cNvSpPr/>
          <p:nvPr/>
        </p:nvSpPr>
        <p:spPr>
          <a:xfrm>
            <a:off x="5736148" y="4039670"/>
            <a:ext cx="3163028" cy="175349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br>
              <a:rPr lang="en-US" sz="1600" b="1" dirty="0">
                <a:solidFill>
                  <a:srgbClr val="E46C0A"/>
                </a:solidFill>
                <a:latin typeface="Avenir Next Condensed" charset="0"/>
                <a:ea typeface="Avenir Next Condensed" charset="0"/>
                <a:cs typeface="Avenir Next Condensed" charset="0"/>
              </a:rPr>
            </a:br>
            <a:r>
              <a:rPr lang="en-US" sz="1600" b="1" dirty="0">
                <a:solidFill>
                  <a:srgbClr val="E46C0A"/>
                </a:solidFill>
                <a:latin typeface="Avenir Next Condensed" charset="0"/>
                <a:ea typeface="Avenir Next Condensed" charset="0"/>
                <a:cs typeface="Avenir Next Condensed" charset="0"/>
              </a:rPr>
              <a:t>Avoid</a:t>
            </a:r>
            <a:r>
              <a:rPr lang="en-US" sz="1600" dirty="0">
                <a:latin typeface="Avenir Next Condensed" charset="0"/>
                <a:ea typeface="Avenir Next Condensed" charset="0"/>
                <a:cs typeface="Avenir Next Condensed" charset="0"/>
              </a:rPr>
              <a:t> using global variables to communicate data between functions</a:t>
            </a:r>
          </a:p>
          <a:p>
            <a:pPr algn="ctr"/>
            <a:endParaRPr lang="en-US" sz="1600" dirty="0">
              <a:latin typeface="Avenir Next Condensed" charset="0"/>
              <a:ea typeface="Avenir Next Condensed" charset="0"/>
              <a:cs typeface="Avenir Next Condensed" charset="0"/>
            </a:endParaRPr>
          </a:p>
          <a:p>
            <a:pPr algn="ctr"/>
            <a:r>
              <a:rPr lang="en-US" sz="1600" dirty="0">
                <a:latin typeface="Avenir Next Condensed" charset="0"/>
                <a:ea typeface="Avenir Next Condensed" charset="0"/>
                <a:cs typeface="Avenir Next Condensed" charset="0"/>
              </a:rPr>
              <a:t>The variables </a:t>
            </a:r>
            <a:r>
              <a:rPr lang="en-US" sz="1600" b="1" dirty="0">
                <a:latin typeface="Avenir Next Condensed" charset="0"/>
                <a:ea typeface="Avenir Next Condensed" charset="0"/>
                <a:cs typeface="Avenir Next Condensed" charset="0"/>
              </a:rPr>
              <a:t>a, b </a:t>
            </a:r>
            <a:r>
              <a:rPr lang="en-US" sz="1600" dirty="0">
                <a:latin typeface="Avenir Next Condensed" charset="0"/>
                <a:ea typeface="Avenir Next Condensed" charset="0"/>
                <a:cs typeface="Avenir Next Condensed" charset="0"/>
              </a:rPr>
              <a:t>should best be changed into input parameters for the function larger().  </a:t>
            </a:r>
            <a:r>
              <a:rPr lang="en-US" sz="1600" dirty="0">
                <a:solidFill>
                  <a:schemeClr val="accent5">
                    <a:lumMod val="75000"/>
                  </a:schemeClr>
                </a:solidFill>
                <a:latin typeface="Avenir Next Condensed" charset="0"/>
                <a:ea typeface="Avenir Next Condensed" charset="0"/>
                <a:cs typeface="Avenir Next Condensed" charset="0"/>
              </a:rPr>
              <a:t>Can you do that?</a:t>
            </a:r>
            <a:br>
              <a:rPr lang="en-US" sz="1600" dirty="0">
                <a:solidFill>
                  <a:schemeClr val="accent5">
                    <a:lumMod val="75000"/>
                  </a:schemeClr>
                </a:solidFill>
                <a:latin typeface="Avenir Next Condensed" charset="0"/>
                <a:ea typeface="Avenir Next Condensed" charset="0"/>
                <a:cs typeface="Avenir Next Condensed" charset="0"/>
              </a:rPr>
            </a:br>
            <a:endParaRPr lang="en-US" sz="1600" b="1" dirty="0">
              <a:solidFill>
                <a:schemeClr val="accent5">
                  <a:lumMod val="75000"/>
                </a:schemeClr>
              </a:solidFill>
              <a:latin typeface="Avenir Next Condensed" charset="0"/>
              <a:ea typeface="Avenir Next Condensed" charset="0"/>
              <a:cs typeface="Avenir Next Condensed" charset="0"/>
            </a:endParaRPr>
          </a:p>
        </p:txBody>
      </p:sp>
      <p:sp>
        <p:nvSpPr>
          <p:cNvPr id="13" name="Slide Number Placeholder 12"/>
          <p:cNvSpPr>
            <a:spLocks noGrp="1"/>
          </p:cNvSpPr>
          <p:nvPr>
            <p:ph type="sldNum" sz="quarter" idx="12"/>
          </p:nvPr>
        </p:nvSpPr>
        <p:spPr/>
        <p:txBody>
          <a:bodyPr/>
          <a:lstStyle/>
          <a:p>
            <a:fld id="{A2D5F323-9395-A24C-8003-89F99F5948AE}" type="slidenum">
              <a:rPr lang="en-US" smtClean="0"/>
              <a:pPr/>
              <a:t>48</a:t>
            </a:fld>
            <a:endParaRPr lang="en-US" dirty="0"/>
          </a:p>
        </p:txBody>
      </p:sp>
      <p:sp>
        <p:nvSpPr>
          <p:cNvPr id="14" name="Rounded Rectangle 13">
            <a:extLst>
              <a:ext uri="{FF2B5EF4-FFF2-40B4-BE49-F238E27FC236}">
                <a16:creationId xmlns:a16="http://schemas.microsoft.com/office/drawing/2014/main" id="{0A06A48D-3237-964A-984D-CC35118B04D8}"/>
              </a:ext>
            </a:extLst>
          </p:cNvPr>
          <p:cNvSpPr/>
          <p:nvPr/>
        </p:nvSpPr>
        <p:spPr>
          <a:xfrm>
            <a:off x="5736148" y="2680415"/>
            <a:ext cx="3163028" cy="122273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br>
              <a:rPr lang="en-US" sz="1600" b="1" dirty="0">
                <a:solidFill>
                  <a:srgbClr val="E46C0A"/>
                </a:solidFill>
                <a:latin typeface="Avenir Next Condensed" charset="0"/>
                <a:ea typeface="Avenir Next Condensed" charset="0"/>
                <a:cs typeface="Avenir Next Condensed" charset="0"/>
              </a:rPr>
            </a:br>
            <a:r>
              <a:rPr lang="en-US" sz="1600" dirty="0">
                <a:latin typeface="Avenir Next Condensed" charset="0"/>
                <a:ea typeface="Avenir Next Condensed" charset="0"/>
                <a:cs typeface="Avenir Next Condensed" charset="0"/>
              </a:rPr>
              <a:t>The global constant </a:t>
            </a:r>
            <a:r>
              <a:rPr lang="en-US" sz="1600" b="1" dirty="0">
                <a:latin typeface="Avenir Next Condensed" charset="0"/>
                <a:ea typeface="Avenir Next Condensed" charset="0"/>
                <a:cs typeface="Avenir Next Condensed" charset="0"/>
              </a:rPr>
              <a:t>PI</a:t>
            </a:r>
            <a:r>
              <a:rPr lang="en-US" sz="1600" dirty="0">
                <a:latin typeface="Avenir Next Condensed" charset="0"/>
                <a:ea typeface="Avenir Next Condensed" charset="0"/>
                <a:cs typeface="Avenir Next Condensed" charset="0"/>
              </a:rPr>
              <a:t> can be used throughout the file after its declaration.  </a:t>
            </a:r>
            <a:br>
              <a:rPr lang="en-US" sz="1600" dirty="0">
                <a:latin typeface="Avenir Next Condensed" charset="0"/>
                <a:ea typeface="Avenir Next Condensed" charset="0"/>
                <a:cs typeface="Avenir Next Condensed" charset="0"/>
              </a:rPr>
            </a:br>
            <a:endParaRPr lang="en-US" sz="1600" b="1" dirty="0">
              <a:latin typeface="Avenir Next Condensed" charset="0"/>
              <a:ea typeface="Avenir Next Condensed" charset="0"/>
              <a:cs typeface="Avenir Next Condensed" charset="0"/>
            </a:endParaRPr>
          </a:p>
        </p:txBody>
      </p:sp>
    </p:spTree>
    <p:extLst>
      <p:ext uri="{BB962C8B-B14F-4D97-AF65-F5344CB8AC3E}">
        <p14:creationId xmlns:p14="http://schemas.microsoft.com/office/powerpoint/2010/main" val="954787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Scopes of Variables</a:t>
            </a:r>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a:t>The </a:t>
            </a:r>
            <a:r>
              <a:rPr lang="en-US" b="1" dirty="0">
                <a:solidFill>
                  <a:srgbClr val="E46C0A"/>
                </a:solidFill>
              </a:rPr>
              <a:t>scope</a:t>
            </a:r>
            <a:r>
              <a:rPr lang="en-US" dirty="0"/>
              <a:t> of a variable is the </a:t>
            </a:r>
            <a:r>
              <a:rPr lang="en-US" dirty="0">
                <a:solidFill>
                  <a:srgbClr val="31859C"/>
                </a:solidFill>
              </a:rPr>
              <a:t>portion</a:t>
            </a:r>
            <a:r>
              <a:rPr lang="en-US" dirty="0"/>
              <a:t> of a program that the variable is </a:t>
            </a:r>
            <a:r>
              <a:rPr lang="en-US" dirty="0">
                <a:solidFill>
                  <a:schemeClr val="accent5">
                    <a:lumMod val="75000"/>
                  </a:schemeClr>
                </a:solidFill>
              </a:rPr>
              <a:t>well-defined</a:t>
            </a:r>
            <a:r>
              <a:rPr lang="en-US" dirty="0"/>
              <a:t> and can be used</a:t>
            </a:r>
          </a:p>
          <a:p>
            <a:r>
              <a:rPr lang="en-US" dirty="0"/>
              <a:t>A variable cannot be referred to beyond its scope</a:t>
            </a:r>
          </a:p>
          <a:p>
            <a:r>
              <a:rPr lang="en-US" dirty="0"/>
              <a:t>The scope of a local / global variable starts from its declaration up to the end of the block / file</a:t>
            </a:r>
          </a:p>
          <a:p>
            <a:pPr lvl="1"/>
            <a:r>
              <a:rPr lang="en-US" dirty="0"/>
              <a:t>A block is delimited by a pair of braces { }</a:t>
            </a:r>
          </a:p>
          <a:p>
            <a:pPr lvl="1"/>
            <a:r>
              <a:rPr lang="en-US" dirty="0"/>
              <a:t>Variables declared in outer blocks can be referred to in an inner block</a:t>
            </a:r>
          </a:p>
          <a:p>
            <a:r>
              <a:rPr lang="en-US" dirty="0"/>
              <a:t>Variables can be declared with the </a:t>
            </a:r>
            <a:r>
              <a:rPr lang="en-US" dirty="0">
                <a:solidFill>
                  <a:schemeClr val="accent6">
                    <a:lumMod val="75000"/>
                  </a:schemeClr>
                </a:solidFill>
              </a:rPr>
              <a:t>same identifier</a:t>
            </a:r>
            <a:r>
              <a:rPr lang="en-US" dirty="0"/>
              <a:t> as long as they have </a:t>
            </a:r>
            <a:r>
              <a:rPr lang="en-US" dirty="0">
                <a:solidFill>
                  <a:schemeClr val="accent5">
                    <a:lumMod val="75000"/>
                  </a:schemeClr>
                </a:solidFill>
              </a:rPr>
              <a:t>different scopes</a:t>
            </a:r>
          </a:p>
          <a:p>
            <a:pPr lvl="1"/>
            <a:r>
              <a:rPr lang="en-US" dirty="0"/>
              <a:t>Variables in an inner block will </a:t>
            </a:r>
            <a:r>
              <a:rPr lang="en-US" dirty="0">
                <a:solidFill>
                  <a:schemeClr val="accent6">
                    <a:lumMod val="75000"/>
                  </a:schemeClr>
                </a:solidFill>
              </a:rPr>
              <a:t>hide</a:t>
            </a:r>
            <a:r>
              <a:rPr lang="en-US" dirty="0"/>
              <a:t> any identically named variables in outer blocks</a:t>
            </a:r>
          </a:p>
        </p:txBody>
      </p:sp>
      <p:sp>
        <p:nvSpPr>
          <p:cNvPr id="7" name="Slide Number Placeholder 6"/>
          <p:cNvSpPr>
            <a:spLocks noGrp="1"/>
          </p:cNvSpPr>
          <p:nvPr>
            <p:ph type="sldNum" sz="quarter" idx="12"/>
          </p:nvPr>
        </p:nvSpPr>
        <p:spPr/>
        <p:txBody>
          <a:bodyPr/>
          <a:lstStyle/>
          <a:p>
            <a:fld id="{A2D5F323-9395-A24C-8003-89F99F5948AE}" type="slidenum">
              <a:rPr lang="en-US" smtClean="0"/>
              <a:pPr/>
              <a:t>49</a:t>
            </a:fld>
            <a:endParaRPr lang="en-US" dirty="0"/>
          </a:p>
        </p:txBody>
      </p:sp>
    </p:spTree>
    <p:extLst>
      <p:ext uri="{BB962C8B-B14F-4D97-AF65-F5344CB8AC3E}">
        <p14:creationId xmlns:p14="http://schemas.microsoft.com/office/powerpoint/2010/main" val="2755721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we going to learn?</a:t>
            </a:r>
          </a:p>
        </p:txBody>
      </p:sp>
      <p:sp>
        <p:nvSpPr>
          <p:cNvPr id="3" name="Content Placeholder 2"/>
          <p:cNvSpPr>
            <a:spLocks noGrp="1"/>
          </p:cNvSpPr>
          <p:nvPr>
            <p:ph idx="1"/>
          </p:nvPr>
        </p:nvSpPr>
        <p:spPr>
          <a:xfrm>
            <a:off x="457200" y="1600200"/>
            <a:ext cx="8229600" cy="4756150"/>
          </a:xfrm>
        </p:spPr>
        <p:txBody>
          <a:bodyPr>
            <a:normAutofit/>
          </a:bodyPr>
          <a:lstStyle/>
          <a:p>
            <a:r>
              <a:rPr lang="en-US" dirty="0"/>
              <a:t>Top-down design (divide and conquer) approach </a:t>
            </a:r>
          </a:p>
          <a:p>
            <a:r>
              <a:rPr lang="en-US" dirty="0"/>
              <a:t>Functions definition </a:t>
            </a:r>
          </a:p>
          <a:p>
            <a:r>
              <a:rPr lang="en-US" dirty="0"/>
              <a:t>Function call </a:t>
            </a:r>
          </a:p>
          <a:p>
            <a:r>
              <a:rPr lang="en-US" dirty="0"/>
              <a:t>Function declaration </a:t>
            </a:r>
          </a:p>
          <a:p>
            <a:r>
              <a:rPr lang="en-US" altLang="zh-CN" dirty="0"/>
              <a:t>Scope of Variables</a:t>
            </a:r>
          </a:p>
          <a:p>
            <a:r>
              <a:rPr lang="en-US" dirty="0"/>
              <a:t>Parameters passing mechanism</a:t>
            </a:r>
          </a:p>
          <a:p>
            <a:pPr lvl="1"/>
            <a:r>
              <a:rPr lang="en-US" dirty="0"/>
              <a:t>Pass-by-value</a:t>
            </a:r>
          </a:p>
          <a:p>
            <a:pPr lvl="1"/>
            <a:r>
              <a:rPr lang="en-US" dirty="0"/>
              <a:t>Pass-by-reference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a:t>
            </a:fld>
            <a:endParaRPr lang="en-US" dirty="0"/>
          </a:p>
        </p:txBody>
      </p:sp>
    </p:spTree>
    <p:extLst>
      <p:ext uri="{BB962C8B-B14F-4D97-AF65-F5344CB8AC3E}">
        <p14:creationId xmlns:p14="http://schemas.microsoft.com/office/powerpoint/2010/main" val="8262072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9988" y="53603"/>
            <a:ext cx="4334012" cy="1143000"/>
          </a:xfrm>
        </p:spPr>
        <p:txBody>
          <a:bodyPr>
            <a:normAutofit/>
          </a:bodyPr>
          <a:lstStyle/>
          <a:p>
            <a:r>
              <a:rPr lang="en-US" sz="3600" dirty="0"/>
              <a:t>Scopes of Variables</a:t>
            </a:r>
          </a:p>
        </p:txBody>
      </p:sp>
      <p:sp>
        <p:nvSpPr>
          <p:cNvPr id="6" name="Rectangle 5"/>
          <p:cNvSpPr/>
          <p:nvPr/>
        </p:nvSpPr>
        <p:spPr>
          <a:xfrm>
            <a:off x="342440" y="203261"/>
            <a:ext cx="4423481" cy="6475949"/>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600" dirty="0">
                <a:solidFill>
                  <a:schemeClr val="tx1"/>
                </a:solidFill>
                <a:latin typeface="Consolas" charset="0"/>
                <a:ea typeface="Consolas" charset="0"/>
                <a:cs typeface="Consolas" charset="0"/>
              </a:rPr>
              <a:t>double </a:t>
            </a:r>
            <a:r>
              <a:rPr lang="en-US" sz="1600" b="1" dirty="0">
                <a:solidFill>
                  <a:srgbClr val="0000FF"/>
                </a:solidFill>
                <a:latin typeface="Consolas" charset="0"/>
                <a:ea typeface="Consolas" charset="0"/>
                <a:cs typeface="Consolas" charset="0"/>
              </a:rPr>
              <a:t>a</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func</a:t>
            </a:r>
            <a:r>
              <a:rPr lang="en-US" sz="1600" dirty="0">
                <a:solidFill>
                  <a:schemeClr val="tx1"/>
                </a:solidFill>
                <a:latin typeface="Consolas" charset="0"/>
                <a:ea typeface="Consolas" charset="0"/>
                <a:cs typeface="Consolas" charset="0"/>
              </a:rPr>
              <a:t>(</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x</a:t>
            </a: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y</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if (x &gt; y)</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k</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z</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n-US" sz="1600" dirty="0">
                <a:solidFill>
                  <a:schemeClr val="tx1"/>
                </a:solidFill>
                <a:latin typeface="Consolas" charset="0"/>
                <a:ea typeface="Consolas" charset="0"/>
                <a:cs typeface="Consolas" charset="0"/>
              </a:rPr>
              <a:t>double </a:t>
            </a:r>
            <a:r>
              <a:rPr lang="en-US" sz="1600" b="1" dirty="0">
                <a:solidFill>
                  <a:srgbClr val="0000FF"/>
                </a:solidFill>
                <a:latin typeface="Consolas" charset="0"/>
                <a:ea typeface="Consolas" charset="0"/>
                <a:cs typeface="Consolas" charset="0"/>
              </a:rPr>
              <a:t>b</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 </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x</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y</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z</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if (…)</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x</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 </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a:t>
            </a:r>
          </a:p>
        </p:txBody>
      </p:sp>
      <p:grpSp>
        <p:nvGrpSpPr>
          <p:cNvPr id="9" name="Group 8"/>
          <p:cNvGrpSpPr/>
          <p:nvPr/>
        </p:nvGrpSpPr>
        <p:grpSpPr>
          <a:xfrm>
            <a:off x="1520329" y="505987"/>
            <a:ext cx="7350716" cy="1517492"/>
            <a:chOff x="1520329" y="505987"/>
            <a:chExt cx="7350716" cy="1517492"/>
          </a:xfrm>
        </p:grpSpPr>
        <p:sp>
          <p:nvSpPr>
            <p:cNvPr id="7" name="Rounded Rectangle 6"/>
            <p:cNvSpPr/>
            <p:nvPr/>
          </p:nvSpPr>
          <p:spPr>
            <a:xfrm>
              <a:off x="5880683" y="964499"/>
              <a:ext cx="2990362" cy="1058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Scope of global variable </a:t>
              </a:r>
              <a:r>
                <a:rPr lang="en-US" sz="1600" b="1" dirty="0">
                  <a:latin typeface="Avenir Next Condensed" charset="0"/>
                  <a:ea typeface="Avenir Next Condensed" charset="0"/>
                  <a:cs typeface="Avenir Next Condensed" charset="0"/>
                </a:rPr>
                <a:t>a</a:t>
              </a:r>
              <a:r>
                <a:rPr lang="en-US" sz="1600" dirty="0">
                  <a:latin typeface="Avenir Next Condensed" charset="0"/>
                  <a:ea typeface="Avenir Next Condensed" charset="0"/>
                  <a:cs typeface="Avenir Next Condensed" charset="0"/>
                </a:rPr>
                <a:t>:</a:t>
              </a:r>
              <a:br>
                <a:rPr lang="en-US" sz="1600" dirty="0">
                  <a:latin typeface="Avenir Next Condensed" charset="0"/>
                  <a:ea typeface="Avenir Next Condensed" charset="0"/>
                  <a:cs typeface="Avenir Next Condensed" charset="0"/>
                </a:rPr>
              </a:br>
              <a:r>
                <a:rPr lang="en-US" sz="1600" dirty="0">
                  <a:solidFill>
                    <a:schemeClr val="accent5">
                      <a:lumMod val="75000"/>
                    </a:schemeClr>
                  </a:solidFill>
                  <a:latin typeface="Avenir Next Condensed" charset="0"/>
                  <a:ea typeface="Avenir Next Condensed" charset="0"/>
                  <a:cs typeface="Avenir Next Condensed" charset="0"/>
                </a:rPr>
                <a:t>from declaration to end of block </a:t>
              </a:r>
              <a:br>
                <a:rPr lang="en-US" sz="1600" dirty="0">
                  <a:solidFill>
                    <a:schemeClr val="accent5">
                      <a:lumMod val="75000"/>
                    </a:schemeClr>
                  </a:solidFill>
                  <a:latin typeface="Avenir Next Condensed" charset="0"/>
                  <a:ea typeface="Avenir Next Condensed" charset="0"/>
                  <a:cs typeface="Avenir Next Condensed" charset="0"/>
                </a:rPr>
              </a:br>
              <a:r>
                <a:rPr lang="en-US" sz="1600" dirty="0">
                  <a:latin typeface="Avenir Next Condensed" charset="0"/>
                  <a:ea typeface="Avenir Next Condensed" charset="0"/>
                  <a:cs typeface="Avenir Next Condensed" charset="0"/>
                </a:rPr>
                <a:t> (in this case, end of file; hence scope of </a:t>
              </a:r>
              <a:r>
                <a:rPr lang="en-US" sz="1600" b="1" dirty="0">
                  <a:latin typeface="Avenir Next Condensed" charset="0"/>
                  <a:ea typeface="Avenir Next Condensed" charset="0"/>
                  <a:cs typeface="Avenir Next Condensed" charset="0"/>
                </a:rPr>
                <a:t>a</a:t>
              </a:r>
              <a:r>
                <a:rPr lang="en-US" sz="1600" dirty="0">
                  <a:latin typeface="Avenir Next Condensed" charset="0"/>
                  <a:ea typeface="Avenir Next Condensed" charset="0"/>
                  <a:cs typeface="Avenir Next Condensed" charset="0"/>
                </a:rPr>
                <a:t> is the entire file)</a:t>
              </a:r>
              <a:endParaRPr lang="en-US" sz="1600" b="1" dirty="0">
                <a:solidFill>
                  <a:schemeClr val="accent5">
                    <a:lumMod val="75000"/>
                  </a:schemeClr>
                </a:solidFill>
                <a:latin typeface="Avenir Next Condensed" charset="0"/>
                <a:ea typeface="Avenir Next Condensed" charset="0"/>
                <a:cs typeface="Avenir Next Condensed" charset="0"/>
              </a:endParaRPr>
            </a:p>
          </p:txBody>
        </p:sp>
        <p:cxnSp>
          <p:nvCxnSpPr>
            <p:cNvPr id="8" name="Straight Arrow Connector 7"/>
            <p:cNvCxnSpPr>
              <a:cxnSpLocks/>
              <a:stCxn id="7" idx="1"/>
            </p:cNvCxnSpPr>
            <p:nvPr/>
          </p:nvCxnSpPr>
          <p:spPr>
            <a:xfrm flipH="1" flipV="1">
              <a:off x="1520329" y="505987"/>
              <a:ext cx="4360354" cy="988002"/>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grpSp>
      <p:grpSp>
        <p:nvGrpSpPr>
          <p:cNvPr id="10" name="Group 9"/>
          <p:cNvGrpSpPr/>
          <p:nvPr/>
        </p:nvGrpSpPr>
        <p:grpSpPr>
          <a:xfrm>
            <a:off x="383216" y="616632"/>
            <a:ext cx="8487829" cy="2721479"/>
            <a:chOff x="383216" y="616632"/>
            <a:chExt cx="8487829" cy="2721479"/>
          </a:xfrm>
        </p:grpSpPr>
        <p:sp>
          <p:nvSpPr>
            <p:cNvPr id="13" name="Rounded Rectangle 12"/>
            <p:cNvSpPr/>
            <p:nvPr/>
          </p:nvSpPr>
          <p:spPr>
            <a:xfrm>
              <a:off x="5880683" y="2209999"/>
              <a:ext cx="2990362" cy="965999"/>
            </a:xfrm>
            <a:prstGeom prst="roundRect">
              <a:avLst/>
            </a:prstGeom>
            <a:ln>
              <a:solidFill>
                <a:srgbClr val="4F81BD"/>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Scope of formal parameters </a:t>
              </a:r>
              <a:r>
                <a:rPr lang="en-US" sz="1600" b="1" dirty="0">
                  <a:latin typeface="Avenir Next Condensed" charset="0"/>
                  <a:ea typeface="Avenir Next Condensed" charset="0"/>
                  <a:cs typeface="Avenir Next Condensed" charset="0"/>
                </a:rPr>
                <a:t>x, y</a:t>
              </a:r>
              <a:r>
                <a:rPr lang="en-US" sz="1600" dirty="0">
                  <a:latin typeface="Avenir Next Condensed" charset="0"/>
                  <a:ea typeface="Avenir Next Condensed" charset="0"/>
                  <a:cs typeface="Avenir Next Condensed" charset="0"/>
                </a:rPr>
                <a:t>:</a:t>
              </a:r>
              <a:br>
                <a:rPr lang="en-US" sz="1600" dirty="0">
                  <a:latin typeface="Avenir Next Condensed" charset="0"/>
                  <a:ea typeface="Avenir Next Condensed" charset="0"/>
                  <a:cs typeface="Avenir Next Condensed" charset="0"/>
                </a:rPr>
              </a:br>
              <a:r>
                <a:rPr lang="en-US" sz="1600" dirty="0">
                  <a:solidFill>
                    <a:schemeClr val="accent5">
                      <a:lumMod val="75000"/>
                    </a:schemeClr>
                  </a:solidFill>
                  <a:latin typeface="Avenir Next Condensed" charset="0"/>
                  <a:ea typeface="Avenir Next Condensed" charset="0"/>
                  <a:cs typeface="Avenir Next Condensed" charset="0"/>
                </a:rPr>
                <a:t>entire function</a:t>
              </a:r>
              <a:endParaRPr lang="en-US" sz="1600" b="1" dirty="0">
                <a:solidFill>
                  <a:schemeClr val="accent5">
                    <a:lumMod val="75000"/>
                  </a:schemeClr>
                </a:solidFill>
                <a:latin typeface="Avenir Next Condensed" charset="0"/>
                <a:ea typeface="Avenir Next Condensed" charset="0"/>
                <a:cs typeface="Avenir Next Condensed" charset="0"/>
              </a:endParaRPr>
            </a:p>
          </p:txBody>
        </p:sp>
        <p:cxnSp>
          <p:nvCxnSpPr>
            <p:cNvPr id="14" name="Straight Arrow Connector 13"/>
            <p:cNvCxnSpPr>
              <a:stCxn id="13" idx="1"/>
              <a:endCxn id="16" idx="3"/>
            </p:cNvCxnSpPr>
            <p:nvPr/>
          </p:nvCxnSpPr>
          <p:spPr>
            <a:xfrm flipH="1" flipV="1">
              <a:off x="3106757" y="1977372"/>
              <a:ext cx="2773926" cy="715627"/>
            </a:xfrm>
            <a:prstGeom prst="straightConnector1">
              <a:avLst/>
            </a:prstGeom>
            <a:ln>
              <a:solidFill>
                <a:srgbClr val="4F81BD"/>
              </a:solidFill>
              <a:tailEnd type="arrow"/>
            </a:ln>
          </p:spPr>
          <p:style>
            <a:lnRef idx="1">
              <a:schemeClr val="accent6"/>
            </a:lnRef>
            <a:fillRef idx="0">
              <a:schemeClr val="accent6"/>
            </a:fillRef>
            <a:effectRef idx="0">
              <a:schemeClr val="accent6"/>
            </a:effectRef>
            <a:fontRef idx="minor">
              <a:schemeClr val="tx1"/>
            </a:fontRef>
          </p:style>
        </p:cxnSp>
        <p:sp>
          <p:nvSpPr>
            <p:cNvPr id="16" name="Rectangle 15"/>
            <p:cNvSpPr/>
            <p:nvPr/>
          </p:nvSpPr>
          <p:spPr>
            <a:xfrm>
              <a:off x="383216" y="616632"/>
              <a:ext cx="2723541" cy="2721479"/>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venir Next Condensed" charset="0"/>
                <a:ea typeface="Avenir Next Condensed" charset="0"/>
                <a:cs typeface="Avenir Next Condensed" charset="0"/>
              </a:endParaRPr>
            </a:p>
          </p:txBody>
        </p:sp>
      </p:grpSp>
      <p:grpSp>
        <p:nvGrpSpPr>
          <p:cNvPr id="11" name="Group 10"/>
          <p:cNvGrpSpPr/>
          <p:nvPr/>
        </p:nvGrpSpPr>
        <p:grpSpPr>
          <a:xfrm>
            <a:off x="909505" y="1869010"/>
            <a:ext cx="7961540" cy="2774449"/>
            <a:chOff x="909505" y="1869010"/>
            <a:chExt cx="7961540" cy="2774449"/>
          </a:xfrm>
        </p:grpSpPr>
        <p:sp>
          <p:nvSpPr>
            <p:cNvPr id="17" name="Rectangle 16"/>
            <p:cNvSpPr/>
            <p:nvPr/>
          </p:nvSpPr>
          <p:spPr>
            <a:xfrm>
              <a:off x="909505" y="1869010"/>
              <a:ext cx="1082490" cy="466175"/>
            </a:xfrm>
            <a:prstGeom prst="rect">
              <a:avLst/>
            </a:prstGeom>
            <a:noFill/>
            <a:ln>
              <a:solidFill>
                <a:srgbClr val="80CA1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venir Next Condensed" charset="0"/>
                <a:ea typeface="Avenir Next Condensed" charset="0"/>
                <a:cs typeface="Avenir Next Condensed" charset="0"/>
              </a:endParaRPr>
            </a:p>
          </p:txBody>
        </p:sp>
        <p:sp>
          <p:nvSpPr>
            <p:cNvPr id="18" name="Rounded Rectangle 17"/>
            <p:cNvSpPr/>
            <p:nvPr/>
          </p:nvSpPr>
          <p:spPr>
            <a:xfrm>
              <a:off x="5880683" y="3677460"/>
              <a:ext cx="2990362" cy="965999"/>
            </a:xfrm>
            <a:prstGeom prst="roundRect">
              <a:avLst/>
            </a:prstGeom>
            <a:ln>
              <a:solidFill>
                <a:srgbClr val="91E41E"/>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Scope of local variable </a:t>
              </a:r>
              <a:r>
                <a:rPr lang="en-US" sz="1600" b="1" dirty="0">
                  <a:latin typeface="Avenir Next Condensed" charset="0"/>
                  <a:ea typeface="Avenir Next Condensed" charset="0"/>
                  <a:cs typeface="Avenir Next Condensed" charset="0"/>
                </a:rPr>
                <a:t>k</a:t>
              </a:r>
              <a:r>
                <a:rPr lang="en-US" sz="1600" dirty="0">
                  <a:latin typeface="Avenir Next Condensed" charset="0"/>
                  <a:ea typeface="Avenir Next Condensed" charset="0"/>
                  <a:cs typeface="Avenir Next Condensed" charset="0"/>
                </a:rPr>
                <a:t>:</a:t>
              </a:r>
              <a:br>
                <a:rPr lang="en-US" sz="1600" dirty="0">
                  <a:latin typeface="Avenir Next Condensed" charset="0"/>
                  <a:ea typeface="Avenir Next Condensed" charset="0"/>
                  <a:cs typeface="Avenir Next Condensed" charset="0"/>
                </a:rPr>
              </a:br>
              <a:r>
                <a:rPr lang="en-US" sz="1600" dirty="0">
                  <a:solidFill>
                    <a:schemeClr val="accent5">
                      <a:lumMod val="75000"/>
                    </a:schemeClr>
                  </a:solidFill>
                  <a:latin typeface="Avenir Next Condensed" charset="0"/>
                  <a:ea typeface="Avenir Next Condensed" charset="0"/>
                  <a:cs typeface="Avenir Next Condensed" charset="0"/>
                </a:rPr>
                <a:t>from declaration to end of block</a:t>
              </a:r>
            </a:p>
            <a:p>
              <a:pPr algn="ctr"/>
              <a:r>
                <a:rPr lang="en-US" sz="1600" dirty="0">
                  <a:latin typeface="Avenir Next Condensed" charset="0"/>
                  <a:ea typeface="Avenir Next Condensed" charset="0"/>
                  <a:cs typeface="Avenir Next Condensed" charset="0"/>
                </a:rPr>
                <a:t>(in this case, end of if statement) </a:t>
              </a:r>
              <a:endParaRPr lang="en-US" sz="1600" b="1" dirty="0">
                <a:solidFill>
                  <a:schemeClr val="accent5">
                    <a:lumMod val="75000"/>
                  </a:schemeClr>
                </a:solidFill>
                <a:latin typeface="Avenir Next Condensed" charset="0"/>
                <a:ea typeface="Avenir Next Condensed" charset="0"/>
                <a:cs typeface="Avenir Next Condensed" charset="0"/>
              </a:endParaRPr>
            </a:p>
          </p:txBody>
        </p:sp>
        <p:cxnSp>
          <p:nvCxnSpPr>
            <p:cNvPr id="19" name="Straight Arrow Connector 18"/>
            <p:cNvCxnSpPr>
              <a:stCxn id="18" idx="1"/>
              <a:endCxn id="17" idx="3"/>
            </p:cNvCxnSpPr>
            <p:nvPr/>
          </p:nvCxnSpPr>
          <p:spPr>
            <a:xfrm flipH="1" flipV="1">
              <a:off x="1991995" y="2102098"/>
              <a:ext cx="3888688" cy="2058362"/>
            </a:xfrm>
            <a:prstGeom prst="straightConnector1">
              <a:avLst/>
            </a:prstGeom>
            <a:ln>
              <a:solidFill>
                <a:srgbClr val="91E41E"/>
              </a:solidFill>
              <a:tailEnd type="arrow"/>
            </a:ln>
          </p:spPr>
          <p:style>
            <a:lnRef idx="1">
              <a:schemeClr val="accent6"/>
            </a:lnRef>
            <a:fillRef idx="0">
              <a:schemeClr val="accent6"/>
            </a:fillRef>
            <a:effectRef idx="0">
              <a:schemeClr val="accent6"/>
            </a:effectRef>
            <a:fontRef idx="minor">
              <a:schemeClr val="tx1"/>
            </a:fontRef>
          </p:style>
        </p:cxnSp>
      </p:grpSp>
      <p:grpSp>
        <p:nvGrpSpPr>
          <p:cNvPr id="12" name="Group 11"/>
          <p:cNvGrpSpPr/>
          <p:nvPr/>
        </p:nvGrpSpPr>
        <p:grpSpPr>
          <a:xfrm>
            <a:off x="700383" y="2603560"/>
            <a:ext cx="8170662" cy="3427690"/>
            <a:chOff x="700383" y="2603560"/>
            <a:chExt cx="8170662" cy="3427690"/>
          </a:xfrm>
        </p:grpSpPr>
        <p:sp>
          <p:nvSpPr>
            <p:cNvPr id="21" name="Rectangle 20"/>
            <p:cNvSpPr/>
            <p:nvPr/>
          </p:nvSpPr>
          <p:spPr>
            <a:xfrm>
              <a:off x="700383" y="2603560"/>
              <a:ext cx="819945" cy="466175"/>
            </a:xfrm>
            <a:prstGeom prst="rect">
              <a:avLst/>
            </a:prstGeom>
            <a:no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venir Next Condensed" charset="0"/>
                <a:ea typeface="Avenir Next Condensed" charset="0"/>
                <a:cs typeface="Avenir Next Condensed" charset="0"/>
              </a:endParaRPr>
            </a:p>
          </p:txBody>
        </p:sp>
        <p:sp>
          <p:nvSpPr>
            <p:cNvPr id="22" name="Rounded Rectangle 21"/>
            <p:cNvSpPr/>
            <p:nvPr/>
          </p:nvSpPr>
          <p:spPr>
            <a:xfrm>
              <a:off x="5880683" y="5065251"/>
              <a:ext cx="2990362" cy="965999"/>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Scope of local variable </a:t>
              </a:r>
              <a:r>
                <a:rPr lang="en-US" sz="1600" b="1" dirty="0">
                  <a:latin typeface="Avenir Next Condensed" charset="0"/>
                  <a:ea typeface="Avenir Next Condensed" charset="0"/>
                  <a:cs typeface="Avenir Next Condensed" charset="0"/>
                </a:rPr>
                <a:t>z</a:t>
              </a:r>
              <a:r>
                <a:rPr lang="en-US" sz="1600" dirty="0">
                  <a:latin typeface="Avenir Next Condensed" charset="0"/>
                  <a:ea typeface="Avenir Next Condensed" charset="0"/>
                  <a:cs typeface="Avenir Next Condensed" charset="0"/>
                </a:rPr>
                <a:t>:</a:t>
              </a:r>
              <a:br>
                <a:rPr lang="en-US" sz="1600" dirty="0">
                  <a:latin typeface="Avenir Next Condensed" charset="0"/>
                  <a:ea typeface="Avenir Next Condensed" charset="0"/>
                  <a:cs typeface="Avenir Next Condensed" charset="0"/>
                </a:rPr>
              </a:br>
              <a:r>
                <a:rPr lang="en-US" sz="1600" dirty="0">
                  <a:solidFill>
                    <a:schemeClr val="accent5">
                      <a:lumMod val="75000"/>
                    </a:schemeClr>
                  </a:solidFill>
                  <a:latin typeface="Avenir Next Condensed" charset="0"/>
                  <a:ea typeface="Avenir Next Condensed" charset="0"/>
                  <a:cs typeface="Avenir Next Condensed" charset="0"/>
                </a:rPr>
                <a:t>from declaration to end of block</a:t>
              </a:r>
            </a:p>
            <a:p>
              <a:pPr algn="ctr"/>
              <a:r>
                <a:rPr lang="en-US" sz="1600" dirty="0">
                  <a:latin typeface="Avenir Next Condensed" charset="0"/>
                  <a:ea typeface="Avenir Next Condensed" charset="0"/>
                  <a:cs typeface="Avenir Next Condensed" charset="0"/>
                </a:rPr>
                <a:t>(in this case, end of </a:t>
              </a:r>
              <a:r>
                <a:rPr lang="en-US" sz="1600" dirty="0" err="1">
                  <a:latin typeface="Avenir Next Condensed" charset="0"/>
                  <a:ea typeface="Avenir Next Condensed" charset="0"/>
                  <a:cs typeface="Avenir Next Condensed" charset="0"/>
                </a:rPr>
                <a:t>func</a:t>
              </a:r>
              <a:r>
                <a:rPr lang="en-US" sz="1600" dirty="0">
                  <a:latin typeface="Avenir Next Condensed" charset="0"/>
                  <a:ea typeface="Avenir Next Condensed" charset="0"/>
                  <a:cs typeface="Avenir Next Condensed" charset="0"/>
                </a:rPr>
                <a:t>)</a:t>
              </a:r>
              <a:endParaRPr lang="en-US" sz="1600" b="1" dirty="0">
                <a:solidFill>
                  <a:schemeClr val="accent5">
                    <a:lumMod val="75000"/>
                  </a:schemeClr>
                </a:solidFill>
                <a:latin typeface="Avenir Next Condensed" charset="0"/>
                <a:ea typeface="Avenir Next Condensed" charset="0"/>
                <a:cs typeface="Avenir Next Condensed" charset="0"/>
              </a:endParaRPr>
            </a:p>
          </p:txBody>
        </p:sp>
        <p:cxnSp>
          <p:nvCxnSpPr>
            <p:cNvPr id="23" name="Straight Arrow Connector 22"/>
            <p:cNvCxnSpPr>
              <a:stCxn id="22" idx="1"/>
            </p:cNvCxnSpPr>
            <p:nvPr/>
          </p:nvCxnSpPr>
          <p:spPr>
            <a:xfrm flipH="1" flipV="1">
              <a:off x="1520328" y="2836647"/>
              <a:ext cx="4360355" cy="2711604"/>
            </a:xfrm>
            <a:prstGeom prst="straightConnector1">
              <a:avLst/>
            </a:prstGeom>
            <a:ln>
              <a:solidFill>
                <a:schemeClr val="accent2">
                  <a:lumMod val="75000"/>
                </a:schemeClr>
              </a:solidFill>
              <a:tailEnd type="arrow"/>
            </a:ln>
          </p:spPr>
          <p:style>
            <a:lnRef idx="1">
              <a:schemeClr val="accent6"/>
            </a:lnRef>
            <a:fillRef idx="0">
              <a:schemeClr val="accent6"/>
            </a:fillRef>
            <a:effectRef idx="0">
              <a:schemeClr val="accent6"/>
            </a:effectRef>
            <a:fontRef idx="minor">
              <a:schemeClr val="tx1"/>
            </a:fontRef>
          </p:style>
        </p:cxnSp>
      </p:grpSp>
      <p:sp>
        <p:nvSpPr>
          <p:cNvPr id="20" name="Slide Number Placeholder 19"/>
          <p:cNvSpPr>
            <a:spLocks noGrp="1"/>
          </p:cNvSpPr>
          <p:nvPr>
            <p:ph type="sldNum" sz="quarter" idx="12"/>
          </p:nvPr>
        </p:nvSpPr>
        <p:spPr/>
        <p:txBody>
          <a:bodyPr/>
          <a:lstStyle/>
          <a:p>
            <a:fld id="{A2D5F323-9395-A24C-8003-89F99F5948AE}" type="slidenum">
              <a:rPr lang="en-US" smtClean="0"/>
              <a:pPr/>
              <a:t>50</a:t>
            </a:fld>
            <a:endParaRPr lang="en-US" dirty="0"/>
          </a:p>
        </p:txBody>
      </p:sp>
    </p:spTree>
    <p:extLst>
      <p:ext uri="{BB962C8B-B14F-4D97-AF65-F5344CB8AC3E}">
        <p14:creationId xmlns:p14="http://schemas.microsoft.com/office/powerpoint/2010/main" val="330959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9988" y="53603"/>
            <a:ext cx="4334012" cy="1143000"/>
          </a:xfrm>
        </p:spPr>
        <p:txBody>
          <a:bodyPr>
            <a:normAutofit/>
          </a:bodyPr>
          <a:lstStyle/>
          <a:p>
            <a:r>
              <a:rPr lang="en-US" sz="3600" dirty="0"/>
              <a:t>Scopes of Variables</a:t>
            </a:r>
          </a:p>
        </p:txBody>
      </p:sp>
      <p:sp>
        <p:nvSpPr>
          <p:cNvPr id="6" name="Rectangle 5"/>
          <p:cNvSpPr/>
          <p:nvPr/>
        </p:nvSpPr>
        <p:spPr>
          <a:xfrm>
            <a:off x="342440" y="203261"/>
            <a:ext cx="4423481" cy="6475949"/>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600" dirty="0">
                <a:solidFill>
                  <a:schemeClr val="tx1"/>
                </a:solidFill>
                <a:latin typeface="Consolas" charset="0"/>
                <a:ea typeface="Consolas" charset="0"/>
                <a:cs typeface="Consolas" charset="0"/>
              </a:rPr>
              <a:t>double </a:t>
            </a:r>
            <a:r>
              <a:rPr lang="en-US" sz="1600" b="1" dirty="0">
                <a:solidFill>
                  <a:srgbClr val="0000FF"/>
                </a:solidFill>
                <a:latin typeface="Consolas" charset="0"/>
                <a:ea typeface="Consolas" charset="0"/>
                <a:cs typeface="Consolas" charset="0"/>
              </a:rPr>
              <a:t>a</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func</a:t>
            </a:r>
            <a:r>
              <a:rPr lang="en-US" sz="1600" dirty="0">
                <a:solidFill>
                  <a:schemeClr val="tx1"/>
                </a:solidFill>
                <a:latin typeface="Consolas" charset="0"/>
                <a:ea typeface="Consolas" charset="0"/>
                <a:cs typeface="Consolas" charset="0"/>
              </a:rPr>
              <a:t>(</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x</a:t>
            </a: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y</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if (x &gt; y)</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k</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z</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n-US" sz="1600" dirty="0">
                <a:solidFill>
                  <a:schemeClr val="tx1"/>
                </a:solidFill>
                <a:latin typeface="Consolas" charset="0"/>
                <a:ea typeface="Consolas" charset="0"/>
                <a:cs typeface="Consolas" charset="0"/>
              </a:rPr>
              <a:t>double </a:t>
            </a:r>
            <a:r>
              <a:rPr lang="en-US" sz="1600" b="1" dirty="0">
                <a:solidFill>
                  <a:srgbClr val="0000FF"/>
                </a:solidFill>
                <a:latin typeface="Consolas" charset="0"/>
                <a:ea typeface="Consolas" charset="0"/>
                <a:cs typeface="Consolas" charset="0"/>
              </a:rPr>
              <a:t>b</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 </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x</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y</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z</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if (…)</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t>
            </a:r>
            <a:r>
              <a:rPr lang="en-US" sz="1600" b="1" dirty="0">
                <a:solidFill>
                  <a:srgbClr val="0000FF"/>
                </a:solidFill>
                <a:latin typeface="Consolas" charset="0"/>
                <a:ea typeface="Consolas" charset="0"/>
                <a:cs typeface="Consolas" charset="0"/>
              </a:rPr>
              <a:t>x</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	} </a:t>
            </a:r>
          </a:p>
          <a:p>
            <a:pPr>
              <a:tabLst>
                <a:tab pos="344488" algn="l"/>
                <a:tab pos="687388" algn="l"/>
              </a:tabLst>
            </a:pP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a:t>
            </a:r>
          </a:p>
        </p:txBody>
      </p:sp>
      <p:sp>
        <p:nvSpPr>
          <p:cNvPr id="20" name="Slide Number Placeholder 19"/>
          <p:cNvSpPr>
            <a:spLocks noGrp="1"/>
          </p:cNvSpPr>
          <p:nvPr>
            <p:ph type="sldNum" sz="quarter" idx="12"/>
          </p:nvPr>
        </p:nvSpPr>
        <p:spPr/>
        <p:txBody>
          <a:bodyPr/>
          <a:lstStyle/>
          <a:p>
            <a:fld id="{A2D5F323-9395-A24C-8003-89F99F5948AE}" type="slidenum">
              <a:rPr lang="en-US" smtClean="0"/>
              <a:pPr/>
              <a:t>51</a:t>
            </a:fld>
            <a:endParaRPr lang="en-US" dirty="0"/>
          </a:p>
        </p:txBody>
      </p:sp>
      <p:grpSp>
        <p:nvGrpSpPr>
          <p:cNvPr id="24" name="Group 23"/>
          <p:cNvGrpSpPr/>
          <p:nvPr/>
        </p:nvGrpSpPr>
        <p:grpSpPr>
          <a:xfrm>
            <a:off x="658576" y="2209999"/>
            <a:ext cx="8212469" cy="4146351"/>
            <a:chOff x="658576" y="2209999"/>
            <a:chExt cx="8212469" cy="4146351"/>
          </a:xfrm>
        </p:grpSpPr>
        <p:sp>
          <p:nvSpPr>
            <p:cNvPr id="25" name="Rounded Rectangle 24"/>
            <p:cNvSpPr/>
            <p:nvPr/>
          </p:nvSpPr>
          <p:spPr>
            <a:xfrm>
              <a:off x="5880683" y="2209999"/>
              <a:ext cx="2990362" cy="965999"/>
            </a:xfrm>
            <a:prstGeom prst="roundRect">
              <a:avLst/>
            </a:prstGeom>
            <a:ln>
              <a:solidFill>
                <a:srgbClr val="4F81BD"/>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Scope of local variables </a:t>
              </a:r>
              <a:r>
                <a:rPr lang="en-US" sz="1600" b="1" dirty="0">
                  <a:latin typeface="Avenir Next Condensed" charset="0"/>
                  <a:ea typeface="Avenir Next Condensed" charset="0"/>
                  <a:cs typeface="Avenir Next Condensed" charset="0"/>
                </a:rPr>
                <a:t>x, y, z</a:t>
              </a:r>
              <a:r>
                <a:rPr lang="en-US" sz="1600" dirty="0">
                  <a:latin typeface="Avenir Next Condensed" charset="0"/>
                  <a:ea typeface="Avenir Next Condensed" charset="0"/>
                  <a:cs typeface="Avenir Next Condensed" charset="0"/>
                </a:rPr>
                <a:t>:</a:t>
              </a:r>
              <a:br>
                <a:rPr lang="en-US" sz="1600" dirty="0">
                  <a:latin typeface="Avenir Next Condensed" charset="0"/>
                  <a:ea typeface="Avenir Next Condensed" charset="0"/>
                  <a:cs typeface="Avenir Next Condensed" charset="0"/>
                </a:rPr>
              </a:br>
              <a:r>
                <a:rPr lang="en-US" sz="1600" dirty="0">
                  <a:solidFill>
                    <a:schemeClr val="accent5">
                      <a:lumMod val="75000"/>
                    </a:schemeClr>
                  </a:solidFill>
                  <a:latin typeface="Avenir Next Condensed" charset="0"/>
                  <a:ea typeface="Avenir Next Condensed" charset="0"/>
                  <a:cs typeface="Avenir Next Condensed" charset="0"/>
                </a:rPr>
                <a:t>from declaration to end of block</a:t>
              </a:r>
            </a:p>
            <a:p>
              <a:pPr algn="ctr"/>
              <a:r>
                <a:rPr lang="en-US" sz="1600" dirty="0">
                  <a:latin typeface="Avenir Next Condensed" charset="0"/>
                  <a:ea typeface="Avenir Next Condensed" charset="0"/>
                  <a:cs typeface="Avenir Next Condensed" charset="0"/>
                </a:rPr>
                <a:t>(in this case, end of main function)</a:t>
              </a:r>
              <a:endParaRPr lang="en-US" sz="1600" b="1" dirty="0">
                <a:solidFill>
                  <a:schemeClr val="accent5">
                    <a:lumMod val="75000"/>
                  </a:schemeClr>
                </a:solidFill>
                <a:latin typeface="Avenir Next Condensed" charset="0"/>
                <a:ea typeface="Avenir Next Condensed" charset="0"/>
                <a:cs typeface="Avenir Next Condensed" charset="0"/>
              </a:endParaRPr>
            </a:p>
          </p:txBody>
        </p:sp>
        <p:cxnSp>
          <p:nvCxnSpPr>
            <p:cNvPr id="26" name="Straight Arrow Connector 25"/>
            <p:cNvCxnSpPr>
              <a:stCxn id="25" idx="1"/>
            </p:cNvCxnSpPr>
            <p:nvPr/>
          </p:nvCxnSpPr>
          <p:spPr>
            <a:xfrm flipH="1">
              <a:off x="2196814" y="2692999"/>
              <a:ext cx="3683869" cy="2452134"/>
            </a:xfrm>
            <a:prstGeom prst="straightConnector1">
              <a:avLst/>
            </a:prstGeom>
            <a:ln>
              <a:solidFill>
                <a:srgbClr val="4F81BD"/>
              </a:solidFill>
              <a:tailEnd type="arrow"/>
            </a:ln>
          </p:spPr>
          <p:style>
            <a:lnRef idx="1">
              <a:schemeClr val="accent6"/>
            </a:lnRef>
            <a:fillRef idx="0">
              <a:schemeClr val="accent6"/>
            </a:fillRef>
            <a:effectRef idx="0">
              <a:schemeClr val="accent6"/>
            </a:effectRef>
            <a:fontRef idx="minor">
              <a:schemeClr val="tx1"/>
            </a:fontRef>
          </p:style>
        </p:cxnSp>
        <p:sp>
          <p:nvSpPr>
            <p:cNvPr id="27" name="Rectangle 26"/>
            <p:cNvSpPr/>
            <p:nvPr/>
          </p:nvSpPr>
          <p:spPr>
            <a:xfrm>
              <a:off x="658576" y="4264497"/>
              <a:ext cx="1538238" cy="2091853"/>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venir Next Condensed" charset="0"/>
                <a:ea typeface="Avenir Next Condensed" charset="0"/>
                <a:cs typeface="Avenir Next Condensed" charset="0"/>
              </a:endParaRPr>
            </a:p>
          </p:txBody>
        </p:sp>
      </p:grpSp>
      <p:grpSp>
        <p:nvGrpSpPr>
          <p:cNvPr id="28" name="Group 27"/>
          <p:cNvGrpSpPr/>
          <p:nvPr/>
        </p:nvGrpSpPr>
        <p:grpSpPr>
          <a:xfrm>
            <a:off x="414160" y="964499"/>
            <a:ext cx="8456885" cy="5623588"/>
            <a:chOff x="414160" y="964499"/>
            <a:chExt cx="8456885" cy="5623588"/>
          </a:xfrm>
          <a:effectLst/>
        </p:grpSpPr>
        <p:sp>
          <p:nvSpPr>
            <p:cNvPr id="29" name="Rounded Rectangle 28"/>
            <p:cNvSpPr/>
            <p:nvPr/>
          </p:nvSpPr>
          <p:spPr>
            <a:xfrm>
              <a:off x="5880683" y="964499"/>
              <a:ext cx="2990362" cy="9659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Scope of global variable </a:t>
              </a:r>
              <a:r>
                <a:rPr lang="en-US" sz="1600" b="1" dirty="0">
                  <a:latin typeface="Avenir Next Condensed" charset="0"/>
                  <a:ea typeface="Avenir Next Condensed" charset="0"/>
                  <a:cs typeface="Avenir Next Condensed" charset="0"/>
                </a:rPr>
                <a:t>b</a:t>
              </a:r>
              <a:r>
                <a:rPr lang="en-US" sz="1600" dirty="0">
                  <a:latin typeface="Avenir Next Condensed" charset="0"/>
                  <a:ea typeface="Avenir Next Condensed" charset="0"/>
                  <a:cs typeface="Avenir Next Condensed" charset="0"/>
                </a:rPr>
                <a:t>:</a:t>
              </a:r>
              <a:br>
                <a:rPr lang="en-US" sz="1600" dirty="0">
                  <a:latin typeface="Avenir Next Condensed" charset="0"/>
                  <a:ea typeface="Avenir Next Condensed" charset="0"/>
                  <a:cs typeface="Avenir Next Condensed" charset="0"/>
                </a:rPr>
              </a:br>
              <a:r>
                <a:rPr lang="en-US" sz="1600" dirty="0">
                  <a:solidFill>
                    <a:schemeClr val="accent5">
                      <a:lumMod val="75000"/>
                    </a:schemeClr>
                  </a:solidFill>
                  <a:latin typeface="Avenir Next Condensed" charset="0"/>
                  <a:ea typeface="Avenir Next Condensed" charset="0"/>
                  <a:cs typeface="Avenir Next Condensed" charset="0"/>
                </a:rPr>
                <a:t>from declaration to end of block </a:t>
              </a:r>
              <a:br>
                <a:rPr lang="en-US" sz="1600" dirty="0">
                  <a:solidFill>
                    <a:schemeClr val="accent5">
                      <a:lumMod val="75000"/>
                    </a:schemeClr>
                  </a:solidFill>
                  <a:latin typeface="Avenir Next Condensed" charset="0"/>
                  <a:ea typeface="Avenir Next Condensed" charset="0"/>
                  <a:cs typeface="Avenir Next Condensed" charset="0"/>
                </a:rPr>
              </a:br>
              <a:r>
                <a:rPr lang="en-US" sz="1600" dirty="0">
                  <a:latin typeface="Avenir Next Condensed" charset="0"/>
                  <a:ea typeface="Avenir Next Condensed" charset="0"/>
                  <a:cs typeface="Avenir Next Condensed" charset="0"/>
                </a:rPr>
                <a:t> (in this case, end of file)</a:t>
              </a:r>
              <a:endParaRPr lang="en-US" sz="1600" b="1" dirty="0">
                <a:solidFill>
                  <a:schemeClr val="accent5">
                    <a:lumMod val="75000"/>
                  </a:schemeClr>
                </a:solidFill>
                <a:latin typeface="Avenir Next Condensed" charset="0"/>
                <a:ea typeface="Avenir Next Condensed" charset="0"/>
                <a:cs typeface="Avenir Next Condensed" charset="0"/>
              </a:endParaRPr>
            </a:p>
          </p:txBody>
        </p:sp>
        <p:cxnSp>
          <p:nvCxnSpPr>
            <p:cNvPr id="30" name="Straight Arrow Connector 29"/>
            <p:cNvCxnSpPr>
              <a:stCxn id="29" idx="1"/>
            </p:cNvCxnSpPr>
            <p:nvPr/>
          </p:nvCxnSpPr>
          <p:spPr>
            <a:xfrm flipH="1">
              <a:off x="2455985" y="1447499"/>
              <a:ext cx="3424698" cy="2683826"/>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31" name="Rectangle 30"/>
            <p:cNvSpPr/>
            <p:nvPr/>
          </p:nvSpPr>
          <p:spPr>
            <a:xfrm>
              <a:off x="414160" y="3532773"/>
              <a:ext cx="2041825" cy="3055314"/>
            </a:xfrm>
            <a:prstGeom prst="rect">
              <a:avLst/>
            </a:prstGeom>
            <a:ln>
              <a:tailEnd type="arrow"/>
            </a:ln>
            <a:effectLst/>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latin typeface="Avenir Next Condensed" charset="0"/>
                <a:ea typeface="Avenir Next Condensed" charset="0"/>
                <a:cs typeface="Avenir Next Condensed" charset="0"/>
              </a:endParaRPr>
            </a:p>
          </p:txBody>
        </p:sp>
      </p:grpSp>
      <p:grpSp>
        <p:nvGrpSpPr>
          <p:cNvPr id="32" name="Group 31"/>
          <p:cNvGrpSpPr/>
          <p:nvPr/>
        </p:nvGrpSpPr>
        <p:grpSpPr>
          <a:xfrm>
            <a:off x="1048531" y="4272916"/>
            <a:ext cx="7822514" cy="2205311"/>
            <a:chOff x="1048531" y="4272916"/>
            <a:chExt cx="7822514" cy="2205311"/>
          </a:xfrm>
        </p:grpSpPr>
        <p:grpSp>
          <p:nvGrpSpPr>
            <p:cNvPr id="33" name="Group 32"/>
            <p:cNvGrpSpPr/>
            <p:nvPr/>
          </p:nvGrpSpPr>
          <p:grpSpPr>
            <a:xfrm>
              <a:off x="1048531" y="4388477"/>
              <a:ext cx="7822514" cy="2089750"/>
              <a:chOff x="1048531" y="4388477"/>
              <a:chExt cx="7822514" cy="2089750"/>
            </a:xfrm>
          </p:grpSpPr>
          <p:sp>
            <p:nvSpPr>
              <p:cNvPr id="36" name="Rectangle 35"/>
              <p:cNvSpPr/>
              <p:nvPr/>
            </p:nvSpPr>
            <p:spPr>
              <a:xfrm>
                <a:off x="1048531" y="5288678"/>
                <a:ext cx="819945" cy="466175"/>
              </a:xfrm>
              <a:prstGeom prst="rect">
                <a:avLst/>
              </a:prstGeom>
              <a:no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venir Next Condensed" charset="0"/>
                  <a:ea typeface="Avenir Next Condensed" charset="0"/>
                  <a:cs typeface="Avenir Next Condensed" charset="0"/>
                </a:endParaRPr>
              </a:p>
            </p:txBody>
          </p:sp>
          <p:sp>
            <p:nvSpPr>
              <p:cNvPr id="37" name="Rounded Rectangle 36"/>
              <p:cNvSpPr/>
              <p:nvPr/>
            </p:nvSpPr>
            <p:spPr>
              <a:xfrm>
                <a:off x="5659232" y="4388477"/>
                <a:ext cx="3211813" cy="208975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Scope of local variable </a:t>
                </a:r>
                <a:r>
                  <a:rPr lang="en-US" sz="1600" b="1" dirty="0">
                    <a:latin typeface="Avenir Next Condensed" charset="0"/>
                    <a:ea typeface="Avenir Next Condensed" charset="0"/>
                    <a:cs typeface="Avenir Next Condensed" charset="0"/>
                  </a:rPr>
                  <a:t>x </a:t>
                </a:r>
                <a:r>
                  <a:rPr lang="en-US" sz="1600" dirty="0">
                    <a:latin typeface="Avenir Next Condensed" charset="0"/>
                    <a:ea typeface="Avenir Next Condensed" charset="0"/>
                    <a:cs typeface="Avenir Next Condensed" charset="0"/>
                  </a:rPr>
                  <a:t>in the inner block:</a:t>
                </a:r>
                <a:br>
                  <a:rPr lang="en-US" sz="1600" dirty="0">
                    <a:latin typeface="Avenir Next Condensed" charset="0"/>
                    <a:ea typeface="Avenir Next Condensed" charset="0"/>
                    <a:cs typeface="Avenir Next Condensed" charset="0"/>
                  </a:rPr>
                </a:br>
                <a:r>
                  <a:rPr lang="en-US" sz="1600" dirty="0">
                    <a:solidFill>
                      <a:schemeClr val="accent5">
                        <a:lumMod val="75000"/>
                      </a:schemeClr>
                    </a:solidFill>
                    <a:latin typeface="Avenir Next Condensed" charset="0"/>
                    <a:ea typeface="Avenir Next Condensed" charset="0"/>
                    <a:cs typeface="Avenir Next Condensed" charset="0"/>
                  </a:rPr>
                  <a:t>from declaration to end of block</a:t>
                </a:r>
              </a:p>
              <a:p>
                <a:pPr algn="ctr"/>
                <a:r>
                  <a:rPr lang="en-US" sz="1600" dirty="0">
                    <a:latin typeface="Avenir Next Condensed" charset="0"/>
                    <a:ea typeface="Avenir Next Condensed" charset="0"/>
                    <a:cs typeface="Avenir Next Condensed" charset="0"/>
                  </a:rPr>
                  <a:t>(in this case, end of if statement)</a:t>
                </a:r>
                <a:endParaRPr lang="en-US" sz="1600" dirty="0">
                  <a:solidFill>
                    <a:schemeClr val="accent5">
                      <a:lumMod val="75000"/>
                    </a:schemeClr>
                  </a:solidFill>
                  <a:latin typeface="Avenir Next Condensed" charset="0"/>
                  <a:ea typeface="Avenir Next Condensed" charset="0"/>
                  <a:cs typeface="Avenir Next Condensed" charset="0"/>
                </a:endParaRPr>
              </a:p>
              <a:p>
                <a:pPr algn="ctr"/>
                <a:br>
                  <a:rPr lang="en-US" sz="1600" b="1" dirty="0">
                    <a:solidFill>
                      <a:schemeClr val="tx1"/>
                    </a:solidFill>
                    <a:latin typeface="Avenir Next Condensed" charset="0"/>
                    <a:ea typeface="Avenir Next Condensed" charset="0"/>
                    <a:cs typeface="Avenir Next Condensed" charset="0"/>
                  </a:rPr>
                </a:br>
                <a:r>
                  <a:rPr lang="en-US" sz="1600" b="1" dirty="0">
                    <a:solidFill>
                      <a:srgbClr val="FF0000"/>
                    </a:solidFill>
                    <a:latin typeface="Avenir Next Condensed" charset="0"/>
                    <a:ea typeface="Avenir Next Condensed" charset="0"/>
                    <a:cs typeface="Avenir Next Condensed" charset="0"/>
                  </a:rPr>
                  <a:t>the outer x is hidden </a:t>
                </a:r>
                <a:br>
                  <a:rPr lang="en-US" sz="1600" b="1" dirty="0">
                    <a:solidFill>
                      <a:srgbClr val="FF0000"/>
                    </a:solidFill>
                    <a:latin typeface="Avenir Next Condensed" charset="0"/>
                    <a:ea typeface="Avenir Next Condensed" charset="0"/>
                    <a:cs typeface="Avenir Next Condensed" charset="0"/>
                  </a:rPr>
                </a:br>
                <a:r>
                  <a:rPr lang="en-US" sz="1600" b="1" dirty="0">
                    <a:solidFill>
                      <a:srgbClr val="FF0000"/>
                    </a:solidFill>
                    <a:latin typeface="Avenir Next Condensed" charset="0"/>
                    <a:ea typeface="Avenir Next Condensed" charset="0"/>
                    <a:cs typeface="Avenir Next Condensed" charset="0"/>
                  </a:rPr>
                  <a:t>within this block</a:t>
                </a:r>
              </a:p>
            </p:txBody>
          </p:sp>
          <p:cxnSp>
            <p:nvCxnSpPr>
              <p:cNvPr id="38" name="Straight Arrow Connector 37"/>
              <p:cNvCxnSpPr/>
              <p:nvPr/>
            </p:nvCxnSpPr>
            <p:spPr>
              <a:xfrm flipH="1">
                <a:off x="1868476" y="5433352"/>
                <a:ext cx="3790756" cy="88413"/>
              </a:xfrm>
              <a:prstGeom prst="straightConnector1">
                <a:avLst/>
              </a:prstGeom>
              <a:ln>
                <a:solidFill>
                  <a:schemeClr val="accent2">
                    <a:lumMod val="75000"/>
                  </a:schemeClr>
                </a:solidFill>
                <a:tailEnd type="arrow"/>
              </a:ln>
            </p:spPr>
            <p:style>
              <a:lnRef idx="1">
                <a:schemeClr val="accent6"/>
              </a:lnRef>
              <a:fillRef idx="0">
                <a:schemeClr val="accent6"/>
              </a:fillRef>
              <a:effectRef idx="0">
                <a:schemeClr val="accent6"/>
              </a:effectRef>
              <a:fontRef idx="minor">
                <a:schemeClr val="tx1"/>
              </a:fontRef>
            </p:style>
          </p:cxnSp>
        </p:grpSp>
        <p:sp>
          <p:nvSpPr>
            <p:cNvPr id="34" name="Oval 33"/>
            <p:cNvSpPr/>
            <p:nvPr/>
          </p:nvSpPr>
          <p:spPr>
            <a:xfrm>
              <a:off x="1152364" y="4272916"/>
              <a:ext cx="198120" cy="335781"/>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venir Next Condensed" charset="0"/>
                <a:ea typeface="Avenir Next Condensed" charset="0"/>
                <a:cs typeface="Avenir Next Condensed" charset="0"/>
              </a:endParaRPr>
            </a:p>
          </p:txBody>
        </p:sp>
        <p:cxnSp>
          <p:nvCxnSpPr>
            <p:cNvPr id="35" name="Curved Connector 34"/>
            <p:cNvCxnSpPr/>
            <p:nvPr/>
          </p:nvCxnSpPr>
          <p:spPr>
            <a:xfrm rot="10800000">
              <a:off x="1427695" y="4608698"/>
              <a:ext cx="4833408" cy="1348219"/>
            </a:xfrm>
            <a:prstGeom prst="curvedConnector3">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6646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Scopes of Variables</a:t>
            </a:r>
          </a:p>
        </p:txBody>
      </p:sp>
      <p:sp>
        <p:nvSpPr>
          <p:cNvPr id="6" name="Rectangle 5"/>
          <p:cNvSpPr/>
          <p:nvPr/>
        </p:nvSpPr>
        <p:spPr>
          <a:xfrm>
            <a:off x="501619" y="1417638"/>
            <a:ext cx="6606591" cy="458954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dirty="0">
                <a:solidFill>
                  <a:schemeClr val="tx1"/>
                </a:solidFill>
                <a:latin typeface="Consolas" charset="0"/>
                <a:ea typeface="Consolas" charset="0"/>
                <a:cs typeface="Consolas" charset="0"/>
              </a:rPr>
              <a:t>#include &lt;</a:t>
            </a:r>
            <a:r>
              <a:rPr lang="en-US" dirty="0" err="1">
                <a:solidFill>
                  <a:schemeClr val="tx1"/>
                </a:solidFill>
                <a:latin typeface="Consolas" charset="0"/>
                <a:ea typeface="Consolas" charset="0"/>
                <a:cs typeface="Consolas" charset="0"/>
              </a:rPr>
              <a:t>iostream</a:t>
            </a:r>
            <a:r>
              <a:rPr lang="en-US" dirty="0">
                <a:solidFill>
                  <a:schemeClr val="tx1"/>
                </a:solidFill>
                <a:latin typeface="Consolas" charset="0"/>
                <a:ea typeface="Consolas" charset="0"/>
                <a:cs typeface="Consolas" charset="0"/>
              </a:rPr>
              <a:t>&gt; </a:t>
            </a:r>
          </a:p>
          <a:p>
            <a:pPr>
              <a:tabLst>
                <a:tab pos="344488" algn="l"/>
                <a:tab pos="687388" algn="l"/>
              </a:tabLst>
            </a:pPr>
            <a:r>
              <a:rPr lang="en-US" dirty="0">
                <a:solidFill>
                  <a:schemeClr val="tx1"/>
                </a:solidFill>
                <a:latin typeface="Consolas" charset="0"/>
                <a:ea typeface="Consolas" charset="0"/>
                <a:cs typeface="Consolas" charset="0"/>
              </a:rPr>
              <a:t>using namespace </a:t>
            </a:r>
            <a:r>
              <a:rPr lang="en-US" dirty="0" err="1">
                <a:solidFill>
                  <a:schemeClr val="tx1"/>
                </a:solidFill>
                <a:latin typeface="Consolas" charset="0"/>
                <a:ea typeface="Consolas" charset="0"/>
                <a:cs typeface="Consolas" charset="0"/>
              </a:rPr>
              <a:t>std</a:t>
            </a:r>
            <a:r>
              <a:rPr lang="en-US" dirty="0">
                <a:solidFill>
                  <a:schemeClr val="tx1"/>
                </a:solidFill>
                <a:latin typeface="Consolas" charset="0"/>
                <a:ea typeface="Consolas" charset="0"/>
                <a:cs typeface="Consolas" charset="0"/>
              </a:rPr>
              <a:t>;</a:t>
            </a:r>
          </a:p>
          <a:p>
            <a:pPr>
              <a:tabLst>
                <a:tab pos="344488" algn="l"/>
                <a:tab pos="687388" algn="l"/>
              </a:tabLst>
            </a:pPr>
            <a:endParaRPr lang="en-US" dirty="0">
              <a:solidFill>
                <a:schemeClr val="tx1"/>
              </a:solidFill>
              <a:latin typeface="Consolas" charset="0"/>
              <a:ea typeface="Consolas" charset="0"/>
              <a:cs typeface="Consolas" charset="0"/>
            </a:endParaRPr>
          </a:p>
          <a:p>
            <a:pPr>
              <a:tabLst>
                <a:tab pos="344488" algn="l"/>
                <a:tab pos="687388" algn="l"/>
              </a:tabLst>
            </a:pPr>
            <a:r>
              <a:rPr lang="en-US" dirty="0" err="1">
                <a:solidFill>
                  <a:schemeClr val="tx1"/>
                </a:solidFill>
                <a:latin typeface="Consolas" charset="0"/>
                <a:ea typeface="Consolas" charset="0"/>
                <a:cs typeface="Consolas" charset="0"/>
              </a:rPr>
              <a:t>int</a:t>
            </a:r>
            <a:r>
              <a:rPr lang="en-US" dirty="0">
                <a:solidFill>
                  <a:schemeClr val="tx1"/>
                </a:solidFill>
                <a:latin typeface="Consolas" charset="0"/>
                <a:ea typeface="Consolas" charset="0"/>
                <a:cs typeface="Consolas" charset="0"/>
              </a:rPr>
              <a:t> main() </a:t>
            </a:r>
          </a:p>
          <a:p>
            <a:pPr>
              <a:tabLst>
                <a:tab pos="344488" algn="l"/>
                <a:tab pos="687388" algn="l"/>
              </a:tabLst>
            </a:pPr>
            <a:r>
              <a:rPr lang="en-US" dirty="0">
                <a:solidFill>
                  <a:schemeClr val="tx1"/>
                </a:solidFill>
                <a:latin typeface="Consolas" charset="0"/>
                <a:ea typeface="Consolas" charset="0"/>
                <a:cs typeface="Consolas" charset="0"/>
              </a:rPr>
              <a:t>{</a:t>
            </a:r>
          </a:p>
          <a:p>
            <a:pPr>
              <a:tabLst>
                <a:tab pos="344488" algn="l"/>
                <a:tab pos="687388" algn="l"/>
              </a:tabLst>
            </a:pPr>
            <a:r>
              <a:rPr lang="da-DK" dirty="0">
                <a:solidFill>
                  <a:schemeClr val="tx1"/>
                </a:solidFill>
                <a:latin typeface="Consolas" charset="0"/>
                <a:ea typeface="Consolas" charset="0"/>
                <a:cs typeface="Consolas" charset="0"/>
              </a:rPr>
              <a:t>	</a:t>
            </a:r>
            <a:r>
              <a:rPr lang="da-DK" dirty="0" err="1">
                <a:solidFill>
                  <a:schemeClr val="tx1"/>
                </a:solidFill>
                <a:latin typeface="Consolas" charset="0"/>
                <a:ea typeface="Consolas" charset="0"/>
                <a:cs typeface="Consolas" charset="0"/>
              </a:rPr>
              <a:t>int</a:t>
            </a:r>
            <a:r>
              <a:rPr lang="da-DK" dirty="0">
                <a:solidFill>
                  <a:schemeClr val="tx1"/>
                </a:solidFill>
                <a:latin typeface="Consolas" charset="0"/>
                <a:ea typeface="Consolas" charset="0"/>
                <a:cs typeface="Consolas" charset="0"/>
              </a:rPr>
              <a:t> i = 0;</a:t>
            </a:r>
          </a:p>
          <a:p>
            <a:pPr>
              <a:tabLst>
                <a:tab pos="344488" algn="l"/>
                <a:tab pos="687388" algn="l"/>
              </a:tabLst>
            </a:pPr>
            <a:r>
              <a:rPr lang="da-DK" dirty="0">
                <a:solidFill>
                  <a:schemeClr val="tx1"/>
                </a:solidFill>
                <a:latin typeface="Consolas" charset="0"/>
                <a:ea typeface="Consolas" charset="0"/>
                <a:cs typeface="Consolas" charset="0"/>
              </a:rPr>
              <a:t>	</a:t>
            </a:r>
            <a:r>
              <a:rPr lang="da-DK" dirty="0" err="1">
                <a:solidFill>
                  <a:schemeClr val="tx1"/>
                </a:solidFill>
                <a:latin typeface="Consolas" charset="0"/>
                <a:ea typeface="Consolas" charset="0"/>
                <a:cs typeface="Consolas" charset="0"/>
              </a:rPr>
              <a:t>cout</a:t>
            </a:r>
            <a:r>
              <a:rPr lang="da-DK" dirty="0">
                <a:solidFill>
                  <a:schemeClr val="tx1"/>
                </a:solidFill>
                <a:latin typeface="Consolas" charset="0"/>
                <a:ea typeface="Consolas" charset="0"/>
                <a:cs typeface="Consolas" charset="0"/>
              </a:rPr>
              <a:t> &lt;&lt; "Outer </a:t>
            </a:r>
            <a:r>
              <a:rPr lang="da-DK" dirty="0" err="1">
                <a:solidFill>
                  <a:schemeClr val="tx1"/>
                </a:solidFill>
                <a:latin typeface="Consolas" charset="0"/>
                <a:ea typeface="Consolas" charset="0"/>
                <a:cs typeface="Consolas" charset="0"/>
              </a:rPr>
              <a:t>block</a:t>
            </a:r>
            <a:r>
              <a:rPr lang="da-DK" dirty="0">
                <a:solidFill>
                  <a:schemeClr val="tx1"/>
                </a:solidFill>
                <a:latin typeface="Consolas" charset="0"/>
                <a:ea typeface="Consolas" charset="0"/>
                <a:cs typeface="Consolas" charset="0"/>
              </a:rPr>
              <a:t>: i = " &lt;&lt; i &lt;&lt; </a:t>
            </a:r>
            <a:r>
              <a:rPr lang="da-DK" dirty="0" err="1">
                <a:solidFill>
                  <a:schemeClr val="tx1"/>
                </a:solidFill>
                <a:latin typeface="Consolas" charset="0"/>
                <a:ea typeface="Consolas" charset="0"/>
                <a:cs typeface="Consolas" charset="0"/>
              </a:rPr>
              <a:t>endl</a:t>
            </a:r>
            <a:r>
              <a:rPr lang="da-DK" dirty="0">
                <a:solidFill>
                  <a:schemeClr val="tx1"/>
                </a:solidFill>
                <a:latin typeface="Consolas" charset="0"/>
                <a:ea typeface="Consolas" charset="0"/>
                <a:cs typeface="Consolas" charset="0"/>
              </a:rPr>
              <a:t>;</a:t>
            </a:r>
          </a:p>
          <a:p>
            <a:pPr>
              <a:tabLst>
                <a:tab pos="344488" algn="l"/>
                <a:tab pos="687388" algn="l"/>
              </a:tabLst>
            </a:pPr>
            <a:endParaRPr lang="da-DK" dirty="0">
              <a:solidFill>
                <a:schemeClr val="tx1"/>
              </a:solidFill>
              <a:latin typeface="Consolas" charset="0"/>
              <a:ea typeface="Consolas" charset="0"/>
              <a:cs typeface="Consolas" charset="0"/>
            </a:endParaRPr>
          </a:p>
          <a:p>
            <a:pPr>
              <a:tabLst>
                <a:tab pos="344488" algn="l"/>
                <a:tab pos="687388" algn="l"/>
              </a:tabLst>
            </a:pPr>
            <a:r>
              <a:rPr lang="da-DK" dirty="0">
                <a:solidFill>
                  <a:schemeClr val="tx1"/>
                </a:solidFill>
                <a:latin typeface="Consolas" charset="0"/>
                <a:ea typeface="Consolas" charset="0"/>
                <a:cs typeface="Consolas" charset="0"/>
              </a:rPr>
              <a:t>	{</a:t>
            </a:r>
          </a:p>
          <a:p>
            <a:pPr>
              <a:tabLst>
                <a:tab pos="344488" algn="l"/>
                <a:tab pos="687388" algn="l"/>
              </a:tabLst>
            </a:pPr>
            <a:r>
              <a:rPr lang="da-DK" dirty="0">
                <a:solidFill>
                  <a:schemeClr val="tx1"/>
                </a:solidFill>
                <a:latin typeface="Consolas" charset="0"/>
                <a:ea typeface="Consolas" charset="0"/>
                <a:cs typeface="Consolas" charset="0"/>
              </a:rPr>
              <a:t>		</a:t>
            </a:r>
            <a:r>
              <a:rPr lang="da-DK" dirty="0" err="1">
                <a:solidFill>
                  <a:schemeClr val="tx1"/>
                </a:solidFill>
                <a:latin typeface="Consolas" charset="0"/>
                <a:ea typeface="Consolas" charset="0"/>
                <a:cs typeface="Consolas" charset="0"/>
              </a:rPr>
              <a:t>int</a:t>
            </a:r>
            <a:r>
              <a:rPr lang="da-DK" dirty="0">
                <a:solidFill>
                  <a:schemeClr val="tx1"/>
                </a:solidFill>
                <a:latin typeface="Consolas" charset="0"/>
                <a:ea typeface="Consolas" charset="0"/>
                <a:cs typeface="Consolas" charset="0"/>
              </a:rPr>
              <a:t> i = 100;</a:t>
            </a:r>
          </a:p>
          <a:p>
            <a:pPr>
              <a:tabLst>
                <a:tab pos="344488" algn="l"/>
                <a:tab pos="687388" algn="l"/>
              </a:tabLst>
            </a:pPr>
            <a:r>
              <a:rPr lang="da-DK" dirty="0">
                <a:solidFill>
                  <a:schemeClr val="tx1"/>
                </a:solidFill>
                <a:latin typeface="Consolas" charset="0"/>
                <a:ea typeface="Consolas" charset="0"/>
                <a:cs typeface="Consolas" charset="0"/>
              </a:rPr>
              <a:t>		</a:t>
            </a:r>
            <a:r>
              <a:rPr lang="da-DK" dirty="0" err="1">
                <a:solidFill>
                  <a:schemeClr val="tx1"/>
                </a:solidFill>
                <a:latin typeface="Consolas" charset="0"/>
                <a:ea typeface="Consolas" charset="0"/>
                <a:cs typeface="Consolas" charset="0"/>
              </a:rPr>
              <a:t>cout</a:t>
            </a:r>
            <a:r>
              <a:rPr lang="da-DK" dirty="0">
                <a:solidFill>
                  <a:schemeClr val="tx1"/>
                </a:solidFill>
                <a:latin typeface="Consolas" charset="0"/>
                <a:ea typeface="Consolas" charset="0"/>
                <a:cs typeface="Consolas" charset="0"/>
              </a:rPr>
              <a:t> &lt;&lt; "Inner </a:t>
            </a:r>
            <a:r>
              <a:rPr lang="da-DK" dirty="0" err="1">
                <a:solidFill>
                  <a:schemeClr val="tx1"/>
                </a:solidFill>
                <a:latin typeface="Consolas" charset="0"/>
                <a:ea typeface="Consolas" charset="0"/>
                <a:cs typeface="Consolas" charset="0"/>
              </a:rPr>
              <a:t>block</a:t>
            </a:r>
            <a:r>
              <a:rPr lang="da-DK" dirty="0">
                <a:solidFill>
                  <a:schemeClr val="tx1"/>
                </a:solidFill>
                <a:latin typeface="Consolas" charset="0"/>
                <a:ea typeface="Consolas" charset="0"/>
                <a:cs typeface="Consolas" charset="0"/>
              </a:rPr>
              <a:t>: i = " &lt;&lt; i &lt;&lt; </a:t>
            </a:r>
            <a:r>
              <a:rPr lang="da-DK" dirty="0" err="1">
                <a:solidFill>
                  <a:schemeClr val="tx1"/>
                </a:solidFill>
                <a:latin typeface="Consolas" charset="0"/>
                <a:ea typeface="Consolas" charset="0"/>
                <a:cs typeface="Consolas" charset="0"/>
              </a:rPr>
              <a:t>endl</a:t>
            </a:r>
            <a:r>
              <a:rPr lang="da-DK" dirty="0">
                <a:solidFill>
                  <a:schemeClr val="tx1"/>
                </a:solidFill>
                <a:latin typeface="Consolas" charset="0"/>
                <a:ea typeface="Consolas" charset="0"/>
                <a:cs typeface="Consolas" charset="0"/>
              </a:rPr>
              <a:t>;</a:t>
            </a:r>
          </a:p>
          <a:p>
            <a:pPr>
              <a:tabLst>
                <a:tab pos="344488" algn="l"/>
                <a:tab pos="687388" algn="l"/>
              </a:tabLst>
            </a:pPr>
            <a:r>
              <a:rPr lang="da-DK" dirty="0">
                <a:solidFill>
                  <a:schemeClr val="tx1"/>
                </a:solidFill>
                <a:latin typeface="Consolas" charset="0"/>
                <a:ea typeface="Consolas" charset="0"/>
                <a:cs typeface="Consolas" charset="0"/>
              </a:rPr>
              <a:t>	}</a:t>
            </a:r>
          </a:p>
          <a:p>
            <a:pPr>
              <a:tabLst>
                <a:tab pos="344488" algn="l"/>
                <a:tab pos="687388" algn="l"/>
              </a:tabLst>
            </a:pPr>
            <a:endParaRPr lang="da-DK" dirty="0">
              <a:solidFill>
                <a:schemeClr val="tx1"/>
              </a:solidFill>
              <a:latin typeface="Consolas" charset="0"/>
              <a:ea typeface="Consolas" charset="0"/>
              <a:cs typeface="Consolas" charset="0"/>
            </a:endParaRPr>
          </a:p>
          <a:p>
            <a:pPr>
              <a:tabLst>
                <a:tab pos="344488" algn="l"/>
                <a:tab pos="687388" algn="l"/>
              </a:tabLst>
            </a:pPr>
            <a:r>
              <a:rPr lang="da-DK" dirty="0">
                <a:solidFill>
                  <a:schemeClr val="tx1"/>
                </a:solidFill>
                <a:latin typeface="Consolas" charset="0"/>
                <a:ea typeface="Consolas" charset="0"/>
                <a:cs typeface="Consolas" charset="0"/>
              </a:rPr>
              <a:t>	</a:t>
            </a:r>
            <a:r>
              <a:rPr lang="da-DK" dirty="0" err="1">
                <a:solidFill>
                  <a:schemeClr val="tx1"/>
                </a:solidFill>
                <a:latin typeface="Consolas" charset="0"/>
                <a:ea typeface="Consolas" charset="0"/>
                <a:cs typeface="Consolas" charset="0"/>
              </a:rPr>
              <a:t>cout</a:t>
            </a:r>
            <a:r>
              <a:rPr lang="da-DK" dirty="0">
                <a:solidFill>
                  <a:schemeClr val="tx1"/>
                </a:solidFill>
                <a:latin typeface="Consolas" charset="0"/>
                <a:ea typeface="Consolas" charset="0"/>
                <a:cs typeface="Consolas" charset="0"/>
              </a:rPr>
              <a:t> &lt;&lt; "Outer </a:t>
            </a:r>
            <a:r>
              <a:rPr lang="da-DK" dirty="0" err="1">
                <a:solidFill>
                  <a:schemeClr val="tx1"/>
                </a:solidFill>
                <a:latin typeface="Consolas" charset="0"/>
                <a:ea typeface="Consolas" charset="0"/>
                <a:cs typeface="Consolas" charset="0"/>
              </a:rPr>
              <a:t>block</a:t>
            </a:r>
            <a:r>
              <a:rPr lang="da-DK" dirty="0">
                <a:solidFill>
                  <a:schemeClr val="tx1"/>
                </a:solidFill>
                <a:latin typeface="Consolas" charset="0"/>
                <a:ea typeface="Consolas" charset="0"/>
                <a:cs typeface="Consolas" charset="0"/>
              </a:rPr>
              <a:t>: i = " &lt;&lt; i &lt;&lt; </a:t>
            </a:r>
            <a:r>
              <a:rPr lang="da-DK" dirty="0" err="1">
                <a:solidFill>
                  <a:schemeClr val="tx1"/>
                </a:solidFill>
                <a:latin typeface="Consolas" charset="0"/>
                <a:ea typeface="Consolas" charset="0"/>
                <a:cs typeface="Consolas" charset="0"/>
              </a:rPr>
              <a:t>endl</a:t>
            </a:r>
            <a:r>
              <a:rPr lang="da-DK" dirty="0">
                <a:solidFill>
                  <a:schemeClr val="tx1"/>
                </a:solidFill>
                <a:latin typeface="Consolas" charset="0"/>
                <a:ea typeface="Consolas" charset="0"/>
                <a:cs typeface="Consolas" charset="0"/>
              </a:rPr>
              <a:t>;</a:t>
            </a:r>
          </a:p>
          <a:p>
            <a:pPr>
              <a:tabLst>
                <a:tab pos="344488" algn="l"/>
                <a:tab pos="687388" algn="l"/>
              </a:tabLst>
            </a:pPr>
            <a:r>
              <a:rPr lang="is-IS" dirty="0">
                <a:solidFill>
                  <a:schemeClr val="tx1"/>
                </a:solidFill>
                <a:latin typeface="Consolas" charset="0"/>
                <a:ea typeface="Consolas" charset="0"/>
                <a:cs typeface="Consolas" charset="0"/>
              </a:rPr>
              <a:t>	return 0; </a:t>
            </a:r>
          </a:p>
          <a:p>
            <a:pPr>
              <a:tabLst>
                <a:tab pos="344488" algn="l"/>
                <a:tab pos="687388" algn="l"/>
              </a:tabLst>
            </a:pPr>
            <a:r>
              <a:rPr lang="is-IS" dirty="0">
                <a:solidFill>
                  <a:schemeClr val="tx1"/>
                </a:solidFill>
                <a:latin typeface="Consolas" charset="0"/>
                <a:ea typeface="Consolas" charset="0"/>
                <a:cs typeface="Consolas" charset="0"/>
              </a:rPr>
              <a:t>}</a:t>
            </a:r>
            <a:endParaRPr lang="en-US" dirty="0">
              <a:solidFill>
                <a:schemeClr val="tx1"/>
              </a:solidFill>
              <a:latin typeface="Consolas" charset="0"/>
              <a:ea typeface="Consolas" charset="0"/>
              <a:cs typeface="Consolas" charset="0"/>
            </a:endParaRPr>
          </a:p>
        </p:txBody>
      </p:sp>
      <p:sp>
        <p:nvSpPr>
          <p:cNvPr id="7" name="Rectangle 6"/>
          <p:cNvSpPr/>
          <p:nvPr/>
        </p:nvSpPr>
        <p:spPr>
          <a:xfrm>
            <a:off x="6314068" y="1136110"/>
            <a:ext cx="2717411" cy="1667959"/>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endParaRPr lang="en-US" sz="1400" dirty="0">
              <a:cs typeface="Times New Roman" pitchFamily="18" charset="0"/>
            </a:endParaRPr>
          </a:p>
          <a:p>
            <a:endParaRPr lang="en-US" sz="1400" dirty="0">
              <a:solidFill>
                <a:schemeClr val="dk1"/>
              </a:solidFill>
              <a:cs typeface="Times New Roman" pitchFamily="18" charset="0"/>
            </a:endParaRPr>
          </a:p>
          <a:p>
            <a:endParaRPr lang="en-US" sz="1400" dirty="0">
              <a:solidFill>
                <a:schemeClr val="dk1"/>
              </a:solidFill>
              <a:cs typeface="Times New Roman" pitchFamily="18" charset="0"/>
            </a:endParaRPr>
          </a:p>
        </p:txBody>
      </p:sp>
      <p:sp>
        <p:nvSpPr>
          <p:cNvPr id="8" name="TextBox 7"/>
          <p:cNvSpPr txBox="1"/>
          <p:nvPr/>
        </p:nvSpPr>
        <p:spPr>
          <a:xfrm>
            <a:off x="6314068" y="888218"/>
            <a:ext cx="1723965" cy="276999"/>
          </a:xfrm>
          <a:prstGeom prst="rect">
            <a:avLst/>
          </a:prstGeom>
          <a:noFill/>
        </p:spPr>
        <p:txBody>
          <a:bodyPr wrap="square" rtlCol="0">
            <a:spAutoFit/>
          </a:bodyPr>
          <a:lstStyle/>
          <a:p>
            <a:r>
              <a:rPr lang="en-US" sz="1200" dirty="0">
                <a:cs typeface="Chalkduster"/>
              </a:rPr>
              <a:t>Screen output</a:t>
            </a:r>
          </a:p>
        </p:txBody>
      </p:sp>
      <p:sp>
        <p:nvSpPr>
          <p:cNvPr id="9" name="Oval 8"/>
          <p:cNvSpPr/>
          <p:nvPr/>
        </p:nvSpPr>
        <p:spPr>
          <a:xfrm>
            <a:off x="331261" y="3125895"/>
            <a:ext cx="340716" cy="3316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b="1" dirty="0"/>
              <a:t>1</a:t>
            </a:r>
          </a:p>
        </p:txBody>
      </p:sp>
      <p:sp>
        <p:nvSpPr>
          <p:cNvPr id="10" name="Oval 9"/>
          <p:cNvSpPr/>
          <p:nvPr/>
        </p:nvSpPr>
        <p:spPr>
          <a:xfrm>
            <a:off x="331261" y="5012298"/>
            <a:ext cx="340716" cy="3316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b="1" dirty="0"/>
              <a:t>3</a:t>
            </a:r>
          </a:p>
        </p:txBody>
      </p:sp>
      <p:sp>
        <p:nvSpPr>
          <p:cNvPr id="11" name="Oval 10"/>
          <p:cNvSpPr/>
          <p:nvPr/>
        </p:nvSpPr>
        <p:spPr>
          <a:xfrm>
            <a:off x="331261" y="4234911"/>
            <a:ext cx="340716" cy="3316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b="1" dirty="0"/>
              <a:t>2</a:t>
            </a:r>
          </a:p>
        </p:txBody>
      </p:sp>
      <p:sp>
        <p:nvSpPr>
          <p:cNvPr id="12" name="TextBox 11"/>
          <p:cNvSpPr txBox="1"/>
          <p:nvPr/>
        </p:nvSpPr>
        <p:spPr>
          <a:xfrm>
            <a:off x="6314068" y="1189794"/>
            <a:ext cx="2464136" cy="369332"/>
          </a:xfrm>
          <a:prstGeom prst="rect">
            <a:avLst/>
          </a:prstGeom>
          <a:noFill/>
        </p:spPr>
        <p:txBody>
          <a:bodyPr wrap="none" rtlCol="0">
            <a:spAutoFit/>
          </a:bodyPr>
          <a:lstStyle/>
          <a:p>
            <a:r>
              <a:rPr lang="en-US" dirty="0">
                <a:latin typeface="Consolas" charset="0"/>
                <a:ea typeface="Consolas" charset="0"/>
                <a:cs typeface="Consolas" charset="0"/>
              </a:rPr>
              <a:t>Outer block: </a:t>
            </a:r>
            <a:r>
              <a:rPr lang="en-US" dirty="0" err="1">
                <a:latin typeface="Consolas" charset="0"/>
                <a:ea typeface="Consolas" charset="0"/>
                <a:cs typeface="Consolas" charset="0"/>
              </a:rPr>
              <a:t>i</a:t>
            </a:r>
            <a:r>
              <a:rPr lang="en-US" dirty="0">
                <a:latin typeface="Consolas" charset="0"/>
                <a:ea typeface="Consolas" charset="0"/>
                <a:cs typeface="Consolas" charset="0"/>
              </a:rPr>
              <a:t> = 0</a:t>
            </a:r>
          </a:p>
        </p:txBody>
      </p:sp>
      <p:sp>
        <p:nvSpPr>
          <p:cNvPr id="13" name="TextBox 12"/>
          <p:cNvSpPr txBox="1"/>
          <p:nvPr/>
        </p:nvSpPr>
        <p:spPr>
          <a:xfrm>
            <a:off x="6314068" y="1571954"/>
            <a:ext cx="2717411" cy="369332"/>
          </a:xfrm>
          <a:prstGeom prst="rect">
            <a:avLst/>
          </a:prstGeom>
          <a:noFill/>
        </p:spPr>
        <p:txBody>
          <a:bodyPr wrap="none" rtlCol="0">
            <a:spAutoFit/>
          </a:bodyPr>
          <a:lstStyle/>
          <a:p>
            <a:r>
              <a:rPr lang="en-US" dirty="0">
                <a:latin typeface="Consolas" charset="0"/>
                <a:ea typeface="Consolas" charset="0"/>
                <a:cs typeface="Consolas" charset="0"/>
              </a:rPr>
              <a:t>Inner block: </a:t>
            </a:r>
            <a:r>
              <a:rPr lang="en-US" dirty="0" err="1">
                <a:latin typeface="Consolas" charset="0"/>
                <a:ea typeface="Consolas" charset="0"/>
                <a:cs typeface="Consolas" charset="0"/>
              </a:rPr>
              <a:t>i</a:t>
            </a:r>
            <a:r>
              <a:rPr lang="en-US" dirty="0">
                <a:latin typeface="Consolas" charset="0"/>
                <a:ea typeface="Consolas" charset="0"/>
                <a:cs typeface="Consolas" charset="0"/>
              </a:rPr>
              <a:t> = 100</a:t>
            </a:r>
          </a:p>
        </p:txBody>
      </p:sp>
      <p:sp>
        <p:nvSpPr>
          <p:cNvPr id="14" name="TextBox 13"/>
          <p:cNvSpPr txBox="1"/>
          <p:nvPr/>
        </p:nvSpPr>
        <p:spPr>
          <a:xfrm>
            <a:off x="6314068" y="1954114"/>
            <a:ext cx="2464136" cy="369332"/>
          </a:xfrm>
          <a:prstGeom prst="rect">
            <a:avLst/>
          </a:prstGeom>
          <a:noFill/>
        </p:spPr>
        <p:txBody>
          <a:bodyPr wrap="none" rtlCol="0">
            <a:spAutoFit/>
          </a:bodyPr>
          <a:lstStyle/>
          <a:p>
            <a:r>
              <a:rPr lang="en-US" dirty="0">
                <a:latin typeface="Consolas" charset="0"/>
                <a:ea typeface="Consolas" charset="0"/>
                <a:cs typeface="Consolas" charset="0"/>
              </a:rPr>
              <a:t>Outer block: </a:t>
            </a:r>
            <a:r>
              <a:rPr lang="en-US" dirty="0" err="1">
                <a:latin typeface="Consolas" charset="0"/>
                <a:ea typeface="Consolas" charset="0"/>
                <a:cs typeface="Consolas" charset="0"/>
              </a:rPr>
              <a:t>i</a:t>
            </a:r>
            <a:r>
              <a:rPr lang="en-US" dirty="0">
                <a:latin typeface="Consolas" charset="0"/>
                <a:ea typeface="Consolas" charset="0"/>
                <a:cs typeface="Consolas" charset="0"/>
              </a:rPr>
              <a:t> = 0</a:t>
            </a:r>
          </a:p>
        </p:txBody>
      </p:sp>
      <p:sp>
        <p:nvSpPr>
          <p:cNvPr id="15" name="Slide Number Placeholder 14"/>
          <p:cNvSpPr>
            <a:spLocks noGrp="1"/>
          </p:cNvSpPr>
          <p:nvPr>
            <p:ph type="sldNum" sz="quarter" idx="12"/>
          </p:nvPr>
        </p:nvSpPr>
        <p:spPr/>
        <p:txBody>
          <a:bodyPr/>
          <a:lstStyle/>
          <a:p>
            <a:fld id="{A2D5F323-9395-A24C-8003-89F99F5948AE}" type="slidenum">
              <a:rPr lang="en-US" smtClean="0"/>
              <a:pPr/>
              <a:t>52</a:t>
            </a:fld>
            <a:endParaRPr lang="en-US" dirty="0"/>
          </a:p>
        </p:txBody>
      </p:sp>
    </p:spTree>
    <p:extLst>
      <p:ext uri="{BB962C8B-B14F-4D97-AF65-F5344CB8AC3E}">
        <p14:creationId xmlns:p14="http://schemas.microsoft.com/office/powerpoint/2010/main" val="105832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Pass-by-Value</a:t>
            </a:r>
          </a:p>
        </p:txBody>
      </p:sp>
      <p:sp>
        <p:nvSpPr>
          <p:cNvPr id="3" name="Content Placeholder 2"/>
          <p:cNvSpPr>
            <a:spLocks noGrp="1"/>
          </p:cNvSpPr>
          <p:nvPr>
            <p:ph idx="1"/>
          </p:nvPr>
        </p:nvSpPr>
        <p:spPr/>
        <p:txBody>
          <a:bodyPr>
            <a:normAutofit lnSpcReduction="10000"/>
          </a:bodyPr>
          <a:lstStyle/>
          <a:p>
            <a:r>
              <a:rPr lang="en-US" dirty="0"/>
              <a:t>When a function call takes place, the </a:t>
            </a:r>
            <a:r>
              <a:rPr lang="en-US" dirty="0">
                <a:solidFill>
                  <a:schemeClr val="accent5">
                    <a:lumMod val="75000"/>
                  </a:schemeClr>
                </a:solidFill>
              </a:rPr>
              <a:t>values </a:t>
            </a:r>
            <a:r>
              <a:rPr lang="en-US" dirty="0"/>
              <a:t>of the arguments are </a:t>
            </a:r>
            <a:r>
              <a:rPr lang="en-US" dirty="0">
                <a:solidFill>
                  <a:srgbClr val="31859C"/>
                </a:solidFill>
              </a:rPr>
              <a:t>copied </a:t>
            </a:r>
            <a:r>
              <a:rPr lang="en-US" dirty="0"/>
              <a:t>to the formal parameters of the function</a:t>
            </a:r>
          </a:p>
          <a:p>
            <a:r>
              <a:rPr lang="en-US" dirty="0"/>
              <a:t>This mechanism of parameter-passing is known as </a:t>
            </a:r>
            <a:r>
              <a:rPr lang="en-US" b="1" dirty="0">
                <a:solidFill>
                  <a:schemeClr val="accent6">
                    <a:lumMod val="75000"/>
                  </a:schemeClr>
                </a:solidFill>
              </a:rPr>
              <a:t>pass-by-value </a:t>
            </a:r>
          </a:p>
          <a:p>
            <a:r>
              <a:rPr lang="en-US" dirty="0"/>
              <a:t>Recall that </a:t>
            </a:r>
            <a:r>
              <a:rPr lang="en-US" dirty="0">
                <a:solidFill>
                  <a:schemeClr val="accent5">
                    <a:lumMod val="75000"/>
                  </a:schemeClr>
                </a:solidFill>
              </a:rPr>
              <a:t>formal parameters are local variables</a:t>
            </a:r>
          </a:p>
          <a:p>
            <a:pPr lvl="1"/>
            <a:r>
              <a:rPr lang="en-US" dirty="0"/>
              <a:t>Any changes made to their values are local to the function and will not alter the arguments in the calling function</a:t>
            </a:r>
          </a:p>
          <a:p>
            <a:pPr lvl="1"/>
            <a:r>
              <a:rPr lang="en-US" dirty="0"/>
              <a:t>These variables will disappear when the function exits, only the return value of the function will be passed back to the calling function</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53</a:t>
            </a:fld>
            <a:endParaRPr lang="en-US"/>
          </a:p>
        </p:txBody>
      </p:sp>
    </p:spTree>
    <p:extLst>
      <p:ext uri="{BB962C8B-B14F-4D97-AF65-F5344CB8AC3E}">
        <p14:creationId xmlns:p14="http://schemas.microsoft.com/office/powerpoint/2010/main" val="375584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Pass-by-Value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54</a:t>
            </a:fld>
            <a:endParaRPr lang="en-US"/>
          </a:p>
        </p:txBody>
      </p:sp>
      <p:sp>
        <p:nvSpPr>
          <p:cNvPr id="6" name="Rectangle 5"/>
          <p:cNvSpPr/>
          <p:nvPr/>
        </p:nvSpPr>
        <p:spPr>
          <a:xfrm>
            <a:off x="674975" y="1417639"/>
            <a:ext cx="4219214" cy="482341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iostream</a:t>
            </a:r>
            <a:r>
              <a:rPr lang="en-US" sz="1600" dirty="0">
                <a:solidFill>
                  <a:schemeClr val="tx1"/>
                </a:solidFill>
                <a:latin typeface="Consolas" charset="0"/>
                <a:ea typeface="Consolas" charset="0"/>
                <a:cs typeface="Consolas" charset="0"/>
              </a:rPr>
              <a:t>&gt;</a:t>
            </a:r>
          </a:p>
          <a:p>
            <a:pPr>
              <a:tabLst>
                <a:tab pos="344488" algn="l"/>
                <a:tab pos="687388" algn="l"/>
              </a:tabLst>
            </a:pPr>
            <a:r>
              <a:rPr lang="en-US" sz="1600" dirty="0">
                <a:solidFill>
                  <a:schemeClr val="tx1"/>
                </a:solidFill>
                <a:latin typeface="Consolas" charset="0"/>
                <a:ea typeface="Consolas" charset="0"/>
                <a:cs typeface="Consolas" charset="0"/>
              </a:rPr>
              <a:t>using namespace </a:t>
            </a:r>
            <a:r>
              <a:rPr lang="en-US" sz="1600" dirty="0" err="1">
                <a:solidFill>
                  <a:schemeClr val="tx1"/>
                </a:solidFill>
                <a:latin typeface="Consolas" charset="0"/>
                <a:ea typeface="Consolas" charset="0"/>
                <a:cs typeface="Consolas" charset="0"/>
              </a:rPr>
              <a:t>std</a:t>
            </a:r>
            <a:r>
              <a:rPr lang="en-US" sz="1600" dirty="0">
                <a:solidFill>
                  <a:schemeClr val="tx1"/>
                </a:solidFill>
                <a:latin typeface="Consolas" charset="0"/>
                <a:ea typeface="Consolas" charset="0"/>
                <a:cs typeface="Consolas" charset="0"/>
              </a:rPr>
              <a:t>;</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fr-FR" sz="1600" dirty="0">
                <a:solidFill>
                  <a:schemeClr val="bg1">
                    <a:lumMod val="50000"/>
                  </a:schemeClr>
                </a:solidFill>
                <a:latin typeface="Consolas" charset="0"/>
                <a:ea typeface="Consolas" charset="0"/>
                <a:cs typeface="Consolas" charset="0"/>
              </a:rPr>
              <a:t>// </a:t>
            </a:r>
            <a:r>
              <a:rPr lang="fr-FR" sz="1600" dirty="0" err="1">
                <a:solidFill>
                  <a:schemeClr val="bg1">
                    <a:lumMod val="50000"/>
                  </a:schemeClr>
                </a:solidFill>
                <a:latin typeface="Consolas" charset="0"/>
                <a:ea typeface="Consolas" charset="0"/>
                <a:cs typeface="Consolas" charset="0"/>
              </a:rPr>
              <a:t>computes</a:t>
            </a:r>
            <a:r>
              <a:rPr lang="fr-FR" sz="1600" dirty="0">
                <a:solidFill>
                  <a:schemeClr val="bg1">
                    <a:lumMod val="50000"/>
                  </a:schemeClr>
                </a:solidFill>
                <a:latin typeface="Consolas" charset="0"/>
                <a:ea typeface="Consolas" charset="0"/>
                <a:cs typeface="Consolas" charset="0"/>
              </a:rPr>
              <a:t> the square of an </a:t>
            </a:r>
            <a:r>
              <a:rPr lang="fr-FR" sz="1600" dirty="0" err="1">
                <a:solidFill>
                  <a:schemeClr val="bg1">
                    <a:lumMod val="50000"/>
                  </a:schemeClr>
                </a:solidFill>
                <a:latin typeface="Consolas" charset="0"/>
                <a:ea typeface="Consolas" charset="0"/>
                <a:cs typeface="Consolas" charset="0"/>
              </a:rPr>
              <a:t>integer</a:t>
            </a:r>
            <a:endParaRPr lang="fr-FR" sz="1600" dirty="0">
              <a:solidFill>
                <a:schemeClr val="bg1">
                  <a:lumMod val="50000"/>
                </a:schemeClr>
              </a:solidFill>
              <a:latin typeface="Consolas" charset="0"/>
              <a:ea typeface="Consolas" charset="0"/>
              <a:cs typeface="Consolas" charset="0"/>
            </a:endParaRPr>
          </a:p>
          <a:p>
            <a:pPr>
              <a:tabLst>
                <a:tab pos="344488" algn="l"/>
                <a:tab pos="687388" algn="l"/>
              </a:tabLst>
            </a:pPr>
            <a:r>
              <a:rPr lang="fr-FR" sz="1600" dirty="0" err="1">
                <a:solidFill>
                  <a:schemeClr val="tx1"/>
                </a:solidFill>
                <a:latin typeface="Consolas" charset="0"/>
                <a:ea typeface="Consolas" charset="0"/>
                <a:cs typeface="Consolas" charset="0"/>
              </a:rPr>
              <a:t>void</a:t>
            </a:r>
            <a:r>
              <a:rPr lang="fr-FR" sz="1600" dirty="0">
                <a:solidFill>
                  <a:schemeClr val="tx1"/>
                </a:solidFill>
                <a:latin typeface="Consolas" charset="0"/>
                <a:ea typeface="Consolas" charset="0"/>
                <a:cs typeface="Consolas" charset="0"/>
              </a:rPr>
              <a:t> square( </a:t>
            </a:r>
            <a:r>
              <a:rPr lang="fr-FR" sz="1600" dirty="0" err="1">
                <a:solidFill>
                  <a:schemeClr val="tx1"/>
                </a:solidFill>
                <a:latin typeface="Consolas" charset="0"/>
                <a:ea typeface="Consolas" charset="0"/>
                <a:cs typeface="Consolas" charset="0"/>
              </a:rPr>
              <a:t>int</a:t>
            </a:r>
            <a:r>
              <a:rPr lang="fr-FR" sz="1600" dirty="0">
                <a:solidFill>
                  <a:schemeClr val="tx1"/>
                </a:solidFill>
                <a:latin typeface="Consolas" charset="0"/>
                <a:ea typeface="Consolas" charset="0"/>
                <a:cs typeface="Consolas" charset="0"/>
              </a:rPr>
              <a:t> x )</a:t>
            </a:r>
          </a:p>
          <a:p>
            <a:pPr>
              <a:tabLst>
                <a:tab pos="344488" algn="l"/>
                <a:tab pos="687388" algn="l"/>
              </a:tabLst>
            </a:pPr>
            <a:r>
              <a:rPr lang="fr-FR" sz="1600" dirty="0">
                <a:solidFill>
                  <a:schemeClr val="tx1"/>
                </a:solidFill>
                <a:latin typeface="Consolas" charset="0"/>
                <a:ea typeface="Consolas" charset="0"/>
                <a:cs typeface="Consolas" charset="0"/>
              </a:rPr>
              <a:t>{</a:t>
            </a:r>
          </a:p>
          <a:p>
            <a:pPr>
              <a:tabLst>
                <a:tab pos="344488" algn="l"/>
                <a:tab pos="687388" algn="l"/>
              </a:tabLst>
            </a:pPr>
            <a:r>
              <a:rPr lang="fr-FR" sz="1600" dirty="0">
                <a:solidFill>
                  <a:schemeClr val="tx1"/>
                </a:solidFill>
                <a:latin typeface="Consolas" charset="0"/>
                <a:ea typeface="Consolas" charset="0"/>
                <a:cs typeface="Consolas" charset="0"/>
              </a:rPr>
              <a:t>	x *= x; </a:t>
            </a:r>
          </a:p>
          <a:p>
            <a:pPr>
              <a:tabLst>
                <a:tab pos="344488" algn="l"/>
                <a:tab pos="687388" algn="l"/>
              </a:tabLst>
            </a:pPr>
            <a:r>
              <a:rPr lang="fr-FR" sz="1600" dirty="0">
                <a:solidFill>
                  <a:schemeClr val="tx1"/>
                </a:solidFill>
                <a:latin typeface="Consolas" charset="0"/>
                <a:ea typeface="Consolas" charset="0"/>
                <a:cs typeface="Consolas" charset="0"/>
              </a:rPr>
              <a:t>}</a:t>
            </a:r>
            <a:endParaRPr lang="en-US" sz="1600" dirty="0">
              <a:solidFill>
                <a:schemeClr val="tx1"/>
              </a:solidFill>
              <a:latin typeface="Consolas" charset="0"/>
              <a:ea typeface="Consolas" charset="0"/>
              <a:cs typeface="Consolas" charset="0"/>
            </a:endParaRP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 = 10;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 &lt;&lt; " squared: ";</a:t>
            </a:r>
          </a:p>
          <a:p>
            <a:pPr>
              <a:tabLst>
                <a:tab pos="344488" algn="l"/>
                <a:tab pos="687388" algn="l"/>
              </a:tabLst>
            </a:pPr>
            <a:r>
              <a:rPr lang="en-US" sz="1600" dirty="0">
                <a:solidFill>
                  <a:schemeClr val="tx1"/>
                </a:solidFill>
                <a:latin typeface="Consolas" charset="0"/>
                <a:ea typeface="Consolas" charset="0"/>
                <a:cs typeface="Consolas" charset="0"/>
              </a:rPr>
              <a:t>	square( a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return 0; </a:t>
            </a:r>
            <a:r>
              <a:rPr lang="fr-FR" sz="1600" dirty="0">
                <a:solidFill>
                  <a:schemeClr val="tx1"/>
                </a:solidFill>
                <a:latin typeface="Consolas" charset="0"/>
                <a:ea typeface="Consolas" charset="0"/>
                <a:cs typeface="Consolas" charset="0"/>
              </a:rPr>
              <a:t>}</a:t>
            </a:r>
          </a:p>
          <a:p>
            <a:pPr>
              <a:tabLst>
                <a:tab pos="344488" algn="l"/>
                <a:tab pos="687388" algn="l"/>
              </a:tabLst>
            </a:pPr>
            <a:endParaRPr lang="fr-FR" sz="1600" dirty="0">
              <a:solidFill>
                <a:schemeClr val="tx1"/>
              </a:solidFill>
              <a:latin typeface="Consolas" charset="0"/>
              <a:ea typeface="Consolas" charset="0"/>
              <a:cs typeface="Consolas" charset="0"/>
            </a:endParaRPr>
          </a:p>
        </p:txBody>
      </p:sp>
      <p:sp>
        <p:nvSpPr>
          <p:cNvPr id="9" name="Right Arrow 8"/>
          <p:cNvSpPr/>
          <p:nvPr/>
        </p:nvSpPr>
        <p:spPr>
          <a:xfrm>
            <a:off x="500491" y="2753461"/>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38" name="Elbow Connector 37"/>
          <p:cNvCxnSpPr>
            <a:stCxn id="55" idx="1"/>
            <a:endCxn id="9" idx="1"/>
          </p:cNvCxnSpPr>
          <p:nvPr/>
        </p:nvCxnSpPr>
        <p:spPr>
          <a:xfrm rot="10800000" flipH="1">
            <a:off x="487215" y="2849936"/>
            <a:ext cx="13276" cy="2198009"/>
          </a:xfrm>
          <a:prstGeom prst="bentConnector3">
            <a:avLst>
              <a:gd name="adj1" fmla="val -1721904"/>
            </a:avLst>
          </a:prstGeom>
          <a:ln>
            <a:tailEnd type="arrow"/>
          </a:ln>
        </p:spPr>
        <p:style>
          <a:lnRef idx="2">
            <a:schemeClr val="accent1"/>
          </a:lnRef>
          <a:fillRef idx="0">
            <a:schemeClr val="accent1"/>
          </a:fillRef>
          <a:effectRef idx="1">
            <a:schemeClr val="accent1"/>
          </a:effectRef>
          <a:fontRef idx="minor">
            <a:schemeClr val="tx1"/>
          </a:fontRef>
        </p:style>
      </p:cxnSp>
      <p:grpSp>
        <p:nvGrpSpPr>
          <p:cNvPr id="52" name="Group 51"/>
          <p:cNvGrpSpPr/>
          <p:nvPr/>
        </p:nvGrpSpPr>
        <p:grpSpPr>
          <a:xfrm>
            <a:off x="435459" y="4951470"/>
            <a:ext cx="310417" cy="192947"/>
            <a:chOff x="4000127" y="4848837"/>
            <a:chExt cx="310417" cy="192947"/>
          </a:xfrm>
          <a:effectLst/>
        </p:grpSpPr>
        <p:sp>
          <p:nvSpPr>
            <p:cNvPr id="55" name="Right Arrow 54"/>
            <p:cNvSpPr/>
            <p:nvPr/>
          </p:nvSpPr>
          <p:spPr>
            <a:xfrm>
              <a:off x="4051883" y="4848837"/>
              <a:ext cx="258661" cy="192947"/>
            </a:xfrm>
            <a:prstGeom prst="rightArrow">
              <a:avLst/>
            </a:prstGeom>
            <a:noFill/>
            <a:ln>
              <a:solidFill>
                <a:schemeClr val="tx1"/>
              </a:solidFill>
              <a:prstDash val="sysDot"/>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6" name="Rectangle 55"/>
            <p:cNvSpPr/>
            <p:nvPr/>
          </p:nvSpPr>
          <p:spPr>
            <a:xfrm>
              <a:off x="4000127" y="4848837"/>
              <a:ext cx="66893" cy="192947"/>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7" name="Rectangle 56"/>
            <p:cNvSpPr/>
            <p:nvPr/>
          </p:nvSpPr>
          <p:spPr>
            <a:xfrm>
              <a:off x="4089873" y="4848837"/>
              <a:ext cx="66893" cy="192947"/>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sp>
        <p:nvSpPr>
          <p:cNvPr id="19" name="Rectangle 18"/>
          <p:cNvSpPr/>
          <p:nvPr/>
        </p:nvSpPr>
        <p:spPr>
          <a:xfrm>
            <a:off x="5585254" y="4910688"/>
            <a:ext cx="1120346" cy="4674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 name="TextBox 19"/>
          <p:cNvSpPr txBox="1"/>
          <p:nvPr/>
        </p:nvSpPr>
        <p:spPr>
          <a:xfrm>
            <a:off x="5961322" y="4449023"/>
            <a:ext cx="354584" cy="461665"/>
          </a:xfrm>
          <a:prstGeom prst="rect">
            <a:avLst/>
          </a:prstGeom>
          <a:noFill/>
        </p:spPr>
        <p:txBody>
          <a:bodyPr wrap="none" rtlCol="0">
            <a:spAutoFit/>
          </a:bodyPr>
          <a:lstStyle/>
          <a:p>
            <a:r>
              <a:rPr lang="en-US" sz="2400" dirty="0">
                <a:latin typeface="Consolas" charset="0"/>
                <a:ea typeface="Consolas" charset="0"/>
                <a:cs typeface="Consolas" charset="0"/>
              </a:rPr>
              <a:t>a</a:t>
            </a:r>
          </a:p>
        </p:txBody>
      </p:sp>
      <p:sp>
        <p:nvSpPr>
          <p:cNvPr id="21" name="TextBox 20"/>
          <p:cNvSpPr txBox="1"/>
          <p:nvPr/>
        </p:nvSpPr>
        <p:spPr>
          <a:xfrm>
            <a:off x="5898293" y="4913584"/>
            <a:ext cx="691978" cy="461665"/>
          </a:xfrm>
          <a:prstGeom prst="rect">
            <a:avLst/>
          </a:prstGeom>
          <a:noFill/>
        </p:spPr>
        <p:txBody>
          <a:bodyPr wrap="square" rtlCol="0">
            <a:spAutoFit/>
          </a:bodyPr>
          <a:lstStyle/>
          <a:p>
            <a:r>
              <a:rPr lang="en-US" sz="2400"/>
              <a:t>10</a:t>
            </a:r>
          </a:p>
        </p:txBody>
      </p:sp>
      <p:sp>
        <p:nvSpPr>
          <p:cNvPr id="45" name="TextBox 44"/>
          <p:cNvSpPr txBox="1"/>
          <p:nvPr/>
        </p:nvSpPr>
        <p:spPr>
          <a:xfrm>
            <a:off x="5961322" y="2471665"/>
            <a:ext cx="354584" cy="461665"/>
          </a:xfrm>
          <a:prstGeom prst="rect">
            <a:avLst/>
          </a:prstGeom>
          <a:noFill/>
        </p:spPr>
        <p:txBody>
          <a:bodyPr wrap="none" rtlCol="0">
            <a:spAutoFit/>
          </a:bodyPr>
          <a:lstStyle/>
          <a:p>
            <a:r>
              <a:rPr lang="en-US" sz="2400" dirty="0">
                <a:latin typeface="Consolas" charset="0"/>
                <a:ea typeface="Consolas" charset="0"/>
                <a:cs typeface="Consolas" charset="0"/>
              </a:rPr>
              <a:t>x</a:t>
            </a:r>
          </a:p>
        </p:txBody>
      </p:sp>
      <p:sp>
        <p:nvSpPr>
          <p:cNvPr id="16" name="Rectangle 15"/>
          <p:cNvSpPr/>
          <p:nvPr/>
        </p:nvSpPr>
        <p:spPr>
          <a:xfrm>
            <a:off x="5578441" y="2927537"/>
            <a:ext cx="1120346" cy="4674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 name="TextBox 16"/>
          <p:cNvSpPr txBox="1"/>
          <p:nvPr/>
        </p:nvSpPr>
        <p:spPr>
          <a:xfrm>
            <a:off x="5898293" y="2940437"/>
            <a:ext cx="691978" cy="461665"/>
          </a:xfrm>
          <a:prstGeom prst="rect">
            <a:avLst/>
          </a:prstGeom>
          <a:noFill/>
        </p:spPr>
        <p:txBody>
          <a:bodyPr wrap="square" rtlCol="0">
            <a:spAutoFit/>
          </a:bodyPr>
          <a:lstStyle/>
          <a:p>
            <a:r>
              <a:rPr lang="en-US" sz="2400"/>
              <a:t>10</a:t>
            </a:r>
          </a:p>
        </p:txBody>
      </p:sp>
      <p:sp>
        <p:nvSpPr>
          <p:cNvPr id="7" name="Freeform 6"/>
          <p:cNvSpPr/>
          <p:nvPr/>
        </p:nvSpPr>
        <p:spPr>
          <a:xfrm>
            <a:off x="6803814" y="3186570"/>
            <a:ext cx="591261" cy="1878227"/>
          </a:xfrm>
          <a:custGeom>
            <a:avLst/>
            <a:gdLst>
              <a:gd name="connsiteX0" fmla="*/ 197708 w 768600"/>
              <a:gd name="connsiteY0" fmla="*/ 1964725 h 1964725"/>
              <a:gd name="connsiteX1" fmla="*/ 766118 w 768600"/>
              <a:gd name="connsiteY1" fmla="*/ 852617 h 1964725"/>
              <a:gd name="connsiteX2" fmla="*/ 0 w 768600"/>
              <a:gd name="connsiteY2" fmla="*/ 0 h 1964725"/>
              <a:gd name="connsiteX0" fmla="*/ 0 w 875403"/>
              <a:gd name="connsiteY0" fmla="*/ 1927654 h 1927654"/>
              <a:gd name="connsiteX1" fmla="*/ 875093 w 875403"/>
              <a:gd name="connsiteY1" fmla="*/ 852617 h 1927654"/>
              <a:gd name="connsiteX2" fmla="*/ 108975 w 875403"/>
              <a:gd name="connsiteY2" fmla="*/ 0 h 1927654"/>
              <a:gd name="connsiteX0" fmla="*/ 0 w 875403"/>
              <a:gd name="connsiteY0" fmla="*/ 1927654 h 1927654"/>
              <a:gd name="connsiteX1" fmla="*/ 875093 w 875403"/>
              <a:gd name="connsiteY1" fmla="*/ 852617 h 1927654"/>
              <a:gd name="connsiteX2" fmla="*/ 108975 w 875403"/>
              <a:gd name="connsiteY2" fmla="*/ 0 h 1927654"/>
              <a:gd name="connsiteX0" fmla="*/ 0 w 957157"/>
              <a:gd name="connsiteY0" fmla="*/ 1927654 h 1927654"/>
              <a:gd name="connsiteX1" fmla="*/ 956875 w 957157"/>
              <a:gd name="connsiteY1" fmla="*/ 926758 h 1927654"/>
              <a:gd name="connsiteX2" fmla="*/ 108975 w 957157"/>
              <a:gd name="connsiteY2" fmla="*/ 0 h 1927654"/>
              <a:gd name="connsiteX0" fmla="*/ 0 w 957058"/>
              <a:gd name="connsiteY0" fmla="*/ 1878227 h 1878227"/>
              <a:gd name="connsiteX1" fmla="*/ 956875 w 957058"/>
              <a:gd name="connsiteY1" fmla="*/ 877331 h 1878227"/>
              <a:gd name="connsiteX2" fmla="*/ 88529 w 957058"/>
              <a:gd name="connsiteY2" fmla="*/ 0 h 1878227"/>
              <a:gd name="connsiteX0" fmla="*/ 0 w 936615"/>
              <a:gd name="connsiteY0" fmla="*/ 1878227 h 1878227"/>
              <a:gd name="connsiteX1" fmla="*/ 936428 w 936615"/>
              <a:gd name="connsiteY1" fmla="*/ 556055 h 1878227"/>
              <a:gd name="connsiteX2" fmla="*/ 88529 w 936615"/>
              <a:gd name="connsiteY2" fmla="*/ 0 h 1878227"/>
              <a:gd name="connsiteX0" fmla="*/ 0 w 977498"/>
              <a:gd name="connsiteY0" fmla="*/ 1878227 h 1878227"/>
              <a:gd name="connsiteX1" fmla="*/ 977320 w 977498"/>
              <a:gd name="connsiteY1" fmla="*/ 840261 h 1878227"/>
              <a:gd name="connsiteX2" fmla="*/ 88529 w 977498"/>
              <a:gd name="connsiteY2" fmla="*/ 0 h 1878227"/>
              <a:gd name="connsiteX0" fmla="*/ 0 w 977371"/>
              <a:gd name="connsiteY0" fmla="*/ 1878227 h 1878227"/>
              <a:gd name="connsiteX1" fmla="*/ 977320 w 977371"/>
              <a:gd name="connsiteY1" fmla="*/ 840261 h 1878227"/>
              <a:gd name="connsiteX2" fmla="*/ 88529 w 977371"/>
              <a:gd name="connsiteY2" fmla="*/ 0 h 1878227"/>
              <a:gd name="connsiteX0" fmla="*/ 0 w 977401"/>
              <a:gd name="connsiteY0" fmla="*/ 1878227 h 1878227"/>
              <a:gd name="connsiteX1" fmla="*/ 977320 w 977401"/>
              <a:gd name="connsiteY1" fmla="*/ 840261 h 1878227"/>
              <a:gd name="connsiteX2" fmla="*/ 88529 w 977401"/>
              <a:gd name="connsiteY2" fmla="*/ 0 h 1878227"/>
              <a:gd name="connsiteX0" fmla="*/ 0 w 977421"/>
              <a:gd name="connsiteY0" fmla="*/ 1878227 h 1878227"/>
              <a:gd name="connsiteX1" fmla="*/ 977320 w 977421"/>
              <a:gd name="connsiteY1" fmla="*/ 840261 h 1878227"/>
              <a:gd name="connsiteX2" fmla="*/ 88529 w 977421"/>
              <a:gd name="connsiteY2" fmla="*/ 0 h 1878227"/>
              <a:gd name="connsiteX0" fmla="*/ 0 w 978300"/>
              <a:gd name="connsiteY0" fmla="*/ 1878227 h 1878227"/>
              <a:gd name="connsiteX1" fmla="*/ 977320 w 978300"/>
              <a:gd name="connsiteY1" fmla="*/ 840261 h 1878227"/>
              <a:gd name="connsiteX2" fmla="*/ 88529 w 978300"/>
              <a:gd name="connsiteY2" fmla="*/ 0 h 1878227"/>
            </a:gdLst>
            <a:ahLst/>
            <a:cxnLst>
              <a:cxn ang="0">
                <a:pos x="connsiteX0" y="connsiteY0"/>
              </a:cxn>
              <a:cxn ang="0">
                <a:pos x="connsiteX1" y="connsiteY1"/>
              </a:cxn>
              <a:cxn ang="0">
                <a:pos x="connsiteX2" y="connsiteY2"/>
              </a:cxn>
            </a:cxnLst>
            <a:rect l="l" t="t" r="r" b="b"/>
            <a:pathLst>
              <a:path w="978300" h="1878227">
                <a:moveTo>
                  <a:pt x="0" y="1878227"/>
                </a:moveTo>
                <a:cubicBezTo>
                  <a:pt x="750479" y="1658894"/>
                  <a:pt x="942118" y="1363364"/>
                  <a:pt x="977320" y="840261"/>
                </a:cubicBezTo>
                <a:cubicBezTo>
                  <a:pt x="1012522" y="317158"/>
                  <a:pt x="88529" y="0"/>
                  <a:pt x="88529" y="0"/>
                </a:cubicBezTo>
              </a:path>
            </a:pathLst>
          </a:custGeom>
          <a:noFill/>
          <a:ln>
            <a:solidFill>
              <a:schemeClr val="accent1"/>
            </a:solidFill>
            <a:headEnd type="none" w="med" len="med"/>
            <a:tailEnd type="triangl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flipH="1">
            <a:off x="7408793" y="3293617"/>
            <a:ext cx="1091103" cy="1754326"/>
          </a:xfrm>
          <a:prstGeom prst="rect">
            <a:avLst/>
          </a:prstGeom>
          <a:noFill/>
        </p:spPr>
        <p:txBody>
          <a:bodyPr wrap="square" rtlCol="0">
            <a:spAutoFit/>
          </a:bodyPr>
          <a:lstStyle/>
          <a:p>
            <a:r>
              <a:rPr lang="en-US" dirty="0">
                <a:latin typeface="Avenir Next Condensed" charset="0"/>
                <a:ea typeface="Avenir Next Condensed" charset="0"/>
                <a:cs typeface="Avenir Next Condensed" charset="0"/>
              </a:rPr>
              <a:t>Copying of value of  actual argument to formal parameter</a:t>
            </a:r>
          </a:p>
        </p:txBody>
      </p:sp>
      <p:sp>
        <p:nvSpPr>
          <p:cNvPr id="22" name="TextBox 21"/>
          <p:cNvSpPr txBox="1"/>
          <p:nvPr/>
        </p:nvSpPr>
        <p:spPr>
          <a:xfrm flipH="1">
            <a:off x="7408792" y="1511136"/>
            <a:ext cx="1091103" cy="1200329"/>
          </a:xfrm>
          <a:prstGeom prst="rect">
            <a:avLst/>
          </a:prstGeom>
          <a:noFill/>
        </p:spPr>
        <p:txBody>
          <a:bodyPr wrap="square" rtlCol="0">
            <a:spAutoFit/>
          </a:bodyPr>
          <a:lstStyle/>
          <a:p>
            <a:r>
              <a:rPr lang="en-US" dirty="0">
                <a:latin typeface="Avenir Next Condensed" charset="0"/>
                <a:ea typeface="Avenir Next Condensed" charset="0"/>
                <a:cs typeface="Avenir Next Condensed" charset="0"/>
              </a:rPr>
              <a:t>x is a local variable of the square function</a:t>
            </a:r>
          </a:p>
        </p:txBody>
      </p:sp>
    </p:spTree>
    <p:extLst>
      <p:ext uri="{BB962C8B-B14F-4D97-AF65-F5344CB8AC3E}">
        <p14:creationId xmlns:p14="http://schemas.microsoft.com/office/powerpoint/2010/main" val="394510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5" grpId="0"/>
      <p:bldP spid="16" grpId="0" animBg="1"/>
      <p:bldP spid="17" grpId="0"/>
      <p:bldP spid="7" grpId="0" animBg="1"/>
      <p:bldP spid="8" grpId="0"/>
      <p:bldP spid="2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6084"/>
            <a:ext cx="8229600" cy="1143000"/>
          </a:xfrm>
        </p:spPr>
        <p:txBody>
          <a:bodyPr/>
          <a:lstStyle/>
          <a:p>
            <a:r>
              <a:rPr lang="en-US" dirty="0"/>
              <a:t>Pass-by-Value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55</a:t>
            </a:fld>
            <a:endParaRPr lang="en-US"/>
          </a:p>
        </p:txBody>
      </p:sp>
      <p:sp>
        <p:nvSpPr>
          <p:cNvPr id="6" name="Rectangle 5"/>
          <p:cNvSpPr/>
          <p:nvPr/>
        </p:nvSpPr>
        <p:spPr>
          <a:xfrm>
            <a:off x="674975" y="1417639"/>
            <a:ext cx="4219214" cy="482341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iostream</a:t>
            </a:r>
            <a:r>
              <a:rPr lang="en-US" sz="1600" dirty="0">
                <a:solidFill>
                  <a:schemeClr val="tx1"/>
                </a:solidFill>
                <a:latin typeface="Consolas" charset="0"/>
                <a:ea typeface="Consolas" charset="0"/>
                <a:cs typeface="Consolas" charset="0"/>
              </a:rPr>
              <a:t>&gt;</a:t>
            </a:r>
          </a:p>
          <a:p>
            <a:pPr>
              <a:tabLst>
                <a:tab pos="344488" algn="l"/>
                <a:tab pos="687388" algn="l"/>
              </a:tabLst>
            </a:pPr>
            <a:r>
              <a:rPr lang="en-US" sz="1600" dirty="0">
                <a:solidFill>
                  <a:schemeClr val="tx1"/>
                </a:solidFill>
                <a:latin typeface="Consolas" charset="0"/>
                <a:ea typeface="Consolas" charset="0"/>
                <a:cs typeface="Consolas" charset="0"/>
              </a:rPr>
              <a:t>using namespace </a:t>
            </a:r>
            <a:r>
              <a:rPr lang="en-US" sz="1600" dirty="0" err="1">
                <a:solidFill>
                  <a:schemeClr val="tx1"/>
                </a:solidFill>
                <a:latin typeface="Consolas" charset="0"/>
                <a:ea typeface="Consolas" charset="0"/>
                <a:cs typeface="Consolas" charset="0"/>
              </a:rPr>
              <a:t>std</a:t>
            </a:r>
            <a:r>
              <a:rPr lang="en-US" sz="1600" dirty="0">
                <a:solidFill>
                  <a:schemeClr val="tx1"/>
                </a:solidFill>
                <a:latin typeface="Consolas" charset="0"/>
                <a:ea typeface="Consolas" charset="0"/>
                <a:cs typeface="Consolas" charset="0"/>
              </a:rPr>
              <a:t>;</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fr-FR" sz="1600" dirty="0">
                <a:solidFill>
                  <a:schemeClr val="bg1">
                    <a:lumMod val="50000"/>
                  </a:schemeClr>
                </a:solidFill>
                <a:latin typeface="Consolas" charset="0"/>
                <a:ea typeface="Consolas" charset="0"/>
                <a:cs typeface="Consolas" charset="0"/>
              </a:rPr>
              <a:t>// </a:t>
            </a:r>
            <a:r>
              <a:rPr lang="fr-FR" sz="1600" dirty="0" err="1">
                <a:solidFill>
                  <a:schemeClr val="bg1">
                    <a:lumMod val="50000"/>
                  </a:schemeClr>
                </a:solidFill>
                <a:latin typeface="Consolas" charset="0"/>
                <a:ea typeface="Consolas" charset="0"/>
                <a:cs typeface="Consolas" charset="0"/>
              </a:rPr>
              <a:t>computes</a:t>
            </a:r>
            <a:r>
              <a:rPr lang="fr-FR" sz="1600" dirty="0">
                <a:solidFill>
                  <a:schemeClr val="bg1">
                    <a:lumMod val="50000"/>
                  </a:schemeClr>
                </a:solidFill>
                <a:latin typeface="Consolas" charset="0"/>
                <a:ea typeface="Consolas" charset="0"/>
                <a:cs typeface="Consolas" charset="0"/>
              </a:rPr>
              <a:t> the square of an </a:t>
            </a:r>
            <a:r>
              <a:rPr lang="fr-FR" sz="1600" dirty="0" err="1">
                <a:solidFill>
                  <a:schemeClr val="bg1">
                    <a:lumMod val="50000"/>
                  </a:schemeClr>
                </a:solidFill>
                <a:latin typeface="Consolas" charset="0"/>
                <a:ea typeface="Consolas" charset="0"/>
                <a:cs typeface="Consolas" charset="0"/>
              </a:rPr>
              <a:t>integer</a:t>
            </a:r>
            <a:endParaRPr lang="fr-FR" sz="1600" dirty="0">
              <a:solidFill>
                <a:schemeClr val="bg1">
                  <a:lumMod val="50000"/>
                </a:schemeClr>
              </a:solidFill>
              <a:latin typeface="Consolas" charset="0"/>
              <a:ea typeface="Consolas" charset="0"/>
              <a:cs typeface="Consolas" charset="0"/>
            </a:endParaRPr>
          </a:p>
          <a:p>
            <a:pPr>
              <a:tabLst>
                <a:tab pos="344488" algn="l"/>
                <a:tab pos="687388" algn="l"/>
              </a:tabLst>
            </a:pPr>
            <a:r>
              <a:rPr lang="fr-FR" sz="1600" dirty="0" err="1">
                <a:solidFill>
                  <a:schemeClr val="tx1"/>
                </a:solidFill>
                <a:latin typeface="Consolas" charset="0"/>
                <a:ea typeface="Consolas" charset="0"/>
                <a:cs typeface="Consolas" charset="0"/>
              </a:rPr>
              <a:t>void</a:t>
            </a:r>
            <a:r>
              <a:rPr lang="fr-FR" sz="1600" dirty="0">
                <a:solidFill>
                  <a:schemeClr val="tx1"/>
                </a:solidFill>
                <a:latin typeface="Consolas" charset="0"/>
                <a:ea typeface="Consolas" charset="0"/>
                <a:cs typeface="Consolas" charset="0"/>
              </a:rPr>
              <a:t> square( </a:t>
            </a:r>
            <a:r>
              <a:rPr lang="fr-FR" sz="1600" dirty="0" err="1">
                <a:solidFill>
                  <a:schemeClr val="tx1"/>
                </a:solidFill>
                <a:latin typeface="Consolas" charset="0"/>
                <a:ea typeface="Consolas" charset="0"/>
                <a:cs typeface="Consolas" charset="0"/>
              </a:rPr>
              <a:t>int</a:t>
            </a:r>
            <a:r>
              <a:rPr lang="fr-FR" sz="1600" dirty="0">
                <a:solidFill>
                  <a:schemeClr val="tx1"/>
                </a:solidFill>
                <a:latin typeface="Consolas" charset="0"/>
                <a:ea typeface="Consolas" charset="0"/>
                <a:cs typeface="Consolas" charset="0"/>
              </a:rPr>
              <a:t> x )</a:t>
            </a:r>
          </a:p>
          <a:p>
            <a:pPr>
              <a:tabLst>
                <a:tab pos="344488" algn="l"/>
                <a:tab pos="687388" algn="l"/>
              </a:tabLst>
            </a:pPr>
            <a:r>
              <a:rPr lang="fr-FR" sz="1600" dirty="0">
                <a:solidFill>
                  <a:schemeClr val="tx1"/>
                </a:solidFill>
                <a:latin typeface="Consolas" charset="0"/>
                <a:ea typeface="Consolas" charset="0"/>
                <a:cs typeface="Consolas" charset="0"/>
              </a:rPr>
              <a:t>{</a:t>
            </a:r>
          </a:p>
          <a:p>
            <a:pPr>
              <a:tabLst>
                <a:tab pos="344488" algn="l"/>
                <a:tab pos="687388" algn="l"/>
              </a:tabLst>
            </a:pPr>
            <a:r>
              <a:rPr lang="fr-FR" sz="1600" dirty="0">
                <a:solidFill>
                  <a:schemeClr val="tx1"/>
                </a:solidFill>
                <a:latin typeface="Consolas" charset="0"/>
                <a:ea typeface="Consolas" charset="0"/>
                <a:cs typeface="Consolas" charset="0"/>
              </a:rPr>
              <a:t>	x *= x; </a:t>
            </a:r>
          </a:p>
          <a:p>
            <a:pPr>
              <a:tabLst>
                <a:tab pos="344488" algn="l"/>
                <a:tab pos="687388" algn="l"/>
              </a:tabLst>
            </a:pPr>
            <a:r>
              <a:rPr lang="fr-FR" sz="1600" dirty="0">
                <a:solidFill>
                  <a:schemeClr val="tx1"/>
                </a:solidFill>
                <a:latin typeface="Consolas" charset="0"/>
                <a:ea typeface="Consolas" charset="0"/>
                <a:cs typeface="Consolas" charset="0"/>
              </a:rPr>
              <a:t>}</a:t>
            </a:r>
            <a:endParaRPr lang="en-US" sz="1600" dirty="0">
              <a:solidFill>
                <a:schemeClr val="tx1"/>
              </a:solidFill>
              <a:latin typeface="Consolas" charset="0"/>
              <a:ea typeface="Consolas" charset="0"/>
              <a:cs typeface="Consolas" charset="0"/>
            </a:endParaRP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 = 10;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 &lt;&lt; " squared: ";</a:t>
            </a:r>
          </a:p>
          <a:p>
            <a:pPr>
              <a:tabLst>
                <a:tab pos="344488" algn="l"/>
                <a:tab pos="687388" algn="l"/>
              </a:tabLst>
            </a:pPr>
            <a:r>
              <a:rPr lang="en-US" sz="1600" dirty="0">
                <a:solidFill>
                  <a:schemeClr val="tx1"/>
                </a:solidFill>
                <a:latin typeface="Consolas" charset="0"/>
                <a:ea typeface="Consolas" charset="0"/>
                <a:cs typeface="Consolas" charset="0"/>
              </a:rPr>
              <a:t>	square( a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return 0; </a:t>
            </a:r>
            <a:r>
              <a:rPr lang="fr-FR" sz="1600" dirty="0">
                <a:solidFill>
                  <a:schemeClr val="tx1"/>
                </a:solidFill>
                <a:latin typeface="Consolas" charset="0"/>
                <a:ea typeface="Consolas" charset="0"/>
                <a:cs typeface="Consolas" charset="0"/>
              </a:rPr>
              <a:t>}</a:t>
            </a:r>
          </a:p>
          <a:p>
            <a:pPr>
              <a:tabLst>
                <a:tab pos="344488" algn="l"/>
                <a:tab pos="687388" algn="l"/>
              </a:tabLst>
            </a:pPr>
            <a:endParaRPr lang="fr-FR" sz="1600" dirty="0">
              <a:solidFill>
                <a:schemeClr val="tx1"/>
              </a:solidFill>
              <a:latin typeface="Consolas" charset="0"/>
              <a:ea typeface="Consolas" charset="0"/>
              <a:cs typeface="Consolas" charset="0"/>
            </a:endParaRPr>
          </a:p>
        </p:txBody>
      </p:sp>
      <p:sp>
        <p:nvSpPr>
          <p:cNvPr id="9" name="Right Arrow 8"/>
          <p:cNvSpPr/>
          <p:nvPr/>
        </p:nvSpPr>
        <p:spPr>
          <a:xfrm>
            <a:off x="500491" y="3220497"/>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nvGrpSpPr>
          <p:cNvPr id="52" name="Group 51"/>
          <p:cNvGrpSpPr/>
          <p:nvPr/>
        </p:nvGrpSpPr>
        <p:grpSpPr>
          <a:xfrm>
            <a:off x="435459" y="4951470"/>
            <a:ext cx="310417" cy="192947"/>
            <a:chOff x="4000127" y="4848837"/>
            <a:chExt cx="310417" cy="192947"/>
          </a:xfrm>
          <a:effectLst/>
        </p:grpSpPr>
        <p:sp>
          <p:nvSpPr>
            <p:cNvPr id="55" name="Right Arrow 54"/>
            <p:cNvSpPr/>
            <p:nvPr/>
          </p:nvSpPr>
          <p:spPr>
            <a:xfrm>
              <a:off x="4051883" y="4848837"/>
              <a:ext cx="258661" cy="192947"/>
            </a:xfrm>
            <a:prstGeom prst="rightArrow">
              <a:avLst/>
            </a:prstGeom>
            <a:noFill/>
            <a:ln>
              <a:solidFill>
                <a:schemeClr val="tx1"/>
              </a:solidFill>
              <a:prstDash val="sysDot"/>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6" name="Rectangle 55"/>
            <p:cNvSpPr/>
            <p:nvPr/>
          </p:nvSpPr>
          <p:spPr>
            <a:xfrm>
              <a:off x="4000127" y="4848837"/>
              <a:ext cx="66893" cy="192947"/>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7" name="Rectangle 56"/>
            <p:cNvSpPr/>
            <p:nvPr/>
          </p:nvSpPr>
          <p:spPr>
            <a:xfrm>
              <a:off x="4089873" y="4848837"/>
              <a:ext cx="66893" cy="192947"/>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sp>
        <p:nvSpPr>
          <p:cNvPr id="19" name="Rectangle 18"/>
          <p:cNvSpPr/>
          <p:nvPr/>
        </p:nvSpPr>
        <p:spPr>
          <a:xfrm>
            <a:off x="5585254" y="4910688"/>
            <a:ext cx="1120346" cy="4674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 name="TextBox 19"/>
          <p:cNvSpPr txBox="1"/>
          <p:nvPr/>
        </p:nvSpPr>
        <p:spPr>
          <a:xfrm>
            <a:off x="5961322" y="4449023"/>
            <a:ext cx="354584" cy="461665"/>
          </a:xfrm>
          <a:prstGeom prst="rect">
            <a:avLst/>
          </a:prstGeom>
          <a:noFill/>
        </p:spPr>
        <p:txBody>
          <a:bodyPr wrap="none" rtlCol="0">
            <a:spAutoFit/>
          </a:bodyPr>
          <a:lstStyle/>
          <a:p>
            <a:r>
              <a:rPr lang="en-US" sz="2400" dirty="0">
                <a:latin typeface="Consolas" charset="0"/>
                <a:ea typeface="Consolas" charset="0"/>
                <a:cs typeface="Consolas" charset="0"/>
              </a:rPr>
              <a:t>a</a:t>
            </a:r>
          </a:p>
        </p:txBody>
      </p:sp>
      <p:sp>
        <p:nvSpPr>
          <p:cNvPr id="21" name="TextBox 20"/>
          <p:cNvSpPr txBox="1"/>
          <p:nvPr/>
        </p:nvSpPr>
        <p:spPr>
          <a:xfrm>
            <a:off x="5898293" y="4913584"/>
            <a:ext cx="691978" cy="461665"/>
          </a:xfrm>
          <a:prstGeom prst="rect">
            <a:avLst/>
          </a:prstGeom>
          <a:noFill/>
        </p:spPr>
        <p:txBody>
          <a:bodyPr wrap="square" rtlCol="0">
            <a:spAutoFit/>
          </a:bodyPr>
          <a:lstStyle/>
          <a:p>
            <a:r>
              <a:rPr lang="en-US" sz="2400"/>
              <a:t>10</a:t>
            </a:r>
          </a:p>
        </p:txBody>
      </p:sp>
      <p:sp>
        <p:nvSpPr>
          <p:cNvPr id="45" name="TextBox 44"/>
          <p:cNvSpPr txBox="1"/>
          <p:nvPr/>
        </p:nvSpPr>
        <p:spPr>
          <a:xfrm>
            <a:off x="5961322" y="2471665"/>
            <a:ext cx="354584" cy="461665"/>
          </a:xfrm>
          <a:prstGeom prst="rect">
            <a:avLst/>
          </a:prstGeom>
          <a:noFill/>
        </p:spPr>
        <p:txBody>
          <a:bodyPr wrap="none" rtlCol="0">
            <a:spAutoFit/>
          </a:bodyPr>
          <a:lstStyle/>
          <a:p>
            <a:r>
              <a:rPr lang="en-US" sz="2400" dirty="0">
                <a:latin typeface="Consolas" charset="0"/>
                <a:ea typeface="Consolas" charset="0"/>
                <a:cs typeface="Consolas" charset="0"/>
              </a:rPr>
              <a:t>x</a:t>
            </a:r>
          </a:p>
        </p:txBody>
      </p:sp>
      <p:sp>
        <p:nvSpPr>
          <p:cNvPr id="16" name="Rectangle 15"/>
          <p:cNvSpPr/>
          <p:nvPr/>
        </p:nvSpPr>
        <p:spPr>
          <a:xfrm>
            <a:off x="5578441" y="2927537"/>
            <a:ext cx="1120346" cy="4674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 name="TextBox 16"/>
          <p:cNvSpPr txBox="1"/>
          <p:nvPr/>
        </p:nvSpPr>
        <p:spPr>
          <a:xfrm>
            <a:off x="5898293" y="2940437"/>
            <a:ext cx="691978" cy="461665"/>
          </a:xfrm>
          <a:prstGeom prst="rect">
            <a:avLst/>
          </a:prstGeom>
          <a:noFill/>
        </p:spPr>
        <p:txBody>
          <a:bodyPr wrap="square" rtlCol="0">
            <a:spAutoFit/>
          </a:bodyPr>
          <a:lstStyle/>
          <a:p>
            <a:r>
              <a:rPr lang="en-US" sz="2400" dirty="0"/>
              <a:t>10</a:t>
            </a:r>
          </a:p>
        </p:txBody>
      </p:sp>
      <p:sp>
        <p:nvSpPr>
          <p:cNvPr id="22" name="TextBox 21"/>
          <p:cNvSpPr txBox="1"/>
          <p:nvPr/>
        </p:nvSpPr>
        <p:spPr>
          <a:xfrm>
            <a:off x="5799438" y="2958587"/>
            <a:ext cx="691978" cy="396000"/>
          </a:xfrm>
          <a:prstGeom prst="rect">
            <a:avLst/>
          </a:prstGeom>
          <a:solidFill>
            <a:schemeClr val="bg1"/>
          </a:solidFill>
        </p:spPr>
        <p:txBody>
          <a:bodyPr wrap="square" rtlCol="0">
            <a:spAutoFit/>
          </a:bodyPr>
          <a:lstStyle/>
          <a:p>
            <a:r>
              <a:rPr lang="en-US" sz="2400"/>
              <a:t>100</a:t>
            </a:r>
          </a:p>
        </p:txBody>
      </p:sp>
    </p:spTree>
    <p:extLst>
      <p:ext uri="{BB962C8B-B14F-4D97-AF65-F5344CB8AC3E}">
        <p14:creationId xmlns:p14="http://schemas.microsoft.com/office/powerpoint/2010/main" val="252877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Pass-by-Value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56</a:t>
            </a:fld>
            <a:endParaRPr lang="en-US"/>
          </a:p>
        </p:txBody>
      </p:sp>
      <p:sp>
        <p:nvSpPr>
          <p:cNvPr id="6" name="Rectangle 5"/>
          <p:cNvSpPr/>
          <p:nvPr/>
        </p:nvSpPr>
        <p:spPr>
          <a:xfrm>
            <a:off x="674975" y="1417639"/>
            <a:ext cx="4219214" cy="482341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iostream</a:t>
            </a:r>
            <a:r>
              <a:rPr lang="en-US" sz="1600" dirty="0">
                <a:solidFill>
                  <a:schemeClr val="tx1"/>
                </a:solidFill>
                <a:latin typeface="Consolas" charset="0"/>
                <a:ea typeface="Consolas" charset="0"/>
                <a:cs typeface="Consolas" charset="0"/>
              </a:rPr>
              <a:t>&gt;</a:t>
            </a:r>
          </a:p>
          <a:p>
            <a:pPr>
              <a:tabLst>
                <a:tab pos="344488" algn="l"/>
                <a:tab pos="687388" algn="l"/>
              </a:tabLst>
            </a:pPr>
            <a:r>
              <a:rPr lang="en-US" sz="1600" dirty="0">
                <a:solidFill>
                  <a:schemeClr val="tx1"/>
                </a:solidFill>
                <a:latin typeface="Consolas" charset="0"/>
                <a:ea typeface="Consolas" charset="0"/>
                <a:cs typeface="Consolas" charset="0"/>
              </a:rPr>
              <a:t>using namespace </a:t>
            </a:r>
            <a:r>
              <a:rPr lang="en-US" sz="1600" dirty="0" err="1">
                <a:solidFill>
                  <a:schemeClr val="tx1"/>
                </a:solidFill>
                <a:latin typeface="Consolas" charset="0"/>
                <a:ea typeface="Consolas" charset="0"/>
                <a:cs typeface="Consolas" charset="0"/>
              </a:rPr>
              <a:t>std</a:t>
            </a:r>
            <a:r>
              <a:rPr lang="en-US" sz="1600" dirty="0">
                <a:solidFill>
                  <a:schemeClr val="tx1"/>
                </a:solidFill>
                <a:latin typeface="Consolas" charset="0"/>
                <a:ea typeface="Consolas" charset="0"/>
                <a:cs typeface="Consolas" charset="0"/>
              </a:rPr>
              <a:t>;</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fr-FR" sz="1600" dirty="0">
                <a:solidFill>
                  <a:schemeClr val="bg1">
                    <a:lumMod val="50000"/>
                  </a:schemeClr>
                </a:solidFill>
                <a:latin typeface="Consolas" charset="0"/>
                <a:ea typeface="Consolas" charset="0"/>
                <a:cs typeface="Consolas" charset="0"/>
              </a:rPr>
              <a:t>// </a:t>
            </a:r>
            <a:r>
              <a:rPr lang="fr-FR" sz="1600" dirty="0" err="1">
                <a:solidFill>
                  <a:schemeClr val="bg1">
                    <a:lumMod val="50000"/>
                  </a:schemeClr>
                </a:solidFill>
                <a:latin typeface="Consolas" charset="0"/>
                <a:ea typeface="Consolas" charset="0"/>
                <a:cs typeface="Consolas" charset="0"/>
              </a:rPr>
              <a:t>computes</a:t>
            </a:r>
            <a:r>
              <a:rPr lang="fr-FR" sz="1600" dirty="0">
                <a:solidFill>
                  <a:schemeClr val="bg1">
                    <a:lumMod val="50000"/>
                  </a:schemeClr>
                </a:solidFill>
                <a:latin typeface="Consolas" charset="0"/>
                <a:ea typeface="Consolas" charset="0"/>
                <a:cs typeface="Consolas" charset="0"/>
              </a:rPr>
              <a:t> the square of an </a:t>
            </a:r>
            <a:r>
              <a:rPr lang="fr-FR" sz="1600" dirty="0" err="1">
                <a:solidFill>
                  <a:schemeClr val="bg1">
                    <a:lumMod val="50000"/>
                  </a:schemeClr>
                </a:solidFill>
                <a:latin typeface="Consolas" charset="0"/>
                <a:ea typeface="Consolas" charset="0"/>
                <a:cs typeface="Consolas" charset="0"/>
              </a:rPr>
              <a:t>integer</a:t>
            </a:r>
            <a:endParaRPr lang="fr-FR" sz="1600" dirty="0">
              <a:solidFill>
                <a:schemeClr val="bg1">
                  <a:lumMod val="50000"/>
                </a:schemeClr>
              </a:solidFill>
              <a:latin typeface="Consolas" charset="0"/>
              <a:ea typeface="Consolas" charset="0"/>
              <a:cs typeface="Consolas" charset="0"/>
            </a:endParaRPr>
          </a:p>
          <a:p>
            <a:pPr>
              <a:tabLst>
                <a:tab pos="344488" algn="l"/>
                <a:tab pos="687388" algn="l"/>
              </a:tabLst>
            </a:pPr>
            <a:r>
              <a:rPr lang="fr-FR" sz="1600" dirty="0" err="1">
                <a:solidFill>
                  <a:schemeClr val="tx1"/>
                </a:solidFill>
                <a:latin typeface="Consolas" charset="0"/>
                <a:ea typeface="Consolas" charset="0"/>
                <a:cs typeface="Consolas" charset="0"/>
              </a:rPr>
              <a:t>void</a:t>
            </a:r>
            <a:r>
              <a:rPr lang="fr-FR" sz="1600" dirty="0">
                <a:solidFill>
                  <a:schemeClr val="tx1"/>
                </a:solidFill>
                <a:latin typeface="Consolas" charset="0"/>
                <a:ea typeface="Consolas" charset="0"/>
                <a:cs typeface="Consolas" charset="0"/>
              </a:rPr>
              <a:t> square( </a:t>
            </a:r>
            <a:r>
              <a:rPr lang="fr-FR" sz="1600" dirty="0" err="1">
                <a:solidFill>
                  <a:schemeClr val="tx1"/>
                </a:solidFill>
                <a:latin typeface="Consolas" charset="0"/>
                <a:ea typeface="Consolas" charset="0"/>
                <a:cs typeface="Consolas" charset="0"/>
              </a:rPr>
              <a:t>int</a:t>
            </a:r>
            <a:r>
              <a:rPr lang="fr-FR" sz="1600" dirty="0">
                <a:solidFill>
                  <a:schemeClr val="tx1"/>
                </a:solidFill>
                <a:latin typeface="Consolas" charset="0"/>
                <a:ea typeface="Consolas" charset="0"/>
                <a:cs typeface="Consolas" charset="0"/>
              </a:rPr>
              <a:t> x )</a:t>
            </a:r>
          </a:p>
          <a:p>
            <a:pPr>
              <a:tabLst>
                <a:tab pos="344488" algn="l"/>
                <a:tab pos="687388" algn="l"/>
              </a:tabLst>
            </a:pPr>
            <a:r>
              <a:rPr lang="fr-FR" sz="1600" dirty="0">
                <a:solidFill>
                  <a:schemeClr val="tx1"/>
                </a:solidFill>
                <a:latin typeface="Consolas" charset="0"/>
                <a:ea typeface="Consolas" charset="0"/>
                <a:cs typeface="Consolas" charset="0"/>
              </a:rPr>
              <a:t>{</a:t>
            </a:r>
          </a:p>
          <a:p>
            <a:pPr>
              <a:tabLst>
                <a:tab pos="344488" algn="l"/>
                <a:tab pos="687388" algn="l"/>
              </a:tabLst>
            </a:pPr>
            <a:r>
              <a:rPr lang="fr-FR" sz="1600" dirty="0">
                <a:solidFill>
                  <a:schemeClr val="tx1"/>
                </a:solidFill>
                <a:latin typeface="Consolas" charset="0"/>
                <a:ea typeface="Consolas" charset="0"/>
                <a:cs typeface="Consolas" charset="0"/>
              </a:rPr>
              <a:t>	x *= x; </a:t>
            </a:r>
          </a:p>
          <a:p>
            <a:pPr>
              <a:tabLst>
                <a:tab pos="344488" algn="l"/>
                <a:tab pos="687388" algn="l"/>
              </a:tabLst>
            </a:pPr>
            <a:r>
              <a:rPr lang="fr-FR" sz="1600" dirty="0">
                <a:solidFill>
                  <a:schemeClr val="tx1"/>
                </a:solidFill>
                <a:latin typeface="Consolas" charset="0"/>
                <a:ea typeface="Consolas" charset="0"/>
                <a:cs typeface="Consolas" charset="0"/>
              </a:rPr>
              <a:t>}</a:t>
            </a:r>
            <a:endParaRPr lang="en-US" sz="1600" dirty="0">
              <a:solidFill>
                <a:schemeClr val="tx1"/>
              </a:solidFill>
              <a:latin typeface="Consolas" charset="0"/>
              <a:ea typeface="Consolas" charset="0"/>
              <a:cs typeface="Consolas" charset="0"/>
            </a:endParaRP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 = 10;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 &lt;&lt; " squared: ";</a:t>
            </a:r>
          </a:p>
          <a:p>
            <a:pPr>
              <a:tabLst>
                <a:tab pos="344488" algn="l"/>
                <a:tab pos="687388" algn="l"/>
              </a:tabLst>
            </a:pPr>
            <a:r>
              <a:rPr lang="en-US" sz="1600" dirty="0">
                <a:solidFill>
                  <a:schemeClr val="tx1"/>
                </a:solidFill>
                <a:latin typeface="Consolas" charset="0"/>
                <a:ea typeface="Consolas" charset="0"/>
                <a:cs typeface="Consolas" charset="0"/>
              </a:rPr>
              <a:t>	square( a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return 0; </a:t>
            </a:r>
            <a:r>
              <a:rPr lang="fr-FR" sz="1600" dirty="0">
                <a:solidFill>
                  <a:schemeClr val="tx1"/>
                </a:solidFill>
                <a:latin typeface="Consolas" charset="0"/>
                <a:ea typeface="Consolas" charset="0"/>
                <a:cs typeface="Consolas" charset="0"/>
              </a:rPr>
              <a:t>}</a:t>
            </a:r>
          </a:p>
          <a:p>
            <a:pPr>
              <a:tabLst>
                <a:tab pos="344488" algn="l"/>
                <a:tab pos="687388" algn="l"/>
              </a:tabLst>
            </a:pPr>
            <a:endParaRPr lang="fr-FR" sz="1600" dirty="0">
              <a:solidFill>
                <a:schemeClr val="tx1"/>
              </a:solidFill>
              <a:latin typeface="Consolas" charset="0"/>
              <a:ea typeface="Consolas" charset="0"/>
              <a:cs typeface="Consolas" charset="0"/>
            </a:endParaRPr>
          </a:p>
        </p:txBody>
      </p:sp>
      <p:sp>
        <p:nvSpPr>
          <p:cNvPr id="9" name="Right Arrow 8"/>
          <p:cNvSpPr/>
          <p:nvPr/>
        </p:nvSpPr>
        <p:spPr>
          <a:xfrm>
            <a:off x="500491" y="5194659"/>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9" name="Rectangle 18"/>
          <p:cNvSpPr/>
          <p:nvPr/>
        </p:nvSpPr>
        <p:spPr>
          <a:xfrm>
            <a:off x="5585254" y="4910688"/>
            <a:ext cx="1120346" cy="4674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 name="TextBox 19"/>
          <p:cNvSpPr txBox="1"/>
          <p:nvPr/>
        </p:nvSpPr>
        <p:spPr>
          <a:xfrm>
            <a:off x="5961322" y="4449023"/>
            <a:ext cx="354584" cy="461665"/>
          </a:xfrm>
          <a:prstGeom prst="rect">
            <a:avLst/>
          </a:prstGeom>
          <a:noFill/>
        </p:spPr>
        <p:txBody>
          <a:bodyPr wrap="none" rtlCol="0">
            <a:spAutoFit/>
          </a:bodyPr>
          <a:lstStyle/>
          <a:p>
            <a:r>
              <a:rPr lang="en-US" sz="2400" dirty="0">
                <a:latin typeface="Consolas" charset="0"/>
                <a:ea typeface="Consolas" charset="0"/>
                <a:cs typeface="Consolas" charset="0"/>
              </a:rPr>
              <a:t>a</a:t>
            </a:r>
          </a:p>
        </p:txBody>
      </p:sp>
      <p:sp>
        <p:nvSpPr>
          <p:cNvPr id="21" name="TextBox 20"/>
          <p:cNvSpPr txBox="1"/>
          <p:nvPr/>
        </p:nvSpPr>
        <p:spPr>
          <a:xfrm>
            <a:off x="5898293" y="4913584"/>
            <a:ext cx="691978" cy="461665"/>
          </a:xfrm>
          <a:prstGeom prst="rect">
            <a:avLst/>
          </a:prstGeom>
          <a:noFill/>
        </p:spPr>
        <p:txBody>
          <a:bodyPr wrap="square" rtlCol="0">
            <a:spAutoFit/>
          </a:bodyPr>
          <a:lstStyle/>
          <a:p>
            <a:r>
              <a:rPr lang="en-US" sz="2400"/>
              <a:t>10</a:t>
            </a:r>
          </a:p>
        </p:txBody>
      </p:sp>
      <p:sp>
        <p:nvSpPr>
          <p:cNvPr id="10" name="TextBox 9">
            <a:extLst>
              <a:ext uri="{FF2B5EF4-FFF2-40B4-BE49-F238E27FC236}">
                <a16:creationId xmlns:a16="http://schemas.microsoft.com/office/drawing/2014/main" id="{89C57868-41DB-1645-8246-0AED854E3AAA}"/>
              </a:ext>
            </a:extLst>
          </p:cNvPr>
          <p:cNvSpPr txBox="1"/>
          <p:nvPr/>
        </p:nvSpPr>
        <p:spPr>
          <a:xfrm flipH="1">
            <a:off x="5585254" y="2186865"/>
            <a:ext cx="2007216" cy="2031325"/>
          </a:xfrm>
          <a:prstGeom prst="rect">
            <a:avLst/>
          </a:prstGeom>
          <a:noFill/>
        </p:spPr>
        <p:txBody>
          <a:bodyPr wrap="square" rtlCol="0">
            <a:spAutoFit/>
          </a:bodyPr>
          <a:lstStyle/>
          <a:p>
            <a:r>
              <a:rPr lang="en-US" dirty="0">
                <a:latin typeface="Avenir Next Condensed" charset="0"/>
                <a:ea typeface="Avenir Next Condensed" charset="0"/>
                <a:cs typeface="Avenir Next Condensed" charset="0"/>
              </a:rPr>
              <a:t>Variable </a:t>
            </a:r>
            <a:r>
              <a:rPr lang="en-US" b="1" dirty="0">
                <a:latin typeface="Avenir Next Condensed" charset="0"/>
                <a:ea typeface="Avenir Next Condensed" charset="0"/>
                <a:cs typeface="Avenir Next Condensed" charset="0"/>
              </a:rPr>
              <a:t>x</a:t>
            </a:r>
            <a:r>
              <a:rPr lang="en-US" dirty="0">
                <a:latin typeface="Avenir Next Condensed" charset="0"/>
                <a:ea typeface="Avenir Next Condensed" charset="0"/>
                <a:cs typeface="Avenir Next Condensed" charset="0"/>
              </a:rPr>
              <a:t> disappears (more precisely, the memory location it occupies is released back to the system) upon function completion. </a:t>
            </a:r>
          </a:p>
        </p:txBody>
      </p:sp>
    </p:spTree>
    <p:extLst>
      <p:ext uri="{BB962C8B-B14F-4D97-AF65-F5344CB8AC3E}">
        <p14:creationId xmlns:p14="http://schemas.microsoft.com/office/powerpoint/2010/main" val="166123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Pass-by-Value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57</a:t>
            </a:fld>
            <a:endParaRPr lang="en-US"/>
          </a:p>
        </p:txBody>
      </p:sp>
      <p:sp>
        <p:nvSpPr>
          <p:cNvPr id="6" name="Rectangle 5"/>
          <p:cNvSpPr/>
          <p:nvPr/>
        </p:nvSpPr>
        <p:spPr>
          <a:xfrm>
            <a:off x="457200" y="1232167"/>
            <a:ext cx="6182404" cy="539826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iostream</a:t>
            </a:r>
            <a:r>
              <a:rPr lang="en-US" sz="1600" dirty="0">
                <a:solidFill>
                  <a:schemeClr val="tx1"/>
                </a:solidFill>
                <a:latin typeface="Consolas" charset="0"/>
                <a:ea typeface="Consolas" charset="0"/>
                <a:cs typeface="Consolas" charset="0"/>
              </a:rPr>
              <a:t>&gt; </a:t>
            </a:r>
          </a:p>
          <a:p>
            <a:pPr>
              <a:tabLst>
                <a:tab pos="344488" algn="l"/>
                <a:tab pos="687388" algn="l"/>
              </a:tabLst>
            </a:pPr>
            <a:r>
              <a:rPr lang="en-US" sz="1600" dirty="0">
                <a:solidFill>
                  <a:schemeClr val="tx1"/>
                </a:solidFill>
                <a:latin typeface="Consolas" charset="0"/>
                <a:ea typeface="Consolas" charset="0"/>
                <a:cs typeface="Consolas" charset="0"/>
              </a:rPr>
              <a:t>using namespace </a:t>
            </a:r>
            <a:r>
              <a:rPr lang="en-US" sz="1600" dirty="0" err="1">
                <a:solidFill>
                  <a:schemeClr val="tx1"/>
                </a:solidFill>
                <a:latin typeface="Consolas" charset="0"/>
                <a:ea typeface="Consolas" charset="0"/>
                <a:cs typeface="Consolas" charset="0"/>
              </a:rPr>
              <a:t>std</a:t>
            </a:r>
            <a:r>
              <a:rPr lang="en-US" sz="1600" dirty="0">
                <a:solidFill>
                  <a:schemeClr val="tx1"/>
                </a:solidFill>
                <a:latin typeface="Consolas" charset="0"/>
                <a:ea typeface="Consolas" charset="0"/>
                <a:cs typeface="Consolas" charset="0"/>
              </a:rPr>
              <a:t>;</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s-ES_tradnl" sz="1600" dirty="0" err="1">
                <a:solidFill>
                  <a:schemeClr val="tx1"/>
                </a:solidFill>
                <a:latin typeface="Consolas" charset="0"/>
                <a:ea typeface="Consolas" charset="0"/>
                <a:cs typeface="Consolas" charset="0"/>
              </a:rPr>
              <a:t>void</a:t>
            </a:r>
            <a:r>
              <a:rPr lang="es-ES_tradnl" sz="1600" dirty="0">
                <a:solidFill>
                  <a:schemeClr val="tx1"/>
                </a:solidFill>
                <a:latin typeface="Consolas" charset="0"/>
                <a:ea typeface="Consolas" charset="0"/>
                <a:cs typeface="Consolas" charset="0"/>
              </a:rPr>
              <a:t> swap(</a:t>
            </a:r>
            <a:r>
              <a:rPr lang="es-ES_tradnl" sz="1600" dirty="0" err="1">
                <a:solidFill>
                  <a:schemeClr val="tx1"/>
                </a:solidFill>
                <a:latin typeface="Consolas" charset="0"/>
                <a:ea typeface="Consolas" charset="0"/>
                <a:cs typeface="Consolas" charset="0"/>
              </a:rPr>
              <a:t>int</a:t>
            </a:r>
            <a:r>
              <a:rPr lang="es-ES_tradnl" sz="1600" dirty="0">
                <a:solidFill>
                  <a:schemeClr val="tx1"/>
                </a:solidFill>
                <a:latin typeface="Consolas" charset="0"/>
                <a:ea typeface="Consolas" charset="0"/>
                <a:cs typeface="Consolas" charset="0"/>
              </a:rPr>
              <a:t> a, </a:t>
            </a:r>
            <a:r>
              <a:rPr lang="es-ES_tradnl" sz="1600" dirty="0" err="1">
                <a:solidFill>
                  <a:schemeClr val="tx1"/>
                </a:solidFill>
                <a:latin typeface="Consolas" charset="0"/>
                <a:ea typeface="Consolas" charset="0"/>
                <a:cs typeface="Consolas" charset="0"/>
              </a:rPr>
              <a:t>int</a:t>
            </a:r>
            <a:r>
              <a:rPr lang="es-ES_tradnl" sz="1600" dirty="0">
                <a:solidFill>
                  <a:schemeClr val="tx1"/>
                </a:solidFill>
                <a:latin typeface="Consolas" charset="0"/>
                <a:ea typeface="Consolas" charset="0"/>
                <a:cs typeface="Consolas" charset="0"/>
              </a:rPr>
              <a:t> b) </a:t>
            </a:r>
          </a:p>
          <a:p>
            <a:pPr>
              <a:tabLst>
                <a:tab pos="344488" algn="l"/>
                <a:tab pos="687388" algn="l"/>
              </a:tabLst>
            </a:pPr>
            <a:r>
              <a:rPr lang="es-ES_tradnl" sz="1600" dirty="0">
                <a:solidFill>
                  <a:schemeClr val="tx1"/>
                </a:solidFill>
                <a:latin typeface="Consolas" charset="0"/>
                <a:ea typeface="Consolas" charset="0"/>
                <a:cs typeface="Consolas" charset="0"/>
              </a:rPr>
              <a:t>{</a:t>
            </a:r>
          </a:p>
          <a:p>
            <a:pPr>
              <a:tabLst>
                <a:tab pos="344488" algn="l"/>
                <a:tab pos="687388" algn="l"/>
              </a:tabLst>
            </a:pPr>
            <a:r>
              <a:rPr lang="fr-FR" sz="1600" dirty="0">
                <a:solidFill>
                  <a:schemeClr val="tx1"/>
                </a:solidFill>
                <a:latin typeface="Consolas" charset="0"/>
                <a:ea typeface="Consolas" charset="0"/>
                <a:cs typeface="Consolas" charset="0"/>
              </a:rPr>
              <a:t>	cout &lt;&lt; </a:t>
            </a:r>
            <a:r>
              <a:rPr lang="es-ES_tradnl" sz="1600" dirty="0">
                <a:solidFill>
                  <a:schemeClr val="tx1"/>
                </a:solidFill>
                <a:latin typeface="Consolas" charset="0"/>
                <a:ea typeface="Consolas" charset="0"/>
                <a:cs typeface="Consolas" charset="0"/>
              </a:rPr>
              <a:t>"</a:t>
            </a:r>
            <a:r>
              <a:rPr lang="fr-FR" sz="1600" dirty="0">
                <a:solidFill>
                  <a:schemeClr val="tx1"/>
                </a:solidFill>
                <a:latin typeface="Consolas" charset="0"/>
                <a:ea typeface="Consolas" charset="0"/>
                <a:cs typeface="Consolas" charset="0"/>
              </a:rPr>
              <a:t>a = </a:t>
            </a:r>
            <a:r>
              <a:rPr lang="es-ES_tradnl" sz="1600" dirty="0">
                <a:solidFill>
                  <a:schemeClr val="tx1"/>
                </a:solidFill>
                <a:latin typeface="Consolas" charset="0"/>
                <a:ea typeface="Consolas" charset="0"/>
                <a:cs typeface="Consolas" charset="0"/>
              </a:rPr>
              <a:t>"</a:t>
            </a:r>
            <a:r>
              <a:rPr lang="fr-FR" sz="1600" dirty="0">
                <a:solidFill>
                  <a:schemeClr val="tx1"/>
                </a:solidFill>
                <a:latin typeface="Consolas" charset="0"/>
                <a:ea typeface="Consolas" charset="0"/>
                <a:cs typeface="Consolas" charset="0"/>
              </a:rPr>
              <a:t> &lt;&lt; a &lt;&lt; </a:t>
            </a:r>
            <a:r>
              <a:rPr lang="es-ES_tradnl" sz="1600" dirty="0">
                <a:solidFill>
                  <a:schemeClr val="tx1"/>
                </a:solidFill>
                <a:latin typeface="Consolas" charset="0"/>
                <a:ea typeface="Consolas" charset="0"/>
                <a:cs typeface="Consolas" charset="0"/>
              </a:rPr>
              <a:t>"</a:t>
            </a:r>
            <a:r>
              <a:rPr lang="fr-FR" sz="1600" dirty="0">
                <a:solidFill>
                  <a:schemeClr val="tx1"/>
                </a:solidFill>
                <a:latin typeface="Consolas" charset="0"/>
                <a:ea typeface="Consolas" charset="0"/>
                <a:cs typeface="Consolas" charset="0"/>
              </a:rPr>
              <a:t>, b = </a:t>
            </a:r>
            <a:r>
              <a:rPr lang="es-ES_tradnl" sz="1600" dirty="0">
                <a:solidFill>
                  <a:schemeClr val="tx1"/>
                </a:solidFill>
                <a:latin typeface="Consolas" charset="0"/>
                <a:ea typeface="Consolas" charset="0"/>
                <a:cs typeface="Consolas" charset="0"/>
              </a:rPr>
              <a:t>"</a:t>
            </a:r>
            <a:r>
              <a:rPr lang="fr-FR" sz="1600" dirty="0">
                <a:solidFill>
                  <a:schemeClr val="tx1"/>
                </a:solidFill>
                <a:latin typeface="Consolas" charset="0"/>
                <a:ea typeface="Consolas" charset="0"/>
                <a:cs typeface="Consolas" charset="0"/>
              </a:rPr>
              <a:t> &lt;&lt; b &lt;&lt; </a:t>
            </a:r>
            <a:r>
              <a:rPr lang="fr-FR" sz="1600" dirty="0" err="1">
                <a:solidFill>
                  <a:schemeClr val="tx1"/>
                </a:solidFill>
                <a:latin typeface="Consolas" charset="0"/>
                <a:ea typeface="Consolas" charset="0"/>
                <a:cs typeface="Consolas" charset="0"/>
              </a:rPr>
              <a:t>endl</a:t>
            </a:r>
            <a:r>
              <a:rPr lang="fr-FR" sz="1600" dirty="0">
                <a:solidFill>
                  <a:schemeClr val="tx1"/>
                </a:solidFill>
                <a:latin typeface="Consolas" charset="0"/>
                <a:ea typeface="Consolas" charset="0"/>
                <a:cs typeface="Consolas" charset="0"/>
              </a:rPr>
              <a:t>; </a:t>
            </a:r>
          </a:p>
          <a:p>
            <a:pPr>
              <a:tabLst>
                <a:tab pos="344488" algn="l"/>
                <a:tab pos="687388" algn="l"/>
              </a:tabLst>
            </a:pPr>
            <a:r>
              <a:rPr lang="fr-FR" sz="1600" dirty="0">
                <a:solidFill>
                  <a:schemeClr val="tx1"/>
                </a:solidFill>
                <a:latin typeface="Consolas" charset="0"/>
                <a:ea typeface="Consolas" charset="0"/>
                <a:cs typeface="Consolas" charset="0"/>
              </a:rPr>
              <a:t>	</a:t>
            </a:r>
            <a:r>
              <a:rPr lang="fr-FR" sz="1600" dirty="0" err="1">
                <a:solidFill>
                  <a:schemeClr val="tx1"/>
                </a:solidFill>
                <a:latin typeface="Consolas" charset="0"/>
                <a:ea typeface="Consolas" charset="0"/>
                <a:cs typeface="Consolas" charset="0"/>
              </a:rPr>
              <a:t>int</a:t>
            </a:r>
            <a:r>
              <a:rPr lang="fr-FR" sz="1600" dirty="0">
                <a:solidFill>
                  <a:schemeClr val="tx1"/>
                </a:solidFill>
                <a:latin typeface="Consolas" charset="0"/>
                <a:ea typeface="Consolas" charset="0"/>
                <a:cs typeface="Consolas" charset="0"/>
              </a:rPr>
              <a:t> </a:t>
            </a:r>
            <a:r>
              <a:rPr lang="fr-FR" sz="1600" dirty="0" err="1">
                <a:solidFill>
                  <a:schemeClr val="tx1"/>
                </a:solidFill>
                <a:latin typeface="Consolas" charset="0"/>
                <a:ea typeface="Consolas" charset="0"/>
                <a:cs typeface="Consolas" charset="0"/>
              </a:rPr>
              <a:t>temp</a:t>
            </a:r>
            <a:r>
              <a:rPr lang="fr-FR" sz="1600" dirty="0">
                <a:solidFill>
                  <a:schemeClr val="tx1"/>
                </a:solidFill>
                <a:latin typeface="Consolas" charset="0"/>
                <a:ea typeface="Consolas" charset="0"/>
                <a:cs typeface="Consolas" charset="0"/>
              </a:rPr>
              <a:t> = a;</a:t>
            </a:r>
          </a:p>
          <a:p>
            <a:pPr>
              <a:tabLst>
                <a:tab pos="344488" algn="l"/>
                <a:tab pos="687388" algn="l"/>
              </a:tabLst>
            </a:pPr>
            <a:r>
              <a:rPr lang="fr-FR" sz="1600" dirty="0">
                <a:solidFill>
                  <a:schemeClr val="tx1"/>
                </a:solidFill>
                <a:latin typeface="Consolas" charset="0"/>
                <a:ea typeface="Consolas" charset="0"/>
                <a:cs typeface="Consolas" charset="0"/>
              </a:rPr>
              <a:t>	a = b;</a:t>
            </a:r>
          </a:p>
          <a:p>
            <a:pPr>
              <a:tabLst>
                <a:tab pos="344488" algn="l"/>
                <a:tab pos="687388" algn="l"/>
              </a:tabLst>
            </a:pPr>
            <a:r>
              <a:rPr lang="fr-FR" sz="1600" dirty="0">
                <a:solidFill>
                  <a:schemeClr val="tx1"/>
                </a:solidFill>
                <a:latin typeface="Consolas" charset="0"/>
                <a:ea typeface="Consolas" charset="0"/>
                <a:cs typeface="Consolas" charset="0"/>
              </a:rPr>
              <a:t>	b = </a:t>
            </a:r>
            <a:r>
              <a:rPr lang="fr-FR" sz="1600" dirty="0" err="1">
                <a:solidFill>
                  <a:schemeClr val="tx1"/>
                </a:solidFill>
                <a:latin typeface="Consolas" charset="0"/>
                <a:ea typeface="Consolas" charset="0"/>
                <a:cs typeface="Consolas" charset="0"/>
              </a:rPr>
              <a:t>temp</a:t>
            </a:r>
            <a:r>
              <a:rPr lang="fr-FR"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s-ES_tradnl" sz="1600" dirty="0">
                <a:solidFill>
                  <a:schemeClr val="tx1"/>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a = </a:t>
            </a:r>
            <a:r>
              <a:rPr lang="es-ES_tradnl" sz="1600" dirty="0">
                <a:solidFill>
                  <a:schemeClr val="tx1"/>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 &lt;&lt; a &lt;&lt; </a:t>
            </a:r>
            <a:r>
              <a:rPr lang="es-ES_tradnl" sz="1600" dirty="0">
                <a:solidFill>
                  <a:schemeClr val="tx1"/>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 b = </a:t>
            </a:r>
            <a:r>
              <a:rPr lang="es-ES_tradnl" sz="1600" dirty="0">
                <a:solidFill>
                  <a:schemeClr val="tx1"/>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 &lt;&lt; b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 </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r>
              <a:rPr lang="es-ES_tradnl" sz="1600" dirty="0">
                <a:solidFill>
                  <a:schemeClr val="tx1"/>
                </a:solidFill>
                <a:latin typeface="Consolas" charset="0"/>
                <a:ea typeface="Consolas" charset="0"/>
                <a:cs typeface="Consolas" charset="0"/>
              </a:rPr>
              <a:t>	</a:t>
            </a:r>
            <a:r>
              <a:rPr lang="es-ES_tradnl" sz="1600" dirty="0" err="1">
                <a:solidFill>
                  <a:schemeClr val="tx1"/>
                </a:solidFill>
                <a:latin typeface="Consolas" charset="0"/>
                <a:ea typeface="Consolas" charset="0"/>
                <a:cs typeface="Consolas" charset="0"/>
              </a:rPr>
              <a:t>int</a:t>
            </a:r>
            <a:r>
              <a:rPr lang="es-ES_tradnl" sz="1600" dirty="0">
                <a:solidFill>
                  <a:schemeClr val="tx1"/>
                </a:solidFill>
                <a:latin typeface="Consolas" charset="0"/>
                <a:ea typeface="Consolas" charset="0"/>
                <a:cs typeface="Consolas" charset="0"/>
              </a:rPr>
              <a:t> x = 0, y = 100;</a:t>
            </a:r>
          </a:p>
          <a:p>
            <a:pPr>
              <a:tabLst>
                <a:tab pos="344488" algn="l"/>
                <a:tab pos="687388" algn="l"/>
              </a:tabLst>
            </a:pPr>
            <a:r>
              <a:rPr lang="es-ES_tradnl" sz="1600" dirty="0">
                <a:solidFill>
                  <a:schemeClr val="tx1"/>
                </a:solidFill>
                <a:latin typeface="Consolas" charset="0"/>
                <a:ea typeface="Consolas" charset="0"/>
                <a:cs typeface="Consolas" charset="0"/>
              </a:rPr>
              <a:t>	</a:t>
            </a:r>
            <a:r>
              <a:rPr lang="es-ES_tradnl" sz="1600" dirty="0" err="1">
                <a:solidFill>
                  <a:schemeClr val="tx1"/>
                </a:solidFill>
                <a:latin typeface="Consolas" charset="0"/>
                <a:ea typeface="Consolas" charset="0"/>
                <a:cs typeface="Consolas" charset="0"/>
              </a:rPr>
              <a:t>cout</a:t>
            </a:r>
            <a:r>
              <a:rPr lang="es-ES_tradnl" sz="1600" dirty="0">
                <a:solidFill>
                  <a:schemeClr val="tx1"/>
                </a:solidFill>
                <a:latin typeface="Consolas" charset="0"/>
                <a:ea typeface="Consolas" charset="0"/>
                <a:cs typeface="Consolas" charset="0"/>
              </a:rPr>
              <a:t> &lt;&lt; "x = " &lt;&lt; x &lt;&lt; ", y = " &lt;&lt; y &lt;&lt; </a:t>
            </a:r>
            <a:r>
              <a:rPr lang="es-ES_tradnl" sz="1600" dirty="0" err="1">
                <a:solidFill>
                  <a:schemeClr val="tx1"/>
                </a:solidFill>
                <a:latin typeface="Consolas" charset="0"/>
                <a:ea typeface="Consolas" charset="0"/>
                <a:cs typeface="Consolas" charset="0"/>
              </a:rPr>
              <a:t>endl</a:t>
            </a:r>
            <a:r>
              <a:rPr lang="es-ES_tradnl" sz="1600" dirty="0">
                <a:solidFill>
                  <a:schemeClr val="tx1"/>
                </a:solidFill>
                <a:latin typeface="Consolas" charset="0"/>
                <a:ea typeface="Consolas" charset="0"/>
                <a:cs typeface="Consolas" charset="0"/>
              </a:rPr>
              <a:t>; </a:t>
            </a:r>
          </a:p>
          <a:p>
            <a:pPr>
              <a:tabLst>
                <a:tab pos="344488" algn="l"/>
                <a:tab pos="687388" algn="l"/>
              </a:tabLst>
            </a:pPr>
            <a:r>
              <a:rPr lang="es-ES_tradnl" sz="1600" dirty="0">
                <a:solidFill>
                  <a:schemeClr val="tx1"/>
                </a:solidFill>
                <a:latin typeface="Consolas" charset="0"/>
                <a:ea typeface="Consolas" charset="0"/>
                <a:cs typeface="Consolas" charset="0"/>
              </a:rPr>
              <a:t>	swap(x, y);</a:t>
            </a:r>
          </a:p>
          <a:p>
            <a:pPr>
              <a:tabLst>
                <a:tab pos="344488" algn="l"/>
                <a:tab pos="687388" algn="l"/>
              </a:tabLst>
            </a:pPr>
            <a:r>
              <a:rPr lang="es-ES_tradnl" sz="1600" dirty="0">
                <a:solidFill>
                  <a:schemeClr val="tx1"/>
                </a:solidFill>
                <a:latin typeface="Consolas" charset="0"/>
                <a:ea typeface="Consolas" charset="0"/>
                <a:cs typeface="Consolas" charset="0"/>
              </a:rPr>
              <a:t>	</a:t>
            </a:r>
            <a:r>
              <a:rPr lang="es-ES_tradnl" sz="1600" dirty="0" err="1">
                <a:solidFill>
                  <a:schemeClr val="tx1"/>
                </a:solidFill>
                <a:latin typeface="Consolas" charset="0"/>
                <a:ea typeface="Consolas" charset="0"/>
                <a:cs typeface="Consolas" charset="0"/>
              </a:rPr>
              <a:t>cout</a:t>
            </a:r>
            <a:r>
              <a:rPr lang="es-ES_tradnl" sz="1600" dirty="0">
                <a:solidFill>
                  <a:schemeClr val="tx1"/>
                </a:solidFill>
                <a:latin typeface="Consolas" charset="0"/>
                <a:ea typeface="Consolas" charset="0"/>
                <a:cs typeface="Consolas" charset="0"/>
              </a:rPr>
              <a:t> &lt;&lt; "x = " &lt;&lt; x &lt;&lt; ", y = " &lt;&lt; y &lt;&lt; </a:t>
            </a:r>
            <a:r>
              <a:rPr lang="es-ES_tradnl" sz="1600" dirty="0" err="1">
                <a:solidFill>
                  <a:schemeClr val="tx1"/>
                </a:solidFill>
                <a:latin typeface="Consolas" charset="0"/>
                <a:ea typeface="Consolas" charset="0"/>
                <a:cs typeface="Consolas" charset="0"/>
              </a:rPr>
              <a:t>endl</a:t>
            </a:r>
            <a:r>
              <a:rPr lang="es-ES_tradnl" sz="1600" dirty="0">
                <a:solidFill>
                  <a:schemeClr val="tx1"/>
                </a:solidFill>
                <a:latin typeface="Consolas" charset="0"/>
                <a:ea typeface="Consolas" charset="0"/>
                <a:cs typeface="Consolas" charset="0"/>
              </a:rPr>
              <a:t>; </a:t>
            </a:r>
          </a:p>
          <a:p>
            <a:pPr>
              <a:tabLst>
                <a:tab pos="344488" algn="l"/>
                <a:tab pos="687388" algn="l"/>
              </a:tabLst>
            </a:pPr>
            <a:r>
              <a:rPr lang="es-ES_tradnl" sz="1600" dirty="0">
                <a:solidFill>
                  <a:schemeClr val="tx1"/>
                </a:solidFill>
                <a:latin typeface="Consolas" charset="0"/>
                <a:ea typeface="Consolas" charset="0"/>
                <a:cs typeface="Consolas" charset="0"/>
              </a:rPr>
              <a:t>	</a:t>
            </a:r>
            <a:r>
              <a:rPr lang="es-ES_tradnl" sz="1600" dirty="0" err="1">
                <a:solidFill>
                  <a:schemeClr val="tx1"/>
                </a:solidFill>
                <a:latin typeface="Consolas" charset="0"/>
                <a:ea typeface="Consolas" charset="0"/>
                <a:cs typeface="Consolas" charset="0"/>
              </a:rPr>
              <a:t>return</a:t>
            </a:r>
            <a:r>
              <a:rPr lang="es-ES_tradnl" sz="1600" dirty="0">
                <a:solidFill>
                  <a:schemeClr val="tx1"/>
                </a:solidFill>
                <a:latin typeface="Consolas" charset="0"/>
                <a:ea typeface="Consolas" charset="0"/>
                <a:cs typeface="Consolas" charset="0"/>
              </a:rPr>
              <a:t> 0;</a:t>
            </a:r>
          </a:p>
          <a:p>
            <a:pPr>
              <a:tabLst>
                <a:tab pos="344488" algn="l"/>
                <a:tab pos="687388" algn="l"/>
              </a:tabLst>
            </a:pPr>
            <a:r>
              <a:rPr lang="es-ES_tradnl" sz="1600" dirty="0">
                <a:solidFill>
                  <a:schemeClr val="tx1"/>
                </a:solidFill>
                <a:latin typeface="Consolas" charset="0"/>
                <a:ea typeface="Consolas" charset="0"/>
                <a:cs typeface="Consolas" charset="0"/>
              </a:rPr>
              <a:t>}</a:t>
            </a:r>
          </a:p>
          <a:p>
            <a:pPr>
              <a:tabLst>
                <a:tab pos="344488" algn="l"/>
                <a:tab pos="687388" algn="l"/>
              </a:tabLst>
            </a:pPr>
            <a:endParaRPr lang="es-ES_tradnl" sz="1600" dirty="0">
              <a:solidFill>
                <a:schemeClr val="tx1"/>
              </a:solidFill>
              <a:latin typeface="Consolas" charset="0"/>
              <a:ea typeface="Consolas" charset="0"/>
              <a:cs typeface="Consolas" charset="0"/>
            </a:endParaRPr>
          </a:p>
        </p:txBody>
      </p:sp>
      <p:sp>
        <p:nvSpPr>
          <p:cNvPr id="7" name="Rectangle 6"/>
          <p:cNvSpPr/>
          <p:nvPr/>
        </p:nvSpPr>
        <p:spPr>
          <a:xfrm>
            <a:off x="6218073" y="2525541"/>
            <a:ext cx="2626251" cy="1667959"/>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endParaRPr lang="en-US" sz="1600" dirty="0">
              <a:solidFill>
                <a:schemeClr val="dk1"/>
              </a:solidFill>
              <a:cs typeface="Times New Roman" pitchFamily="18" charset="0"/>
            </a:endParaRPr>
          </a:p>
          <a:p>
            <a:endParaRPr lang="en-US" sz="1600" dirty="0">
              <a:solidFill>
                <a:schemeClr val="dk1"/>
              </a:solidFill>
              <a:cs typeface="Times New Roman" pitchFamily="18" charset="0"/>
            </a:endParaRPr>
          </a:p>
        </p:txBody>
      </p:sp>
      <p:sp>
        <p:nvSpPr>
          <p:cNvPr id="8" name="TextBox 7"/>
          <p:cNvSpPr txBox="1"/>
          <p:nvPr/>
        </p:nvSpPr>
        <p:spPr>
          <a:xfrm>
            <a:off x="6639604" y="2260452"/>
            <a:ext cx="1723965" cy="276999"/>
          </a:xfrm>
          <a:prstGeom prst="rect">
            <a:avLst/>
          </a:prstGeom>
          <a:noFill/>
        </p:spPr>
        <p:txBody>
          <a:bodyPr wrap="square" rtlCol="0">
            <a:spAutoFit/>
          </a:bodyPr>
          <a:lstStyle/>
          <a:p>
            <a:r>
              <a:rPr lang="en-US" sz="1200" dirty="0">
                <a:cs typeface="Chalkduster"/>
              </a:rPr>
              <a:t>Screen output</a:t>
            </a:r>
          </a:p>
        </p:txBody>
      </p:sp>
      <p:sp>
        <p:nvSpPr>
          <p:cNvPr id="9" name="Oval 8"/>
          <p:cNvSpPr/>
          <p:nvPr/>
        </p:nvSpPr>
        <p:spPr>
          <a:xfrm>
            <a:off x="451927" y="4970491"/>
            <a:ext cx="340716" cy="3316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b="1" dirty="0"/>
              <a:t>1</a:t>
            </a:r>
          </a:p>
        </p:txBody>
      </p:sp>
      <p:sp>
        <p:nvSpPr>
          <p:cNvPr id="10" name="Oval 9"/>
          <p:cNvSpPr/>
          <p:nvPr/>
        </p:nvSpPr>
        <p:spPr>
          <a:xfrm>
            <a:off x="451927" y="2542169"/>
            <a:ext cx="340716" cy="3316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b="1" dirty="0"/>
              <a:t>2</a:t>
            </a:r>
          </a:p>
        </p:txBody>
      </p:sp>
      <p:sp>
        <p:nvSpPr>
          <p:cNvPr id="11" name="Oval 10"/>
          <p:cNvSpPr/>
          <p:nvPr/>
        </p:nvSpPr>
        <p:spPr>
          <a:xfrm>
            <a:off x="451927" y="3499698"/>
            <a:ext cx="340716" cy="3316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b="1" dirty="0"/>
              <a:t>3</a:t>
            </a:r>
          </a:p>
        </p:txBody>
      </p:sp>
      <p:sp>
        <p:nvSpPr>
          <p:cNvPr id="12" name="Oval 11"/>
          <p:cNvSpPr/>
          <p:nvPr/>
        </p:nvSpPr>
        <p:spPr>
          <a:xfrm>
            <a:off x="451927" y="5468832"/>
            <a:ext cx="340716" cy="3316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b="1" dirty="0"/>
              <a:t>4</a:t>
            </a:r>
          </a:p>
        </p:txBody>
      </p:sp>
      <p:sp>
        <p:nvSpPr>
          <p:cNvPr id="17" name="TextBox 16"/>
          <p:cNvSpPr txBox="1"/>
          <p:nvPr/>
        </p:nvSpPr>
        <p:spPr>
          <a:xfrm>
            <a:off x="6218073" y="2628796"/>
            <a:ext cx="1957587" cy="369332"/>
          </a:xfrm>
          <a:prstGeom prst="rect">
            <a:avLst/>
          </a:prstGeom>
          <a:noFill/>
        </p:spPr>
        <p:txBody>
          <a:bodyPr wrap="none" rtlCol="0">
            <a:spAutoFit/>
          </a:bodyPr>
          <a:lstStyle/>
          <a:p>
            <a:r>
              <a:rPr lang="en-US" dirty="0">
                <a:latin typeface="Consolas" charset="0"/>
                <a:ea typeface="Consolas" charset="0"/>
                <a:cs typeface="Consolas" charset="0"/>
              </a:rPr>
              <a:t>x = 0, y = 100</a:t>
            </a:r>
          </a:p>
        </p:txBody>
      </p:sp>
      <p:sp>
        <p:nvSpPr>
          <p:cNvPr id="18" name="TextBox 17"/>
          <p:cNvSpPr txBox="1"/>
          <p:nvPr/>
        </p:nvSpPr>
        <p:spPr>
          <a:xfrm>
            <a:off x="6218073" y="2953095"/>
            <a:ext cx="1957587" cy="369332"/>
          </a:xfrm>
          <a:prstGeom prst="rect">
            <a:avLst/>
          </a:prstGeom>
          <a:noFill/>
        </p:spPr>
        <p:txBody>
          <a:bodyPr wrap="none" rtlCol="0">
            <a:spAutoFit/>
          </a:bodyPr>
          <a:lstStyle/>
          <a:p>
            <a:r>
              <a:rPr lang="en-US" dirty="0">
                <a:latin typeface="Consolas" charset="0"/>
                <a:ea typeface="Consolas" charset="0"/>
                <a:cs typeface="Consolas" charset="0"/>
              </a:rPr>
              <a:t>a = 0, b = 100</a:t>
            </a:r>
          </a:p>
        </p:txBody>
      </p:sp>
      <p:sp>
        <p:nvSpPr>
          <p:cNvPr id="19" name="TextBox 18"/>
          <p:cNvSpPr txBox="1"/>
          <p:nvPr/>
        </p:nvSpPr>
        <p:spPr>
          <a:xfrm>
            <a:off x="6218073" y="3277394"/>
            <a:ext cx="1957587" cy="369332"/>
          </a:xfrm>
          <a:prstGeom prst="rect">
            <a:avLst/>
          </a:prstGeom>
          <a:noFill/>
        </p:spPr>
        <p:txBody>
          <a:bodyPr wrap="none" rtlCol="0">
            <a:spAutoFit/>
          </a:bodyPr>
          <a:lstStyle/>
          <a:p>
            <a:r>
              <a:rPr lang="en-US" dirty="0">
                <a:latin typeface="Consolas" charset="0"/>
                <a:ea typeface="Consolas" charset="0"/>
                <a:cs typeface="Consolas" charset="0"/>
              </a:rPr>
              <a:t>a = 100, b = 0</a:t>
            </a:r>
          </a:p>
        </p:txBody>
      </p:sp>
      <p:sp>
        <p:nvSpPr>
          <p:cNvPr id="20" name="TextBox 19"/>
          <p:cNvSpPr txBox="1"/>
          <p:nvPr/>
        </p:nvSpPr>
        <p:spPr>
          <a:xfrm>
            <a:off x="6218073" y="3601692"/>
            <a:ext cx="1957587" cy="369332"/>
          </a:xfrm>
          <a:prstGeom prst="rect">
            <a:avLst/>
          </a:prstGeom>
          <a:noFill/>
        </p:spPr>
        <p:txBody>
          <a:bodyPr wrap="none" rtlCol="0">
            <a:spAutoFit/>
          </a:bodyPr>
          <a:lstStyle/>
          <a:p>
            <a:r>
              <a:rPr lang="en-US" dirty="0">
                <a:latin typeface="Consolas" charset="0"/>
                <a:ea typeface="Consolas" charset="0"/>
                <a:cs typeface="Consolas" charset="0"/>
              </a:rPr>
              <a:t>x = 0, y = 100</a:t>
            </a:r>
          </a:p>
        </p:txBody>
      </p:sp>
      <p:sp>
        <p:nvSpPr>
          <p:cNvPr id="3" name="TextBox 2">
            <a:extLst>
              <a:ext uri="{FF2B5EF4-FFF2-40B4-BE49-F238E27FC236}">
                <a16:creationId xmlns:a16="http://schemas.microsoft.com/office/drawing/2014/main" id="{746BBC08-61BF-6641-93D7-0D2358019101}"/>
              </a:ext>
            </a:extLst>
          </p:cNvPr>
          <p:cNvSpPr txBox="1"/>
          <p:nvPr/>
        </p:nvSpPr>
        <p:spPr>
          <a:xfrm>
            <a:off x="4268185" y="1042470"/>
            <a:ext cx="4418615" cy="923330"/>
          </a:xfrm>
          <a:prstGeom prst="rect">
            <a:avLst/>
          </a:prstGeom>
          <a:ln>
            <a:solidFill>
              <a:schemeClr val="bg1">
                <a:lumMod val="8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Suppose we want to swap the values in the variables x and y using the function swap(), what will happen in this program? </a:t>
            </a:r>
          </a:p>
        </p:txBody>
      </p:sp>
      <p:sp>
        <p:nvSpPr>
          <p:cNvPr id="16" name="TextBox 15">
            <a:extLst>
              <a:ext uri="{FF2B5EF4-FFF2-40B4-BE49-F238E27FC236}">
                <a16:creationId xmlns:a16="http://schemas.microsoft.com/office/drawing/2014/main" id="{4DC22D8E-E1A6-9D4D-A1C3-E94604C091E2}"/>
              </a:ext>
            </a:extLst>
          </p:cNvPr>
          <p:cNvSpPr txBox="1"/>
          <p:nvPr/>
        </p:nvSpPr>
        <p:spPr>
          <a:xfrm>
            <a:off x="6828849" y="4194553"/>
            <a:ext cx="2015475" cy="338554"/>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Avenir Next Condensed" panose="020B0506020202020204" pitchFamily="34" charset="0"/>
              </a:rPr>
              <a:t>It doesn’t work! Why?</a:t>
            </a:r>
          </a:p>
        </p:txBody>
      </p:sp>
      <p:sp>
        <p:nvSpPr>
          <p:cNvPr id="4" name="TextBox 3">
            <a:extLst>
              <a:ext uri="{FF2B5EF4-FFF2-40B4-BE49-F238E27FC236}">
                <a16:creationId xmlns:a16="http://schemas.microsoft.com/office/drawing/2014/main" id="{530A1D98-0FBB-C94B-B7CB-288FF75FD791}"/>
              </a:ext>
            </a:extLst>
          </p:cNvPr>
          <p:cNvSpPr txBox="1"/>
          <p:nvPr/>
        </p:nvSpPr>
        <p:spPr>
          <a:xfrm>
            <a:off x="6172304" y="4533107"/>
            <a:ext cx="2906803" cy="1323439"/>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600" dirty="0">
                <a:latin typeface="Avenir Next Condensed" panose="020B0506020202020204" pitchFamily="34" charset="0"/>
              </a:rPr>
              <a:t>Because the variables x and y are passed to swap() using pass-by-value, only the values are transferred to swap(), and swap() can only deal with its local variables a and b. </a:t>
            </a:r>
          </a:p>
        </p:txBody>
      </p:sp>
    </p:spTree>
    <p:extLst>
      <p:ext uri="{BB962C8B-B14F-4D97-AF65-F5344CB8AC3E}">
        <p14:creationId xmlns:p14="http://schemas.microsoft.com/office/powerpoint/2010/main" val="347613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7" grpId="0"/>
      <p:bldP spid="18" grpId="0"/>
      <p:bldP spid="19" grpId="0"/>
      <p:bldP spid="20" grpId="0"/>
      <p:bldP spid="16" grpId="0" animBg="1"/>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Pass-by-Reference</a:t>
            </a:r>
          </a:p>
        </p:txBody>
      </p:sp>
      <p:sp>
        <p:nvSpPr>
          <p:cNvPr id="3" name="Content Placeholder 2"/>
          <p:cNvSpPr>
            <a:spLocks noGrp="1"/>
          </p:cNvSpPr>
          <p:nvPr>
            <p:ph idx="1"/>
          </p:nvPr>
        </p:nvSpPr>
        <p:spPr/>
        <p:txBody>
          <a:bodyPr>
            <a:normAutofit lnSpcReduction="10000"/>
          </a:bodyPr>
          <a:lstStyle/>
          <a:p>
            <a:r>
              <a:rPr lang="en-US" dirty="0"/>
              <a:t>In order to allow a function to </a:t>
            </a:r>
            <a:r>
              <a:rPr lang="en-US" dirty="0">
                <a:solidFill>
                  <a:schemeClr val="accent5">
                    <a:lumMod val="75000"/>
                  </a:schemeClr>
                </a:solidFill>
              </a:rPr>
              <a:t>modify the arguments (variables) in the calling function</a:t>
            </a:r>
            <a:r>
              <a:rPr lang="en-US" dirty="0"/>
              <a:t>, another parameter-passing mechanism known as </a:t>
            </a:r>
            <a:r>
              <a:rPr lang="en-US" b="1" dirty="0">
                <a:solidFill>
                  <a:srgbClr val="E46C0A"/>
                </a:solidFill>
              </a:rPr>
              <a:t>pass-by-reference </a:t>
            </a:r>
            <a:r>
              <a:rPr lang="en-US" dirty="0"/>
              <a:t>should be used</a:t>
            </a:r>
          </a:p>
          <a:p>
            <a:r>
              <a:rPr lang="en-US" dirty="0"/>
              <a:t>In pass-by-reference</a:t>
            </a:r>
          </a:p>
          <a:p>
            <a:pPr lvl="1"/>
            <a:r>
              <a:rPr lang="en-US" dirty="0"/>
              <a:t>The formal parameters will refer to the same memory cells of the arguments in run-time, and therefore </a:t>
            </a:r>
            <a:r>
              <a:rPr lang="en-US" dirty="0">
                <a:solidFill>
                  <a:schemeClr val="accent5">
                    <a:lumMod val="75000"/>
                  </a:schemeClr>
                </a:solidFill>
              </a:rPr>
              <a:t>the arguments must be variables</a:t>
            </a:r>
          </a:p>
          <a:p>
            <a:pPr lvl="1"/>
            <a:r>
              <a:rPr lang="en-US" dirty="0"/>
              <a:t>Any changes made to the values of the formal parameters will be reflected in the arguments as they share the same memory cells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58</a:t>
            </a:fld>
            <a:endParaRPr lang="en-US"/>
          </a:p>
        </p:txBody>
      </p:sp>
    </p:spTree>
    <p:extLst>
      <p:ext uri="{BB962C8B-B14F-4D97-AF65-F5344CB8AC3E}">
        <p14:creationId xmlns:p14="http://schemas.microsoft.com/office/powerpoint/2010/main" val="281878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Pass-by-Reference</a:t>
            </a:r>
          </a:p>
        </p:txBody>
      </p:sp>
      <p:sp>
        <p:nvSpPr>
          <p:cNvPr id="3" name="Content Placeholder 2"/>
          <p:cNvSpPr>
            <a:spLocks noGrp="1"/>
          </p:cNvSpPr>
          <p:nvPr>
            <p:ph idx="1"/>
          </p:nvPr>
        </p:nvSpPr>
        <p:spPr/>
        <p:txBody>
          <a:bodyPr/>
          <a:lstStyle/>
          <a:p>
            <a:r>
              <a:rPr lang="en-US" dirty="0"/>
              <a:t>To indicate a formal parameter will be passed by reference, an </a:t>
            </a:r>
            <a:r>
              <a:rPr lang="en-US" dirty="0">
                <a:solidFill>
                  <a:schemeClr val="accent6">
                    <a:lumMod val="75000"/>
                  </a:schemeClr>
                </a:solidFill>
              </a:rPr>
              <a:t>ampersand sign</a:t>
            </a:r>
            <a:r>
              <a:rPr lang="en-US" dirty="0"/>
              <a:t> </a:t>
            </a:r>
            <a:r>
              <a:rPr lang="en-US" b="1" dirty="0">
                <a:solidFill>
                  <a:srgbClr val="E46C0A"/>
                </a:solidFill>
              </a:rPr>
              <a:t>&amp;</a:t>
            </a:r>
            <a:r>
              <a:rPr lang="en-US" dirty="0">
                <a:solidFill>
                  <a:srgbClr val="E46C0A"/>
                </a:solidFill>
              </a:rPr>
              <a:t> </a:t>
            </a:r>
            <a:r>
              <a:rPr lang="en-US" dirty="0"/>
              <a:t>is placed in front of its identifier in the function header and function declaration</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59</a:t>
            </a:fld>
            <a:endParaRPr lang="en-US"/>
          </a:p>
        </p:txBody>
      </p:sp>
      <p:sp>
        <p:nvSpPr>
          <p:cNvPr id="6" name="Rectangle 5"/>
          <p:cNvSpPr/>
          <p:nvPr/>
        </p:nvSpPr>
        <p:spPr>
          <a:xfrm>
            <a:off x="1491648" y="3641642"/>
            <a:ext cx="6487250" cy="2302714"/>
          </a:xfrm>
          <a:prstGeom prst="rect">
            <a:avLst/>
          </a:prstGeom>
          <a:solidFill>
            <a:schemeClr val="bg2"/>
          </a:solidFill>
          <a:effectLst/>
        </p:spPr>
        <p:style>
          <a:lnRef idx="1">
            <a:schemeClr val="dk1"/>
          </a:lnRef>
          <a:fillRef idx="2">
            <a:schemeClr val="dk1"/>
          </a:fillRef>
          <a:effectRef idx="1">
            <a:schemeClr val="dk1"/>
          </a:effectRef>
          <a:fontRef idx="minor">
            <a:schemeClr val="dk1"/>
          </a:fontRef>
        </p:style>
        <p:txBody>
          <a:bodyPr rtlCol="0" anchor="ctr"/>
          <a:lstStyle/>
          <a:p>
            <a:r>
              <a:rPr lang="en-US" sz="2000" b="1" dirty="0"/>
              <a:t>Syntax (function header)</a:t>
            </a:r>
          </a:p>
          <a:p>
            <a:r>
              <a:rPr lang="en-US" sz="2000" dirty="0">
                <a:solidFill>
                  <a:srgbClr val="0070C0"/>
                </a:solidFill>
              </a:rPr>
              <a:t>      </a:t>
            </a:r>
            <a:r>
              <a:rPr lang="en-US" sz="2000" dirty="0" err="1">
                <a:solidFill>
                  <a:srgbClr val="0070C0"/>
                </a:solidFill>
              </a:rPr>
              <a:t>type_ret</a:t>
            </a:r>
            <a:r>
              <a:rPr lang="en-US" sz="2000" dirty="0">
                <a:solidFill>
                  <a:srgbClr val="0070C0"/>
                </a:solidFill>
              </a:rPr>
              <a:t> 	</a:t>
            </a:r>
            <a:r>
              <a:rPr lang="en-US" sz="2000" dirty="0" err="1">
                <a:solidFill>
                  <a:schemeClr val="accent4">
                    <a:lumMod val="75000"/>
                  </a:schemeClr>
                </a:solidFill>
              </a:rPr>
              <a:t>func_name</a:t>
            </a:r>
            <a:r>
              <a:rPr lang="en-US" sz="2000" dirty="0">
                <a:solidFill>
                  <a:srgbClr val="0070C0"/>
                </a:solidFill>
              </a:rPr>
              <a:t>(</a:t>
            </a:r>
            <a:r>
              <a:rPr lang="en-US" sz="2000" dirty="0">
                <a:solidFill>
                  <a:schemeClr val="accent3">
                    <a:lumMod val="75000"/>
                  </a:schemeClr>
                </a:solidFill>
              </a:rPr>
              <a:t>type1 </a:t>
            </a:r>
            <a:r>
              <a:rPr lang="en-US" sz="2000" dirty="0">
                <a:solidFill>
                  <a:srgbClr val="E46C0A"/>
                </a:solidFill>
              </a:rPr>
              <a:t>&amp;</a:t>
            </a:r>
            <a:r>
              <a:rPr lang="en-US" sz="2000" dirty="0">
                <a:solidFill>
                  <a:schemeClr val="accent3">
                    <a:lumMod val="75000"/>
                  </a:schemeClr>
                </a:solidFill>
              </a:rPr>
              <a:t>par1, type2 </a:t>
            </a:r>
            <a:r>
              <a:rPr lang="en-US" sz="2000" dirty="0">
                <a:solidFill>
                  <a:srgbClr val="E46C0A"/>
                </a:solidFill>
              </a:rPr>
              <a:t>&amp;</a:t>
            </a:r>
            <a:r>
              <a:rPr lang="en-US" sz="2000" dirty="0">
                <a:solidFill>
                  <a:schemeClr val="accent3">
                    <a:lumMod val="75000"/>
                  </a:schemeClr>
                </a:solidFill>
              </a:rPr>
              <a:t>par2, …</a:t>
            </a:r>
            <a:r>
              <a:rPr lang="en-US" sz="2000" dirty="0">
                <a:solidFill>
                  <a:srgbClr val="0070C0"/>
                </a:solidFill>
              </a:rPr>
              <a:t>)   </a:t>
            </a:r>
            <a:br>
              <a:rPr lang="en-US" sz="2000" dirty="0">
                <a:solidFill>
                  <a:srgbClr val="0070C0"/>
                </a:solidFill>
              </a:rPr>
            </a:br>
            <a:endParaRPr lang="en-US" sz="2000" dirty="0">
              <a:solidFill>
                <a:srgbClr val="0070C0"/>
              </a:solidFill>
            </a:endParaRPr>
          </a:p>
          <a:p>
            <a:r>
              <a:rPr lang="en-US" sz="2000" b="1" dirty="0"/>
              <a:t>Syntax (function declaration)</a:t>
            </a:r>
          </a:p>
          <a:p>
            <a:r>
              <a:rPr lang="en-US" sz="2000" dirty="0">
                <a:solidFill>
                  <a:srgbClr val="0070C0"/>
                </a:solidFill>
              </a:rPr>
              <a:t>      </a:t>
            </a:r>
            <a:r>
              <a:rPr lang="en-US" sz="2000" dirty="0" err="1">
                <a:solidFill>
                  <a:srgbClr val="0070C0"/>
                </a:solidFill>
              </a:rPr>
              <a:t>type_ret</a:t>
            </a:r>
            <a:r>
              <a:rPr lang="en-US" sz="2000" dirty="0">
                <a:solidFill>
                  <a:srgbClr val="0070C0"/>
                </a:solidFill>
              </a:rPr>
              <a:t> 	</a:t>
            </a:r>
            <a:r>
              <a:rPr lang="en-US" sz="2000" dirty="0" err="1">
                <a:solidFill>
                  <a:schemeClr val="accent4">
                    <a:lumMod val="75000"/>
                  </a:schemeClr>
                </a:solidFill>
              </a:rPr>
              <a:t>func_name</a:t>
            </a:r>
            <a:r>
              <a:rPr lang="en-US" sz="2000" dirty="0">
                <a:solidFill>
                  <a:srgbClr val="0070C0"/>
                </a:solidFill>
              </a:rPr>
              <a:t>(</a:t>
            </a:r>
            <a:r>
              <a:rPr lang="en-US" sz="2000" dirty="0">
                <a:solidFill>
                  <a:schemeClr val="accent3">
                    <a:lumMod val="75000"/>
                  </a:schemeClr>
                </a:solidFill>
              </a:rPr>
              <a:t>type1 </a:t>
            </a:r>
            <a:r>
              <a:rPr lang="en-US" sz="2000" dirty="0">
                <a:solidFill>
                  <a:srgbClr val="E46C0A"/>
                </a:solidFill>
              </a:rPr>
              <a:t>&amp;</a:t>
            </a:r>
            <a:r>
              <a:rPr lang="en-US" sz="2000" dirty="0">
                <a:solidFill>
                  <a:schemeClr val="accent3">
                    <a:lumMod val="75000"/>
                  </a:schemeClr>
                </a:solidFill>
              </a:rPr>
              <a:t>par1, type2 </a:t>
            </a:r>
            <a:r>
              <a:rPr lang="en-US" sz="2000" dirty="0">
                <a:solidFill>
                  <a:srgbClr val="E46C0A"/>
                </a:solidFill>
              </a:rPr>
              <a:t>&amp;</a:t>
            </a:r>
            <a:r>
              <a:rPr lang="en-US" sz="2000" dirty="0">
                <a:solidFill>
                  <a:schemeClr val="accent3">
                    <a:lumMod val="75000"/>
                  </a:schemeClr>
                </a:solidFill>
              </a:rPr>
              <a:t>par2, …</a:t>
            </a:r>
            <a:r>
              <a:rPr lang="en-US" sz="2000" dirty="0">
                <a:solidFill>
                  <a:srgbClr val="0070C0"/>
                </a:solidFill>
              </a:rPr>
              <a:t>);  </a:t>
            </a:r>
          </a:p>
        </p:txBody>
      </p:sp>
    </p:spTree>
    <p:extLst>
      <p:ext uri="{BB962C8B-B14F-4D97-AF65-F5344CB8AC3E}">
        <p14:creationId xmlns:p14="http://schemas.microsoft.com/office/powerpoint/2010/main" val="4061434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434D-91FB-4CAA-A07B-6ED6DF77685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CBBE7A3-9312-4B4C-BDCC-5B729F7D7482}"/>
              </a:ext>
            </a:extLst>
          </p:cNvPr>
          <p:cNvSpPr>
            <a:spLocks noGrp="1"/>
          </p:cNvSpPr>
          <p:nvPr>
            <p:ph idx="1"/>
          </p:nvPr>
        </p:nvSpPr>
        <p:spPr/>
        <p:txBody>
          <a:bodyPr>
            <a:normAutofit/>
          </a:bodyPr>
          <a:lstStyle/>
          <a:p>
            <a:pPr marL="228600" lvl="0" indent="-228600">
              <a:lnSpc>
                <a:spcPct val="80000"/>
              </a:lnSpc>
              <a:spcBef>
                <a:spcPts val="1200"/>
              </a:spcBef>
              <a:buClr>
                <a:schemeClr val="dk1"/>
              </a:buClr>
              <a:buSzPts val="2800"/>
            </a:pPr>
            <a:r>
              <a:rPr lang="en-US" dirty="0" err="1"/>
              <a:t>cplusplus.com</a:t>
            </a:r>
            <a:r>
              <a:rPr lang="en-US" dirty="0"/>
              <a:t> tutorial</a:t>
            </a:r>
          </a:p>
          <a:p>
            <a:pPr marL="628650" lvl="1" indent="-228600">
              <a:lnSpc>
                <a:spcPct val="80000"/>
              </a:lnSpc>
              <a:spcBef>
                <a:spcPts val="1200"/>
              </a:spcBef>
              <a:buClr>
                <a:schemeClr val="dk1"/>
              </a:buClr>
              <a:buSzPts val="2800"/>
            </a:pPr>
            <a:r>
              <a:rPr lang="en-US" dirty="0">
                <a:hlinkClick r:id="rId2"/>
              </a:rPr>
              <a:t>Functions</a:t>
            </a:r>
            <a:endParaRPr lang="en-US" dirty="0"/>
          </a:p>
          <a:p>
            <a:pPr marL="628650" lvl="1" indent="-228600">
              <a:lnSpc>
                <a:spcPct val="80000"/>
              </a:lnSpc>
              <a:spcBef>
                <a:spcPts val="1200"/>
              </a:spcBef>
              <a:buClr>
                <a:schemeClr val="dk1"/>
              </a:buClr>
              <a:buSzPts val="2800"/>
            </a:pPr>
            <a:r>
              <a:rPr lang="en-US" dirty="0">
                <a:hlinkClick r:id="rId3"/>
              </a:rPr>
              <a:t>Variable Scope</a:t>
            </a:r>
            <a:endParaRPr lang="en-US" dirty="0"/>
          </a:p>
          <a:p>
            <a:pPr marL="228600" lvl="0" indent="-228600">
              <a:lnSpc>
                <a:spcPct val="80000"/>
              </a:lnSpc>
              <a:spcBef>
                <a:spcPts val="1200"/>
              </a:spcBef>
              <a:buClr>
                <a:schemeClr val="dk1"/>
              </a:buClr>
              <a:buSzPts val="2800"/>
            </a:pPr>
            <a:r>
              <a:rPr lang="en-US" dirty="0"/>
              <a:t>Textbook Chapters</a:t>
            </a:r>
          </a:p>
          <a:p>
            <a:pPr marL="628650" lvl="1" indent="-228600">
              <a:lnSpc>
                <a:spcPct val="80000"/>
              </a:lnSpc>
              <a:spcBef>
                <a:spcPts val="1200"/>
              </a:spcBef>
              <a:buClr>
                <a:schemeClr val="dk1"/>
              </a:buClr>
              <a:buSzPts val="2800"/>
            </a:pPr>
            <a:r>
              <a:rPr lang="en-US" dirty="0">
                <a:hlinkClick r:id="rId4"/>
              </a:rPr>
              <a:t>C++: How to program (9</a:t>
            </a:r>
            <a:r>
              <a:rPr lang="en-US" baseline="30000" dirty="0">
                <a:hlinkClick r:id="rId4"/>
              </a:rPr>
              <a:t>th</a:t>
            </a:r>
            <a:r>
              <a:rPr lang="en-US" dirty="0">
                <a:hlinkClick r:id="rId4"/>
              </a:rPr>
              <a:t> edition)</a:t>
            </a:r>
            <a:br>
              <a:rPr lang="en-US" dirty="0">
                <a:hlinkClick r:id="rId4"/>
              </a:rPr>
            </a:br>
            <a:r>
              <a:rPr lang="en-US" dirty="0">
                <a:hlinkClick r:id="rId4"/>
              </a:rPr>
              <a:t>Electronic version available from HKU library</a:t>
            </a:r>
            <a:endParaRPr lang="en-US" u="sng" dirty="0">
              <a:solidFill>
                <a:schemeClr val="hlink"/>
              </a:solidFill>
            </a:endParaRPr>
          </a:p>
          <a:p>
            <a:pPr marL="628650" lvl="1" indent="-228600">
              <a:lnSpc>
                <a:spcPct val="80000"/>
              </a:lnSpc>
              <a:spcBef>
                <a:spcPts val="1200"/>
              </a:spcBef>
              <a:buClr>
                <a:schemeClr val="dk1"/>
              </a:buClr>
              <a:buSzPts val="2800"/>
            </a:pPr>
            <a:r>
              <a:rPr lang="en-US" dirty="0"/>
              <a:t>Ch. 6.1 – 18 </a:t>
            </a:r>
          </a:p>
        </p:txBody>
      </p:sp>
      <p:sp>
        <p:nvSpPr>
          <p:cNvPr id="4" name="Slide Number Placeholder 3">
            <a:extLst>
              <a:ext uri="{FF2B5EF4-FFF2-40B4-BE49-F238E27FC236}">
                <a16:creationId xmlns:a16="http://schemas.microsoft.com/office/drawing/2014/main" id="{FF4E1D98-8E21-4C30-BF19-49920A87B31C}"/>
              </a:ext>
            </a:extLst>
          </p:cNvPr>
          <p:cNvSpPr>
            <a:spLocks noGrp="1"/>
          </p:cNvSpPr>
          <p:nvPr>
            <p:ph type="sldNum" sz="quarter" idx="12"/>
          </p:nvPr>
        </p:nvSpPr>
        <p:spPr/>
        <p:txBody>
          <a:bodyPr/>
          <a:lstStyle/>
          <a:p>
            <a:fld id="{A2D5F323-9395-A24C-8003-89F99F5948AE}" type="slidenum">
              <a:rPr lang="en-US" smtClean="0"/>
              <a:pPr/>
              <a:t>6</a:t>
            </a:fld>
            <a:endParaRPr lang="en-US" dirty="0"/>
          </a:p>
        </p:txBody>
      </p:sp>
    </p:spTree>
    <p:extLst>
      <p:ext uri="{BB962C8B-B14F-4D97-AF65-F5344CB8AC3E}">
        <p14:creationId xmlns:p14="http://schemas.microsoft.com/office/powerpoint/2010/main" val="20568524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Pass-by-Reference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60</a:t>
            </a:fld>
            <a:endParaRPr lang="en-US"/>
          </a:p>
        </p:txBody>
      </p:sp>
      <p:sp>
        <p:nvSpPr>
          <p:cNvPr id="6" name="Rectangle 5"/>
          <p:cNvSpPr/>
          <p:nvPr/>
        </p:nvSpPr>
        <p:spPr>
          <a:xfrm>
            <a:off x="674975" y="1417638"/>
            <a:ext cx="4219214" cy="501855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iostream</a:t>
            </a:r>
            <a:r>
              <a:rPr lang="en-US" sz="1600" dirty="0">
                <a:solidFill>
                  <a:schemeClr val="tx1"/>
                </a:solidFill>
                <a:latin typeface="Consolas" charset="0"/>
                <a:ea typeface="Consolas" charset="0"/>
                <a:cs typeface="Consolas" charset="0"/>
              </a:rPr>
              <a:t>&gt;</a:t>
            </a:r>
          </a:p>
          <a:p>
            <a:pPr>
              <a:tabLst>
                <a:tab pos="344488" algn="l"/>
                <a:tab pos="687388" algn="l"/>
              </a:tabLst>
            </a:pPr>
            <a:r>
              <a:rPr lang="en-US" sz="1600" dirty="0">
                <a:solidFill>
                  <a:schemeClr val="tx1"/>
                </a:solidFill>
                <a:latin typeface="Consolas" charset="0"/>
                <a:ea typeface="Consolas" charset="0"/>
                <a:cs typeface="Consolas" charset="0"/>
              </a:rPr>
              <a:t>using namespace </a:t>
            </a:r>
            <a:r>
              <a:rPr lang="en-US" sz="1600" dirty="0" err="1">
                <a:solidFill>
                  <a:schemeClr val="tx1"/>
                </a:solidFill>
                <a:latin typeface="Consolas" charset="0"/>
                <a:ea typeface="Consolas" charset="0"/>
                <a:cs typeface="Consolas" charset="0"/>
              </a:rPr>
              <a:t>std</a:t>
            </a:r>
            <a:r>
              <a:rPr lang="en-US" sz="1600" dirty="0">
                <a:solidFill>
                  <a:schemeClr val="tx1"/>
                </a:solidFill>
                <a:latin typeface="Consolas" charset="0"/>
                <a:ea typeface="Consolas" charset="0"/>
                <a:cs typeface="Consolas" charset="0"/>
              </a:rPr>
              <a:t>;</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fr-FR" sz="1600" dirty="0">
                <a:solidFill>
                  <a:schemeClr val="bg1">
                    <a:lumMod val="50000"/>
                  </a:schemeClr>
                </a:solidFill>
                <a:latin typeface="Consolas" charset="0"/>
                <a:ea typeface="Consolas" charset="0"/>
                <a:cs typeface="Consolas" charset="0"/>
              </a:rPr>
              <a:t>// </a:t>
            </a:r>
            <a:r>
              <a:rPr lang="fr-FR" sz="1600" dirty="0" err="1">
                <a:solidFill>
                  <a:schemeClr val="bg1">
                    <a:lumMod val="50000"/>
                  </a:schemeClr>
                </a:solidFill>
                <a:latin typeface="Consolas" charset="0"/>
                <a:ea typeface="Consolas" charset="0"/>
                <a:cs typeface="Consolas" charset="0"/>
              </a:rPr>
              <a:t>computes</a:t>
            </a:r>
            <a:r>
              <a:rPr lang="fr-FR" sz="1600" dirty="0">
                <a:solidFill>
                  <a:schemeClr val="bg1">
                    <a:lumMod val="50000"/>
                  </a:schemeClr>
                </a:solidFill>
                <a:latin typeface="Consolas" charset="0"/>
                <a:ea typeface="Consolas" charset="0"/>
                <a:cs typeface="Consolas" charset="0"/>
              </a:rPr>
              <a:t> the square of an </a:t>
            </a:r>
            <a:r>
              <a:rPr lang="fr-FR" sz="1600" dirty="0" err="1">
                <a:solidFill>
                  <a:schemeClr val="bg1">
                    <a:lumMod val="50000"/>
                  </a:schemeClr>
                </a:solidFill>
                <a:latin typeface="Consolas" charset="0"/>
                <a:ea typeface="Consolas" charset="0"/>
                <a:cs typeface="Consolas" charset="0"/>
              </a:rPr>
              <a:t>integer</a:t>
            </a:r>
            <a:endParaRPr lang="fr-FR" sz="1600" dirty="0">
              <a:solidFill>
                <a:schemeClr val="bg1">
                  <a:lumMod val="50000"/>
                </a:schemeClr>
              </a:solidFill>
              <a:latin typeface="Consolas" charset="0"/>
              <a:ea typeface="Consolas" charset="0"/>
              <a:cs typeface="Consolas" charset="0"/>
            </a:endParaRPr>
          </a:p>
          <a:p>
            <a:pPr>
              <a:tabLst>
                <a:tab pos="344488" algn="l"/>
                <a:tab pos="687388" algn="l"/>
              </a:tabLst>
            </a:pPr>
            <a:r>
              <a:rPr lang="fr-FR" sz="1600" dirty="0" err="1">
                <a:solidFill>
                  <a:schemeClr val="tx1"/>
                </a:solidFill>
                <a:latin typeface="Consolas" charset="0"/>
                <a:ea typeface="Consolas" charset="0"/>
                <a:cs typeface="Consolas" charset="0"/>
              </a:rPr>
              <a:t>void</a:t>
            </a:r>
            <a:r>
              <a:rPr lang="fr-FR" sz="1600" dirty="0">
                <a:solidFill>
                  <a:schemeClr val="tx1"/>
                </a:solidFill>
                <a:latin typeface="Consolas" charset="0"/>
                <a:ea typeface="Consolas" charset="0"/>
                <a:cs typeface="Consolas" charset="0"/>
              </a:rPr>
              <a:t> square( </a:t>
            </a:r>
            <a:r>
              <a:rPr lang="fr-FR" sz="1600" dirty="0" err="1">
                <a:solidFill>
                  <a:schemeClr val="tx1"/>
                </a:solidFill>
                <a:latin typeface="Consolas" charset="0"/>
                <a:ea typeface="Consolas" charset="0"/>
                <a:cs typeface="Consolas" charset="0"/>
              </a:rPr>
              <a:t>int</a:t>
            </a:r>
            <a:r>
              <a:rPr lang="fr-FR" sz="1600" dirty="0">
                <a:solidFill>
                  <a:schemeClr val="tx1"/>
                </a:solidFill>
                <a:latin typeface="Consolas" charset="0"/>
                <a:ea typeface="Consolas" charset="0"/>
                <a:cs typeface="Consolas" charset="0"/>
              </a:rPr>
              <a:t> &amp;x )</a:t>
            </a:r>
          </a:p>
          <a:p>
            <a:pPr>
              <a:tabLst>
                <a:tab pos="344488" algn="l"/>
                <a:tab pos="687388" algn="l"/>
              </a:tabLst>
            </a:pPr>
            <a:r>
              <a:rPr lang="fr-FR" sz="1600" dirty="0">
                <a:solidFill>
                  <a:schemeClr val="tx1"/>
                </a:solidFill>
                <a:latin typeface="Consolas" charset="0"/>
                <a:ea typeface="Consolas" charset="0"/>
                <a:cs typeface="Consolas" charset="0"/>
              </a:rPr>
              <a:t>{</a:t>
            </a:r>
          </a:p>
          <a:p>
            <a:pPr>
              <a:tabLst>
                <a:tab pos="344488" algn="l"/>
                <a:tab pos="687388" algn="l"/>
              </a:tabLst>
            </a:pPr>
            <a:r>
              <a:rPr lang="fr-FR" sz="1600" dirty="0">
                <a:solidFill>
                  <a:schemeClr val="tx1"/>
                </a:solidFill>
                <a:latin typeface="Consolas" charset="0"/>
                <a:ea typeface="Consolas" charset="0"/>
                <a:cs typeface="Consolas" charset="0"/>
              </a:rPr>
              <a:t>	x *= x; </a:t>
            </a:r>
          </a:p>
          <a:p>
            <a:pPr>
              <a:tabLst>
                <a:tab pos="344488" algn="l"/>
                <a:tab pos="687388" algn="l"/>
              </a:tabLst>
            </a:pPr>
            <a:r>
              <a:rPr lang="fr-FR" sz="1600" dirty="0">
                <a:solidFill>
                  <a:schemeClr val="tx1"/>
                </a:solidFill>
                <a:latin typeface="Consolas" charset="0"/>
                <a:ea typeface="Consolas" charset="0"/>
                <a:cs typeface="Consolas" charset="0"/>
              </a:rPr>
              <a:t>}</a:t>
            </a:r>
            <a:endParaRPr lang="en-US" sz="1600" dirty="0">
              <a:solidFill>
                <a:schemeClr val="tx1"/>
              </a:solidFill>
              <a:latin typeface="Consolas" charset="0"/>
              <a:ea typeface="Consolas" charset="0"/>
              <a:cs typeface="Consolas" charset="0"/>
            </a:endParaRP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 = 10;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 &lt;&lt; " squared: ";</a:t>
            </a:r>
          </a:p>
          <a:p>
            <a:pPr>
              <a:tabLst>
                <a:tab pos="344488" algn="l"/>
                <a:tab pos="687388" algn="l"/>
              </a:tabLst>
            </a:pPr>
            <a:r>
              <a:rPr lang="en-US" sz="1600" dirty="0">
                <a:solidFill>
                  <a:schemeClr val="tx1"/>
                </a:solidFill>
                <a:latin typeface="Consolas" charset="0"/>
                <a:ea typeface="Consolas" charset="0"/>
                <a:cs typeface="Consolas" charset="0"/>
              </a:rPr>
              <a:t>	square( a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return 0; </a:t>
            </a:r>
          </a:p>
          <a:p>
            <a:pPr>
              <a:tabLst>
                <a:tab pos="344488" algn="l"/>
                <a:tab pos="687388" algn="l"/>
              </a:tabLst>
            </a:pPr>
            <a:r>
              <a:rPr lang="fr-FR" sz="1600" dirty="0">
                <a:solidFill>
                  <a:schemeClr val="tx1"/>
                </a:solidFill>
                <a:latin typeface="Consolas" charset="0"/>
                <a:ea typeface="Consolas" charset="0"/>
                <a:cs typeface="Consolas" charset="0"/>
              </a:rPr>
              <a:t>}</a:t>
            </a:r>
          </a:p>
          <a:p>
            <a:pPr>
              <a:tabLst>
                <a:tab pos="344488" algn="l"/>
                <a:tab pos="687388" algn="l"/>
              </a:tabLst>
            </a:pPr>
            <a:endParaRPr lang="fr-FR" sz="1600" dirty="0">
              <a:solidFill>
                <a:schemeClr val="tx1"/>
              </a:solidFill>
              <a:latin typeface="Consolas" charset="0"/>
              <a:ea typeface="Consolas" charset="0"/>
              <a:cs typeface="Consolas" charset="0"/>
            </a:endParaRPr>
          </a:p>
        </p:txBody>
      </p:sp>
      <p:sp>
        <p:nvSpPr>
          <p:cNvPr id="9" name="Right Arrow 8"/>
          <p:cNvSpPr/>
          <p:nvPr/>
        </p:nvSpPr>
        <p:spPr>
          <a:xfrm>
            <a:off x="500491" y="2728747"/>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38" name="Elbow Connector 37"/>
          <p:cNvCxnSpPr>
            <a:stCxn id="55" idx="1"/>
            <a:endCxn id="9" idx="1"/>
          </p:cNvCxnSpPr>
          <p:nvPr/>
        </p:nvCxnSpPr>
        <p:spPr>
          <a:xfrm rot="10800000" flipH="1">
            <a:off x="487215" y="2825222"/>
            <a:ext cx="13276" cy="2222723"/>
          </a:xfrm>
          <a:prstGeom prst="bentConnector3">
            <a:avLst>
              <a:gd name="adj1" fmla="val -1721904"/>
            </a:avLst>
          </a:prstGeom>
          <a:ln>
            <a:tailEnd type="arrow"/>
          </a:ln>
        </p:spPr>
        <p:style>
          <a:lnRef idx="2">
            <a:schemeClr val="accent1"/>
          </a:lnRef>
          <a:fillRef idx="0">
            <a:schemeClr val="accent1"/>
          </a:fillRef>
          <a:effectRef idx="1">
            <a:schemeClr val="accent1"/>
          </a:effectRef>
          <a:fontRef idx="minor">
            <a:schemeClr val="tx1"/>
          </a:fontRef>
        </p:style>
      </p:cxnSp>
      <p:grpSp>
        <p:nvGrpSpPr>
          <p:cNvPr id="52" name="Group 51"/>
          <p:cNvGrpSpPr/>
          <p:nvPr/>
        </p:nvGrpSpPr>
        <p:grpSpPr>
          <a:xfrm>
            <a:off x="435459" y="4951470"/>
            <a:ext cx="310417" cy="192947"/>
            <a:chOff x="4000127" y="4848837"/>
            <a:chExt cx="310417" cy="192947"/>
          </a:xfrm>
          <a:effectLst/>
        </p:grpSpPr>
        <p:sp>
          <p:nvSpPr>
            <p:cNvPr id="55" name="Right Arrow 54"/>
            <p:cNvSpPr/>
            <p:nvPr/>
          </p:nvSpPr>
          <p:spPr>
            <a:xfrm>
              <a:off x="4051883" y="4848837"/>
              <a:ext cx="258661" cy="192947"/>
            </a:xfrm>
            <a:prstGeom prst="rightArrow">
              <a:avLst/>
            </a:prstGeom>
            <a:noFill/>
            <a:ln>
              <a:solidFill>
                <a:schemeClr val="tx1"/>
              </a:solidFill>
              <a:prstDash val="sysDot"/>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6" name="Rectangle 55"/>
            <p:cNvSpPr/>
            <p:nvPr/>
          </p:nvSpPr>
          <p:spPr>
            <a:xfrm>
              <a:off x="4000127" y="4848837"/>
              <a:ext cx="66893" cy="192947"/>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7" name="Rectangle 56"/>
            <p:cNvSpPr/>
            <p:nvPr/>
          </p:nvSpPr>
          <p:spPr>
            <a:xfrm>
              <a:off x="4089873" y="4848837"/>
              <a:ext cx="66893" cy="192947"/>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sp>
        <p:nvSpPr>
          <p:cNvPr id="19" name="Rectangle 18"/>
          <p:cNvSpPr/>
          <p:nvPr/>
        </p:nvSpPr>
        <p:spPr>
          <a:xfrm>
            <a:off x="5585254" y="4910688"/>
            <a:ext cx="1120346" cy="4674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 name="TextBox 19"/>
          <p:cNvSpPr txBox="1"/>
          <p:nvPr/>
        </p:nvSpPr>
        <p:spPr>
          <a:xfrm>
            <a:off x="5961322" y="4449023"/>
            <a:ext cx="354584" cy="461665"/>
          </a:xfrm>
          <a:prstGeom prst="rect">
            <a:avLst/>
          </a:prstGeom>
          <a:noFill/>
        </p:spPr>
        <p:txBody>
          <a:bodyPr wrap="none" rtlCol="0">
            <a:spAutoFit/>
          </a:bodyPr>
          <a:lstStyle/>
          <a:p>
            <a:r>
              <a:rPr lang="en-US" sz="2400" dirty="0">
                <a:latin typeface="Consolas" charset="0"/>
                <a:ea typeface="Consolas" charset="0"/>
                <a:cs typeface="Consolas" charset="0"/>
              </a:rPr>
              <a:t>a</a:t>
            </a:r>
          </a:p>
        </p:txBody>
      </p:sp>
      <p:sp>
        <p:nvSpPr>
          <p:cNvPr id="21" name="TextBox 20"/>
          <p:cNvSpPr txBox="1"/>
          <p:nvPr/>
        </p:nvSpPr>
        <p:spPr>
          <a:xfrm>
            <a:off x="5898293" y="4913584"/>
            <a:ext cx="691978" cy="461665"/>
          </a:xfrm>
          <a:prstGeom prst="rect">
            <a:avLst/>
          </a:prstGeom>
          <a:noFill/>
        </p:spPr>
        <p:txBody>
          <a:bodyPr wrap="square" rtlCol="0">
            <a:spAutoFit/>
          </a:bodyPr>
          <a:lstStyle/>
          <a:p>
            <a:r>
              <a:rPr lang="en-US" sz="2400"/>
              <a:t>10</a:t>
            </a:r>
          </a:p>
        </p:txBody>
      </p:sp>
      <p:sp>
        <p:nvSpPr>
          <p:cNvPr id="45" name="TextBox 44"/>
          <p:cNvSpPr txBox="1"/>
          <p:nvPr/>
        </p:nvSpPr>
        <p:spPr>
          <a:xfrm>
            <a:off x="5961322" y="2471665"/>
            <a:ext cx="354584" cy="461665"/>
          </a:xfrm>
          <a:prstGeom prst="rect">
            <a:avLst/>
          </a:prstGeom>
          <a:noFill/>
        </p:spPr>
        <p:txBody>
          <a:bodyPr wrap="none" rtlCol="0">
            <a:spAutoFit/>
          </a:bodyPr>
          <a:lstStyle/>
          <a:p>
            <a:r>
              <a:rPr lang="en-US" sz="2400" dirty="0">
                <a:latin typeface="Consolas" charset="0"/>
                <a:ea typeface="Consolas" charset="0"/>
                <a:cs typeface="Consolas" charset="0"/>
              </a:rPr>
              <a:t>x</a:t>
            </a:r>
          </a:p>
        </p:txBody>
      </p:sp>
      <p:cxnSp>
        <p:nvCxnSpPr>
          <p:cNvPr id="24" name="Straight Arrow Connector 23"/>
          <p:cNvCxnSpPr>
            <a:stCxn id="45" idx="2"/>
            <a:endCxn id="20" idx="0"/>
          </p:cNvCxnSpPr>
          <p:nvPr/>
        </p:nvCxnSpPr>
        <p:spPr>
          <a:xfrm>
            <a:off x="6138614" y="2933330"/>
            <a:ext cx="0" cy="1515693"/>
          </a:xfrm>
          <a:prstGeom prst="straightConnector1">
            <a:avLst/>
          </a:prstGeom>
          <a:ln w="57150">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flipH="1">
            <a:off x="6315906" y="3091011"/>
            <a:ext cx="1758518" cy="1200329"/>
          </a:xfrm>
          <a:prstGeom prst="rect">
            <a:avLst/>
          </a:prstGeom>
          <a:noFill/>
        </p:spPr>
        <p:txBody>
          <a:bodyPr wrap="square" rtlCol="0">
            <a:spAutoFit/>
          </a:bodyPr>
          <a:lstStyle/>
          <a:p>
            <a:r>
              <a:rPr lang="en-US" dirty="0">
                <a:latin typeface="Avenir Next Condensed" charset="0"/>
                <a:ea typeface="Avenir Next Condensed" charset="0"/>
                <a:cs typeface="Avenir Next Condensed" charset="0"/>
              </a:rPr>
              <a:t>Formal parameter refers to the same memory location as the argument</a:t>
            </a:r>
          </a:p>
        </p:txBody>
      </p:sp>
      <p:grpSp>
        <p:nvGrpSpPr>
          <p:cNvPr id="7" name="Group 6">
            <a:extLst>
              <a:ext uri="{FF2B5EF4-FFF2-40B4-BE49-F238E27FC236}">
                <a16:creationId xmlns:a16="http://schemas.microsoft.com/office/drawing/2014/main" id="{FA42549F-8C6E-0F4F-BCC5-67AC8BFAC36C}"/>
              </a:ext>
            </a:extLst>
          </p:cNvPr>
          <p:cNvGrpSpPr/>
          <p:nvPr/>
        </p:nvGrpSpPr>
        <p:grpSpPr>
          <a:xfrm>
            <a:off x="2749100" y="1439160"/>
            <a:ext cx="5881656" cy="1289587"/>
            <a:chOff x="2749100" y="1439160"/>
            <a:chExt cx="5881656" cy="1289587"/>
          </a:xfrm>
        </p:grpSpPr>
        <p:sp>
          <p:nvSpPr>
            <p:cNvPr id="17" name="TextBox 16">
              <a:extLst>
                <a:ext uri="{FF2B5EF4-FFF2-40B4-BE49-F238E27FC236}">
                  <a16:creationId xmlns:a16="http://schemas.microsoft.com/office/drawing/2014/main" id="{23FC63D3-DBD0-B644-B730-E1AF76F49093}"/>
                </a:ext>
              </a:extLst>
            </p:cNvPr>
            <p:cNvSpPr txBox="1"/>
            <p:nvPr/>
          </p:nvSpPr>
          <p:spPr>
            <a:xfrm flipH="1">
              <a:off x="5066812" y="1439160"/>
              <a:ext cx="3563944" cy="646331"/>
            </a:xfrm>
            <a:prstGeom prst="rect">
              <a:avLst/>
            </a:prstGeom>
            <a:noFill/>
          </p:spPr>
          <p:txBody>
            <a:bodyPr wrap="square" rtlCol="0">
              <a:spAutoFit/>
            </a:bodyPr>
            <a:lstStyle/>
            <a:p>
              <a:r>
                <a:rPr lang="en-US" dirty="0">
                  <a:latin typeface="Avenir Next Condensed" charset="0"/>
                  <a:ea typeface="Avenir Next Condensed" charset="0"/>
                  <a:cs typeface="Avenir Next Condensed" charset="0"/>
                </a:rPr>
                <a:t>Note the </a:t>
              </a:r>
              <a:r>
                <a:rPr lang="en-US" b="1" dirty="0">
                  <a:latin typeface="Avenir Next Condensed" charset="0"/>
                  <a:ea typeface="Avenir Next Condensed" charset="0"/>
                  <a:cs typeface="Avenir Next Condensed" charset="0"/>
                </a:rPr>
                <a:t>&amp;</a:t>
              </a:r>
              <a:r>
                <a:rPr lang="en-US" dirty="0">
                  <a:latin typeface="Avenir Next Condensed" charset="0"/>
                  <a:ea typeface="Avenir Next Condensed" charset="0"/>
                  <a:cs typeface="Avenir Next Condensed" charset="0"/>
                </a:rPr>
                <a:t> to indicate that the formal parameter x is pass-by-reference</a:t>
              </a:r>
            </a:p>
          </p:txBody>
        </p:sp>
        <p:cxnSp>
          <p:nvCxnSpPr>
            <p:cNvPr id="4" name="Straight Arrow Connector 3">
              <a:extLst>
                <a:ext uri="{FF2B5EF4-FFF2-40B4-BE49-F238E27FC236}">
                  <a16:creationId xmlns:a16="http://schemas.microsoft.com/office/drawing/2014/main" id="{E13C456D-7CD4-C040-BBA7-C7608AD3F597}"/>
                </a:ext>
              </a:extLst>
            </p:cNvPr>
            <p:cNvCxnSpPr>
              <a:stCxn id="17" idx="3"/>
            </p:cNvCxnSpPr>
            <p:nvPr/>
          </p:nvCxnSpPr>
          <p:spPr>
            <a:xfrm flipH="1">
              <a:off x="2749100" y="1762326"/>
              <a:ext cx="2317712" cy="9664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9140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5" grpId="0"/>
      <p:bldP spid="4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207C2DB-F2CB-7248-99DB-6A89B050796D}"/>
              </a:ext>
            </a:extLst>
          </p:cNvPr>
          <p:cNvSpPr/>
          <p:nvPr/>
        </p:nvSpPr>
        <p:spPr>
          <a:xfrm>
            <a:off x="674975" y="1417638"/>
            <a:ext cx="4219214" cy="501855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iostream</a:t>
            </a:r>
            <a:r>
              <a:rPr lang="en-US" sz="1600" dirty="0">
                <a:solidFill>
                  <a:schemeClr val="tx1"/>
                </a:solidFill>
                <a:latin typeface="Consolas" charset="0"/>
                <a:ea typeface="Consolas" charset="0"/>
                <a:cs typeface="Consolas" charset="0"/>
              </a:rPr>
              <a:t>&gt;</a:t>
            </a:r>
          </a:p>
          <a:p>
            <a:pPr>
              <a:tabLst>
                <a:tab pos="344488" algn="l"/>
                <a:tab pos="687388" algn="l"/>
              </a:tabLst>
            </a:pPr>
            <a:r>
              <a:rPr lang="en-US" sz="1600" dirty="0">
                <a:solidFill>
                  <a:schemeClr val="tx1"/>
                </a:solidFill>
                <a:latin typeface="Consolas" charset="0"/>
                <a:ea typeface="Consolas" charset="0"/>
                <a:cs typeface="Consolas" charset="0"/>
              </a:rPr>
              <a:t>using namespace </a:t>
            </a:r>
            <a:r>
              <a:rPr lang="en-US" sz="1600" dirty="0" err="1">
                <a:solidFill>
                  <a:schemeClr val="tx1"/>
                </a:solidFill>
                <a:latin typeface="Consolas" charset="0"/>
                <a:ea typeface="Consolas" charset="0"/>
                <a:cs typeface="Consolas" charset="0"/>
              </a:rPr>
              <a:t>std</a:t>
            </a:r>
            <a:r>
              <a:rPr lang="en-US" sz="1600" dirty="0">
                <a:solidFill>
                  <a:schemeClr val="tx1"/>
                </a:solidFill>
                <a:latin typeface="Consolas" charset="0"/>
                <a:ea typeface="Consolas" charset="0"/>
                <a:cs typeface="Consolas" charset="0"/>
              </a:rPr>
              <a:t>;</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fr-FR" sz="1600" dirty="0">
                <a:solidFill>
                  <a:schemeClr val="bg1">
                    <a:lumMod val="50000"/>
                  </a:schemeClr>
                </a:solidFill>
                <a:latin typeface="Consolas" charset="0"/>
                <a:ea typeface="Consolas" charset="0"/>
                <a:cs typeface="Consolas" charset="0"/>
              </a:rPr>
              <a:t>// </a:t>
            </a:r>
            <a:r>
              <a:rPr lang="fr-FR" sz="1600" dirty="0" err="1">
                <a:solidFill>
                  <a:schemeClr val="bg1">
                    <a:lumMod val="50000"/>
                  </a:schemeClr>
                </a:solidFill>
                <a:latin typeface="Consolas" charset="0"/>
                <a:ea typeface="Consolas" charset="0"/>
                <a:cs typeface="Consolas" charset="0"/>
              </a:rPr>
              <a:t>computes</a:t>
            </a:r>
            <a:r>
              <a:rPr lang="fr-FR" sz="1600" dirty="0">
                <a:solidFill>
                  <a:schemeClr val="bg1">
                    <a:lumMod val="50000"/>
                  </a:schemeClr>
                </a:solidFill>
                <a:latin typeface="Consolas" charset="0"/>
                <a:ea typeface="Consolas" charset="0"/>
                <a:cs typeface="Consolas" charset="0"/>
              </a:rPr>
              <a:t> the square of an </a:t>
            </a:r>
            <a:r>
              <a:rPr lang="fr-FR" sz="1600" dirty="0" err="1">
                <a:solidFill>
                  <a:schemeClr val="bg1">
                    <a:lumMod val="50000"/>
                  </a:schemeClr>
                </a:solidFill>
                <a:latin typeface="Consolas" charset="0"/>
                <a:ea typeface="Consolas" charset="0"/>
                <a:cs typeface="Consolas" charset="0"/>
              </a:rPr>
              <a:t>integer</a:t>
            </a:r>
            <a:endParaRPr lang="fr-FR" sz="1600" dirty="0">
              <a:solidFill>
                <a:schemeClr val="bg1">
                  <a:lumMod val="50000"/>
                </a:schemeClr>
              </a:solidFill>
              <a:latin typeface="Consolas" charset="0"/>
              <a:ea typeface="Consolas" charset="0"/>
              <a:cs typeface="Consolas" charset="0"/>
            </a:endParaRPr>
          </a:p>
          <a:p>
            <a:pPr>
              <a:tabLst>
                <a:tab pos="344488" algn="l"/>
                <a:tab pos="687388" algn="l"/>
              </a:tabLst>
            </a:pPr>
            <a:r>
              <a:rPr lang="fr-FR" sz="1600" dirty="0" err="1">
                <a:solidFill>
                  <a:schemeClr val="tx1"/>
                </a:solidFill>
                <a:latin typeface="Consolas" charset="0"/>
                <a:ea typeface="Consolas" charset="0"/>
                <a:cs typeface="Consolas" charset="0"/>
              </a:rPr>
              <a:t>void</a:t>
            </a:r>
            <a:r>
              <a:rPr lang="fr-FR" sz="1600" dirty="0">
                <a:solidFill>
                  <a:schemeClr val="tx1"/>
                </a:solidFill>
                <a:latin typeface="Consolas" charset="0"/>
                <a:ea typeface="Consolas" charset="0"/>
                <a:cs typeface="Consolas" charset="0"/>
              </a:rPr>
              <a:t> square( </a:t>
            </a:r>
            <a:r>
              <a:rPr lang="fr-FR" sz="1600" dirty="0" err="1">
                <a:solidFill>
                  <a:schemeClr val="tx1"/>
                </a:solidFill>
                <a:latin typeface="Consolas" charset="0"/>
                <a:ea typeface="Consolas" charset="0"/>
                <a:cs typeface="Consolas" charset="0"/>
              </a:rPr>
              <a:t>int</a:t>
            </a:r>
            <a:r>
              <a:rPr lang="fr-FR" sz="1600" dirty="0">
                <a:solidFill>
                  <a:schemeClr val="tx1"/>
                </a:solidFill>
                <a:latin typeface="Consolas" charset="0"/>
                <a:ea typeface="Consolas" charset="0"/>
                <a:cs typeface="Consolas" charset="0"/>
              </a:rPr>
              <a:t> &amp;x )</a:t>
            </a:r>
          </a:p>
          <a:p>
            <a:pPr>
              <a:tabLst>
                <a:tab pos="344488" algn="l"/>
                <a:tab pos="687388" algn="l"/>
              </a:tabLst>
            </a:pPr>
            <a:r>
              <a:rPr lang="fr-FR" sz="1600" dirty="0">
                <a:solidFill>
                  <a:schemeClr val="tx1"/>
                </a:solidFill>
                <a:latin typeface="Consolas" charset="0"/>
                <a:ea typeface="Consolas" charset="0"/>
                <a:cs typeface="Consolas" charset="0"/>
              </a:rPr>
              <a:t>{</a:t>
            </a:r>
          </a:p>
          <a:p>
            <a:pPr>
              <a:tabLst>
                <a:tab pos="344488" algn="l"/>
                <a:tab pos="687388" algn="l"/>
              </a:tabLst>
            </a:pPr>
            <a:r>
              <a:rPr lang="fr-FR" sz="1600" dirty="0">
                <a:solidFill>
                  <a:schemeClr val="tx1"/>
                </a:solidFill>
                <a:latin typeface="Consolas" charset="0"/>
                <a:ea typeface="Consolas" charset="0"/>
                <a:cs typeface="Consolas" charset="0"/>
              </a:rPr>
              <a:t>	x *= x; </a:t>
            </a:r>
          </a:p>
          <a:p>
            <a:pPr>
              <a:tabLst>
                <a:tab pos="344488" algn="l"/>
                <a:tab pos="687388" algn="l"/>
              </a:tabLst>
            </a:pPr>
            <a:r>
              <a:rPr lang="fr-FR" sz="1600" dirty="0">
                <a:solidFill>
                  <a:schemeClr val="tx1"/>
                </a:solidFill>
                <a:latin typeface="Consolas" charset="0"/>
                <a:ea typeface="Consolas" charset="0"/>
                <a:cs typeface="Consolas" charset="0"/>
              </a:rPr>
              <a:t>}</a:t>
            </a:r>
            <a:endParaRPr lang="en-US" sz="1600" dirty="0">
              <a:solidFill>
                <a:schemeClr val="tx1"/>
              </a:solidFill>
              <a:latin typeface="Consolas" charset="0"/>
              <a:ea typeface="Consolas" charset="0"/>
              <a:cs typeface="Consolas" charset="0"/>
            </a:endParaRP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 = 10;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 &lt;&lt; " squared: ";</a:t>
            </a:r>
          </a:p>
          <a:p>
            <a:pPr>
              <a:tabLst>
                <a:tab pos="344488" algn="l"/>
                <a:tab pos="687388" algn="l"/>
              </a:tabLst>
            </a:pPr>
            <a:r>
              <a:rPr lang="en-US" sz="1600" dirty="0">
                <a:solidFill>
                  <a:schemeClr val="tx1"/>
                </a:solidFill>
                <a:latin typeface="Consolas" charset="0"/>
                <a:ea typeface="Consolas" charset="0"/>
                <a:cs typeface="Consolas" charset="0"/>
              </a:rPr>
              <a:t>	square( a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return 0; </a:t>
            </a:r>
          </a:p>
          <a:p>
            <a:pPr>
              <a:tabLst>
                <a:tab pos="344488" algn="l"/>
                <a:tab pos="687388" algn="l"/>
              </a:tabLst>
            </a:pPr>
            <a:r>
              <a:rPr lang="fr-FR" sz="1600" dirty="0">
                <a:solidFill>
                  <a:schemeClr val="tx1"/>
                </a:solidFill>
                <a:latin typeface="Consolas" charset="0"/>
                <a:ea typeface="Consolas" charset="0"/>
                <a:cs typeface="Consolas" charset="0"/>
              </a:rPr>
              <a:t>}</a:t>
            </a:r>
          </a:p>
          <a:p>
            <a:pPr>
              <a:tabLst>
                <a:tab pos="344488" algn="l"/>
                <a:tab pos="687388" algn="l"/>
              </a:tabLst>
            </a:pPr>
            <a:endParaRPr lang="fr-FR" sz="1600" dirty="0">
              <a:solidFill>
                <a:schemeClr val="tx1"/>
              </a:solidFill>
              <a:latin typeface="Consolas" charset="0"/>
              <a:ea typeface="Consolas" charset="0"/>
              <a:cs typeface="Consolas" charset="0"/>
            </a:endParaRPr>
          </a:p>
        </p:txBody>
      </p:sp>
      <p:sp>
        <p:nvSpPr>
          <p:cNvPr id="2" name="Title 1"/>
          <p:cNvSpPr>
            <a:spLocks noGrp="1"/>
          </p:cNvSpPr>
          <p:nvPr>
            <p:ph type="title"/>
          </p:nvPr>
        </p:nvSpPr>
        <p:spPr/>
        <p:txBody>
          <a:bodyPr/>
          <a:lstStyle/>
          <a:p>
            <a:r>
              <a:rPr lang="en-US" dirty="0"/>
              <a:t>Pass-by-Reference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61</a:t>
            </a:fld>
            <a:endParaRPr lang="en-US"/>
          </a:p>
        </p:txBody>
      </p:sp>
      <p:sp>
        <p:nvSpPr>
          <p:cNvPr id="9" name="Right Arrow 8"/>
          <p:cNvSpPr/>
          <p:nvPr/>
        </p:nvSpPr>
        <p:spPr>
          <a:xfrm>
            <a:off x="500491" y="3247729"/>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nvGrpSpPr>
          <p:cNvPr id="52" name="Group 51"/>
          <p:cNvGrpSpPr/>
          <p:nvPr/>
        </p:nvGrpSpPr>
        <p:grpSpPr>
          <a:xfrm>
            <a:off x="435459" y="4951470"/>
            <a:ext cx="310417" cy="192947"/>
            <a:chOff x="4000127" y="4848837"/>
            <a:chExt cx="310417" cy="192947"/>
          </a:xfrm>
          <a:effectLst/>
        </p:grpSpPr>
        <p:sp>
          <p:nvSpPr>
            <p:cNvPr id="55" name="Right Arrow 54"/>
            <p:cNvSpPr/>
            <p:nvPr/>
          </p:nvSpPr>
          <p:spPr>
            <a:xfrm>
              <a:off x="4051883" y="4848837"/>
              <a:ext cx="258661" cy="192947"/>
            </a:xfrm>
            <a:prstGeom prst="rightArrow">
              <a:avLst/>
            </a:prstGeom>
            <a:noFill/>
            <a:ln>
              <a:solidFill>
                <a:schemeClr val="tx1"/>
              </a:solidFill>
              <a:prstDash val="sysDot"/>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6" name="Rectangle 55"/>
            <p:cNvSpPr/>
            <p:nvPr/>
          </p:nvSpPr>
          <p:spPr>
            <a:xfrm>
              <a:off x="4000127" y="4848837"/>
              <a:ext cx="66893" cy="192947"/>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7" name="Rectangle 56"/>
            <p:cNvSpPr/>
            <p:nvPr/>
          </p:nvSpPr>
          <p:spPr>
            <a:xfrm>
              <a:off x="4089873" y="4848837"/>
              <a:ext cx="66893" cy="192947"/>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sp>
        <p:nvSpPr>
          <p:cNvPr id="19" name="Rectangle 18"/>
          <p:cNvSpPr/>
          <p:nvPr/>
        </p:nvSpPr>
        <p:spPr>
          <a:xfrm>
            <a:off x="5585254" y="4910688"/>
            <a:ext cx="1120346" cy="4674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 name="TextBox 19"/>
          <p:cNvSpPr txBox="1"/>
          <p:nvPr/>
        </p:nvSpPr>
        <p:spPr>
          <a:xfrm>
            <a:off x="5961322" y="4449023"/>
            <a:ext cx="354584" cy="461665"/>
          </a:xfrm>
          <a:prstGeom prst="rect">
            <a:avLst/>
          </a:prstGeom>
          <a:noFill/>
        </p:spPr>
        <p:txBody>
          <a:bodyPr wrap="none" rtlCol="0">
            <a:spAutoFit/>
          </a:bodyPr>
          <a:lstStyle/>
          <a:p>
            <a:r>
              <a:rPr lang="en-US" sz="2400" dirty="0">
                <a:latin typeface="Consolas" charset="0"/>
                <a:ea typeface="Consolas" charset="0"/>
                <a:cs typeface="Consolas" charset="0"/>
              </a:rPr>
              <a:t>a</a:t>
            </a:r>
          </a:p>
        </p:txBody>
      </p:sp>
      <p:sp>
        <p:nvSpPr>
          <p:cNvPr id="21" name="TextBox 20"/>
          <p:cNvSpPr txBox="1"/>
          <p:nvPr/>
        </p:nvSpPr>
        <p:spPr>
          <a:xfrm>
            <a:off x="5898293" y="4913584"/>
            <a:ext cx="691978" cy="461665"/>
          </a:xfrm>
          <a:prstGeom prst="rect">
            <a:avLst/>
          </a:prstGeom>
          <a:noFill/>
        </p:spPr>
        <p:txBody>
          <a:bodyPr wrap="square" rtlCol="0">
            <a:spAutoFit/>
          </a:bodyPr>
          <a:lstStyle/>
          <a:p>
            <a:r>
              <a:rPr lang="en-US" sz="2400" dirty="0"/>
              <a:t>10</a:t>
            </a:r>
          </a:p>
        </p:txBody>
      </p:sp>
      <p:sp>
        <p:nvSpPr>
          <p:cNvPr id="45" name="TextBox 44"/>
          <p:cNvSpPr txBox="1"/>
          <p:nvPr/>
        </p:nvSpPr>
        <p:spPr>
          <a:xfrm>
            <a:off x="5961322" y="2471665"/>
            <a:ext cx="354584" cy="461665"/>
          </a:xfrm>
          <a:prstGeom prst="rect">
            <a:avLst/>
          </a:prstGeom>
          <a:noFill/>
        </p:spPr>
        <p:txBody>
          <a:bodyPr wrap="none" rtlCol="0">
            <a:spAutoFit/>
          </a:bodyPr>
          <a:lstStyle/>
          <a:p>
            <a:r>
              <a:rPr lang="en-US" sz="2400" dirty="0">
                <a:latin typeface="Consolas" charset="0"/>
                <a:ea typeface="Consolas" charset="0"/>
                <a:cs typeface="Consolas" charset="0"/>
              </a:rPr>
              <a:t>x</a:t>
            </a:r>
          </a:p>
        </p:txBody>
      </p:sp>
      <p:cxnSp>
        <p:nvCxnSpPr>
          <p:cNvPr id="24" name="Straight Arrow Connector 23"/>
          <p:cNvCxnSpPr>
            <a:stCxn id="45" idx="2"/>
            <a:endCxn id="20" idx="0"/>
          </p:cNvCxnSpPr>
          <p:nvPr/>
        </p:nvCxnSpPr>
        <p:spPr>
          <a:xfrm>
            <a:off x="6138614" y="2933330"/>
            <a:ext cx="0" cy="1515693"/>
          </a:xfrm>
          <a:prstGeom prst="straightConnector1">
            <a:avLst/>
          </a:prstGeom>
          <a:ln w="57150">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861222" y="4933893"/>
            <a:ext cx="691978" cy="396000"/>
          </a:xfrm>
          <a:prstGeom prst="rect">
            <a:avLst/>
          </a:prstGeom>
          <a:solidFill>
            <a:schemeClr val="bg1"/>
          </a:solidFill>
        </p:spPr>
        <p:txBody>
          <a:bodyPr wrap="square" rtlCol="0">
            <a:spAutoFit/>
          </a:bodyPr>
          <a:lstStyle/>
          <a:p>
            <a:r>
              <a:rPr lang="en-US" sz="2400"/>
              <a:t>100</a:t>
            </a:r>
          </a:p>
        </p:txBody>
      </p:sp>
    </p:spTree>
    <p:extLst>
      <p:ext uri="{BB962C8B-B14F-4D97-AF65-F5344CB8AC3E}">
        <p14:creationId xmlns:p14="http://schemas.microsoft.com/office/powerpoint/2010/main" val="334826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EA00227-64BB-9B4B-8F29-CAA9F5BF1FC7}"/>
              </a:ext>
            </a:extLst>
          </p:cNvPr>
          <p:cNvSpPr/>
          <p:nvPr/>
        </p:nvSpPr>
        <p:spPr>
          <a:xfrm>
            <a:off x="674975" y="1417638"/>
            <a:ext cx="4219214" cy="501855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iostream</a:t>
            </a:r>
            <a:r>
              <a:rPr lang="en-US" sz="1600" dirty="0">
                <a:solidFill>
                  <a:schemeClr val="tx1"/>
                </a:solidFill>
                <a:latin typeface="Consolas" charset="0"/>
                <a:ea typeface="Consolas" charset="0"/>
                <a:cs typeface="Consolas" charset="0"/>
              </a:rPr>
              <a:t>&gt;</a:t>
            </a:r>
          </a:p>
          <a:p>
            <a:pPr>
              <a:tabLst>
                <a:tab pos="344488" algn="l"/>
                <a:tab pos="687388" algn="l"/>
              </a:tabLst>
            </a:pPr>
            <a:r>
              <a:rPr lang="en-US" sz="1600" dirty="0">
                <a:solidFill>
                  <a:schemeClr val="tx1"/>
                </a:solidFill>
                <a:latin typeface="Consolas" charset="0"/>
                <a:ea typeface="Consolas" charset="0"/>
                <a:cs typeface="Consolas" charset="0"/>
              </a:rPr>
              <a:t>using namespace </a:t>
            </a:r>
            <a:r>
              <a:rPr lang="en-US" sz="1600" dirty="0" err="1">
                <a:solidFill>
                  <a:schemeClr val="tx1"/>
                </a:solidFill>
                <a:latin typeface="Consolas" charset="0"/>
                <a:ea typeface="Consolas" charset="0"/>
                <a:cs typeface="Consolas" charset="0"/>
              </a:rPr>
              <a:t>std</a:t>
            </a:r>
            <a:r>
              <a:rPr lang="en-US" sz="1600" dirty="0">
                <a:solidFill>
                  <a:schemeClr val="tx1"/>
                </a:solidFill>
                <a:latin typeface="Consolas" charset="0"/>
                <a:ea typeface="Consolas" charset="0"/>
                <a:cs typeface="Consolas" charset="0"/>
              </a:rPr>
              <a:t>;</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fr-FR" sz="1600" dirty="0">
                <a:solidFill>
                  <a:schemeClr val="bg1">
                    <a:lumMod val="50000"/>
                  </a:schemeClr>
                </a:solidFill>
                <a:latin typeface="Consolas" charset="0"/>
                <a:ea typeface="Consolas" charset="0"/>
                <a:cs typeface="Consolas" charset="0"/>
              </a:rPr>
              <a:t>// </a:t>
            </a:r>
            <a:r>
              <a:rPr lang="fr-FR" sz="1600" dirty="0" err="1">
                <a:solidFill>
                  <a:schemeClr val="bg1">
                    <a:lumMod val="50000"/>
                  </a:schemeClr>
                </a:solidFill>
                <a:latin typeface="Consolas" charset="0"/>
                <a:ea typeface="Consolas" charset="0"/>
                <a:cs typeface="Consolas" charset="0"/>
              </a:rPr>
              <a:t>computes</a:t>
            </a:r>
            <a:r>
              <a:rPr lang="fr-FR" sz="1600" dirty="0">
                <a:solidFill>
                  <a:schemeClr val="bg1">
                    <a:lumMod val="50000"/>
                  </a:schemeClr>
                </a:solidFill>
                <a:latin typeface="Consolas" charset="0"/>
                <a:ea typeface="Consolas" charset="0"/>
                <a:cs typeface="Consolas" charset="0"/>
              </a:rPr>
              <a:t> the square of an </a:t>
            </a:r>
            <a:r>
              <a:rPr lang="fr-FR" sz="1600" dirty="0" err="1">
                <a:solidFill>
                  <a:schemeClr val="bg1">
                    <a:lumMod val="50000"/>
                  </a:schemeClr>
                </a:solidFill>
                <a:latin typeface="Consolas" charset="0"/>
                <a:ea typeface="Consolas" charset="0"/>
                <a:cs typeface="Consolas" charset="0"/>
              </a:rPr>
              <a:t>integer</a:t>
            </a:r>
            <a:endParaRPr lang="fr-FR" sz="1600" dirty="0">
              <a:solidFill>
                <a:schemeClr val="bg1">
                  <a:lumMod val="50000"/>
                </a:schemeClr>
              </a:solidFill>
              <a:latin typeface="Consolas" charset="0"/>
              <a:ea typeface="Consolas" charset="0"/>
              <a:cs typeface="Consolas" charset="0"/>
            </a:endParaRPr>
          </a:p>
          <a:p>
            <a:pPr>
              <a:tabLst>
                <a:tab pos="344488" algn="l"/>
                <a:tab pos="687388" algn="l"/>
              </a:tabLst>
            </a:pPr>
            <a:r>
              <a:rPr lang="fr-FR" sz="1600" dirty="0" err="1">
                <a:solidFill>
                  <a:schemeClr val="tx1"/>
                </a:solidFill>
                <a:latin typeface="Consolas" charset="0"/>
                <a:ea typeface="Consolas" charset="0"/>
                <a:cs typeface="Consolas" charset="0"/>
              </a:rPr>
              <a:t>void</a:t>
            </a:r>
            <a:r>
              <a:rPr lang="fr-FR" sz="1600" dirty="0">
                <a:solidFill>
                  <a:schemeClr val="tx1"/>
                </a:solidFill>
                <a:latin typeface="Consolas" charset="0"/>
                <a:ea typeface="Consolas" charset="0"/>
                <a:cs typeface="Consolas" charset="0"/>
              </a:rPr>
              <a:t> square( </a:t>
            </a:r>
            <a:r>
              <a:rPr lang="fr-FR" sz="1600" dirty="0" err="1">
                <a:solidFill>
                  <a:schemeClr val="tx1"/>
                </a:solidFill>
                <a:latin typeface="Consolas" charset="0"/>
                <a:ea typeface="Consolas" charset="0"/>
                <a:cs typeface="Consolas" charset="0"/>
              </a:rPr>
              <a:t>int</a:t>
            </a:r>
            <a:r>
              <a:rPr lang="fr-FR" sz="1600" dirty="0">
                <a:solidFill>
                  <a:schemeClr val="tx1"/>
                </a:solidFill>
                <a:latin typeface="Consolas" charset="0"/>
                <a:ea typeface="Consolas" charset="0"/>
                <a:cs typeface="Consolas" charset="0"/>
              </a:rPr>
              <a:t> &amp;x )</a:t>
            </a:r>
          </a:p>
          <a:p>
            <a:pPr>
              <a:tabLst>
                <a:tab pos="344488" algn="l"/>
                <a:tab pos="687388" algn="l"/>
              </a:tabLst>
            </a:pPr>
            <a:r>
              <a:rPr lang="fr-FR" sz="1600" dirty="0">
                <a:solidFill>
                  <a:schemeClr val="tx1"/>
                </a:solidFill>
                <a:latin typeface="Consolas" charset="0"/>
                <a:ea typeface="Consolas" charset="0"/>
                <a:cs typeface="Consolas" charset="0"/>
              </a:rPr>
              <a:t>{</a:t>
            </a:r>
          </a:p>
          <a:p>
            <a:pPr>
              <a:tabLst>
                <a:tab pos="344488" algn="l"/>
                <a:tab pos="687388" algn="l"/>
              </a:tabLst>
            </a:pPr>
            <a:r>
              <a:rPr lang="fr-FR" sz="1600" dirty="0">
                <a:solidFill>
                  <a:schemeClr val="tx1"/>
                </a:solidFill>
                <a:latin typeface="Consolas" charset="0"/>
                <a:ea typeface="Consolas" charset="0"/>
                <a:cs typeface="Consolas" charset="0"/>
              </a:rPr>
              <a:t>	x *= x; </a:t>
            </a:r>
          </a:p>
          <a:p>
            <a:pPr>
              <a:tabLst>
                <a:tab pos="344488" algn="l"/>
                <a:tab pos="687388" algn="l"/>
              </a:tabLst>
            </a:pPr>
            <a:r>
              <a:rPr lang="fr-FR" sz="1600" dirty="0">
                <a:solidFill>
                  <a:schemeClr val="tx1"/>
                </a:solidFill>
                <a:latin typeface="Consolas" charset="0"/>
                <a:ea typeface="Consolas" charset="0"/>
                <a:cs typeface="Consolas" charset="0"/>
              </a:rPr>
              <a:t>}</a:t>
            </a:r>
            <a:endParaRPr lang="en-US" sz="1600" dirty="0">
              <a:solidFill>
                <a:schemeClr val="tx1"/>
              </a:solidFill>
              <a:latin typeface="Consolas" charset="0"/>
              <a:ea typeface="Consolas" charset="0"/>
              <a:cs typeface="Consolas" charset="0"/>
            </a:endParaRP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 = 10;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 &lt;&lt; " squared: ";</a:t>
            </a:r>
          </a:p>
          <a:p>
            <a:pPr>
              <a:tabLst>
                <a:tab pos="344488" algn="l"/>
                <a:tab pos="687388" algn="l"/>
              </a:tabLst>
            </a:pPr>
            <a:r>
              <a:rPr lang="en-US" sz="1600" dirty="0">
                <a:solidFill>
                  <a:schemeClr val="tx1"/>
                </a:solidFill>
                <a:latin typeface="Consolas" charset="0"/>
                <a:ea typeface="Consolas" charset="0"/>
                <a:cs typeface="Consolas" charset="0"/>
              </a:rPr>
              <a:t>	square( a );</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return 0; </a:t>
            </a:r>
          </a:p>
          <a:p>
            <a:pPr>
              <a:tabLst>
                <a:tab pos="344488" algn="l"/>
                <a:tab pos="687388" algn="l"/>
              </a:tabLst>
            </a:pPr>
            <a:r>
              <a:rPr lang="fr-FR" sz="1600" dirty="0">
                <a:solidFill>
                  <a:schemeClr val="tx1"/>
                </a:solidFill>
                <a:latin typeface="Consolas" charset="0"/>
                <a:ea typeface="Consolas" charset="0"/>
                <a:cs typeface="Consolas" charset="0"/>
              </a:rPr>
              <a:t>}</a:t>
            </a:r>
          </a:p>
          <a:p>
            <a:pPr>
              <a:tabLst>
                <a:tab pos="344488" algn="l"/>
                <a:tab pos="687388" algn="l"/>
              </a:tabLst>
            </a:pPr>
            <a:endParaRPr lang="fr-FR" sz="1600" dirty="0">
              <a:solidFill>
                <a:schemeClr val="tx1"/>
              </a:solidFill>
              <a:latin typeface="Consolas" charset="0"/>
              <a:ea typeface="Consolas" charset="0"/>
              <a:cs typeface="Consolas" charset="0"/>
            </a:endParaRPr>
          </a:p>
        </p:txBody>
      </p:sp>
      <p:sp>
        <p:nvSpPr>
          <p:cNvPr id="2" name="Title 1"/>
          <p:cNvSpPr>
            <a:spLocks noGrp="1"/>
          </p:cNvSpPr>
          <p:nvPr>
            <p:ph type="title"/>
          </p:nvPr>
        </p:nvSpPr>
        <p:spPr/>
        <p:txBody>
          <a:bodyPr/>
          <a:lstStyle/>
          <a:p>
            <a:r>
              <a:rPr lang="en-US" dirty="0"/>
              <a:t>Pass-by-Reference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62</a:t>
            </a:fld>
            <a:endParaRPr lang="en-US"/>
          </a:p>
        </p:txBody>
      </p:sp>
      <p:sp>
        <p:nvSpPr>
          <p:cNvPr id="9" name="Right Arrow 8"/>
          <p:cNvSpPr/>
          <p:nvPr/>
        </p:nvSpPr>
        <p:spPr>
          <a:xfrm>
            <a:off x="500491" y="5182302"/>
            <a:ext cx="258661" cy="192947"/>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9" name="Rectangle 18"/>
          <p:cNvSpPr/>
          <p:nvPr/>
        </p:nvSpPr>
        <p:spPr>
          <a:xfrm>
            <a:off x="5585254" y="4910688"/>
            <a:ext cx="1120346" cy="4674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 name="TextBox 19"/>
          <p:cNvSpPr txBox="1"/>
          <p:nvPr/>
        </p:nvSpPr>
        <p:spPr>
          <a:xfrm>
            <a:off x="5961322" y="4449023"/>
            <a:ext cx="354584" cy="461665"/>
          </a:xfrm>
          <a:prstGeom prst="rect">
            <a:avLst/>
          </a:prstGeom>
          <a:noFill/>
        </p:spPr>
        <p:txBody>
          <a:bodyPr wrap="none" rtlCol="0">
            <a:spAutoFit/>
          </a:bodyPr>
          <a:lstStyle/>
          <a:p>
            <a:r>
              <a:rPr lang="en-US" sz="2400" dirty="0">
                <a:latin typeface="Consolas" charset="0"/>
                <a:ea typeface="Consolas" charset="0"/>
                <a:cs typeface="Consolas" charset="0"/>
              </a:rPr>
              <a:t>a</a:t>
            </a:r>
          </a:p>
        </p:txBody>
      </p:sp>
      <p:sp>
        <p:nvSpPr>
          <p:cNvPr id="21" name="TextBox 20"/>
          <p:cNvSpPr txBox="1"/>
          <p:nvPr/>
        </p:nvSpPr>
        <p:spPr>
          <a:xfrm>
            <a:off x="5898293" y="4913584"/>
            <a:ext cx="691978" cy="461665"/>
          </a:xfrm>
          <a:prstGeom prst="rect">
            <a:avLst/>
          </a:prstGeom>
          <a:noFill/>
        </p:spPr>
        <p:txBody>
          <a:bodyPr wrap="square" rtlCol="0">
            <a:spAutoFit/>
          </a:bodyPr>
          <a:lstStyle/>
          <a:p>
            <a:r>
              <a:rPr lang="en-US" sz="2400" dirty="0"/>
              <a:t>10</a:t>
            </a:r>
          </a:p>
        </p:txBody>
      </p:sp>
      <p:sp>
        <p:nvSpPr>
          <p:cNvPr id="16" name="TextBox 15"/>
          <p:cNvSpPr txBox="1"/>
          <p:nvPr/>
        </p:nvSpPr>
        <p:spPr>
          <a:xfrm>
            <a:off x="5861222" y="4933893"/>
            <a:ext cx="691978" cy="396000"/>
          </a:xfrm>
          <a:prstGeom prst="rect">
            <a:avLst/>
          </a:prstGeom>
          <a:solidFill>
            <a:schemeClr val="bg1"/>
          </a:solidFill>
        </p:spPr>
        <p:txBody>
          <a:bodyPr wrap="square" rtlCol="0">
            <a:spAutoFit/>
          </a:bodyPr>
          <a:lstStyle/>
          <a:p>
            <a:r>
              <a:rPr lang="en-US" sz="2400"/>
              <a:t>100</a:t>
            </a:r>
          </a:p>
        </p:txBody>
      </p:sp>
    </p:spTree>
    <p:extLst>
      <p:ext uri="{BB962C8B-B14F-4D97-AF65-F5344CB8AC3E}">
        <p14:creationId xmlns:p14="http://schemas.microsoft.com/office/powerpoint/2010/main" val="11306513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Pass-by-Reference</a:t>
            </a:r>
          </a:p>
        </p:txBody>
      </p:sp>
      <p:sp>
        <p:nvSpPr>
          <p:cNvPr id="5" name="Slide Number Placeholder 4"/>
          <p:cNvSpPr>
            <a:spLocks noGrp="1"/>
          </p:cNvSpPr>
          <p:nvPr>
            <p:ph type="sldNum" sz="quarter" idx="12"/>
          </p:nvPr>
        </p:nvSpPr>
        <p:spPr>
          <a:xfrm>
            <a:off x="6553200" y="6385847"/>
            <a:ext cx="2133600" cy="365125"/>
          </a:xfrm>
        </p:spPr>
        <p:txBody>
          <a:bodyPr/>
          <a:lstStyle/>
          <a:p>
            <a:fld id="{A2D5F323-9395-A24C-8003-89F99F5948AE}" type="slidenum">
              <a:rPr lang="en-US" smtClean="0"/>
              <a:pPr/>
              <a:t>63</a:t>
            </a:fld>
            <a:endParaRPr lang="en-US"/>
          </a:p>
        </p:txBody>
      </p:sp>
      <p:sp>
        <p:nvSpPr>
          <p:cNvPr id="19" name="Rectangle 18"/>
          <p:cNvSpPr/>
          <p:nvPr/>
        </p:nvSpPr>
        <p:spPr>
          <a:xfrm>
            <a:off x="457200" y="1232167"/>
            <a:ext cx="6182404" cy="539826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iostream</a:t>
            </a:r>
            <a:r>
              <a:rPr lang="en-US" sz="1600" dirty="0">
                <a:solidFill>
                  <a:schemeClr val="tx1"/>
                </a:solidFill>
                <a:latin typeface="Consolas" charset="0"/>
                <a:ea typeface="Consolas" charset="0"/>
                <a:cs typeface="Consolas" charset="0"/>
              </a:rPr>
              <a:t>&gt; </a:t>
            </a:r>
          </a:p>
          <a:p>
            <a:pPr>
              <a:tabLst>
                <a:tab pos="344488" algn="l"/>
                <a:tab pos="687388" algn="l"/>
              </a:tabLst>
            </a:pPr>
            <a:r>
              <a:rPr lang="en-US" sz="1600" dirty="0">
                <a:solidFill>
                  <a:schemeClr val="tx1"/>
                </a:solidFill>
                <a:latin typeface="Consolas" charset="0"/>
                <a:ea typeface="Consolas" charset="0"/>
                <a:cs typeface="Consolas" charset="0"/>
              </a:rPr>
              <a:t>using namespace </a:t>
            </a:r>
            <a:r>
              <a:rPr lang="en-US" sz="1600" dirty="0" err="1">
                <a:solidFill>
                  <a:schemeClr val="tx1"/>
                </a:solidFill>
                <a:latin typeface="Consolas" charset="0"/>
                <a:ea typeface="Consolas" charset="0"/>
                <a:cs typeface="Consolas" charset="0"/>
              </a:rPr>
              <a:t>std</a:t>
            </a:r>
            <a:r>
              <a:rPr lang="en-US" sz="1600" dirty="0">
                <a:solidFill>
                  <a:schemeClr val="tx1"/>
                </a:solidFill>
                <a:latin typeface="Consolas" charset="0"/>
                <a:ea typeface="Consolas" charset="0"/>
                <a:cs typeface="Consolas" charset="0"/>
              </a:rPr>
              <a:t>;</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s-ES_tradnl" sz="1600" dirty="0" err="1">
                <a:solidFill>
                  <a:schemeClr val="tx1"/>
                </a:solidFill>
                <a:latin typeface="Consolas" charset="0"/>
                <a:ea typeface="Consolas" charset="0"/>
                <a:cs typeface="Consolas" charset="0"/>
              </a:rPr>
              <a:t>void</a:t>
            </a:r>
            <a:r>
              <a:rPr lang="es-ES_tradnl" sz="1600" dirty="0">
                <a:solidFill>
                  <a:schemeClr val="tx1"/>
                </a:solidFill>
                <a:latin typeface="Consolas" charset="0"/>
                <a:ea typeface="Consolas" charset="0"/>
                <a:cs typeface="Consolas" charset="0"/>
              </a:rPr>
              <a:t> swap(</a:t>
            </a:r>
            <a:r>
              <a:rPr lang="es-ES_tradnl" sz="1600" dirty="0" err="1">
                <a:solidFill>
                  <a:schemeClr val="tx1"/>
                </a:solidFill>
                <a:latin typeface="Consolas" charset="0"/>
                <a:ea typeface="Consolas" charset="0"/>
                <a:cs typeface="Consolas" charset="0"/>
              </a:rPr>
              <a:t>int</a:t>
            </a:r>
            <a:r>
              <a:rPr lang="es-ES_tradnl" sz="1600" dirty="0">
                <a:solidFill>
                  <a:schemeClr val="tx1"/>
                </a:solidFill>
                <a:latin typeface="Consolas" charset="0"/>
                <a:ea typeface="Consolas" charset="0"/>
                <a:cs typeface="Consolas" charset="0"/>
              </a:rPr>
              <a:t> &amp;a, </a:t>
            </a:r>
            <a:r>
              <a:rPr lang="es-ES_tradnl" sz="1600" dirty="0" err="1">
                <a:solidFill>
                  <a:schemeClr val="tx1"/>
                </a:solidFill>
                <a:latin typeface="Consolas" charset="0"/>
                <a:ea typeface="Consolas" charset="0"/>
                <a:cs typeface="Consolas" charset="0"/>
              </a:rPr>
              <a:t>int</a:t>
            </a:r>
            <a:r>
              <a:rPr lang="es-ES_tradnl" sz="1600" dirty="0">
                <a:solidFill>
                  <a:schemeClr val="tx1"/>
                </a:solidFill>
                <a:latin typeface="Consolas" charset="0"/>
                <a:ea typeface="Consolas" charset="0"/>
                <a:cs typeface="Consolas" charset="0"/>
              </a:rPr>
              <a:t> &amp;b) </a:t>
            </a:r>
          </a:p>
          <a:p>
            <a:pPr>
              <a:tabLst>
                <a:tab pos="344488" algn="l"/>
                <a:tab pos="687388" algn="l"/>
              </a:tabLst>
            </a:pPr>
            <a:r>
              <a:rPr lang="es-ES_tradnl" sz="1600" dirty="0">
                <a:solidFill>
                  <a:schemeClr val="tx1"/>
                </a:solidFill>
                <a:latin typeface="Consolas" charset="0"/>
                <a:ea typeface="Consolas" charset="0"/>
                <a:cs typeface="Consolas" charset="0"/>
              </a:rPr>
              <a:t>{</a:t>
            </a:r>
          </a:p>
          <a:p>
            <a:pPr>
              <a:tabLst>
                <a:tab pos="344488" algn="l"/>
                <a:tab pos="687388" algn="l"/>
              </a:tabLst>
            </a:pPr>
            <a:r>
              <a:rPr lang="fr-FR" sz="1600" dirty="0">
                <a:solidFill>
                  <a:schemeClr val="tx1"/>
                </a:solidFill>
                <a:latin typeface="Consolas" charset="0"/>
                <a:ea typeface="Consolas" charset="0"/>
                <a:cs typeface="Consolas" charset="0"/>
              </a:rPr>
              <a:t>	cout &lt;&lt; </a:t>
            </a:r>
            <a:r>
              <a:rPr lang="es-ES_tradnl" sz="1600" dirty="0">
                <a:solidFill>
                  <a:schemeClr val="tx1"/>
                </a:solidFill>
                <a:latin typeface="Consolas" charset="0"/>
                <a:ea typeface="Consolas" charset="0"/>
                <a:cs typeface="Consolas" charset="0"/>
              </a:rPr>
              <a:t>"</a:t>
            </a:r>
            <a:r>
              <a:rPr lang="fr-FR" sz="1600" dirty="0">
                <a:solidFill>
                  <a:schemeClr val="tx1"/>
                </a:solidFill>
                <a:latin typeface="Consolas" charset="0"/>
                <a:ea typeface="Consolas" charset="0"/>
                <a:cs typeface="Consolas" charset="0"/>
              </a:rPr>
              <a:t>a = </a:t>
            </a:r>
            <a:r>
              <a:rPr lang="es-ES_tradnl" sz="1600" dirty="0">
                <a:solidFill>
                  <a:schemeClr val="tx1"/>
                </a:solidFill>
                <a:latin typeface="Consolas" charset="0"/>
                <a:ea typeface="Consolas" charset="0"/>
                <a:cs typeface="Consolas" charset="0"/>
              </a:rPr>
              <a:t>"</a:t>
            </a:r>
            <a:r>
              <a:rPr lang="fr-FR" sz="1600" dirty="0">
                <a:solidFill>
                  <a:schemeClr val="tx1"/>
                </a:solidFill>
                <a:latin typeface="Consolas" charset="0"/>
                <a:ea typeface="Consolas" charset="0"/>
                <a:cs typeface="Consolas" charset="0"/>
              </a:rPr>
              <a:t> &lt;&lt; a &lt;&lt; </a:t>
            </a:r>
            <a:r>
              <a:rPr lang="es-ES_tradnl" sz="1600" dirty="0">
                <a:solidFill>
                  <a:schemeClr val="tx1"/>
                </a:solidFill>
                <a:latin typeface="Consolas" charset="0"/>
                <a:ea typeface="Consolas" charset="0"/>
                <a:cs typeface="Consolas" charset="0"/>
              </a:rPr>
              <a:t>"</a:t>
            </a:r>
            <a:r>
              <a:rPr lang="fr-FR" sz="1600" dirty="0">
                <a:solidFill>
                  <a:schemeClr val="tx1"/>
                </a:solidFill>
                <a:latin typeface="Consolas" charset="0"/>
                <a:ea typeface="Consolas" charset="0"/>
                <a:cs typeface="Consolas" charset="0"/>
              </a:rPr>
              <a:t>, b = </a:t>
            </a:r>
            <a:r>
              <a:rPr lang="es-ES_tradnl" sz="1600" dirty="0">
                <a:solidFill>
                  <a:schemeClr val="tx1"/>
                </a:solidFill>
                <a:latin typeface="Consolas" charset="0"/>
                <a:ea typeface="Consolas" charset="0"/>
                <a:cs typeface="Consolas" charset="0"/>
              </a:rPr>
              <a:t>"</a:t>
            </a:r>
            <a:r>
              <a:rPr lang="fr-FR" sz="1600" dirty="0">
                <a:solidFill>
                  <a:schemeClr val="tx1"/>
                </a:solidFill>
                <a:latin typeface="Consolas" charset="0"/>
                <a:ea typeface="Consolas" charset="0"/>
                <a:cs typeface="Consolas" charset="0"/>
              </a:rPr>
              <a:t> &lt;&lt; b &lt;&lt; </a:t>
            </a:r>
            <a:r>
              <a:rPr lang="fr-FR" sz="1600" dirty="0" err="1">
                <a:solidFill>
                  <a:schemeClr val="tx1"/>
                </a:solidFill>
                <a:latin typeface="Consolas" charset="0"/>
                <a:ea typeface="Consolas" charset="0"/>
                <a:cs typeface="Consolas" charset="0"/>
              </a:rPr>
              <a:t>endl</a:t>
            </a:r>
            <a:r>
              <a:rPr lang="fr-FR" sz="1600" dirty="0">
                <a:solidFill>
                  <a:schemeClr val="tx1"/>
                </a:solidFill>
                <a:latin typeface="Consolas" charset="0"/>
                <a:ea typeface="Consolas" charset="0"/>
                <a:cs typeface="Consolas" charset="0"/>
              </a:rPr>
              <a:t>; </a:t>
            </a:r>
          </a:p>
          <a:p>
            <a:pPr>
              <a:tabLst>
                <a:tab pos="344488" algn="l"/>
                <a:tab pos="687388" algn="l"/>
              </a:tabLst>
            </a:pPr>
            <a:r>
              <a:rPr lang="fr-FR" sz="1600" dirty="0">
                <a:solidFill>
                  <a:schemeClr val="tx1"/>
                </a:solidFill>
                <a:latin typeface="Consolas" charset="0"/>
                <a:ea typeface="Consolas" charset="0"/>
                <a:cs typeface="Consolas" charset="0"/>
              </a:rPr>
              <a:t>	</a:t>
            </a:r>
            <a:r>
              <a:rPr lang="fr-FR" sz="1600" dirty="0" err="1">
                <a:solidFill>
                  <a:schemeClr val="tx1"/>
                </a:solidFill>
                <a:latin typeface="Consolas" charset="0"/>
                <a:ea typeface="Consolas" charset="0"/>
                <a:cs typeface="Consolas" charset="0"/>
              </a:rPr>
              <a:t>int</a:t>
            </a:r>
            <a:r>
              <a:rPr lang="fr-FR" sz="1600" dirty="0">
                <a:solidFill>
                  <a:schemeClr val="tx1"/>
                </a:solidFill>
                <a:latin typeface="Consolas" charset="0"/>
                <a:ea typeface="Consolas" charset="0"/>
                <a:cs typeface="Consolas" charset="0"/>
              </a:rPr>
              <a:t> </a:t>
            </a:r>
            <a:r>
              <a:rPr lang="fr-FR" sz="1600" dirty="0" err="1">
                <a:solidFill>
                  <a:schemeClr val="tx1"/>
                </a:solidFill>
                <a:latin typeface="Consolas" charset="0"/>
                <a:ea typeface="Consolas" charset="0"/>
                <a:cs typeface="Consolas" charset="0"/>
              </a:rPr>
              <a:t>temp</a:t>
            </a:r>
            <a:r>
              <a:rPr lang="fr-FR" sz="1600" dirty="0">
                <a:solidFill>
                  <a:schemeClr val="tx1"/>
                </a:solidFill>
                <a:latin typeface="Consolas" charset="0"/>
                <a:ea typeface="Consolas" charset="0"/>
                <a:cs typeface="Consolas" charset="0"/>
              </a:rPr>
              <a:t> = a;</a:t>
            </a:r>
          </a:p>
          <a:p>
            <a:pPr>
              <a:tabLst>
                <a:tab pos="344488" algn="l"/>
                <a:tab pos="687388" algn="l"/>
              </a:tabLst>
            </a:pPr>
            <a:r>
              <a:rPr lang="fr-FR" sz="1600" dirty="0">
                <a:solidFill>
                  <a:schemeClr val="tx1"/>
                </a:solidFill>
                <a:latin typeface="Consolas" charset="0"/>
                <a:ea typeface="Consolas" charset="0"/>
                <a:cs typeface="Consolas" charset="0"/>
              </a:rPr>
              <a:t>	a = b;</a:t>
            </a:r>
          </a:p>
          <a:p>
            <a:pPr>
              <a:tabLst>
                <a:tab pos="344488" algn="l"/>
                <a:tab pos="687388" algn="l"/>
              </a:tabLst>
            </a:pPr>
            <a:r>
              <a:rPr lang="fr-FR" sz="1600" dirty="0">
                <a:solidFill>
                  <a:schemeClr val="tx1"/>
                </a:solidFill>
                <a:latin typeface="Consolas" charset="0"/>
                <a:ea typeface="Consolas" charset="0"/>
                <a:cs typeface="Consolas" charset="0"/>
              </a:rPr>
              <a:t>	b = </a:t>
            </a:r>
            <a:r>
              <a:rPr lang="fr-FR" sz="1600" dirty="0" err="1">
                <a:solidFill>
                  <a:schemeClr val="tx1"/>
                </a:solidFill>
                <a:latin typeface="Consolas" charset="0"/>
                <a:ea typeface="Consolas" charset="0"/>
                <a:cs typeface="Consolas" charset="0"/>
              </a:rPr>
              <a:t>temp</a:t>
            </a:r>
            <a:r>
              <a:rPr lang="fr-FR" sz="1600" dirty="0">
                <a:solidFill>
                  <a:schemeClr val="tx1"/>
                </a:solidFill>
                <a:latin typeface="Consolas" charset="0"/>
                <a:ea typeface="Consolas" charset="0"/>
                <a:cs typeface="Consolas" charset="0"/>
              </a:rPr>
              <a:t>;</a:t>
            </a:r>
          </a:p>
          <a:p>
            <a:pPr>
              <a:tabLst>
                <a:tab pos="344488" algn="l"/>
                <a:tab pos="687388"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s-ES_tradnl" sz="1600" dirty="0">
                <a:solidFill>
                  <a:schemeClr val="tx1"/>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a = </a:t>
            </a:r>
            <a:r>
              <a:rPr lang="es-ES_tradnl" sz="1600" dirty="0">
                <a:solidFill>
                  <a:schemeClr val="tx1"/>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 &lt;&lt; a &lt;&lt; </a:t>
            </a:r>
            <a:r>
              <a:rPr lang="es-ES_tradnl" sz="1600" dirty="0">
                <a:solidFill>
                  <a:schemeClr val="tx1"/>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 b = </a:t>
            </a:r>
            <a:r>
              <a:rPr lang="es-ES_tradnl" sz="1600" dirty="0">
                <a:solidFill>
                  <a:schemeClr val="tx1"/>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 &lt;&lt; b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 </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endParaRPr lang="en-US" sz="1600" dirty="0">
              <a:solidFill>
                <a:schemeClr val="tx1"/>
              </a:solidFill>
              <a:latin typeface="Consolas" charset="0"/>
              <a:ea typeface="Consolas" charset="0"/>
              <a:cs typeface="Consolas" charset="0"/>
            </a:endParaRPr>
          </a:p>
          <a:p>
            <a:pPr>
              <a:tabLst>
                <a:tab pos="344488" algn="l"/>
                <a:tab pos="687388" algn="l"/>
              </a:tabLst>
            </a:pP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 </a:t>
            </a:r>
          </a:p>
          <a:p>
            <a:pPr>
              <a:tabLst>
                <a:tab pos="344488" algn="l"/>
                <a:tab pos="687388" algn="l"/>
              </a:tabLst>
            </a:pPr>
            <a:r>
              <a:rPr lang="en-US" sz="1600" dirty="0">
                <a:solidFill>
                  <a:schemeClr val="tx1"/>
                </a:solidFill>
                <a:latin typeface="Consolas" charset="0"/>
                <a:ea typeface="Consolas" charset="0"/>
                <a:cs typeface="Consolas" charset="0"/>
              </a:rPr>
              <a:t>{</a:t>
            </a:r>
          </a:p>
          <a:p>
            <a:pPr>
              <a:tabLst>
                <a:tab pos="344488" algn="l"/>
                <a:tab pos="687388" algn="l"/>
              </a:tabLst>
            </a:pPr>
            <a:r>
              <a:rPr lang="es-ES_tradnl" sz="1600" dirty="0">
                <a:solidFill>
                  <a:schemeClr val="tx1"/>
                </a:solidFill>
                <a:latin typeface="Consolas" charset="0"/>
                <a:ea typeface="Consolas" charset="0"/>
                <a:cs typeface="Consolas" charset="0"/>
              </a:rPr>
              <a:t>	</a:t>
            </a:r>
            <a:r>
              <a:rPr lang="es-ES_tradnl" sz="1600" dirty="0" err="1">
                <a:solidFill>
                  <a:schemeClr val="tx1"/>
                </a:solidFill>
                <a:latin typeface="Consolas" charset="0"/>
                <a:ea typeface="Consolas" charset="0"/>
                <a:cs typeface="Consolas" charset="0"/>
              </a:rPr>
              <a:t>int</a:t>
            </a:r>
            <a:r>
              <a:rPr lang="es-ES_tradnl" sz="1600" dirty="0">
                <a:solidFill>
                  <a:schemeClr val="tx1"/>
                </a:solidFill>
                <a:latin typeface="Consolas" charset="0"/>
                <a:ea typeface="Consolas" charset="0"/>
                <a:cs typeface="Consolas" charset="0"/>
              </a:rPr>
              <a:t> x = 0, y = 100;</a:t>
            </a:r>
          </a:p>
          <a:p>
            <a:pPr>
              <a:tabLst>
                <a:tab pos="344488" algn="l"/>
                <a:tab pos="687388" algn="l"/>
              </a:tabLst>
            </a:pPr>
            <a:r>
              <a:rPr lang="es-ES_tradnl" sz="1600" dirty="0">
                <a:solidFill>
                  <a:schemeClr val="tx1"/>
                </a:solidFill>
                <a:latin typeface="Consolas" charset="0"/>
                <a:ea typeface="Consolas" charset="0"/>
                <a:cs typeface="Consolas" charset="0"/>
              </a:rPr>
              <a:t>	</a:t>
            </a:r>
            <a:r>
              <a:rPr lang="es-ES_tradnl" sz="1600" dirty="0" err="1">
                <a:solidFill>
                  <a:schemeClr val="tx1"/>
                </a:solidFill>
                <a:latin typeface="Consolas" charset="0"/>
                <a:ea typeface="Consolas" charset="0"/>
                <a:cs typeface="Consolas" charset="0"/>
              </a:rPr>
              <a:t>cout</a:t>
            </a:r>
            <a:r>
              <a:rPr lang="es-ES_tradnl" sz="1600" dirty="0">
                <a:solidFill>
                  <a:schemeClr val="tx1"/>
                </a:solidFill>
                <a:latin typeface="Consolas" charset="0"/>
                <a:ea typeface="Consolas" charset="0"/>
                <a:cs typeface="Consolas" charset="0"/>
              </a:rPr>
              <a:t> &lt;&lt; "x = " &lt;&lt; x &lt;&lt; ", y = " &lt;&lt; y &lt;&lt; </a:t>
            </a:r>
            <a:r>
              <a:rPr lang="es-ES_tradnl" sz="1600" dirty="0" err="1">
                <a:solidFill>
                  <a:schemeClr val="tx1"/>
                </a:solidFill>
                <a:latin typeface="Consolas" charset="0"/>
                <a:ea typeface="Consolas" charset="0"/>
                <a:cs typeface="Consolas" charset="0"/>
              </a:rPr>
              <a:t>endl</a:t>
            </a:r>
            <a:r>
              <a:rPr lang="es-ES_tradnl" sz="1600" dirty="0">
                <a:solidFill>
                  <a:schemeClr val="tx1"/>
                </a:solidFill>
                <a:latin typeface="Consolas" charset="0"/>
                <a:ea typeface="Consolas" charset="0"/>
                <a:cs typeface="Consolas" charset="0"/>
              </a:rPr>
              <a:t>; </a:t>
            </a:r>
          </a:p>
          <a:p>
            <a:pPr>
              <a:tabLst>
                <a:tab pos="344488" algn="l"/>
                <a:tab pos="687388" algn="l"/>
              </a:tabLst>
            </a:pPr>
            <a:r>
              <a:rPr lang="es-ES_tradnl" sz="1600" dirty="0">
                <a:solidFill>
                  <a:schemeClr val="tx1"/>
                </a:solidFill>
                <a:latin typeface="Consolas" charset="0"/>
                <a:ea typeface="Consolas" charset="0"/>
                <a:cs typeface="Consolas" charset="0"/>
              </a:rPr>
              <a:t>	swap(x, y);</a:t>
            </a:r>
          </a:p>
          <a:p>
            <a:pPr>
              <a:tabLst>
                <a:tab pos="344488" algn="l"/>
                <a:tab pos="687388" algn="l"/>
              </a:tabLst>
            </a:pPr>
            <a:r>
              <a:rPr lang="es-ES_tradnl" sz="1600" dirty="0">
                <a:solidFill>
                  <a:schemeClr val="tx1"/>
                </a:solidFill>
                <a:latin typeface="Consolas" charset="0"/>
                <a:ea typeface="Consolas" charset="0"/>
                <a:cs typeface="Consolas" charset="0"/>
              </a:rPr>
              <a:t>	</a:t>
            </a:r>
            <a:r>
              <a:rPr lang="es-ES_tradnl" sz="1600" dirty="0" err="1">
                <a:solidFill>
                  <a:schemeClr val="tx1"/>
                </a:solidFill>
                <a:latin typeface="Consolas" charset="0"/>
                <a:ea typeface="Consolas" charset="0"/>
                <a:cs typeface="Consolas" charset="0"/>
              </a:rPr>
              <a:t>cout</a:t>
            </a:r>
            <a:r>
              <a:rPr lang="es-ES_tradnl" sz="1600" dirty="0">
                <a:solidFill>
                  <a:schemeClr val="tx1"/>
                </a:solidFill>
                <a:latin typeface="Consolas" charset="0"/>
                <a:ea typeface="Consolas" charset="0"/>
                <a:cs typeface="Consolas" charset="0"/>
              </a:rPr>
              <a:t> &lt;&lt; "x = " &lt;&lt; x &lt;&lt; ", y = " &lt;&lt; y &lt;&lt; </a:t>
            </a:r>
            <a:r>
              <a:rPr lang="es-ES_tradnl" sz="1600" dirty="0" err="1">
                <a:solidFill>
                  <a:schemeClr val="tx1"/>
                </a:solidFill>
                <a:latin typeface="Consolas" charset="0"/>
                <a:ea typeface="Consolas" charset="0"/>
                <a:cs typeface="Consolas" charset="0"/>
              </a:rPr>
              <a:t>endl</a:t>
            </a:r>
            <a:r>
              <a:rPr lang="es-ES_tradnl" sz="1600" dirty="0">
                <a:solidFill>
                  <a:schemeClr val="tx1"/>
                </a:solidFill>
                <a:latin typeface="Consolas" charset="0"/>
                <a:ea typeface="Consolas" charset="0"/>
                <a:cs typeface="Consolas" charset="0"/>
              </a:rPr>
              <a:t>; </a:t>
            </a:r>
          </a:p>
          <a:p>
            <a:pPr>
              <a:tabLst>
                <a:tab pos="344488" algn="l"/>
                <a:tab pos="687388" algn="l"/>
              </a:tabLst>
            </a:pPr>
            <a:r>
              <a:rPr lang="es-ES_tradnl" sz="1600" dirty="0">
                <a:solidFill>
                  <a:schemeClr val="tx1"/>
                </a:solidFill>
                <a:latin typeface="Consolas" charset="0"/>
                <a:ea typeface="Consolas" charset="0"/>
                <a:cs typeface="Consolas" charset="0"/>
              </a:rPr>
              <a:t>	</a:t>
            </a:r>
            <a:r>
              <a:rPr lang="es-ES_tradnl" sz="1600" dirty="0" err="1">
                <a:solidFill>
                  <a:schemeClr val="tx1"/>
                </a:solidFill>
                <a:latin typeface="Consolas" charset="0"/>
                <a:ea typeface="Consolas" charset="0"/>
                <a:cs typeface="Consolas" charset="0"/>
              </a:rPr>
              <a:t>return</a:t>
            </a:r>
            <a:r>
              <a:rPr lang="es-ES_tradnl" sz="1600" dirty="0">
                <a:solidFill>
                  <a:schemeClr val="tx1"/>
                </a:solidFill>
                <a:latin typeface="Consolas" charset="0"/>
                <a:ea typeface="Consolas" charset="0"/>
                <a:cs typeface="Consolas" charset="0"/>
              </a:rPr>
              <a:t> 0;</a:t>
            </a:r>
          </a:p>
          <a:p>
            <a:pPr>
              <a:tabLst>
                <a:tab pos="344488" algn="l"/>
                <a:tab pos="687388" algn="l"/>
              </a:tabLst>
            </a:pPr>
            <a:r>
              <a:rPr lang="es-ES_tradnl" sz="1600" dirty="0">
                <a:solidFill>
                  <a:schemeClr val="tx1"/>
                </a:solidFill>
                <a:latin typeface="Consolas" charset="0"/>
                <a:ea typeface="Consolas" charset="0"/>
                <a:cs typeface="Consolas" charset="0"/>
              </a:rPr>
              <a:t>}</a:t>
            </a:r>
          </a:p>
          <a:p>
            <a:pPr>
              <a:tabLst>
                <a:tab pos="344488" algn="l"/>
                <a:tab pos="687388" algn="l"/>
              </a:tabLst>
            </a:pPr>
            <a:endParaRPr lang="es-ES_tradnl" sz="1600" dirty="0">
              <a:solidFill>
                <a:schemeClr val="tx1"/>
              </a:solidFill>
              <a:latin typeface="Consolas" charset="0"/>
              <a:ea typeface="Consolas" charset="0"/>
              <a:cs typeface="Consolas" charset="0"/>
            </a:endParaRPr>
          </a:p>
        </p:txBody>
      </p:sp>
      <p:sp>
        <p:nvSpPr>
          <p:cNvPr id="20" name="Rectangle 19"/>
          <p:cNvSpPr/>
          <p:nvPr/>
        </p:nvSpPr>
        <p:spPr>
          <a:xfrm>
            <a:off x="6219908" y="3010631"/>
            <a:ext cx="2626251" cy="1667959"/>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endParaRPr lang="en-US" sz="1600" dirty="0">
              <a:solidFill>
                <a:schemeClr val="dk1"/>
              </a:solidFill>
              <a:cs typeface="Times New Roman" pitchFamily="18" charset="0"/>
            </a:endParaRPr>
          </a:p>
          <a:p>
            <a:endParaRPr lang="en-US" sz="1600" dirty="0">
              <a:solidFill>
                <a:schemeClr val="dk1"/>
              </a:solidFill>
              <a:cs typeface="Times New Roman" pitchFamily="18" charset="0"/>
            </a:endParaRPr>
          </a:p>
        </p:txBody>
      </p:sp>
      <p:sp>
        <p:nvSpPr>
          <p:cNvPr id="21" name="TextBox 20"/>
          <p:cNvSpPr txBox="1"/>
          <p:nvPr/>
        </p:nvSpPr>
        <p:spPr>
          <a:xfrm>
            <a:off x="7466036" y="2735298"/>
            <a:ext cx="1723965" cy="276999"/>
          </a:xfrm>
          <a:prstGeom prst="rect">
            <a:avLst/>
          </a:prstGeom>
          <a:noFill/>
        </p:spPr>
        <p:txBody>
          <a:bodyPr wrap="square" rtlCol="0">
            <a:spAutoFit/>
          </a:bodyPr>
          <a:lstStyle/>
          <a:p>
            <a:r>
              <a:rPr lang="en-US" sz="1200" dirty="0">
                <a:cs typeface="Chalkduster"/>
              </a:rPr>
              <a:t>Screen output</a:t>
            </a:r>
          </a:p>
        </p:txBody>
      </p:sp>
      <p:sp>
        <p:nvSpPr>
          <p:cNvPr id="22" name="Oval 21"/>
          <p:cNvSpPr/>
          <p:nvPr/>
        </p:nvSpPr>
        <p:spPr>
          <a:xfrm>
            <a:off x="451927" y="4970491"/>
            <a:ext cx="340716" cy="3316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b="1" dirty="0"/>
              <a:t>1</a:t>
            </a:r>
          </a:p>
        </p:txBody>
      </p:sp>
      <p:sp>
        <p:nvSpPr>
          <p:cNvPr id="23" name="Oval 22"/>
          <p:cNvSpPr/>
          <p:nvPr/>
        </p:nvSpPr>
        <p:spPr>
          <a:xfrm>
            <a:off x="451927" y="2542169"/>
            <a:ext cx="340716" cy="3316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b="1" dirty="0"/>
              <a:t>2</a:t>
            </a:r>
          </a:p>
        </p:txBody>
      </p:sp>
      <p:sp>
        <p:nvSpPr>
          <p:cNvPr id="24" name="Oval 23"/>
          <p:cNvSpPr/>
          <p:nvPr/>
        </p:nvSpPr>
        <p:spPr>
          <a:xfrm>
            <a:off x="451927" y="3499698"/>
            <a:ext cx="340716" cy="3316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b="1" dirty="0"/>
              <a:t>3</a:t>
            </a:r>
          </a:p>
        </p:txBody>
      </p:sp>
      <p:sp>
        <p:nvSpPr>
          <p:cNvPr id="25" name="Oval 24"/>
          <p:cNvSpPr/>
          <p:nvPr/>
        </p:nvSpPr>
        <p:spPr>
          <a:xfrm>
            <a:off x="451927" y="5468832"/>
            <a:ext cx="340716" cy="3316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b="1" dirty="0"/>
              <a:t>4</a:t>
            </a:r>
          </a:p>
        </p:txBody>
      </p:sp>
      <p:sp>
        <p:nvSpPr>
          <p:cNvPr id="26" name="TextBox 25"/>
          <p:cNvSpPr txBox="1"/>
          <p:nvPr/>
        </p:nvSpPr>
        <p:spPr>
          <a:xfrm>
            <a:off x="6250769" y="3134568"/>
            <a:ext cx="1957587" cy="369332"/>
          </a:xfrm>
          <a:prstGeom prst="rect">
            <a:avLst/>
          </a:prstGeom>
          <a:noFill/>
        </p:spPr>
        <p:txBody>
          <a:bodyPr wrap="none" rtlCol="0">
            <a:spAutoFit/>
          </a:bodyPr>
          <a:lstStyle/>
          <a:p>
            <a:r>
              <a:rPr lang="en-US" dirty="0">
                <a:latin typeface="Consolas" charset="0"/>
                <a:ea typeface="Consolas" charset="0"/>
                <a:cs typeface="Consolas" charset="0"/>
              </a:rPr>
              <a:t>x = 0, y = 100</a:t>
            </a:r>
          </a:p>
        </p:txBody>
      </p:sp>
      <p:sp>
        <p:nvSpPr>
          <p:cNvPr id="27" name="TextBox 26"/>
          <p:cNvSpPr txBox="1"/>
          <p:nvPr/>
        </p:nvSpPr>
        <p:spPr>
          <a:xfrm>
            <a:off x="6250769" y="3458867"/>
            <a:ext cx="1957587" cy="369332"/>
          </a:xfrm>
          <a:prstGeom prst="rect">
            <a:avLst/>
          </a:prstGeom>
          <a:noFill/>
        </p:spPr>
        <p:txBody>
          <a:bodyPr wrap="none" rtlCol="0">
            <a:spAutoFit/>
          </a:bodyPr>
          <a:lstStyle/>
          <a:p>
            <a:r>
              <a:rPr lang="en-US" dirty="0">
                <a:latin typeface="Consolas" charset="0"/>
                <a:ea typeface="Consolas" charset="0"/>
                <a:cs typeface="Consolas" charset="0"/>
              </a:rPr>
              <a:t>a = 0, b = 100</a:t>
            </a:r>
          </a:p>
        </p:txBody>
      </p:sp>
      <p:sp>
        <p:nvSpPr>
          <p:cNvPr id="28" name="TextBox 27"/>
          <p:cNvSpPr txBox="1"/>
          <p:nvPr/>
        </p:nvSpPr>
        <p:spPr>
          <a:xfrm>
            <a:off x="6250769" y="3783166"/>
            <a:ext cx="1957587" cy="369332"/>
          </a:xfrm>
          <a:prstGeom prst="rect">
            <a:avLst/>
          </a:prstGeom>
          <a:noFill/>
        </p:spPr>
        <p:txBody>
          <a:bodyPr wrap="none" rtlCol="0">
            <a:spAutoFit/>
          </a:bodyPr>
          <a:lstStyle/>
          <a:p>
            <a:r>
              <a:rPr lang="en-US" dirty="0">
                <a:latin typeface="Consolas" charset="0"/>
                <a:ea typeface="Consolas" charset="0"/>
                <a:cs typeface="Consolas" charset="0"/>
              </a:rPr>
              <a:t>a = 100, b = 0</a:t>
            </a:r>
          </a:p>
        </p:txBody>
      </p:sp>
      <p:sp>
        <p:nvSpPr>
          <p:cNvPr id="29" name="TextBox 28"/>
          <p:cNvSpPr txBox="1"/>
          <p:nvPr/>
        </p:nvSpPr>
        <p:spPr>
          <a:xfrm>
            <a:off x="6250769" y="4107464"/>
            <a:ext cx="1957587" cy="369332"/>
          </a:xfrm>
          <a:prstGeom prst="rect">
            <a:avLst/>
          </a:prstGeom>
          <a:noFill/>
        </p:spPr>
        <p:txBody>
          <a:bodyPr wrap="none" rtlCol="0">
            <a:spAutoFit/>
          </a:bodyPr>
          <a:lstStyle/>
          <a:p>
            <a:r>
              <a:rPr lang="en-US" dirty="0">
                <a:latin typeface="Consolas" charset="0"/>
                <a:ea typeface="Consolas" charset="0"/>
                <a:cs typeface="Consolas" charset="0"/>
              </a:rPr>
              <a:t>x = 100, y = 0</a:t>
            </a:r>
          </a:p>
        </p:txBody>
      </p:sp>
      <p:sp>
        <p:nvSpPr>
          <p:cNvPr id="15" name="TextBox 14">
            <a:extLst>
              <a:ext uri="{FF2B5EF4-FFF2-40B4-BE49-F238E27FC236}">
                <a16:creationId xmlns:a16="http://schemas.microsoft.com/office/drawing/2014/main" id="{4178CE5C-9F27-3B42-89FD-2D82F7100FA9}"/>
              </a:ext>
            </a:extLst>
          </p:cNvPr>
          <p:cNvSpPr txBox="1"/>
          <p:nvPr/>
        </p:nvSpPr>
        <p:spPr>
          <a:xfrm>
            <a:off x="4268185" y="1151430"/>
            <a:ext cx="4418615" cy="646331"/>
          </a:xfrm>
          <a:prstGeom prst="rect">
            <a:avLst/>
          </a:prstGeom>
          <a:ln>
            <a:solidFill>
              <a:schemeClr val="bg1">
                <a:lumMod val="8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What happens if we use pass-by-reference for the swap function?</a:t>
            </a:r>
          </a:p>
        </p:txBody>
      </p:sp>
      <p:sp>
        <p:nvSpPr>
          <p:cNvPr id="3" name="TextBox 2">
            <a:extLst>
              <a:ext uri="{FF2B5EF4-FFF2-40B4-BE49-F238E27FC236}">
                <a16:creationId xmlns:a16="http://schemas.microsoft.com/office/drawing/2014/main" id="{7DDBCC35-6D51-1644-BA1D-E8075BECEF0A}"/>
              </a:ext>
            </a:extLst>
          </p:cNvPr>
          <p:cNvSpPr txBox="1"/>
          <p:nvPr/>
        </p:nvSpPr>
        <p:spPr>
          <a:xfrm>
            <a:off x="6250769" y="4955589"/>
            <a:ext cx="2693944" cy="1077218"/>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latin typeface="Avenir Next Condensed" panose="020B0506020202020204" pitchFamily="34" charset="0"/>
              </a:rPr>
              <a:t>The formal parameters a and b in swap() refer to the memory locations of the arguments x and y, respectively. </a:t>
            </a:r>
          </a:p>
        </p:txBody>
      </p:sp>
      <p:cxnSp>
        <p:nvCxnSpPr>
          <p:cNvPr id="6" name="Straight Arrow Connector 5">
            <a:extLst>
              <a:ext uri="{FF2B5EF4-FFF2-40B4-BE49-F238E27FC236}">
                <a16:creationId xmlns:a16="http://schemas.microsoft.com/office/drawing/2014/main" id="{1CBDD848-BDA5-E042-A407-39C01FF5ABE5}"/>
              </a:ext>
            </a:extLst>
          </p:cNvPr>
          <p:cNvCxnSpPr>
            <a:cxnSpLocks/>
            <a:stCxn id="3" idx="1"/>
          </p:cNvCxnSpPr>
          <p:nvPr/>
        </p:nvCxnSpPr>
        <p:spPr>
          <a:xfrm flipH="1" flipV="1">
            <a:off x="2176863" y="5434326"/>
            <a:ext cx="4073906" cy="598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551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p:bldP spid="27" grpId="0"/>
      <p:bldP spid="28" grpId="0"/>
      <p:bldP spid="2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Pass-by-Reference vs. </a:t>
            </a:r>
            <a:br>
              <a:rPr lang="en-US" dirty="0"/>
            </a:br>
            <a:r>
              <a:rPr lang="en-US" dirty="0"/>
              <a:t>Value-Returning Function</a:t>
            </a:r>
          </a:p>
        </p:txBody>
      </p:sp>
      <p:sp>
        <p:nvSpPr>
          <p:cNvPr id="3" name="Content Placeholder 2"/>
          <p:cNvSpPr>
            <a:spLocks noGrp="1"/>
          </p:cNvSpPr>
          <p:nvPr>
            <p:ph idx="1"/>
          </p:nvPr>
        </p:nvSpPr>
        <p:spPr>
          <a:xfrm>
            <a:off x="286603" y="1621020"/>
            <a:ext cx="8584442" cy="4607393"/>
          </a:xfrm>
        </p:spPr>
        <p:txBody>
          <a:bodyPr/>
          <a:lstStyle/>
          <a:p>
            <a:r>
              <a:rPr lang="en-US" dirty="0">
                <a:solidFill>
                  <a:srgbClr val="E46C0A"/>
                </a:solidFill>
              </a:rPr>
              <a:t>Call by Reference</a:t>
            </a:r>
            <a:r>
              <a:rPr lang="en-US" dirty="0"/>
              <a:t>:  modify the values of the actual parameters in the calling function</a:t>
            </a:r>
          </a:p>
          <a:p>
            <a:r>
              <a:rPr lang="en-US" dirty="0">
                <a:solidFill>
                  <a:srgbClr val="E46C0A"/>
                </a:solidFill>
              </a:rPr>
              <a:t>Value-Returning Function</a:t>
            </a:r>
            <a:r>
              <a:rPr lang="en-US" dirty="0"/>
              <a:t>:  returning a value that can be used by the calling function</a:t>
            </a:r>
          </a:p>
        </p:txBody>
      </p:sp>
      <p:sp>
        <p:nvSpPr>
          <p:cNvPr id="5" name="Slide Number Placeholder 4"/>
          <p:cNvSpPr>
            <a:spLocks noGrp="1"/>
          </p:cNvSpPr>
          <p:nvPr>
            <p:ph type="sldNum" sz="quarter" idx="12"/>
          </p:nvPr>
        </p:nvSpPr>
        <p:spPr/>
        <p:txBody>
          <a:bodyPr/>
          <a:lstStyle/>
          <a:p>
            <a:fld id="{A2D5F323-9395-A24C-8003-89F99F5948AE}" type="slidenum">
              <a:rPr lang="en-US" smtClean="0"/>
              <a:pPr/>
              <a:t>64</a:t>
            </a:fld>
            <a:endParaRPr lang="en-US"/>
          </a:p>
        </p:txBody>
      </p:sp>
      <p:sp>
        <p:nvSpPr>
          <p:cNvPr id="7" name="Rectangle 6"/>
          <p:cNvSpPr/>
          <p:nvPr/>
        </p:nvSpPr>
        <p:spPr>
          <a:xfrm>
            <a:off x="882931" y="4006953"/>
            <a:ext cx="3022641" cy="1176699"/>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200" b="1" dirty="0" err="1">
                <a:latin typeface="Consolas" charset="0"/>
                <a:ea typeface="Consolas" charset="0"/>
                <a:cs typeface="Consolas" charset="0"/>
              </a:rPr>
              <a:t>int</a:t>
            </a:r>
            <a:r>
              <a:rPr lang="en-US" sz="1200" dirty="0">
                <a:latin typeface="Consolas" charset="0"/>
                <a:ea typeface="Consolas" charset="0"/>
                <a:cs typeface="Consolas" charset="0"/>
              </a:rPr>
              <a:t> </a:t>
            </a:r>
            <a:r>
              <a:rPr lang="en-US" sz="1200" dirty="0" err="1">
                <a:latin typeface="Consolas" charset="0"/>
                <a:ea typeface="Consolas" charset="0"/>
                <a:cs typeface="Consolas" charset="0"/>
              </a:rPr>
              <a:t>squareByValue</a:t>
            </a:r>
            <a:r>
              <a:rPr lang="en-US" sz="1200" dirty="0">
                <a:latin typeface="Consolas" charset="0"/>
                <a:ea typeface="Consolas" charset="0"/>
                <a:cs typeface="Consolas" charset="0"/>
              </a:rPr>
              <a:t>(</a:t>
            </a:r>
            <a:r>
              <a:rPr lang="en-US" sz="1200" b="1" dirty="0">
                <a:latin typeface="Consolas" charset="0"/>
                <a:ea typeface="Consolas" charset="0"/>
                <a:cs typeface="Consolas" charset="0"/>
              </a:rPr>
              <a:t> </a:t>
            </a:r>
            <a:r>
              <a:rPr lang="en-US" sz="1200" b="1" dirty="0" err="1">
                <a:latin typeface="Consolas" charset="0"/>
                <a:ea typeface="Consolas" charset="0"/>
                <a:cs typeface="Consolas" charset="0"/>
              </a:rPr>
              <a:t>int</a:t>
            </a:r>
            <a:r>
              <a:rPr lang="en-US" sz="1200" b="1" dirty="0">
                <a:latin typeface="Consolas" charset="0"/>
                <a:ea typeface="Consolas" charset="0"/>
                <a:cs typeface="Consolas" charset="0"/>
              </a:rPr>
              <a:t> number </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a:t>
            </a:r>
          </a:p>
          <a:p>
            <a:r>
              <a:rPr lang="en-US" sz="1200" dirty="0">
                <a:latin typeface="Consolas" charset="0"/>
                <a:ea typeface="Consolas" charset="0"/>
                <a:cs typeface="Consolas" charset="0"/>
              </a:rPr>
              <a:t>	return number *= number; </a:t>
            </a:r>
            <a:br>
              <a:rPr lang="en-US" sz="1200" dirty="0">
                <a:latin typeface="Consolas" charset="0"/>
                <a:ea typeface="Consolas" charset="0"/>
                <a:cs typeface="Consolas" charset="0"/>
              </a:rPr>
            </a:br>
            <a:r>
              <a:rPr lang="en-US" sz="1200" dirty="0">
                <a:latin typeface="Consolas" charset="0"/>
                <a:ea typeface="Consolas" charset="0"/>
                <a:cs typeface="Consolas" charset="0"/>
              </a:rPr>
              <a:t>}</a:t>
            </a:r>
            <a:endParaRPr lang="en-US" sz="1200" dirty="0">
              <a:solidFill>
                <a:schemeClr val="tx1"/>
              </a:solidFill>
              <a:latin typeface="Consolas" charset="0"/>
              <a:ea typeface="Consolas" charset="0"/>
              <a:cs typeface="Consolas" charset="0"/>
            </a:endParaRPr>
          </a:p>
        </p:txBody>
      </p:sp>
      <p:sp>
        <p:nvSpPr>
          <p:cNvPr id="8" name="Rectangle 7"/>
          <p:cNvSpPr/>
          <p:nvPr/>
        </p:nvSpPr>
        <p:spPr>
          <a:xfrm>
            <a:off x="4604028" y="4006953"/>
            <a:ext cx="3536569" cy="1176699"/>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200" b="1" dirty="0">
                <a:latin typeface="Consolas" charset="0"/>
                <a:ea typeface="Consolas" charset="0"/>
                <a:cs typeface="Consolas" charset="0"/>
              </a:rPr>
              <a:t>void </a:t>
            </a:r>
            <a:r>
              <a:rPr lang="en-US" sz="1200" dirty="0" err="1">
                <a:latin typeface="Consolas" charset="0"/>
                <a:ea typeface="Consolas" charset="0"/>
                <a:cs typeface="Consolas" charset="0"/>
              </a:rPr>
              <a:t>squareByReference</a:t>
            </a:r>
            <a:r>
              <a:rPr lang="en-US" sz="1200" dirty="0">
                <a:latin typeface="Consolas" charset="0"/>
                <a:ea typeface="Consolas" charset="0"/>
                <a:cs typeface="Consolas" charset="0"/>
              </a:rPr>
              <a:t>(</a:t>
            </a:r>
            <a:r>
              <a:rPr lang="en-US" sz="1200" b="1" dirty="0">
                <a:latin typeface="Consolas" charset="0"/>
                <a:ea typeface="Consolas" charset="0"/>
                <a:cs typeface="Consolas" charset="0"/>
              </a:rPr>
              <a:t> </a:t>
            </a:r>
            <a:r>
              <a:rPr lang="en-US" sz="1200" b="1" dirty="0" err="1">
                <a:latin typeface="Consolas" charset="0"/>
                <a:ea typeface="Consolas" charset="0"/>
                <a:cs typeface="Consolas" charset="0"/>
              </a:rPr>
              <a:t>int</a:t>
            </a:r>
            <a:r>
              <a:rPr lang="en-US" sz="1200" b="1" dirty="0">
                <a:latin typeface="Consolas" charset="0"/>
                <a:ea typeface="Consolas" charset="0"/>
                <a:cs typeface="Consolas" charset="0"/>
              </a:rPr>
              <a:t> &amp;number</a:t>
            </a:r>
            <a:r>
              <a:rPr lang="en-US" sz="1200" dirty="0">
                <a:latin typeface="Consolas" charset="0"/>
                <a:ea typeface="Consolas" charset="0"/>
                <a:cs typeface="Consolas" charset="0"/>
              </a:rPr>
              <a:t> )</a:t>
            </a:r>
          </a:p>
          <a:p>
            <a:r>
              <a:rPr lang="en-US" sz="1200" dirty="0">
                <a:latin typeface="Consolas" charset="0"/>
                <a:ea typeface="Consolas" charset="0"/>
                <a:cs typeface="Consolas" charset="0"/>
              </a:rPr>
              <a:t>{</a:t>
            </a:r>
          </a:p>
          <a:p>
            <a:r>
              <a:rPr lang="en-US" sz="1200" dirty="0">
                <a:latin typeface="Consolas" charset="0"/>
                <a:ea typeface="Consolas" charset="0"/>
                <a:cs typeface="Consolas" charset="0"/>
              </a:rPr>
              <a:t>	number *= number; </a:t>
            </a:r>
            <a:br>
              <a:rPr lang="en-US" sz="1200" dirty="0">
                <a:latin typeface="Consolas" charset="0"/>
                <a:ea typeface="Consolas" charset="0"/>
                <a:cs typeface="Consolas" charset="0"/>
              </a:rPr>
            </a:br>
            <a:r>
              <a:rPr lang="en-US" sz="1200" dirty="0">
                <a:latin typeface="Consolas" charset="0"/>
                <a:ea typeface="Consolas" charset="0"/>
                <a:cs typeface="Consolas" charset="0"/>
              </a:rPr>
              <a:t>}</a:t>
            </a:r>
            <a:endParaRPr lang="en-US" sz="1200" dirty="0">
              <a:solidFill>
                <a:schemeClr val="tx1"/>
              </a:solidFill>
              <a:latin typeface="Consolas" charset="0"/>
              <a:ea typeface="Consolas" charset="0"/>
              <a:cs typeface="Consolas" charset="0"/>
            </a:endParaRPr>
          </a:p>
        </p:txBody>
      </p:sp>
      <p:sp>
        <p:nvSpPr>
          <p:cNvPr id="9" name="Rounded Rectangle 8"/>
          <p:cNvSpPr/>
          <p:nvPr/>
        </p:nvSpPr>
        <p:spPr>
          <a:xfrm>
            <a:off x="1166537" y="5040946"/>
            <a:ext cx="3248575" cy="13154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Caller's argument not modified,</a:t>
            </a:r>
            <a:br>
              <a:rPr lang="en-US" dirty="0"/>
            </a:br>
            <a:r>
              <a:rPr lang="en-US" dirty="0"/>
              <a:t> return result by </a:t>
            </a:r>
            <a:r>
              <a:rPr lang="en-US" b="1" dirty="0"/>
              <a:t>return value</a:t>
            </a:r>
          </a:p>
        </p:txBody>
      </p:sp>
      <p:sp>
        <p:nvSpPr>
          <p:cNvPr id="10" name="TextBox 9"/>
          <p:cNvSpPr txBox="1"/>
          <p:nvPr/>
        </p:nvSpPr>
        <p:spPr>
          <a:xfrm>
            <a:off x="882932" y="3729954"/>
            <a:ext cx="1723965" cy="307777"/>
          </a:xfrm>
          <a:prstGeom prst="rect">
            <a:avLst/>
          </a:prstGeom>
          <a:noFill/>
        </p:spPr>
        <p:txBody>
          <a:bodyPr wrap="square" rtlCol="0">
            <a:spAutoFit/>
          </a:bodyPr>
          <a:lstStyle/>
          <a:p>
            <a:r>
              <a:rPr lang="en-US" sz="1400" dirty="0">
                <a:solidFill>
                  <a:schemeClr val="accent5">
                    <a:lumMod val="75000"/>
                  </a:schemeClr>
                </a:solidFill>
                <a:cs typeface="Chalkduster"/>
              </a:rPr>
              <a:t>Call by Value</a:t>
            </a:r>
          </a:p>
        </p:txBody>
      </p:sp>
      <p:sp>
        <p:nvSpPr>
          <p:cNvPr id="11" name="TextBox 10"/>
          <p:cNvSpPr txBox="1"/>
          <p:nvPr/>
        </p:nvSpPr>
        <p:spPr>
          <a:xfrm>
            <a:off x="4629564" y="3729954"/>
            <a:ext cx="2502541" cy="307777"/>
          </a:xfrm>
          <a:prstGeom prst="rect">
            <a:avLst/>
          </a:prstGeom>
          <a:noFill/>
        </p:spPr>
        <p:txBody>
          <a:bodyPr wrap="square" rtlCol="0">
            <a:spAutoFit/>
          </a:bodyPr>
          <a:lstStyle/>
          <a:p>
            <a:r>
              <a:rPr lang="en-US" sz="1400" dirty="0">
                <a:solidFill>
                  <a:schemeClr val="accent5">
                    <a:lumMod val="75000"/>
                  </a:schemeClr>
                </a:solidFill>
                <a:cs typeface="Chalkduster"/>
              </a:rPr>
              <a:t>Call by Reference</a:t>
            </a:r>
          </a:p>
        </p:txBody>
      </p:sp>
      <p:sp>
        <p:nvSpPr>
          <p:cNvPr id="12" name="Rounded Rectangle 11"/>
          <p:cNvSpPr/>
          <p:nvPr/>
        </p:nvSpPr>
        <p:spPr>
          <a:xfrm>
            <a:off x="4813799" y="5040946"/>
            <a:ext cx="4057245" cy="1315404"/>
          </a:xfrm>
          <a:prstGeom prst="roundRect">
            <a:avLst/>
          </a:prstGeom>
        </p:spPr>
        <p:style>
          <a:lnRef idx="2">
            <a:schemeClr val="accent6"/>
          </a:lnRef>
          <a:fillRef idx="1">
            <a:schemeClr val="lt1"/>
          </a:fillRef>
          <a:effectRef idx="0">
            <a:schemeClr val="accent6"/>
          </a:effectRef>
          <a:fontRef idx="minor">
            <a:schemeClr val="dk1"/>
          </a:fontRef>
        </p:style>
        <p:txBody>
          <a:bodyPr lIns="36000" rIns="36000" rtlCol="0" anchor="ctr"/>
          <a:lstStyle/>
          <a:p>
            <a:pPr algn="ctr"/>
            <a:r>
              <a:rPr lang="en-US" dirty="0"/>
              <a:t>Caller's argument modified,</a:t>
            </a:r>
          </a:p>
          <a:p>
            <a:pPr algn="ctr"/>
            <a:r>
              <a:rPr lang="en-US" dirty="0"/>
              <a:t>result stores in the </a:t>
            </a:r>
            <a:r>
              <a:rPr lang="en-US" b="1" dirty="0"/>
              <a:t>reference parameter</a:t>
            </a:r>
          </a:p>
        </p:txBody>
      </p:sp>
    </p:spTree>
    <p:extLst>
      <p:ext uri="{BB962C8B-B14F-4D97-AF65-F5344CB8AC3E}">
        <p14:creationId xmlns:p14="http://schemas.microsoft.com/office/powerpoint/2010/main" val="5597705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128236" cy="1143000"/>
          </a:xfrm>
        </p:spPr>
        <p:txBody>
          <a:bodyPr>
            <a:noAutofit/>
          </a:bodyPr>
          <a:lstStyle/>
          <a:p>
            <a:r>
              <a:rPr lang="en-US" sz="3200" dirty="0"/>
              <a:t>Pass-by-Reference vs. </a:t>
            </a:r>
            <a:br>
              <a:rPr lang="en-US" sz="3200" dirty="0"/>
            </a:br>
            <a:r>
              <a:rPr lang="en-US" sz="3200" dirty="0"/>
              <a:t>Value-Returning Function</a:t>
            </a:r>
          </a:p>
        </p:txBody>
      </p:sp>
      <p:sp>
        <p:nvSpPr>
          <p:cNvPr id="5" name="Slide Number Placeholder 4"/>
          <p:cNvSpPr>
            <a:spLocks noGrp="1"/>
          </p:cNvSpPr>
          <p:nvPr>
            <p:ph type="sldNum" sz="quarter" idx="12"/>
          </p:nvPr>
        </p:nvSpPr>
        <p:spPr/>
        <p:txBody>
          <a:bodyPr/>
          <a:lstStyle/>
          <a:p>
            <a:fld id="{A2D5F323-9395-A24C-8003-89F99F5948AE}" type="slidenum">
              <a:rPr lang="en-US" smtClean="0"/>
              <a:pPr/>
              <a:t>65</a:t>
            </a:fld>
            <a:endParaRPr lang="en-US"/>
          </a:p>
        </p:txBody>
      </p:sp>
      <p:sp>
        <p:nvSpPr>
          <p:cNvPr id="6" name="Rectangle 5"/>
          <p:cNvSpPr/>
          <p:nvPr/>
        </p:nvSpPr>
        <p:spPr>
          <a:xfrm>
            <a:off x="286603" y="2123753"/>
            <a:ext cx="6749628" cy="426154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err="1">
                <a:latin typeface="Consolas" charset="0"/>
                <a:ea typeface="Consolas" charset="0"/>
                <a:cs typeface="Consolas" charset="0"/>
              </a:rPr>
              <a:t>int</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squareByValue</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int</a:t>
            </a:r>
            <a:r>
              <a:rPr lang="en-US" sz="1400" dirty="0">
                <a:latin typeface="Consolas" charset="0"/>
                <a:ea typeface="Consolas" charset="0"/>
                <a:cs typeface="Consolas" charset="0"/>
              </a:rPr>
              <a:t> ); </a:t>
            </a:r>
          </a:p>
          <a:p>
            <a:r>
              <a:rPr lang="en-US" sz="1400" dirty="0">
                <a:latin typeface="Consolas" charset="0"/>
                <a:ea typeface="Consolas" charset="0"/>
                <a:cs typeface="Consolas" charset="0"/>
              </a:rPr>
              <a:t>void </a:t>
            </a:r>
            <a:r>
              <a:rPr lang="en-US" sz="1400" dirty="0" err="1">
                <a:latin typeface="Consolas" charset="0"/>
                <a:ea typeface="Consolas" charset="0"/>
                <a:cs typeface="Consolas" charset="0"/>
              </a:rPr>
              <a:t>squareByReference</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int</a:t>
            </a:r>
            <a:r>
              <a:rPr lang="en-US" sz="1400" dirty="0">
                <a:latin typeface="Consolas" charset="0"/>
                <a:ea typeface="Consolas" charset="0"/>
                <a:cs typeface="Consolas" charset="0"/>
              </a:rPr>
              <a:t> &amp; ); </a:t>
            </a:r>
          </a:p>
          <a:p>
            <a:endParaRPr lang="en-US" sz="1400" dirty="0">
              <a:latin typeface="Consolas" charset="0"/>
              <a:ea typeface="Consolas" charset="0"/>
              <a:cs typeface="Consolas" charset="0"/>
            </a:endParaRPr>
          </a:p>
          <a:p>
            <a:r>
              <a:rPr lang="en-US" sz="1400" dirty="0" err="1">
                <a:latin typeface="Consolas" charset="0"/>
                <a:ea typeface="Consolas" charset="0"/>
                <a:cs typeface="Consolas" charset="0"/>
              </a:rPr>
              <a:t>int</a:t>
            </a:r>
            <a:r>
              <a:rPr lang="en-US" sz="1400" dirty="0">
                <a:latin typeface="Consolas" charset="0"/>
                <a:ea typeface="Consolas" charset="0"/>
                <a:cs typeface="Consolas" charset="0"/>
              </a:rPr>
              <a:t> main()</a:t>
            </a:r>
          </a:p>
          <a:p>
            <a:r>
              <a:rPr lang="en-US" sz="1400" dirty="0">
                <a:latin typeface="Consolas" charset="0"/>
                <a:ea typeface="Consolas" charset="0"/>
                <a:cs typeface="Consolas" charset="0"/>
              </a:rPr>
              <a:t>{</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int</a:t>
            </a:r>
            <a:r>
              <a:rPr lang="en-US" sz="1400" dirty="0">
                <a:latin typeface="Consolas" charset="0"/>
                <a:ea typeface="Consolas" charset="0"/>
                <a:cs typeface="Consolas" charset="0"/>
              </a:rPr>
              <a:t> x = 2;</a:t>
            </a:r>
          </a:p>
          <a:p>
            <a:r>
              <a:rPr lang="de-DE" sz="1400" dirty="0">
                <a:latin typeface="Consolas" charset="0"/>
                <a:ea typeface="Consolas" charset="0"/>
                <a:cs typeface="Consolas" charset="0"/>
              </a:rPr>
              <a:t>	</a:t>
            </a:r>
            <a:r>
              <a:rPr lang="de-DE" sz="1400" dirty="0" err="1">
                <a:latin typeface="Consolas" charset="0"/>
                <a:ea typeface="Consolas" charset="0"/>
                <a:cs typeface="Consolas" charset="0"/>
              </a:rPr>
              <a:t>int</a:t>
            </a:r>
            <a:r>
              <a:rPr lang="de-DE" sz="1400" dirty="0">
                <a:latin typeface="Consolas" charset="0"/>
                <a:ea typeface="Consolas" charset="0"/>
                <a:cs typeface="Consolas" charset="0"/>
              </a:rPr>
              <a:t> </a:t>
            </a:r>
            <a:r>
              <a:rPr lang="de-DE" sz="1400" dirty="0" err="1">
                <a:latin typeface="Consolas" charset="0"/>
                <a:ea typeface="Consolas" charset="0"/>
                <a:cs typeface="Consolas" charset="0"/>
              </a:rPr>
              <a:t>z</a:t>
            </a:r>
            <a:r>
              <a:rPr lang="de-DE" sz="1400" dirty="0">
                <a:latin typeface="Consolas" charset="0"/>
                <a:ea typeface="Consolas" charset="0"/>
                <a:cs typeface="Consolas" charset="0"/>
              </a:rPr>
              <a:t> = 4;</a:t>
            </a:r>
          </a:p>
          <a:p>
            <a:endParaRPr lang="de-DE" sz="1400" dirty="0">
              <a:latin typeface="Consolas" charset="0"/>
              <a:ea typeface="Consolas" charset="0"/>
              <a:cs typeface="Consolas" charset="0"/>
            </a:endParaRP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cout</a:t>
            </a:r>
            <a:r>
              <a:rPr lang="en-US" sz="1400" dirty="0">
                <a:latin typeface="Consolas" charset="0"/>
                <a:ea typeface="Consolas" charset="0"/>
                <a:cs typeface="Consolas" charset="0"/>
              </a:rPr>
              <a:t> &lt;&lt; "x = " &lt;&lt; x &lt;&lt; " before </a:t>
            </a:r>
            <a:r>
              <a:rPr lang="en-US" sz="1400" dirty="0" err="1">
                <a:latin typeface="Consolas" charset="0"/>
                <a:ea typeface="Consolas" charset="0"/>
                <a:cs typeface="Consolas" charset="0"/>
              </a:rPr>
              <a:t>squareByValue</a:t>
            </a:r>
            <a:r>
              <a:rPr lang="en-US" sz="1400" dirty="0">
                <a:latin typeface="Consolas" charset="0"/>
                <a:ea typeface="Consolas" charset="0"/>
                <a:cs typeface="Consolas" charset="0"/>
              </a:rPr>
              <a:t>\n";</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cout</a:t>
            </a:r>
            <a:r>
              <a:rPr lang="en-US" sz="1400" dirty="0">
                <a:latin typeface="Consolas" charset="0"/>
                <a:ea typeface="Consolas" charset="0"/>
                <a:cs typeface="Consolas" charset="0"/>
              </a:rPr>
              <a:t> &lt;&lt; "Value returned by </a:t>
            </a:r>
            <a:r>
              <a:rPr lang="en-US" sz="1400" dirty="0" err="1">
                <a:latin typeface="Consolas" charset="0"/>
                <a:ea typeface="Consolas" charset="0"/>
                <a:cs typeface="Consolas" charset="0"/>
              </a:rPr>
              <a:t>squareByValue</a:t>
            </a:r>
            <a:r>
              <a:rPr lang="en-US" sz="1400" dirty="0">
                <a:latin typeface="Consolas" charset="0"/>
                <a:ea typeface="Consolas" charset="0"/>
                <a:cs typeface="Consolas" charset="0"/>
              </a:rPr>
              <a:t>: "</a:t>
            </a:r>
          </a:p>
          <a:p>
            <a:r>
              <a:rPr lang="en-US" sz="1400" dirty="0">
                <a:latin typeface="Consolas" charset="0"/>
                <a:ea typeface="Consolas" charset="0"/>
                <a:cs typeface="Consolas" charset="0"/>
              </a:rPr>
              <a:t>		&lt;&lt; </a:t>
            </a:r>
            <a:r>
              <a:rPr lang="en-US" sz="1400" b="1" dirty="0" err="1">
                <a:solidFill>
                  <a:schemeClr val="accent6">
                    <a:lumMod val="75000"/>
                  </a:schemeClr>
                </a:solidFill>
                <a:latin typeface="Consolas" charset="0"/>
                <a:ea typeface="Consolas" charset="0"/>
                <a:cs typeface="Consolas" charset="0"/>
              </a:rPr>
              <a:t>squareByValue</a:t>
            </a:r>
            <a:r>
              <a:rPr lang="en-US" sz="1400" b="1" dirty="0">
                <a:solidFill>
                  <a:schemeClr val="accent6">
                    <a:lumMod val="75000"/>
                  </a:schemeClr>
                </a:solidFill>
                <a:latin typeface="Consolas" charset="0"/>
                <a:ea typeface="Consolas" charset="0"/>
                <a:cs typeface="Consolas" charset="0"/>
              </a:rPr>
              <a:t>( x ) </a:t>
            </a:r>
            <a:r>
              <a:rPr lang="en-US" sz="1400" dirty="0">
                <a:latin typeface="Consolas" charset="0"/>
                <a:ea typeface="Consolas" charset="0"/>
                <a:cs typeface="Consolas" charset="0"/>
              </a:rPr>
              <a:t>&lt;&lt; </a:t>
            </a:r>
            <a:r>
              <a:rPr lang="en-US" sz="1400" dirty="0" err="1">
                <a:latin typeface="Consolas" charset="0"/>
                <a:ea typeface="Consolas" charset="0"/>
                <a:cs typeface="Consolas" charset="0"/>
              </a:rPr>
              <a:t>endl</a:t>
            </a:r>
            <a:r>
              <a:rPr lang="en-US" sz="1400" dirty="0">
                <a:latin typeface="Consolas" charset="0"/>
                <a:ea typeface="Consolas" charset="0"/>
                <a:cs typeface="Consolas" charset="0"/>
              </a:rPr>
              <a:t>;</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cout</a:t>
            </a:r>
            <a:r>
              <a:rPr lang="en-US" sz="1400" dirty="0">
                <a:latin typeface="Consolas" charset="0"/>
                <a:ea typeface="Consolas" charset="0"/>
                <a:cs typeface="Consolas" charset="0"/>
              </a:rPr>
              <a:t> &lt;&lt; "x = " &lt;&lt; x &lt;&lt; " after </a:t>
            </a:r>
            <a:r>
              <a:rPr lang="en-US" sz="1400" dirty="0" err="1">
                <a:latin typeface="Consolas" charset="0"/>
                <a:ea typeface="Consolas" charset="0"/>
                <a:cs typeface="Consolas" charset="0"/>
              </a:rPr>
              <a:t>squareByValue</a:t>
            </a:r>
            <a:r>
              <a:rPr lang="en-US" sz="1400" dirty="0">
                <a:latin typeface="Consolas" charset="0"/>
                <a:ea typeface="Consolas" charset="0"/>
                <a:cs typeface="Consolas" charset="0"/>
              </a:rPr>
              <a:t>\n" &lt;&lt; </a:t>
            </a:r>
            <a:r>
              <a:rPr lang="en-US" sz="1400" dirty="0" err="1">
                <a:latin typeface="Consolas" charset="0"/>
                <a:ea typeface="Consolas" charset="0"/>
                <a:cs typeface="Consolas" charset="0"/>
              </a:rPr>
              <a:t>endl</a:t>
            </a:r>
            <a:r>
              <a:rPr lang="en-US" sz="1400" dirty="0">
                <a:latin typeface="Consolas" charset="0"/>
                <a:ea typeface="Consolas" charset="0"/>
                <a:cs typeface="Consolas" charset="0"/>
              </a:rPr>
              <a:t>;</a:t>
            </a:r>
          </a:p>
          <a:p>
            <a:endParaRPr lang="en-US" sz="1400" dirty="0">
              <a:latin typeface="Consolas" charset="0"/>
              <a:ea typeface="Consolas" charset="0"/>
              <a:cs typeface="Consolas" charset="0"/>
            </a:endParaRP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cout</a:t>
            </a:r>
            <a:r>
              <a:rPr lang="en-US" sz="1400" dirty="0">
                <a:latin typeface="Consolas" charset="0"/>
                <a:ea typeface="Consolas" charset="0"/>
                <a:cs typeface="Consolas" charset="0"/>
              </a:rPr>
              <a:t> &lt;&lt; "z = " &lt;&lt; z &lt;&lt; " before </a:t>
            </a:r>
            <a:r>
              <a:rPr lang="en-US" sz="1400" dirty="0" err="1">
                <a:latin typeface="Consolas" charset="0"/>
                <a:ea typeface="Consolas" charset="0"/>
                <a:cs typeface="Consolas" charset="0"/>
              </a:rPr>
              <a:t>squareByReference</a:t>
            </a:r>
            <a:r>
              <a:rPr lang="en-US" sz="1400" dirty="0">
                <a:latin typeface="Consolas" charset="0"/>
                <a:ea typeface="Consolas" charset="0"/>
                <a:cs typeface="Consolas" charset="0"/>
              </a:rPr>
              <a:t>" &lt;&lt; </a:t>
            </a:r>
            <a:r>
              <a:rPr lang="en-US" sz="1400" dirty="0" err="1">
                <a:latin typeface="Consolas" charset="0"/>
                <a:ea typeface="Consolas" charset="0"/>
                <a:cs typeface="Consolas" charset="0"/>
              </a:rPr>
              <a:t>endl</a:t>
            </a:r>
            <a:r>
              <a:rPr lang="en-US" sz="1400" dirty="0">
                <a:latin typeface="Consolas" charset="0"/>
                <a:ea typeface="Consolas" charset="0"/>
                <a:cs typeface="Consolas" charset="0"/>
              </a:rPr>
              <a:t>;</a:t>
            </a:r>
          </a:p>
          <a:p>
            <a:r>
              <a:rPr lang="en-US" sz="1400" dirty="0">
                <a:latin typeface="Consolas" charset="0"/>
                <a:ea typeface="Consolas" charset="0"/>
                <a:cs typeface="Consolas" charset="0"/>
              </a:rPr>
              <a:t>	</a:t>
            </a:r>
            <a:r>
              <a:rPr lang="en-US" sz="1400" b="1" dirty="0" err="1">
                <a:solidFill>
                  <a:schemeClr val="accent6">
                    <a:lumMod val="75000"/>
                  </a:schemeClr>
                </a:solidFill>
                <a:latin typeface="Consolas" charset="0"/>
                <a:ea typeface="Consolas" charset="0"/>
                <a:cs typeface="Consolas" charset="0"/>
              </a:rPr>
              <a:t>squareByReference</a:t>
            </a:r>
            <a:r>
              <a:rPr lang="en-US" sz="1400" b="1" dirty="0">
                <a:solidFill>
                  <a:schemeClr val="accent6">
                    <a:lumMod val="75000"/>
                  </a:schemeClr>
                </a:solidFill>
                <a:latin typeface="Consolas" charset="0"/>
                <a:ea typeface="Consolas" charset="0"/>
                <a:cs typeface="Consolas" charset="0"/>
              </a:rPr>
              <a:t>( z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cout</a:t>
            </a:r>
            <a:r>
              <a:rPr lang="en-US" sz="1400" dirty="0">
                <a:latin typeface="Consolas" charset="0"/>
                <a:ea typeface="Consolas" charset="0"/>
                <a:cs typeface="Consolas" charset="0"/>
              </a:rPr>
              <a:t> &lt;&lt; "z = " &lt;&lt; z &lt;&lt; " after </a:t>
            </a:r>
            <a:r>
              <a:rPr lang="en-US" sz="1400" dirty="0" err="1">
                <a:latin typeface="Consolas" charset="0"/>
                <a:ea typeface="Consolas" charset="0"/>
                <a:cs typeface="Consolas" charset="0"/>
              </a:rPr>
              <a:t>squareByReference</a:t>
            </a:r>
            <a:r>
              <a:rPr lang="en-US" sz="1400" dirty="0">
                <a:latin typeface="Consolas" charset="0"/>
                <a:ea typeface="Consolas" charset="0"/>
                <a:cs typeface="Consolas" charset="0"/>
              </a:rPr>
              <a:t>" &lt;&lt; </a:t>
            </a:r>
            <a:r>
              <a:rPr lang="en-US" sz="1400" dirty="0" err="1">
                <a:latin typeface="Consolas" charset="0"/>
                <a:ea typeface="Consolas" charset="0"/>
                <a:cs typeface="Consolas" charset="0"/>
              </a:rPr>
              <a:t>endl</a:t>
            </a:r>
            <a:r>
              <a:rPr lang="en-US" sz="1400" dirty="0">
                <a:latin typeface="Consolas" charset="0"/>
                <a:ea typeface="Consolas" charset="0"/>
                <a:cs typeface="Consolas" charset="0"/>
              </a:rPr>
              <a:t>;</a:t>
            </a:r>
          </a:p>
          <a:p>
            <a:endParaRPr lang="en-US" sz="1400" dirty="0">
              <a:latin typeface="Consolas" charset="0"/>
              <a:ea typeface="Consolas" charset="0"/>
              <a:cs typeface="Consolas" charset="0"/>
            </a:endParaRPr>
          </a:p>
          <a:p>
            <a:r>
              <a:rPr lang="en-US" sz="1400" dirty="0">
                <a:latin typeface="Consolas" charset="0"/>
                <a:ea typeface="Consolas" charset="0"/>
                <a:cs typeface="Consolas" charset="0"/>
              </a:rPr>
              <a:t>	return 0;</a:t>
            </a:r>
          </a:p>
          <a:p>
            <a:r>
              <a:rPr lang="fr-FR" sz="1400" dirty="0">
                <a:latin typeface="Consolas" charset="0"/>
                <a:ea typeface="Consolas" charset="0"/>
                <a:cs typeface="Consolas" charset="0"/>
              </a:rPr>
              <a:t>}</a:t>
            </a:r>
          </a:p>
        </p:txBody>
      </p:sp>
      <p:sp>
        <p:nvSpPr>
          <p:cNvPr id="7" name="Rectangle 6"/>
          <p:cNvSpPr/>
          <p:nvPr/>
        </p:nvSpPr>
        <p:spPr>
          <a:xfrm>
            <a:off x="5548834" y="1174101"/>
            <a:ext cx="3558564" cy="2553521"/>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ea typeface="Consolas" charset="0"/>
                <a:cs typeface="Consolas" charset="0"/>
              </a:rPr>
              <a:t>x = 2 before </a:t>
            </a:r>
            <a:r>
              <a:rPr lang="en-US" sz="1600" dirty="0" err="1">
                <a:latin typeface="Consolas" charset="0"/>
                <a:ea typeface="Consolas" charset="0"/>
                <a:cs typeface="Consolas" charset="0"/>
              </a:rPr>
              <a:t>squareByValue</a:t>
            </a:r>
            <a:endParaRPr lang="en-US" sz="1600" dirty="0">
              <a:latin typeface="Consolas" charset="0"/>
              <a:ea typeface="Consolas" charset="0"/>
              <a:cs typeface="Consolas" charset="0"/>
            </a:endParaRPr>
          </a:p>
          <a:p>
            <a:r>
              <a:rPr lang="en-US" sz="1600" dirty="0">
                <a:latin typeface="Consolas" charset="0"/>
                <a:ea typeface="Consolas" charset="0"/>
                <a:cs typeface="Consolas" charset="0"/>
              </a:rPr>
              <a:t>Value returned by </a:t>
            </a:r>
            <a:r>
              <a:rPr lang="en-US" sz="1600" dirty="0" err="1">
                <a:latin typeface="Consolas" charset="0"/>
                <a:ea typeface="Consolas" charset="0"/>
                <a:cs typeface="Consolas" charset="0"/>
              </a:rPr>
              <a:t>squareByValue</a:t>
            </a:r>
            <a:r>
              <a:rPr lang="en-US" sz="1600" dirty="0">
                <a:latin typeface="Consolas" charset="0"/>
                <a:ea typeface="Consolas" charset="0"/>
                <a:cs typeface="Consolas" charset="0"/>
              </a:rPr>
              <a:t>: 4</a:t>
            </a:r>
          </a:p>
          <a:p>
            <a:r>
              <a:rPr lang="en-US" sz="1600" dirty="0">
                <a:latin typeface="Consolas" charset="0"/>
                <a:ea typeface="Consolas" charset="0"/>
                <a:cs typeface="Consolas" charset="0"/>
              </a:rPr>
              <a:t>x = 2 after </a:t>
            </a:r>
            <a:r>
              <a:rPr lang="en-US" sz="1600" dirty="0" err="1">
                <a:latin typeface="Consolas" charset="0"/>
                <a:ea typeface="Consolas" charset="0"/>
                <a:cs typeface="Consolas" charset="0"/>
              </a:rPr>
              <a:t>squareByValue</a:t>
            </a:r>
            <a:endParaRPr lang="en-US" sz="1600" dirty="0">
              <a:latin typeface="Consolas" charset="0"/>
              <a:ea typeface="Consolas" charset="0"/>
              <a:cs typeface="Consolas" charset="0"/>
            </a:endParaRPr>
          </a:p>
          <a:p>
            <a:endParaRPr lang="en-US" sz="1600" dirty="0">
              <a:latin typeface="Consolas" charset="0"/>
              <a:ea typeface="Consolas" charset="0"/>
              <a:cs typeface="Consolas" charset="0"/>
            </a:endParaRPr>
          </a:p>
          <a:p>
            <a:r>
              <a:rPr lang="en-US" sz="1600" dirty="0">
                <a:latin typeface="Consolas" charset="0"/>
                <a:ea typeface="Consolas" charset="0"/>
                <a:cs typeface="Consolas" charset="0"/>
              </a:rPr>
              <a:t>z = 4 before </a:t>
            </a:r>
            <a:r>
              <a:rPr lang="en-US" sz="1600" dirty="0" err="1">
                <a:latin typeface="Consolas" charset="0"/>
                <a:ea typeface="Consolas" charset="0"/>
                <a:cs typeface="Consolas" charset="0"/>
              </a:rPr>
              <a:t>squareByReference</a:t>
            </a:r>
            <a:endParaRPr lang="en-US" sz="1600" dirty="0">
              <a:latin typeface="Consolas" charset="0"/>
              <a:ea typeface="Consolas" charset="0"/>
              <a:cs typeface="Consolas" charset="0"/>
            </a:endParaRPr>
          </a:p>
          <a:p>
            <a:r>
              <a:rPr lang="en-US" sz="1600" dirty="0">
                <a:latin typeface="Consolas" charset="0"/>
                <a:ea typeface="Consolas" charset="0"/>
                <a:cs typeface="Consolas" charset="0"/>
              </a:rPr>
              <a:t>z = 16 after </a:t>
            </a:r>
            <a:r>
              <a:rPr lang="en-US" sz="1600" dirty="0" err="1">
                <a:latin typeface="Consolas" charset="0"/>
                <a:ea typeface="Consolas" charset="0"/>
                <a:cs typeface="Consolas" charset="0"/>
              </a:rPr>
              <a:t>squareByReference</a:t>
            </a:r>
            <a:endParaRPr lang="en-US" sz="1600" dirty="0">
              <a:latin typeface="Consolas" charset="0"/>
              <a:ea typeface="Consolas" charset="0"/>
              <a:cs typeface="Consolas" charset="0"/>
            </a:endParaRPr>
          </a:p>
          <a:p>
            <a:endParaRPr lang="en-US" sz="1600" dirty="0">
              <a:solidFill>
                <a:schemeClr val="dk1"/>
              </a:solidFill>
              <a:latin typeface="Consolas" charset="0"/>
              <a:ea typeface="Consolas" charset="0"/>
              <a:cs typeface="Consolas" charset="0"/>
            </a:endParaRPr>
          </a:p>
        </p:txBody>
      </p:sp>
      <p:sp>
        <p:nvSpPr>
          <p:cNvPr id="8" name="TextBox 7"/>
          <p:cNvSpPr txBox="1"/>
          <p:nvPr/>
        </p:nvSpPr>
        <p:spPr>
          <a:xfrm>
            <a:off x="7620000" y="3727622"/>
            <a:ext cx="1388315" cy="307777"/>
          </a:xfrm>
          <a:prstGeom prst="rect">
            <a:avLst/>
          </a:prstGeom>
          <a:noFill/>
        </p:spPr>
        <p:txBody>
          <a:bodyPr wrap="square" rtlCol="0">
            <a:spAutoFit/>
          </a:bodyPr>
          <a:lstStyle/>
          <a:p>
            <a:r>
              <a:rPr lang="en-US" sz="1400" dirty="0">
                <a:cs typeface="Chalkduster"/>
              </a:rPr>
              <a:t>Screen output</a:t>
            </a:r>
          </a:p>
        </p:txBody>
      </p:sp>
      <p:sp>
        <p:nvSpPr>
          <p:cNvPr id="9" name="TextBox 8">
            <a:extLst>
              <a:ext uri="{FF2B5EF4-FFF2-40B4-BE49-F238E27FC236}">
                <a16:creationId xmlns:a16="http://schemas.microsoft.com/office/drawing/2014/main" id="{AF1FD978-FA21-A34E-89C3-8D3C8551BCFF}"/>
              </a:ext>
            </a:extLst>
          </p:cNvPr>
          <p:cNvSpPr txBox="1"/>
          <p:nvPr/>
        </p:nvSpPr>
        <p:spPr>
          <a:xfrm>
            <a:off x="6746316" y="4202905"/>
            <a:ext cx="2262000" cy="52322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Avenir Next Condensed" panose="020B0506020202020204" pitchFamily="34" charset="0"/>
              </a:rPr>
              <a:t>Return value of </a:t>
            </a:r>
            <a:r>
              <a:rPr lang="en-US" sz="1400" dirty="0" err="1">
                <a:latin typeface="Avenir Next Condensed" panose="020B0506020202020204" pitchFamily="34" charset="0"/>
              </a:rPr>
              <a:t>squareByValue</a:t>
            </a:r>
            <a:r>
              <a:rPr lang="en-US" sz="1400" dirty="0">
                <a:latin typeface="Avenir Next Condensed" panose="020B0506020202020204" pitchFamily="34" charset="0"/>
              </a:rPr>
              <a:t>() is used by the </a:t>
            </a:r>
            <a:r>
              <a:rPr lang="en-US" sz="1400" dirty="0" err="1">
                <a:latin typeface="Avenir Next Condensed" panose="020B0506020202020204" pitchFamily="34" charset="0"/>
              </a:rPr>
              <a:t>cout</a:t>
            </a:r>
            <a:r>
              <a:rPr lang="en-US" sz="1400" dirty="0">
                <a:latin typeface="Avenir Next Condensed" panose="020B0506020202020204" pitchFamily="34" charset="0"/>
              </a:rPr>
              <a:t> </a:t>
            </a:r>
            <a:r>
              <a:rPr lang="en-US" sz="1400" dirty="0" err="1">
                <a:latin typeface="Avenir Next Condensed" panose="020B0506020202020204" pitchFamily="34" charset="0"/>
              </a:rPr>
              <a:t>expresssion</a:t>
            </a:r>
            <a:r>
              <a:rPr lang="en-US" sz="1400" dirty="0">
                <a:latin typeface="Avenir Next Condensed" panose="020B0506020202020204" pitchFamily="34" charset="0"/>
              </a:rPr>
              <a:t>. </a:t>
            </a:r>
          </a:p>
        </p:txBody>
      </p:sp>
      <p:cxnSp>
        <p:nvCxnSpPr>
          <p:cNvPr id="11" name="Straight Arrow Connector 10">
            <a:extLst>
              <a:ext uri="{FF2B5EF4-FFF2-40B4-BE49-F238E27FC236}">
                <a16:creationId xmlns:a16="http://schemas.microsoft.com/office/drawing/2014/main" id="{52C74B44-9382-4348-BF17-B392A5F45600}"/>
              </a:ext>
            </a:extLst>
          </p:cNvPr>
          <p:cNvCxnSpPr>
            <a:cxnSpLocks/>
            <a:stCxn id="9" idx="1"/>
          </p:cNvCxnSpPr>
          <p:nvPr/>
        </p:nvCxnSpPr>
        <p:spPr>
          <a:xfrm flipH="1">
            <a:off x="3392129" y="4464515"/>
            <a:ext cx="335418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4E1ED305-E6C7-AB44-BCE4-F50C16D0AA98}"/>
              </a:ext>
            </a:extLst>
          </p:cNvPr>
          <p:cNvSpPr txBox="1"/>
          <p:nvPr/>
        </p:nvSpPr>
        <p:spPr>
          <a:xfrm>
            <a:off x="6746316" y="5201408"/>
            <a:ext cx="2262000" cy="738664"/>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Avenir Next Condensed" panose="020B0506020202020204" pitchFamily="34" charset="0"/>
              </a:rPr>
              <a:t>Result of computation by </a:t>
            </a:r>
            <a:r>
              <a:rPr lang="en-US" sz="1400" dirty="0" err="1">
                <a:latin typeface="Avenir Next Condensed" panose="020B0506020202020204" pitchFamily="34" charset="0"/>
              </a:rPr>
              <a:t>squareByReference</a:t>
            </a:r>
            <a:r>
              <a:rPr lang="en-US" sz="1400" dirty="0">
                <a:latin typeface="Avenir Next Condensed" panose="020B0506020202020204" pitchFamily="34" charset="0"/>
              </a:rPr>
              <a:t>() is updated in z. </a:t>
            </a:r>
          </a:p>
        </p:txBody>
      </p:sp>
      <p:cxnSp>
        <p:nvCxnSpPr>
          <p:cNvPr id="15" name="Straight Arrow Connector 14">
            <a:extLst>
              <a:ext uri="{FF2B5EF4-FFF2-40B4-BE49-F238E27FC236}">
                <a16:creationId xmlns:a16="http://schemas.microsoft.com/office/drawing/2014/main" id="{29147FFE-ADD3-CD4E-997E-37921EBC88EC}"/>
              </a:ext>
            </a:extLst>
          </p:cNvPr>
          <p:cNvCxnSpPr>
            <a:cxnSpLocks/>
            <a:stCxn id="14" idx="1"/>
          </p:cNvCxnSpPr>
          <p:nvPr/>
        </p:nvCxnSpPr>
        <p:spPr>
          <a:xfrm flipH="1" flipV="1">
            <a:off x="3114860" y="5356614"/>
            <a:ext cx="3631456" cy="214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700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Pass-by-Reference vs. </a:t>
            </a:r>
            <a:br>
              <a:rPr lang="en-US" dirty="0"/>
            </a:br>
            <a:r>
              <a:rPr lang="en-US" dirty="0"/>
              <a:t>Value-Returning Function</a:t>
            </a:r>
          </a:p>
        </p:txBody>
      </p:sp>
      <p:sp>
        <p:nvSpPr>
          <p:cNvPr id="3" name="Content Placeholder 2"/>
          <p:cNvSpPr>
            <a:spLocks noGrp="1"/>
          </p:cNvSpPr>
          <p:nvPr>
            <p:ph idx="1"/>
          </p:nvPr>
        </p:nvSpPr>
        <p:spPr>
          <a:xfrm>
            <a:off x="286602" y="1594970"/>
            <a:ext cx="8857398" cy="4633443"/>
          </a:xfrm>
        </p:spPr>
        <p:txBody>
          <a:bodyPr/>
          <a:lstStyle/>
          <a:p>
            <a:r>
              <a:rPr lang="en-US" dirty="0"/>
              <a:t>Good programming style:</a:t>
            </a:r>
          </a:p>
          <a:p>
            <a:pPr lvl="1"/>
            <a:r>
              <a:rPr lang="en-US" dirty="0"/>
              <a:t>If a function needs to return more than one values, use a </a:t>
            </a:r>
            <a:br>
              <a:rPr lang="en-US" dirty="0"/>
            </a:br>
            <a:r>
              <a:rPr lang="en-US" b="1" dirty="0">
                <a:solidFill>
                  <a:srgbClr val="E46C0A"/>
                </a:solidFill>
              </a:rPr>
              <a:t>void function</a:t>
            </a:r>
            <a:r>
              <a:rPr lang="en-US" dirty="0"/>
              <a:t> with </a:t>
            </a:r>
            <a:r>
              <a:rPr lang="en-US" b="1" dirty="0">
                <a:solidFill>
                  <a:srgbClr val="E46C0A"/>
                </a:solidFill>
              </a:rPr>
              <a:t>reference parameters</a:t>
            </a:r>
            <a:r>
              <a:rPr lang="en-US" dirty="0"/>
              <a:t> to return the values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66</a:t>
            </a:fld>
            <a:endParaRPr lang="en-US"/>
          </a:p>
        </p:txBody>
      </p:sp>
      <p:sp>
        <p:nvSpPr>
          <p:cNvPr id="6" name="Rectangle 5"/>
          <p:cNvSpPr/>
          <p:nvPr/>
        </p:nvSpPr>
        <p:spPr>
          <a:xfrm>
            <a:off x="1239864" y="3042257"/>
            <a:ext cx="6892056" cy="300893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err="1">
                <a:latin typeface="Consolas" charset="0"/>
                <a:ea typeface="Consolas" charset="0"/>
                <a:cs typeface="Consolas" charset="0"/>
              </a:rPr>
              <a:t>const</a:t>
            </a:r>
            <a:r>
              <a:rPr lang="en-US" sz="1400" dirty="0">
                <a:latin typeface="Consolas" charset="0"/>
                <a:ea typeface="Consolas" charset="0"/>
                <a:cs typeface="Consolas" charset="0"/>
              </a:rPr>
              <a:t> double CONVERSION = 2.54;</a:t>
            </a:r>
          </a:p>
          <a:p>
            <a:r>
              <a:rPr lang="en-US" sz="1400" dirty="0" err="1">
                <a:latin typeface="Consolas" charset="0"/>
                <a:ea typeface="Consolas" charset="0"/>
                <a:cs typeface="Consolas" charset="0"/>
              </a:rPr>
              <a:t>const</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int</a:t>
            </a:r>
            <a:r>
              <a:rPr lang="en-US" sz="1400" dirty="0">
                <a:latin typeface="Consolas" charset="0"/>
                <a:ea typeface="Consolas" charset="0"/>
                <a:cs typeface="Consolas" charset="0"/>
              </a:rPr>
              <a:t> INCHES_IN_FOOT = 12;</a:t>
            </a:r>
          </a:p>
          <a:p>
            <a:r>
              <a:rPr lang="en-US" sz="1400" dirty="0" err="1">
                <a:latin typeface="Consolas" charset="0"/>
                <a:ea typeface="Consolas" charset="0"/>
                <a:cs typeface="Consolas" charset="0"/>
              </a:rPr>
              <a:t>const</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int</a:t>
            </a:r>
            <a:r>
              <a:rPr lang="en-US" sz="1400" dirty="0">
                <a:latin typeface="Consolas" charset="0"/>
                <a:ea typeface="Consolas" charset="0"/>
                <a:cs typeface="Consolas" charset="0"/>
              </a:rPr>
              <a:t> CENTIMETERS_IN_METER = 100;</a:t>
            </a:r>
          </a:p>
          <a:p>
            <a:endParaRPr lang="en-US" sz="1400" dirty="0">
              <a:latin typeface="Consolas" charset="0"/>
              <a:ea typeface="Consolas" charset="0"/>
              <a:cs typeface="Consolas" charset="0"/>
            </a:endParaRPr>
          </a:p>
          <a:p>
            <a:r>
              <a:rPr lang="en-US" sz="1400" b="1" dirty="0">
                <a:latin typeface="Consolas" charset="0"/>
                <a:ea typeface="Consolas" charset="0"/>
                <a:cs typeface="Consolas" charset="0"/>
              </a:rPr>
              <a:t>void</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metersAndCentTofeetAndInches</a:t>
            </a:r>
            <a:r>
              <a:rPr lang="en-US" sz="1400" dirty="0">
                <a:latin typeface="Consolas" charset="0"/>
                <a:ea typeface="Consolas" charset="0"/>
                <a:cs typeface="Consolas" charset="0"/>
              </a:rPr>
              <a:t>(</a:t>
            </a:r>
            <a:r>
              <a:rPr lang="en-US" sz="1400" dirty="0" err="1">
                <a:latin typeface="Consolas" charset="0"/>
                <a:ea typeface="Consolas" charset="0"/>
                <a:cs typeface="Consolas" charset="0"/>
              </a:rPr>
              <a:t>int</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mt</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int</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ct</a:t>
            </a:r>
            <a:r>
              <a:rPr lang="en-US" sz="1400" dirty="0">
                <a:latin typeface="Consolas" charset="0"/>
                <a:ea typeface="Consolas" charset="0"/>
                <a:cs typeface="Consolas" charset="0"/>
              </a:rPr>
              <a:t>, </a:t>
            </a:r>
            <a:r>
              <a:rPr lang="en-US" sz="1400" b="1" dirty="0" err="1">
                <a:latin typeface="Consolas" charset="0"/>
                <a:ea typeface="Consolas" charset="0"/>
                <a:cs typeface="Consolas" charset="0"/>
              </a:rPr>
              <a:t>int</a:t>
            </a:r>
            <a:r>
              <a:rPr lang="en-US" sz="1400" b="1" dirty="0">
                <a:latin typeface="Consolas" charset="0"/>
                <a:ea typeface="Consolas" charset="0"/>
                <a:cs typeface="Consolas" charset="0"/>
              </a:rPr>
              <a:t>&amp; f</a:t>
            </a:r>
            <a:r>
              <a:rPr lang="en-US" sz="1400" dirty="0">
                <a:latin typeface="Consolas" charset="0"/>
                <a:ea typeface="Consolas" charset="0"/>
                <a:cs typeface="Consolas" charset="0"/>
              </a:rPr>
              <a:t>, </a:t>
            </a:r>
            <a:r>
              <a:rPr lang="en-US" sz="1400" b="1" dirty="0" err="1">
                <a:latin typeface="Consolas" charset="0"/>
                <a:ea typeface="Consolas" charset="0"/>
                <a:cs typeface="Consolas" charset="0"/>
              </a:rPr>
              <a:t>int</a:t>
            </a:r>
            <a:r>
              <a:rPr lang="en-US" sz="1400" b="1" dirty="0">
                <a:latin typeface="Consolas" charset="0"/>
                <a:ea typeface="Consolas" charset="0"/>
                <a:cs typeface="Consolas" charset="0"/>
              </a:rPr>
              <a:t>&amp; in</a:t>
            </a:r>
            <a:r>
              <a:rPr lang="en-US" sz="1400" dirty="0">
                <a:latin typeface="Consolas" charset="0"/>
                <a:ea typeface="Consolas" charset="0"/>
                <a:cs typeface="Consolas" charset="0"/>
              </a:rPr>
              <a:t>)</a:t>
            </a:r>
          </a:p>
          <a:p>
            <a:r>
              <a:rPr lang="en-US" sz="1400" dirty="0">
                <a:latin typeface="Consolas" charset="0"/>
                <a:ea typeface="Consolas" charset="0"/>
                <a:cs typeface="Consolas" charset="0"/>
              </a:rPr>
              <a:t>{</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int</a:t>
            </a:r>
            <a:r>
              <a:rPr lang="en-US" sz="1400" dirty="0">
                <a:latin typeface="Consolas" charset="0"/>
                <a:ea typeface="Consolas" charset="0"/>
                <a:cs typeface="Consolas" charset="0"/>
              </a:rPr>
              <a:t> centimeters;</a:t>
            </a:r>
          </a:p>
          <a:p>
            <a:r>
              <a:rPr lang="en-US" sz="1400" dirty="0">
                <a:latin typeface="Consolas" charset="0"/>
                <a:ea typeface="Consolas" charset="0"/>
                <a:cs typeface="Consolas" charset="0"/>
              </a:rPr>
              <a:t>	centimeters = </a:t>
            </a:r>
            <a:r>
              <a:rPr lang="en-US" sz="1400" dirty="0" err="1">
                <a:latin typeface="Consolas" charset="0"/>
                <a:ea typeface="Consolas" charset="0"/>
                <a:cs typeface="Consolas" charset="0"/>
              </a:rPr>
              <a:t>mt</a:t>
            </a:r>
            <a:r>
              <a:rPr lang="en-US" sz="1400" dirty="0">
                <a:latin typeface="Consolas" charset="0"/>
                <a:ea typeface="Consolas" charset="0"/>
                <a:cs typeface="Consolas" charset="0"/>
              </a:rPr>
              <a:t> * CENTIMETERS_IN_METER + </a:t>
            </a:r>
            <a:r>
              <a:rPr lang="en-US" sz="1400" dirty="0" err="1">
                <a:latin typeface="Consolas" charset="0"/>
                <a:ea typeface="Consolas" charset="0"/>
                <a:cs typeface="Consolas" charset="0"/>
              </a:rPr>
              <a:t>ct</a:t>
            </a:r>
            <a:r>
              <a:rPr lang="en-US" sz="1400" dirty="0">
                <a:latin typeface="Consolas" charset="0"/>
                <a:ea typeface="Consolas" charset="0"/>
                <a:cs typeface="Consolas" charset="0"/>
              </a:rPr>
              <a:t>;</a:t>
            </a:r>
          </a:p>
          <a:p>
            <a:r>
              <a:rPr lang="en-US" sz="1400" dirty="0">
                <a:latin typeface="Consolas" charset="0"/>
                <a:ea typeface="Consolas" charset="0"/>
                <a:cs typeface="Consolas" charset="0"/>
              </a:rPr>
              <a:t>	in = (</a:t>
            </a:r>
            <a:r>
              <a:rPr lang="en-US" sz="1400" dirty="0" err="1">
                <a:latin typeface="Consolas" charset="0"/>
                <a:ea typeface="Consolas" charset="0"/>
                <a:cs typeface="Consolas" charset="0"/>
              </a:rPr>
              <a:t>int</a:t>
            </a:r>
            <a:r>
              <a:rPr lang="en-US" sz="1400" dirty="0">
                <a:latin typeface="Consolas" charset="0"/>
                <a:ea typeface="Consolas" charset="0"/>
                <a:cs typeface="Consolas" charset="0"/>
              </a:rPr>
              <a:t>) (centimeters / CONVERSION); </a:t>
            </a:r>
          </a:p>
          <a:p>
            <a:r>
              <a:rPr lang="en-US" sz="1400" dirty="0">
                <a:latin typeface="Consolas" charset="0"/>
                <a:ea typeface="Consolas" charset="0"/>
                <a:cs typeface="Consolas" charset="0"/>
              </a:rPr>
              <a:t>	</a:t>
            </a:r>
            <a:r>
              <a:rPr lang="en-US" sz="1400" b="1" dirty="0">
                <a:latin typeface="Consolas" charset="0"/>
                <a:ea typeface="Consolas" charset="0"/>
                <a:cs typeface="Consolas" charset="0"/>
              </a:rPr>
              <a:t>f</a:t>
            </a:r>
            <a:r>
              <a:rPr lang="en-US" sz="1400" dirty="0">
                <a:latin typeface="Consolas" charset="0"/>
                <a:ea typeface="Consolas" charset="0"/>
                <a:cs typeface="Consolas" charset="0"/>
              </a:rPr>
              <a:t> = in / INCHES_IN_FOOT;</a:t>
            </a:r>
          </a:p>
          <a:p>
            <a:r>
              <a:rPr lang="en-US" sz="1400" dirty="0">
                <a:latin typeface="Consolas" charset="0"/>
                <a:ea typeface="Consolas" charset="0"/>
                <a:cs typeface="Consolas" charset="0"/>
              </a:rPr>
              <a:t>	</a:t>
            </a:r>
            <a:r>
              <a:rPr lang="en-US" sz="1400" b="1" dirty="0">
                <a:latin typeface="Consolas" charset="0"/>
                <a:ea typeface="Consolas" charset="0"/>
                <a:cs typeface="Consolas" charset="0"/>
              </a:rPr>
              <a:t>in</a:t>
            </a:r>
            <a:r>
              <a:rPr lang="en-US" sz="1400" dirty="0">
                <a:latin typeface="Consolas" charset="0"/>
                <a:ea typeface="Consolas" charset="0"/>
                <a:cs typeface="Consolas" charset="0"/>
              </a:rPr>
              <a:t> = in % INCHES_IN_FOOT;</a:t>
            </a:r>
          </a:p>
          <a:p>
            <a:r>
              <a:rPr lang="en-US" sz="1400" dirty="0">
                <a:latin typeface="Consolas" charset="0"/>
                <a:ea typeface="Consolas" charset="0"/>
                <a:cs typeface="Consolas" charset="0"/>
              </a:rPr>
              <a:t>}</a:t>
            </a:r>
          </a:p>
        </p:txBody>
      </p:sp>
      <p:sp>
        <p:nvSpPr>
          <p:cNvPr id="7" name="TextBox 6">
            <a:extLst>
              <a:ext uri="{FF2B5EF4-FFF2-40B4-BE49-F238E27FC236}">
                <a16:creationId xmlns:a16="http://schemas.microsoft.com/office/drawing/2014/main" id="{01B8DBDF-C1D3-5440-A67B-14A18F23433D}"/>
              </a:ext>
            </a:extLst>
          </p:cNvPr>
          <p:cNvSpPr txBox="1"/>
          <p:nvPr/>
        </p:nvSpPr>
        <p:spPr>
          <a:xfrm>
            <a:off x="6494206" y="4971355"/>
            <a:ext cx="2262000" cy="138499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Avenir Next Condensed" panose="020B0506020202020204" pitchFamily="34" charset="0"/>
              </a:rPr>
              <a:t>f and in are the computation results.  </a:t>
            </a:r>
          </a:p>
          <a:p>
            <a:r>
              <a:rPr lang="en-US" sz="1400" dirty="0">
                <a:latin typeface="Avenir Next Condensed" panose="020B0506020202020204" pitchFamily="34" charset="0"/>
              </a:rPr>
              <a:t>Think about how the calling functions can call this function and access the results through the arguments after function call.</a:t>
            </a:r>
          </a:p>
        </p:txBody>
      </p:sp>
      <p:cxnSp>
        <p:nvCxnSpPr>
          <p:cNvPr id="8" name="Straight Arrow Connector 7">
            <a:extLst>
              <a:ext uri="{FF2B5EF4-FFF2-40B4-BE49-F238E27FC236}">
                <a16:creationId xmlns:a16="http://schemas.microsoft.com/office/drawing/2014/main" id="{1AF755CA-87B5-B643-9756-58E5BE20D3DD}"/>
              </a:ext>
            </a:extLst>
          </p:cNvPr>
          <p:cNvCxnSpPr>
            <a:cxnSpLocks/>
            <a:stCxn id="7" idx="1"/>
          </p:cNvCxnSpPr>
          <p:nvPr/>
        </p:nvCxnSpPr>
        <p:spPr>
          <a:xfrm flipH="1" flipV="1">
            <a:off x="4294732" y="5397257"/>
            <a:ext cx="2199474" cy="2665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41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286602" y="1417638"/>
            <a:ext cx="8780706" cy="4810775"/>
          </a:xfrm>
        </p:spPr>
        <p:txBody>
          <a:bodyPr>
            <a:normAutofit/>
          </a:bodyPr>
          <a:lstStyle/>
          <a:p>
            <a:pPr marL="0" indent="0">
              <a:buNone/>
            </a:pPr>
            <a:r>
              <a:rPr lang="en-US" sz="2000" dirty="0"/>
              <a:t>What’s the output of the following program?</a:t>
            </a:r>
          </a:p>
          <a:p>
            <a:pPr marL="0" indent="0">
              <a:buNone/>
            </a:pPr>
            <a:r>
              <a:rPr lang="en-US" sz="2000" dirty="0"/>
              <a:t>Try dry run (i.e., trace manually without using the computer to run) the program to obtain the result.  Then run it on your computer to check the result.</a:t>
            </a:r>
          </a:p>
        </p:txBody>
      </p:sp>
      <p:sp>
        <p:nvSpPr>
          <p:cNvPr id="2" name="Title 1"/>
          <p:cNvSpPr>
            <a:spLocks noGrp="1"/>
          </p:cNvSpPr>
          <p:nvPr>
            <p:ph type="title"/>
          </p:nvPr>
        </p:nvSpPr>
        <p:spPr/>
        <p:txBody>
          <a:bodyPr/>
          <a:lstStyle/>
          <a:p>
            <a:r>
              <a:rPr lang="en-US" dirty="0"/>
              <a:t>Quick Exercise 1</a:t>
            </a:r>
          </a:p>
        </p:txBody>
      </p:sp>
      <p:sp>
        <p:nvSpPr>
          <p:cNvPr id="4" name="Slide Number Placeholder 3"/>
          <p:cNvSpPr>
            <a:spLocks noGrp="1"/>
          </p:cNvSpPr>
          <p:nvPr>
            <p:ph type="sldNum" sz="quarter" idx="12"/>
          </p:nvPr>
        </p:nvSpPr>
        <p:spPr/>
        <p:txBody>
          <a:bodyPr/>
          <a:lstStyle/>
          <a:p>
            <a:fld id="{A2D5F323-9395-A24C-8003-89F99F5948AE}" type="slidenum">
              <a:rPr lang="en-US" smtClean="0"/>
              <a:pPr/>
              <a:t>67</a:t>
            </a:fld>
            <a:endParaRPr lang="en-US" dirty="0"/>
          </a:p>
        </p:txBody>
      </p:sp>
      <p:sp>
        <p:nvSpPr>
          <p:cNvPr id="6" name="Rectangle 5"/>
          <p:cNvSpPr/>
          <p:nvPr/>
        </p:nvSpPr>
        <p:spPr>
          <a:xfrm>
            <a:off x="618315" y="2560638"/>
            <a:ext cx="6749628" cy="412384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ea typeface="Consolas" charset="0"/>
                <a:cs typeface="Consolas" charset="0"/>
              </a:rPr>
              <a:t>#include &lt;</a:t>
            </a:r>
            <a:r>
              <a:rPr lang="en-US" sz="1600" dirty="0" err="1">
                <a:latin typeface="Consolas" charset="0"/>
                <a:ea typeface="Consolas" charset="0"/>
                <a:cs typeface="Consolas" charset="0"/>
              </a:rPr>
              <a:t>iostream</a:t>
            </a:r>
            <a:r>
              <a:rPr lang="en-US" sz="1600" dirty="0">
                <a:latin typeface="Consolas" charset="0"/>
                <a:ea typeface="Consolas" charset="0"/>
                <a:cs typeface="Consolas" charset="0"/>
              </a:rPr>
              <a:t>&gt;</a:t>
            </a:r>
          </a:p>
          <a:p>
            <a:r>
              <a:rPr lang="en-US" sz="1600" dirty="0">
                <a:latin typeface="Consolas" charset="0"/>
                <a:ea typeface="Consolas" charset="0"/>
                <a:cs typeface="Consolas" charset="0"/>
              </a:rPr>
              <a:t>using namespace </a:t>
            </a:r>
            <a:r>
              <a:rPr lang="en-US" sz="1600" dirty="0" err="1">
                <a:latin typeface="Consolas" charset="0"/>
                <a:ea typeface="Consolas" charset="0"/>
                <a:cs typeface="Consolas" charset="0"/>
              </a:rPr>
              <a:t>std</a:t>
            </a:r>
            <a:r>
              <a:rPr lang="en-US" sz="1600" dirty="0">
                <a:latin typeface="Consolas" charset="0"/>
                <a:ea typeface="Consolas" charset="0"/>
                <a:cs typeface="Consolas" charset="0"/>
              </a:rPr>
              <a:t>;</a:t>
            </a:r>
          </a:p>
          <a:p>
            <a:endParaRPr lang="en-US" sz="1600" dirty="0">
              <a:latin typeface="Consolas" charset="0"/>
              <a:ea typeface="Consolas" charset="0"/>
              <a:cs typeface="Consolas" charset="0"/>
            </a:endParaRPr>
          </a:p>
          <a:p>
            <a:r>
              <a:rPr lang="en-US" sz="1600" dirty="0">
                <a:latin typeface="Consolas" charset="0"/>
                <a:ea typeface="Consolas" charset="0"/>
                <a:cs typeface="Consolas" charset="0"/>
              </a:rPr>
              <a:t>void </a:t>
            </a:r>
            <a:r>
              <a:rPr lang="en-US" sz="1600" dirty="0" err="1">
                <a:latin typeface="Consolas" charset="0"/>
                <a:ea typeface="Consolas" charset="0"/>
                <a:cs typeface="Consolas" charset="0"/>
              </a:rPr>
              <a:t>figureMeOut</a:t>
            </a:r>
            <a:r>
              <a:rPr lang="en-US" sz="1600" dirty="0">
                <a:latin typeface="Consolas" charset="0"/>
                <a:ea typeface="Consolas" charset="0"/>
                <a:cs typeface="Consolas" charset="0"/>
              </a:rPr>
              <a:t>(</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&amp;x, </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y, </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&amp;z) {</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x &lt;&lt; ' ' &lt;&lt; y &lt;&lt; ' ' &lt;&lt; z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x = 1;</a:t>
            </a:r>
          </a:p>
          <a:p>
            <a:r>
              <a:rPr lang="en-US" sz="1600" dirty="0">
                <a:latin typeface="Consolas" charset="0"/>
                <a:ea typeface="Consolas" charset="0"/>
                <a:cs typeface="Consolas" charset="0"/>
              </a:rPr>
              <a:t>	y = 2;</a:t>
            </a:r>
          </a:p>
          <a:p>
            <a:r>
              <a:rPr lang="en-US" sz="1600" dirty="0">
                <a:latin typeface="Consolas" charset="0"/>
                <a:ea typeface="Consolas" charset="0"/>
                <a:cs typeface="Consolas" charset="0"/>
              </a:rPr>
              <a:t>	z = 3;</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x &lt;&lt; ' ' &lt;&lt; y &lt;&lt; ' ' &lt;&lt; z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a:t>
            </a:r>
          </a:p>
          <a:p>
            <a:endParaRPr lang="en-US" sz="1600" dirty="0">
              <a:latin typeface="Consolas" charset="0"/>
              <a:ea typeface="Consolas" charset="0"/>
              <a:cs typeface="Consolas" charset="0"/>
            </a:endParaRPr>
          </a:p>
          <a:p>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 {</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a=10, b=20, c=30;</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figureMeOut</a:t>
            </a:r>
            <a:r>
              <a:rPr lang="en-US" sz="1600" dirty="0">
                <a:latin typeface="Consolas" charset="0"/>
                <a:ea typeface="Consolas" charset="0"/>
                <a:cs typeface="Consolas" charset="0"/>
              </a:rPr>
              <a:t>(a, b, c);</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a:t>
            </a:r>
            <a:r>
              <a:rPr lang="en-US" sz="1600">
                <a:latin typeface="Consolas" charset="0"/>
                <a:ea typeface="Consolas" charset="0"/>
                <a:cs typeface="Consolas" charset="0"/>
              </a:rPr>
              <a:t>&lt;&lt; </a:t>
            </a:r>
            <a:r>
              <a:rPr lang="en-US" altLang="zh-CN" sz="1600">
                <a:latin typeface="Consolas" charset="0"/>
                <a:ea typeface="Consolas" charset="0"/>
                <a:cs typeface="Consolas" charset="0"/>
              </a:rPr>
              <a:t>a</a:t>
            </a:r>
            <a:r>
              <a:rPr lang="en-US" sz="1600">
                <a:latin typeface="Consolas" charset="0"/>
                <a:ea typeface="Consolas" charset="0"/>
                <a:cs typeface="Consolas" charset="0"/>
              </a:rPr>
              <a:t> </a:t>
            </a:r>
            <a:r>
              <a:rPr lang="en-US" sz="1600" dirty="0">
                <a:latin typeface="Consolas" charset="0"/>
                <a:ea typeface="Consolas" charset="0"/>
                <a:cs typeface="Consolas" charset="0"/>
              </a:rPr>
              <a:t>&lt;&lt; ' ' </a:t>
            </a:r>
            <a:r>
              <a:rPr lang="en-US" sz="1600">
                <a:latin typeface="Consolas" charset="0"/>
                <a:ea typeface="Consolas" charset="0"/>
                <a:cs typeface="Consolas" charset="0"/>
              </a:rPr>
              <a:t>&lt;&lt; b </a:t>
            </a:r>
            <a:r>
              <a:rPr lang="en-US" sz="1600" dirty="0">
                <a:latin typeface="Consolas" charset="0"/>
                <a:ea typeface="Consolas" charset="0"/>
                <a:cs typeface="Consolas" charset="0"/>
              </a:rPr>
              <a:t>&lt;&lt; ' ' </a:t>
            </a:r>
            <a:r>
              <a:rPr lang="en-US" sz="1600">
                <a:latin typeface="Consolas" charset="0"/>
                <a:ea typeface="Consolas" charset="0"/>
                <a:cs typeface="Consolas" charset="0"/>
              </a:rPr>
              <a:t>&lt;&lt; c </a:t>
            </a:r>
            <a:r>
              <a:rPr lang="en-US" sz="1600" dirty="0">
                <a:latin typeface="Consolas" charset="0"/>
                <a:ea typeface="Consolas" charset="0"/>
                <a:cs typeface="Consolas" charset="0"/>
              </a:rPr>
              <a:t>&lt;&lt;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a:t>
            </a:r>
          </a:p>
        </p:txBody>
      </p:sp>
    </p:spTree>
    <p:extLst>
      <p:ext uri="{BB962C8B-B14F-4D97-AF65-F5344CB8AC3E}">
        <p14:creationId xmlns:p14="http://schemas.microsoft.com/office/powerpoint/2010/main" val="31979275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to Quick Exercise 1</a:t>
            </a:r>
          </a:p>
        </p:txBody>
      </p:sp>
      <p:sp>
        <p:nvSpPr>
          <p:cNvPr id="3" name="Content Placeholder 2"/>
          <p:cNvSpPr>
            <a:spLocks noGrp="1"/>
          </p:cNvSpPr>
          <p:nvPr>
            <p:ph idx="1"/>
          </p:nvPr>
        </p:nvSpPr>
        <p:spPr/>
        <p:txBody>
          <a:bodyPr/>
          <a:lstStyle/>
          <a:p>
            <a:pPr marL="0" indent="0">
              <a:buNone/>
            </a:pPr>
            <a:r>
              <a:rPr lang="en-US" dirty="0"/>
              <a:t>Screen output:</a:t>
            </a:r>
          </a:p>
        </p:txBody>
      </p:sp>
      <p:sp>
        <p:nvSpPr>
          <p:cNvPr id="4" name="Slide Number Placeholder 3"/>
          <p:cNvSpPr>
            <a:spLocks noGrp="1"/>
          </p:cNvSpPr>
          <p:nvPr>
            <p:ph type="sldNum" sz="quarter" idx="12"/>
          </p:nvPr>
        </p:nvSpPr>
        <p:spPr/>
        <p:txBody>
          <a:bodyPr/>
          <a:lstStyle/>
          <a:p>
            <a:fld id="{A2D5F323-9395-A24C-8003-89F99F5948AE}" type="slidenum">
              <a:rPr lang="en-US" smtClean="0"/>
              <a:pPr/>
              <a:t>68</a:t>
            </a:fld>
            <a:endParaRPr lang="en-US" dirty="0"/>
          </a:p>
        </p:txBody>
      </p:sp>
      <p:sp>
        <p:nvSpPr>
          <p:cNvPr id="5" name="Rectangle 4">
            <a:extLst>
              <a:ext uri="{FF2B5EF4-FFF2-40B4-BE49-F238E27FC236}">
                <a16:creationId xmlns:a16="http://schemas.microsoft.com/office/drawing/2014/main" id="{4F5EEAB6-F3BB-B749-BA69-E2EED5C1AD38}"/>
              </a:ext>
            </a:extLst>
          </p:cNvPr>
          <p:cNvSpPr/>
          <p:nvPr/>
        </p:nvSpPr>
        <p:spPr>
          <a:xfrm>
            <a:off x="1554971" y="2324475"/>
            <a:ext cx="3558564" cy="2518895"/>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ea typeface="Consolas" charset="0"/>
                <a:cs typeface="Consolas" charset="0"/>
              </a:rPr>
              <a:t>10 20 30</a:t>
            </a:r>
          </a:p>
          <a:p>
            <a:r>
              <a:rPr lang="en-US" sz="1600" dirty="0">
                <a:latin typeface="Consolas" charset="0"/>
                <a:ea typeface="Consolas" charset="0"/>
                <a:cs typeface="Consolas" charset="0"/>
              </a:rPr>
              <a:t>1 2 3</a:t>
            </a:r>
          </a:p>
          <a:p>
            <a:r>
              <a:rPr lang="en-US" sz="1600" dirty="0">
                <a:latin typeface="Consolas" charset="0"/>
                <a:ea typeface="Consolas" charset="0"/>
                <a:cs typeface="Consolas" charset="0"/>
              </a:rPr>
              <a:t>1 20 3</a:t>
            </a:r>
          </a:p>
          <a:p>
            <a:endParaRPr lang="en-US" sz="1600" dirty="0">
              <a:latin typeface="Consolas" charset="0"/>
              <a:ea typeface="Consolas" charset="0"/>
              <a:cs typeface="Consolas" charset="0"/>
            </a:endParaRPr>
          </a:p>
          <a:p>
            <a:endParaRPr lang="en-US" sz="1600" dirty="0">
              <a:latin typeface="Consolas" charset="0"/>
              <a:ea typeface="Consolas" charset="0"/>
              <a:cs typeface="Consolas" charset="0"/>
            </a:endParaRPr>
          </a:p>
          <a:p>
            <a:endParaRPr lang="en-US" sz="1600" dirty="0">
              <a:latin typeface="Consolas" charset="0"/>
              <a:ea typeface="Consolas" charset="0"/>
              <a:cs typeface="Consolas" charset="0"/>
            </a:endParaRPr>
          </a:p>
          <a:p>
            <a:endParaRPr lang="en-US" sz="1600" dirty="0">
              <a:latin typeface="Consolas" charset="0"/>
              <a:ea typeface="Consolas" charset="0"/>
              <a:cs typeface="Consolas" charset="0"/>
            </a:endParaRPr>
          </a:p>
          <a:p>
            <a:endParaRPr lang="en-US" sz="1600" dirty="0">
              <a:latin typeface="Consolas" charset="0"/>
              <a:ea typeface="Consolas" charset="0"/>
              <a:cs typeface="Consolas" charset="0"/>
            </a:endParaRPr>
          </a:p>
          <a:p>
            <a:endParaRPr lang="en-US" sz="1600" dirty="0">
              <a:solidFill>
                <a:schemeClr val="dk1"/>
              </a:solidFill>
              <a:latin typeface="Consolas" charset="0"/>
              <a:ea typeface="Consolas" charset="0"/>
              <a:cs typeface="Consolas" charset="0"/>
            </a:endParaRPr>
          </a:p>
        </p:txBody>
      </p:sp>
    </p:spTree>
    <p:extLst>
      <p:ext uri="{BB962C8B-B14F-4D97-AF65-F5344CB8AC3E}">
        <p14:creationId xmlns:p14="http://schemas.microsoft.com/office/powerpoint/2010/main" val="166040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AD78E6-D7AE-491B-AB44-E8B140DFD3A1}"/>
              </a:ext>
            </a:extLst>
          </p:cNvPr>
          <p:cNvSpPr>
            <a:spLocks noGrp="1"/>
          </p:cNvSpPr>
          <p:nvPr>
            <p:ph type="title"/>
          </p:nvPr>
        </p:nvSpPr>
        <p:spPr/>
        <p:txBody>
          <a:bodyPr/>
          <a:lstStyle/>
          <a:p>
            <a:r>
              <a:rPr lang="en-US" dirty="0"/>
              <a:t>Problems</a:t>
            </a:r>
          </a:p>
        </p:txBody>
      </p:sp>
      <p:sp>
        <p:nvSpPr>
          <p:cNvPr id="6" name="Text Placeholder 5">
            <a:extLst>
              <a:ext uri="{FF2B5EF4-FFF2-40B4-BE49-F238E27FC236}">
                <a16:creationId xmlns:a16="http://schemas.microsoft.com/office/drawing/2014/main" id="{9863B923-4F17-4D98-9ED8-9A77C3C1D2FD}"/>
              </a:ext>
            </a:extLst>
          </p:cNvPr>
          <p:cNvSpPr>
            <a:spLocks noGrp="1"/>
          </p:cNvSpPr>
          <p:nvPr>
            <p:ph type="body" idx="1"/>
          </p:nvPr>
        </p:nvSpPr>
        <p:spPr/>
        <p:txBody>
          <a:bodyPr/>
          <a:lstStyle/>
          <a:p>
            <a:r>
              <a:rPr lang="en-US" dirty="0"/>
              <a:t>flow of control and functions </a:t>
            </a:r>
          </a:p>
        </p:txBody>
      </p:sp>
      <p:sp>
        <p:nvSpPr>
          <p:cNvPr id="4" name="Slide Number Placeholder 3">
            <a:extLst>
              <a:ext uri="{FF2B5EF4-FFF2-40B4-BE49-F238E27FC236}">
                <a16:creationId xmlns:a16="http://schemas.microsoft.com/office/drawing/2014/main" id="{ACD729B2-D49E-4769-90A3-50AC4D72732A}"/>
              </a:ext>
            </a:extLst>
          </p:cNvPr>
          <p:cNvSpPr>
            <a:spLocks noGrp="1"/>
          </p:cNvSpPr>
          <p:nvPr>
            <p:ph type="sldNum" sz="quarter" idx="12"/>
          </p:nvPr>
        </p:nvSpPr>
        <p:spPr/>
        <p:txBody>
          <a:bodyPr/>
          <a:lstStyle/>
          <a:p>
            <a:fld id="{A2D5F323-9395-A24C-8003-89F99F5948AE}" type="slidenum">
              <a:rPr lang="en-US" smtClean="0"/>
              <a:pPr/>
              <a:t>69</a:t>
            </a:fld>
            <a:endParaRPr lang="en-US" dirty="0"/>
          </a:p>
        </p:txBody>
      </p:sp>
    </p:spTree>
    <p:extLst>
      <p:ext uri="{BB962C8B-B14F-4D97-AF65-F5344CB8AC3E}">
        <p14:creationId xmlns:p14="http://schemas.microsoft.com/office/powerpoint/2010/main" val="103053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9349E5-D649-4EDC-A151-118D26164AEA}"/>
              </a:ext>
            </a:extLst>
          </p:cNvPr>
          <p:cNvSpPr>
            <a:spLocks noGrp="1"/>
          </p:cNvSpPr>
          <p:nvPr>
            <p:ph type="title"/>
          </p:nvPr>
        </p:nvSpPr>
        <p:spPr/>
        <p:txBody>
          <a:bodyPr/>
          <a:lstStyle/>
          <a:p>
            <a:r>
              <a:rPr lang="en-US" dirty="0"/>
              <a:t>Top-down design (divide and conquer) approach </a:t>
            </a:r>
          </a:p>
        </p:txBody>
      </p:sp>
      <p:sp>
        <p:nvSpPr>
          <p:cNvPr id="6" name="Text Placeholder 5">
            <a:extLst>
              <a:ext uri="{FF2B5EF4-FFF2-40B4-BE49-F238E27FC236}">
                <a16:creationId xmlns:a16="http://schemas.microsoft.com/office/drawing/2014/main" id="{18D128B8-B2E5-4BF3-8CCF-FAA317993D2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640ECB-0F15-4DFD-8376-BF1C22538CF3}"/>
              </a:ext>
            </a:extLst>
          </p:cNvPr>
          <p:cNvSpPr>
            <a:spLocks noGrp="1"/>
          </p:cNvSpPr>
          <p:nvPr>
            <p:ph type="sldNum" sz="quarter" idx="12"/>
          </p:nvPr>
        </p:nvSpPr>
        <p:spPr/>
        <p:txBody>
          <a:bodyPr/>
          <a:lstStyle/>
          <a:p>
            <a:fld id="{A2D5F323-9395-A24C-8003-89F99F5948AE}" type="slidenum">
              <a:rPr lang="en-US" smtClean="0"/>
              <a:pPr/>
              <a:t>7</a:t>
            </a:fld>
            <a:endParaRPr lang="en-US" dirty="0"/>
          </a:p>
        </p:txBody>
      </p:sp>
    </p:spTree>
    <p:extLst>
      <p:ext uri="{BB962C8B-B14F-4D97-AF65-F5344CB8AC3E}">
        <p14:creationId xmlns:p14="http://schemas.microsoft.com/office/powerpoint/2010/main" val="20456951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1</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indent="0">
              <a:buNone/>
            </a:pPr>
            <a:r>
              <a:rPr lang="en-US" dirty="0"/>
              <a:t>Is there any error in the following program? if no, what is the output?  (Try to answer before compiling and running the program.)</a:t>
            </a:r>
            <a:endParaRPr lang="en-HK" dirty="0"/>
          </a:p>
          <a:p>
            <a:pPr marL="0" lvl="0" indent="0" defTabSz="914400" eaLnBrk="0" fontAlgn="base" hangingPunct="0">
              <a:spcBef>
                <a:spcPct val="0"/>
              </a:spcBef>
              <a:spcAft>
                <a:spcPct val="0"/>
              </a:spcAft>
              <a:buClrTx/>
              <a:buNone/>
            </a:pPr>
            <a:endParaRPr lang="en-US" altLang="en-US" sz="4400" dirty="0">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70</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https://lh5.googleusercontent.com/HGme237o8JUtx-X6UKXRWi7kk2O7IycsHsqK2lfcUJiqD_Q6285aciP0vw31fYxsRss9eU1cEKcrMPT5fMkcmNoeg0Zf3egsK_iHVEsFysG1rCLSE9i5U8n-O1rkgnDbw3mzXq3K">
            <a:extLst>
              <a:ext uri="{FF2B5EF4-FFF2-40B4-BE49-F238E27FC236}">
                <a16:creationId xmlns:a16="http://schemas.microsoft.com/office/drawing/2014/main" id="{84F2FCAE-BBF4-764C-B0FE-14469AB75F7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33492" y="3238817"/>
            <a:ext cx="6086508" cy="1826669"/>
          </a:xfrm>
          <a:prstGeom prst="rect">
            <a:avLst/>
          </a:prstGeom>
          <a:noFill/>
          <a:ln>
            <a:noFill/>
          </a:ln>
        </p:spPr>
      </p:pic>
    </p:spTree>
    <p:extLst>
      <p:ext uri="{BB962C8B-B14F-4D97-AF65-F5344CB8AC3E}">
        <p14:creationId xmlns:p14="http://schemas.microsoft.com/office/powerpoint/2010/main" val="12875087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2</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indent="0">
              <a:buNone/>
            </a:pPr>
            <a:r>
              <a:rPr lang="en-US" dirty="0"/>
              <a:t>What is the output of this program? Can you explain why?</a:t>
            </a:r>
            <a:endParaRPr lang="en-HK" dirty="0"/>
          </a:p>
          <a:p>
            <a:pPr marL="0" lvl="0" indent="0" defTabSz="914400" eaLnBrk="0" fontAlgn="base" hangingPunct="0">
              <a:spcBef>
                <a:spcPct val="0"/>
              </a:spcBef>
              <a:spcAft>
                <a:spcPct val="0"/>
              </a:spcAft>
              <a:buClrTx/>
              <a:buNone/>
            </a:pPr>
            <a:endParaRPr lang="en-US" altLang="en-US" sz="4400" dirty="0">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71</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descr="https://lh6.googleusercontent.com/7bAHFV28_trnyB9Y1EzrZgvhAeFgqayGHMBU95blwfagyMTsljY0PQ3ooNE4SdWtOeQ-y8uFg1FPim7yxZ8BPEdi31AawhvvjkG8_S6Zg-MiNyi72mXUTs5P3MIsHxzwizFzfLAn">
            <a:extLst>
              <a:ext uri="{FF2B5EF4-FFF2-40B4-BE49-F238E27FC236}">
                <a16:creationId xmlns:a16="http://schemas.microsoft.com/office/drawing/2014/main" id="{8384D47F-D96D-7E40-A60C-F95B64EA824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74253" y="3244737"/>
            <a:ext cx="6514261" cy="2251301"/>
          </a:xfrm>
          <a:prstGeom prst="rect">
            <a:avLst/>
          </a:prstGeom>
          <a:noFill/>
          <a:ln>
            <a:noFill/>
          </a:ln>
        </p:spPr>
      </p:pic>
    </p:spTree>
    <p:extLst>
      <p:ext uri="{BB962C8B-B14F-4D97-AF65-F5344CB8AC3E}">
        <p14:creationId xmlns:p14="http://schemas.microsoft.com/office/powerpoint/2010/main" val="28222213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3</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indent="0">
              <a:buNone/>
            </a:pPr>
            <a:r>
              <a:rPr lang="en-US" dirty="0"/>
              <a:t>What is the output of this program? (Try to answer before compiling and running the program.)</a:t>
            </a:r>
          </a:p>
          <a:p>
            <a:pPr marL="0" indent="0">
              <a:buNone/>
            </a:pPr>
            <a:endParaRPr lang="en-US" altLang="en-US" sz="4400" dirty="0">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72</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https://lh4.googleusercontent.com/YwRM4fWp8h_8ngYTcky5GvJuO_Kyre_gO7L4uJKmJ6NBWvqq-3MRNgmsF55xHeSbOK6V9id2jTQ-uZqI0ygJxIOFnRgIhsruAYutcBPHb5Jrd0CbxlFnCtb_pckMO3Qz8sVerFy8">
            <a:extLst>
              <a:ext uri="{FF2B5EF4-FFF2-40B4-BE49-F238E27FC236}">
                <a16:creationId xmlns:a16="http://schemas.microsoft.com/office/drawing/2014/main" id="{2709C35C-5CE5-5140-9C76-DA6431EB1A7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16318" y="2860312"/>
            <a:ext cx="5617252" cy="2306774"/>
          </a:xfrm>
          <a:prstGeom prst="rect">
            <a:avLst/>
          </a:prstGeom>
          <a:noFill/>
          <a:ln>
            <a:noFill/>
          </a:ln>
        </p:spPr>
      </p:pic>
    </p:spTree>
    <p:extLst>
      <p:ext uri="{BB962C8B-B14F-4D97-AF65-F5344CB8AC3E}">
        <p14:creationId xmlns:p14="http://schemas.microsoft.com/office/powerpoint/2010/main" val="21276704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4</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indent="0">
              <a:buNone/>
            </a:pPr>
            <a:r>
              <a:rPr lang="en-US" dirty="0"/>
              <a:t>Recall that we wrote a program that reads in three integers and outputs the maximum in Module 3. Draw the flowchart for a program that reads in three integers and outputs the minimum.</a:t>
            </a:r>
            <a:endParaRPr lang="en-US" altLang="en-US" sz="4400" dirty="0">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73</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258822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5</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indent="0">
              <a:buNone/>
            </a:pPr>
            <a:r>
              <a:rPr lang="en-US" dirty="0"/>
              <a:t>Write the corresponding program to the flowchart of problem 4. </a:t>
            </a:r>
            <a:endParaRPr lang="en-HK" dirty="0"/>
          </a:p>
          <a:p>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74</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811117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6</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indent="0">
              <a:buNone/>
            </a:pPr>
            <a:r>
              <a:rPr lang="en-US" dirty="0"/>
              <a:t>Write a program with an </a:t>
            </a:r>
            <a:r>
              <a:rPr lang="en-GB" dirty="0">
                <a:latin typeface="Consolas" panose="020B0609020204030204" pitchFamily="49" charset="0"/>
                <a:ea typeface="Menlo" panose="020B0609030804020204" pitchFamily="49" charset="0"/>
                <a:cs typeface="Consolas" panose="020B0609020204030204" pitchFamily="49" charset="0"/>
              </a:rPr>
              <a:t>if-else</a:t>
            </a:r>
            <a:r>
              <a:rPr lang="en-US" dirty="0"/>
              <a:t> statement that outputs the word </a:t>
            </a:r>
            <a:r>
              <a:rPr lang="en-GB" dirty="0">
                <a:latin typeface="Consolas" panose="020B0609020204030204" pitchFamily="49" charset="0"/>
                <a:ea typeface="Menlo" panose="020B0609030804020204" pitchFamily="49" charset="0"/>
                <a:cs typeface="Consolas" panose="020B0609020204030204" pitchFamily="49" charset="0"/>
              </a:rPr>
              <a:t>High</a:t>
            </a:r>
            <a:r>
              <a:rPr lang="en-US" dirty="0"/>
              <a:t> if the value of the variable </a:t>
            </a:r>
            <a:r>
              <a:rPr lang="en-GB" dirty="0"/>
              <a:t>score</a:t>
            </a:r>
            <a:r>
              <a:rPr lang="en-US" dirty="0"/>
              <a:t> is greater than 100 and </a:t>
            </a:r>
            <a:r>
              <a:rPr lang="en-GB" dirty="0">
                <a:latin typeface="Consolas" panose="020B0609020204030204" pitchFamily="49" charset="0"/>
                <a:ea typeface="Menlo" panose="020B0609030804020204" pitchFamily="49" charset="0"/>
                <a:cs typeface="Consolas" panose="020B0609020204030204" pitchFamily="49" charset="0"/>
              </a:rPr>
              <a:t>Low</a:t>
            </a:r>
            <a:r>
              <a:rPr lang="en-US" dirty="0"/>
              <a:t> if the value of </a:t>
            </a:r>
            <a:r>
              <a:rPr lang="en-GB" dirty="0"/>
              <a:t>score</a:t>
            </a:r>
            <a:r>
              <a:rPr lang="en-US" dirty="0"/>
              <a:t> is at most 100. The variable </a:t>
            </a:r>
            <a:r>
              <a:rPr lang="en-GB" dirty="0"/>
              <a:t>score</a:t>
            </a:r>
            <a:r>
              <a:rPr lang="en-US" dirty="0"/>
              <a:t> is of type </a:t>
            </a:r>
            <a:r>
              <a:rPr lang="en-GB" dirty="0" err="1">
                <a:latin typeface="Consolas" panose="020B0609020204030204" pitchFamily="49" charset="0"/>
                <a:ea typeface="Menlo" panose="020B0609030804020204" pitchFamily="49" charset="0"/>
                <a:cs typeface="Consolas" panose="020B0609020204030204" pitchFamily="49" charset="0"/>
              </a:rPr>
              <a:t>int</a:t>
            </a:r>
            <a:r>
              <a:rPr lang="en-US" dirty="0"/>
              <a:t>.</a:t>
            </a:r>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75</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874140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7</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indent="0">
              <a:buNone/>
            </a:pPr>
            <a:r>
              <a:rPr lang="en-US" dirty="0"/>
              <a:t>Write a program to determine the outcome of the paper-rock-scissor game. Each of two users types in either P, R, or S. The program then announces the winner as well as the basis for determining the winner: Paper covers rock, Rock breaks scissors, Scissors cut paper, or Nobody wins. Be sure to allow the users to use lowercase as well as uppercase letters.</a:t>
            </a:r>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76</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151172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8</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indent="0">
              <a:buNone/>
            </a:pPr>
            <a:r>
              <a:rPr lang="en-US" dirty="0"/>
              <a:t>What is the output of the following program? Can you explain the output? </a:t>
            </a:r>
            <a:endParaRPr lang="en-HK" dirty="0"/>
          </a:p>
          <a:p>
            <a:pPr marL="0" indent="0">
              <a:buNone/>
            </a:pP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77</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A215C105-CE7C-F24D-B495-AC171FB5D2C3}"/>
              </a:ext>
            </a:extLst>
          </p:cNvPr>
          <p:cNvPicPr/>
          <p:nvPr/>
        </p:nvPicPr>
        <p:blipFill rotWithShape="1">
          <a:blip r:embed="rId2"/>
          <a:srcRect t="11218" b="6927"/>
          <a:stretch/>
        </p:blipFill>
        <p:spPr>
          <a:xfrm>
            <a:off x="1602900" y="3062514"/>
            <a:ext cx="5730852" cy="2315030"/>
          </a:xfrm>
          <a:prstGeom prst="rect">
            <a:avLst/>
          </a:prstGeom>
        </p:spPr>
      </p:pic>
    </p:spTree>
    <p:extLst>
      <p:ext uri="{BB962C8B-B14F-4D97-AF65-F5344CB8AC3E}">
        <p14:creationId xmlns:p14="http://schemas.microsoft.com/office/powerpoint/2010/main" val="28174644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9</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indent="0">
              <a:buNone/>
            </a:pPr>
            <a:r>
              <a:rPr lang="en-US" dirty="0"/>
              <a:t>Write a program that reads in five integers and that outputs the sum of all integers greater than zero, the sum of all the integers less than zero, and the sum of all the integers, whether positive, negative, or zero. The user enters the numbers just once each and the user can enter them in any order. Your program should not ask the user to enter the positive numbers and the negative numbers separately. </a:t>
            </a:r>
            <a:endParaRPr lang="en-HK" dirty="0"/>
          </a:p>
          <a:p>
            <a:pPr marL="0" indent="0">
              <a:buNone/>
            </a:pP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78</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5841054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10</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indent="0">
              <a:buNone/>
            </a:pPr>
            <a:r>
              <a:rPr lang="en-US" sz="2400" dirty="0"/>
              <a:t>Write a program that will output the following pattern. Use two for loops to achieve the output </a:t>
            </a:r>
          </a:p>
          <a:p>
            <a:pPr marL="0" indent="0">
              <a:buNone/>
            </a:pPr>
            <a:br>
              <a:rPr lang="en-US" sz="2400" dirty="0"/>
            </a:br>
            <a:r>
              <a:rPr lang="en-US" sz="2400" dirty="0">
                <a:latin typeface="Consolas" panose="020B0609020204030204" pitchFamily="49" charset="0"/>
                <a:cs typeface="Consolas" panose="020B0609020204030204" pitchFamily="49" charset="0"/>
              </a:rPr>
              <a:t>0123456</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012345</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01234</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0123</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012</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01 </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0 </a:t>
            </a:r>
            <a:endParaRPr lang="en-HK" sz="2400" dirty="0">
              <a:latin typeface="Consolas" panose="020B0609020204030204" pitchFamily="49" charset="0"/>
              <a:cs typeface="Consolas" panose="020B0609020204030204" pitchFamily="49" charset="0"/>
            </a:endParaRPr>
          </a:p>
          <a:p>
            <a:pPr marL="0" indent="0">
              <a:buNone/>
            </a:pP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79</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5127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Top-Down Program Design</a:t>
            </a:r>
          </a:p>
        </p:txBody>
      </p:sp>
      <p:sp>
        <p:nvSpPr>
          <p:cNvPr id="3" name="Content Placeholder 2"/>
          <p:cNvSpPr>
            <a:spLocks noGrp="1"/>
          </p:cNvSpPr>
          <p:nvPr>
            <p:ph idx="1"/>
          </p:nvPr>
        </p:nvSpPr>
        <p:spPr/>
        <p:txBody>
          <a:bodyPr>
            <a:normAutofit/>
          </a:bodyPr>
          <a:lstStyle/>
          <a:p>
            <a:r>
              <a:rPr lang="en-US" dirty="0"/>
              <a:t>A good way to design a program is to </a:t>
            </a:r>
            <a:r>
              <a:rPr lang="en-US" dirty="0">
                <a:solidFill>
                  <a:schemeClr val="accent6">
                    <a:lumMod val="75000"/>
                  </a:schemeClr>
                </a:solidFill>
              </a:rPr>
              <a:t>break down </a:t>
            </a:r>
            <a:r>
              <a:rPr lang="en-US" dirty="0"/>
              <a:t>the task to be accomplished into a few </a:t>
            </a:r>
            <a:r>
              <a:rPr lang="en-US" b="1" dirty="0">
                <a:solidFill>
                  <a:schemeClr val="accent5">
                    <a:lumMod val="75000"/>
                  </a:schemeClr>
                </a:solidFill>
              </a:rPr>
              <a:t>sub-tasks</a:t>
            </a:r>
            <a:r>
              <a:rPr lang="en-US" dirty="0"/>
              <a:t> </a:t>
            </a:r>
          </a:p>
          <a:p>
            <a:r>
              <a:rPr lang="en-US" dirty="0"/>
              <a:t>Each sub-task can be further decomposed into smaller sub-tasks, and this process is repeated until all sub-tasks are small enough that their implementations become manageable </a:t>
            </a:r>
          </a:p>
          <a:p>
            <a:r>
              <a:rPr lang="en-US" dirty="0"/>
              <a:t>This approach is called </a:t>
            </a:r>
            <a:r>
              <a:rPr lang="en-US" dirty="0">
                <a:solidFill>
                  <a:schemeClr val="accent5">
                    <a:lumMod val="75000"/>
                  </a:schemeClr>
                </a:solidFill>
              </a:rPr>
              <a:t>top-down design </a:t>
            </a:r>
            <a:r>
              <a:rPr lang="en-US" dirty="0"/>
              <a:t>(a.k.a. </a:t>
            </a:r>
            <a:r>
              <a:rPr lang="en-US" dirty="0">
                <a:solidFill>
                  <a:schemeClr val="accent6">
                    <a:lumMod val="75000"/>
                  </a:schemeClr>
                </a:solidFill>
              </a:rPr>
              <a:t>divide and conquer</a:t>
            </a:r>
            <a:r>
              <a:rPr lang="en-US" dirty="0"/>
              <a:t>) </a:t>
            </a:r>
          </a:p>
          <a:p>
            <a:endParaRPr lang="en-US" dirty="0"/>
          </a:p>
        </p:txBody>
      </p:sp>
      <p:sp>
        <p:nvSpPr>
          <p:cNvPr id="6" name="Slide Number Placeholder 5"/>
          <p:cNvSpPr>
            <a:spLocks noGrp="1"/>
          </p:cNvSpPr>
          <p:nvPr>
            <p:ph type="sldNum" sz="quarter" idx="12"/>
          </p:nvPr>
        </p:nvSpPr>
        <p:spPr/>
        <p:txBody>
          <a:bodyPr/>
          <a:lstStyle/>
          <a:p>
            <a:fld id="{A2D5F323-9395-A24C-8003-89F99F5948AE}" type="slidenum">
              <a:rPr lang="en-US" smtClean="0"/>
              <a:pPr/>
              <a:t>8</a:t>
            </a:fld>
            <a:endParaRPr lang="en-US" dirty="0"/>
          </a:p>
        </p:txBody>
      </p:sp>
    </p:spTree>
    <p:extLst>
      <p:ext uri="{BB962C8B-B14F-4D97-AF65-F5344CB8AC3E}">
        <p14:creationId xmlns:p14="http://schemas.microsoft.com/office/powerpoint/2010/main" val="25995048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11</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normAutofit/>
          </a:bodyPr>
          <a:lstStyle/>
          <a:p>
            <a:pPr marL="0" indent="0">
              <a:buNone/>
            </a:pPr>
            <a:r>
              <a:rPr lang="en-US" dirty="0"/>
              <a:t>Write a program with a function that takes one argument of type </a:t>
            </a:r>
            <a:r>
              <a:rPr lang="en-US" dirty="0">
                <a:latin typeface="Consolas" panose="020B0609020204030204" pitchFamily="49" charset="0"/>
                <a:cs typeface="Consolas" panose="020B0609020204030204" pitchFamily="49" charset="0"/>
              </a:rPr>
              <a:t>double</a:t>
            </a:r>
            <a:r>
              <a:rPr lang="en-US" dirty="0"/>
              <a:t>. The function returns the character value </a:t>
            </a:r>
            <a:r>
              <a:rPr lang="en-US" dirty="0">
                <a:latin typeface="Consolas" panose="020B0609020204030204" pitchFamily="49" charset="0"/>
                <a:cs typeface="Consolas" panose="020B0609020204030204" pitchFamily="49" charset="0"/>
              </a:rPr>
              <a:t>P</a:t>
            </a:r>
            <a:r>
              <a:rPr lang="en-US" dirty="0"/>
              <a:t> if its argument is positive and returns </a:t>
            </a:r>
            <a:r>
              <a:rPr lang="en-US" dirty="0">
                <a:latin typeface="Consolas" panose="020B0609020204030204" pitchFamily="49" charset="0"/>
                <a:cs typeface="Consolas" panose="020B0609020204030204" pitchFamily="49" charset="0"/>
              </a:rPr>
              <a:t>N</a:t>
            </a:r>
            <a:r>
              <a:rPr lang="en-US" dirty="0"/>
              <a:t> if its argument is zero or negative.  In the main function of your program, call this function to test its behavior.</a:t>
            </a:r>
            <a:endParaRPr lang="en-HK" dirty="0"/>
          </a:p>
          <a:p>
            <a:pPr marL="0" indent="0">
              <a:buNone/>
            </a:pP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80</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546877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12</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normAutofit/>
          </a:bodyPr>
          <a:lstStyle/>
          <a:p>
            <a:pPr marL="0" indent="0">
              <a:buNone/>
            </a:pPr>
            <a:r>
              <a:rPr lang="en-US" dirty="0"/>
              <a:t>Write a program with a function that takes one argument of type </a:t>
            </a:r>
            <a:r>
              <a:rPr lang="en-US" dirty="0" err="1">
                <a:latin typeface="Consolas" panose="020B0609020204030204" pitchFamily="49" charset="0"/>
                <a:cs typeface="Consolas" panose="020B0609020204030204" pitchFamily="49" charset="0"/>
              </a:rPr>
              <a:t>int</a:t>
            </a:r>
            <a:r>
              <a:rPr lang="en-US" dirty="0"/>
              <a:t> and one argument of type </a:t>
            </a:r>
            <a:r>
              <a:rPr lang="en-US" dirty="0">
                <a:latin typeface="Consolas" panose="020B0609020204030204" pitchFamily="49" charset="0"/>
                <a:cs typeface="Consolas" panose="020B0609020204030204" pitchFamily="49" charset="0"/>
              </a:rPr>
              <a:t>double</a:t>
            </a:r>
            <a:r>
              <a:rPr lang="en-US" dirty="0"/>
              <a:t>. The function returns a value of type </a:t>
            </a:r>
            <a:r>
              <a:rPr lang="en-US" dirty="0">
                <a:latin typeface="Consolas" panose="020B0609020204030204" pitchFamily="49" charset="0"/>
                <a:cs typeface="Consolas" panose="020B0609020204030204" pitchFamily="49" charset="0"/>
              </a:rPr>
              <a:t>double</a:t>
            </a:r>
            <a:r>
              <a:rPr lang="en-US" dirty="0"/>
              <a:t> that is the average of the two arguments.</a:t>
            </a:r>
            <a:endParaRPr lang="en-HK" dirty="0"/>
          </a:p>
          <a:p>
            <a:pPr marL="0" indent="0">
              <a:buNone/>
            </a:pP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81</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901008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13</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normAutofit/>
          </a:bodyPr>
          <a:lstStyle/>
          <a:p>
            <a:pPr marL="0" indent="0">
              <a:buNone/>
            </a:pPr>
            <a:r>
              <a:rPr lang="en-US" sz="2400" dirty="0"/>
              <a:t>Greek mathematicians took a special interest in numbers that are equal to the sum of their proper divisors (a proper divisor of n is any divisor less than n itself). They called such numbers </a:t>
            </a:r>
            <a:r>
              <a:rPr lang="en-US" sz="2400" i="1" dirty="0"/>
              <a:t>perfect numbers</a:t>
            </a:r>
            <a:r>
              <a:rPr lang="en-US" sz="2400" dirty="0"/>
              <a:t>. For example, 6 is a perfect number because it is the sum of 1, 2, and 3, which are the integers less than 6 that divide evenly into 6. Similarly, 28 is a perfect number because it is the sum of 1, 2, 4, 7, and 14. Write a function that determines if a given number is a perfect number. Your function should take an </a:t>
            </a:r>
            <a:r>
              <a:rPr lang="en-US" sz="2400" dirty="0" err="1">
                <a:latin typeface="Consolas" panose="020B0609020204030204" pitchFamily="49" charset="0"/>
                <a:cs typeface="Consolas" panose="020B0609020204030204" pitchFamily="49" charset="0"/>
              </a:rPr>
              <a:t>int</a:t>
            </a:r>
            <a:r>
              <a:rPr lang="en-US" sz="2400" dirty="0"/>
              <a:t> as a parameter and return a value of type </a:t>
            </a:r>
            <a:r>
              <a:rPr lang="en-US" sz="2400" dirty="0">
                <a:latin typeface="Consolas" panose="020B0609020204030204" pitchFamily="49" charset="0"/>
                <a:cs typeface="Consolas" panose="020B0609020204030204" pitchFamily="49" charset="0"/>
              </a:rPr>
              <a:t>bool</a:t>
            </a:r>
            <a:r>
              <a:rPr lang="en-US" sz="2400" dirty="0"/>
              <a:t>. </a:t>
            </a:r>
            <a:endParaRPr lang="en-HK" sz="2400" dirty="0"/>
          </a:p>
          <a:p>
            <a:pPr marL="0" indent="0">
              <a:buNone/>
            </a:pP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82</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877481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14</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normAutofit/>
          </a:bodyPr>
          <a:lstStyle/>
          <a:p>
            <a:pPr marL="0" indent="0">
              <a:buNone/>
            </a:pPr>
            <a:r>
              <a:rPr lang="en-US" dirty="0"/>
              <a:t>Write a program that finds all the perfect numbers between two limits entered by the user. Use your function from Problem 13. </a:t>
            </a:r>
            <a:endParaRPr lang="en-HK" dirty="0"/>
          </a:p>
          <a:p>
            <a:pPr marL="0" indent="0">
              <a:buNone/>
            </a:pP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83</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473177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15</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normAutofit/>
          </a:bodyPr>
          <a:lstStyle/>
          <a:p>
            <a:pPr lvl="0"/>
            <a:r>
              <a:rPr lang="en-US" sz="2000" dirty="0"/>
              <a:t>A liter is 0.264179 gallons. Write a program that will read in the number of liters of gasoline consumed by the user's car and the number of miles the car delivered, and will then output the number of miles per gallon the car gets. Your program should allow the user to repeat this calculation as many times as the user wishes. Define a function to compute the number of miles per gallon. </a:t>
            </a:r>
            <a:endParaRPr lang="en-HK" sz="2000" dirty="0"/>
          </a:p>
          <a:p>
            <a:pPr lvl="0"/>
            <a:r>
              <a:rPr lang="en-GB" sz="2000" dirty="0"/>
              <a:t>Modify your program so that it will take input data for two cars and output the number of miles per gallon delivered by each car. Your program will also announce which car has the best fuel efficiency (highest number of miles per gallon). </a:t>
            </a:r>
            <a:endParaRPr lang="en-HK" sz="2000" dirty="0"/>
          </a:p>
          <a:p>
            <a:pPr marL="0" indent="0">
              <a:buNone/>
            </a:pP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84</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586301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16</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normAutofit/>
              </a:bodyPr>
              <a:lstStyle/>
              <a:p>
                <a:pPr marL="0" lvl="0" indent="0">
                  <a:buNone/>
                </a:pPr>
                <a:r>
                  <a:rPr lang="en-US" sz="2000" dirty="0"/>
                  <a:t>The area of an arbitrary triangle can be computed using the formula </a:t>
                </a:r>
              </a:p>
              <a:p>
                <a:pPr marL="0" lvl="0" indent="0" algn="ctr">
                  <a:buNone/>
                </a:pPr>
                <a:r>
                  <a:rPr lang="en-US" sz="2000" dirty="0"/>
                  <a:t>area = </a:t>
                </a:r>
                <a14:m>
                  <m:oMath xmlns:m="http://schemas.openxmlformats.org/officeDocument/2006/math">
                    <m:rad>
                      <m:radPr>
                        <m:degHide m:val="on"/>
                        <m:ctrlPr>
                          <a:rPr lang="en-HK" i="1">
                            <a:latin typeface="Cambria Math" panose="02040503050406030204" pitchFamily="18" charset="0"/>
                          </a:rPr>
                        </m:ctrlPr>
                      </m:radPr>
                      <m:deg/>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e>
                    </m:rad>
                  </m:oMath>
                </a14:m>
                <a:r>
                  <a:rPr lang="en-HK" sz="2000" dirty="0">
                    <a:effectLst/>
                  </a:rPr>
                  <a:t> </a:t>
                </a:r>
                <a:endParaRPr lang="en-US" sz="2000" dirty="0"/>
              </a:p>
              <a:p>
                <a:pPr marL="0" lvl="0" indent="0">
                  <a:buNone/>
                </a:pPr>
                <a:r>
                  <a:rPr lang="en-US" sz="2000" dirty="0"/>
                  <a:t>where 𝑎, 𝑏 and 𝑐 are the lengths of the sides, and 𝑠 is the </a:t>
                </a:r>
                <a:r>
                  <a:rPr lang="en-US" sz="2000" dirty="0" err="1"/>
                  <a:t>semiperimeter</a:t>
                </a:r>
                <a:r>
                  <a:rPr lang="en-US" sz="2000" dirty="0"/>
                  <a:t> 𝑠=(𝑎+𝑏+𝑐)/2.</a:t>
                </a:r>
              </a:p>
              <a:p>
                <a:pPr marL="0" lvl="0" indent="0">
                  <a:buNone/>
                </a:pPr>
                <a:endParaRPr lang="en-US" sz="2000" dirty="0"/>
              </a:p>
              <a:p>
                <a:pPr marL="0" lvl="0" indent="0">
                  <a:buNone/>
                </a:pPr>
                <a:r>
                  <a:rPr lang="en-US" sz="2000" dirty="0"/>
                  <a:t>Write a </a:t>
                </a:r>
                <a:r>
                  <a:rPr lang="en-US" sz="2000" dirty="0">
                    <a:latin typeface="Consolas" panose="020B0609020204030204" pitchFamily="49" charset="0"/>
                    <a:cs typeface="Consolas" panose="020B0609020204030204" pitchFamily="49" charset="0"/>
                  </a:rPr>
                  <a:t>void</a:t>
                </a:r>
                <a:r>
                  <a:rPr lang="en-US" sz="2000" dirty="0"/>
                  <a:t> function that uses </a:t>
                </a:r>
                <a:r>
                  <a:rPr lang="en-US" sz="2000" b="1" dirty="0"/>
                  <a:t>five</a:t>
                </a:r>
                <a:r>
                  <a:rPr lang="en-US" sz="2000" dirty="0"/>
                  <a:t> parameters: three </a:t>
                </a:r>
                <a:r>
                  <a:rPr lang="en-US" sz="2000" i="1" dirty="0"/>
                  <a:t>value parameters </a:t>
                </a:r>
                <a:r>
                  <a:rPr lang="en-US" sz="2000" dirty="0"/>
                  <a:t>that provide the lengths of the edges, and two </a:t>
                </a:r>
                <a:r>
                  <a:rPr lang="en-US" sz="2000" i="1" dirty="0"/>
                  <a:t>reference parameters </a:t>
                </a:r>
                <a:r>
                  <a:rPr lang="en-US" sz="2000" dirty="0"/>
                  <a:t>for the area and the perimeter. You may use the function </a:t>
                </a:r>
                <a:r>
                  <a:rPr lang="en-US" sz="2000" dirty="0">
                    <a:latin typeface="Consolas" panose="020B0609020204030204" pitchFamily="49" charset="0"/>
                    <a:cs typeface="Consolas" panose="020B0609020204030204" pitchFamily="49" charset="0"/>
                  </a:rPr>
                  <a:t>sqrt() </a:t>
                </a:r>
                <a:r>
                  <a:rPr lang="en-US" sz="2000" dirty="0"/>
                  <a:t>which is available if you write </a:t>
                </a:r>
                <a:r>
                  <a:rPr lang="en-US" sz="2000" dirty="0">
                    <a:latin typeface="Consolas" panose="020B0609020204030204" pitchFamily="49" charset="0"/>
                    <a:cs typeface="Consolas" panose="020B0609020204030204" pitchFamily="49" charset="0"/>
                  </a:rPr>
                  <a:t>#include&lt;</a:t>
                </a:r>
                <a:r>
                  <a:rPr lang="en-US" sz="2000" dirty="0" err="1">
                    <a:latin typeface="Consolas" panose="020B0609020204030204" pitchFamily="49" charset="0"/>
                    <a:cs typeface="Consolas" panose="020B0609020204030204" pitchFamily="49" charset="0"/>
                  </a:rPr>
                  <a:t>cmath</a:t>
                </a:r>
                <a:r>
                  <a:rPr lang="en-US" sz="2000" dirty="0">
                    <a:latin typeface="Consolas" panose="020B0609020204030204" pitchFamily="49" charset="0"/>
                    <a:cs typeface="Consolas" panose="020B0609020204030204" pitchFamily="49" charset="0"/>
                  </a:rPr>
                  <a:t>&gt;</a:t>
                </a:r>
                <a:r>
                  <a:rPr lang="en-US" sz="2000" dirty="0"/>
                  <a:t>.</a:t>
                </a:r>
              </a:p>
              <a:p>
                <a:pPr marL="0" indent="0">
                  <a:buNone/>
                </a:pPr>
                <a:endParaRPr lang="en-US" dirty="0"/>
              </a:p>
            </p:txBody>
          </p:sp>
        </mc:Choice>
        <mc:Fallback xmlns="">
          <p:sp>
            <p:nvSpPr>
              <p:cNvPr id="6" name="Content Placeholder 5">
                <a:extLst>
                  <a:ext uri="{FF2B5EF4-FFF2-40B4-BE49-F238E27FC236}">
                    <a16:creationId xmlns:a16="http://schemas.microsoft.com/office/drawing/2014/main" id="{6189296A-58C5-4E31-B3C2-27DDFBCBD871}"/>
                  </a:ext>
                </a:extLst>
              </p:cNvPr>
              <p:cNvSpPr>
                <a:spLocks noGrp="1" noRot="1" noChangeAspect="1" noMove="1" noResize="1" noEditPoints="1" noAdjustHandles="1" noChangeArrowheads="1" noChangeShapeType="1" noTextEdit="1"/>
              </p:cNvSpPr>
              <p:nvPr>
                <p:ph idx="1"/>
              </p:nvPr>
            </p:nvSpPr>
            <p:spPr>
              <a:blipFill>
                <a:blip r:embed="rId3"/>
                <a:stretch>
                  <a:fillRect l="-772" t="-5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85</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376533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17</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normAutofit/>
          </a:bodyPr>
          <a:lstStyle/>
          <a:p>
            <a:pPr marL="0" lvl="0" indent="0">
              <a:buNone/>
            </a:pPr>
            <a:r>
              <a:rPr lang="en-US" sz="2000" dirty="0"/>
              <a:t>What is the output of the following program? Explain.</a:t>
            </a:r>
            <a:r>
              <a:rPr lang="en-HK" sz="1600" dirty="0"/>
              <a:t> </a:t>
            </a:r>
            <a:endParaRPr lang="en-US" sz="2000"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86</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28A65817-7E3C-9546-B2B9-8A46FCE1C66D}"/>
              </a:ext>
            </a:extLst>
          </p:cNvPr>
          <p:cNvSpPr txBox="1"/>
          <p:nvPr/>
        </p:nvSpPr>
        <p:spPr>
          <a:xfrm>
            <a:off x="2231571" y="2139089"/>
            <a:ext cx="4680857" cy="33239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latin typeface="Consolas" panose="020B0609020204030204" pitchFamily="49" charset="0"/>
                <a:cs typeface="Consolas" panose="020B0609020204030204" pitchFamily="49" charset="0"/>
              </a:rPr>
              <a:t>#include &lt;iostream&gt;</a:t>
            </a:r>
          </a:p>
          <a:p>
            <a:r>
              <a:rPr lang="en-US" sz="1400" dirty="0">
                <a:latin typeface="Consolas" panose="020B0609020204030204" pitchFamily="49" charset="0"/>
                <a:cs typeface="Consolas" panose="020B0609020204030204" pitchFamily="49" charset="0"/>
              </a:rPr>
              <a:t>using namespace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p>
          <a:p>
            <a:r>
              <a:rPr lang="en-US" sz="1400" dirty="0" err="1">
                <a:latin typeface="Consolas" panose="020B0609020204030204" pitchFamily="49" charset="0"/>
                <a:cs typeface="Consolas" panose="020B0609020204030204" pitchFamily="49" charset="0"/>
              </a:rPr>
              <a:t>int</a:t>
            </a:r>
            <a:r>
              <a:rPr lang="en-US" sz="1400" dirty="0">
                <a:latin typeface="Consolas" panose="020B0609020204030204" pitchFamily="49" charset="0"/>
                <a:cs typeface="Consolas" panose="020B0609020204030204" pitchFamily="49" charset="0"/>
              </a:rPr>
              <a:t> main()</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int</a:t>
            </a:r>
            <a:r>
              <a:rPr lang="en-US" sz="1400" dirty="0">
                <a:latin typeface="Consolas" panose="020B0609020204030204" pitchFamily="49" charset="0"/>
                <a:cs typeface="Consolas" panose="020B0609020204030204" pitchFamily="49" charset="0"/>
              </a:rPr>
              <a:t> a = -15, b;</a:t>
            </a:r>
          </a:p>
          <a:p>
            <a:r>
              <a:rPr lang="en-US" sz="1400" dirty="0">
                <a:latin typeface="Consolas" panose="020B0609020204030204" pitchFamily="49" charset="0"/>
                <a:cs typeface="Consolas" panose="020B0609020204030204" pitchFamily="49" charset="0"/>
              </a:rPr>
              <a:t>  a--;</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 = " &lt;&lt; a &lt;&lt; </a:t>
            </a:r>
            <a:r>
              <a:rPr lang="en-US" sz="1400" dirty="0" err="1">
                <a:latin typeface="Consolas" panose="020B0609020204030204" pitchFamily="49" charset="0"/>
                <a:cs typeface="Consolas" panose="020B0609020204030204" pitchFamily="49" charset="0"/>
              </a:rPr>
              <a:t>endl</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int</a:t>
            </a:r>
            <a:r>
              <a:rPr lang="en-US" sz="1400" dirty="0">
                <a:latin typeface="Consolas" panose="020B0609020204030204" pitchFamily="49" charset="0"/>
                <a:cs typeface="Consolas" panose="020B0609020204030204" pitchFamily="49" charset="0"/>
              </a:rPr>
              <a:t> b = 7;</a:t>
            </a:r>
          </a:p>
          <a:p>
            <a:r>
              <a:rPr lang="en-US" sz="1400" dirty="0">
                <a:latin typeface="Consolas" panose="020B0609020204030204" pitchFamily="49" charset="0"/>
                <a:cs typeface="Consolas" panose="020B0609020204030204" pitchFamily="49" charset="0"/>
              </a:rPr>
              <a:t>    b = 2*a*b;</a:t>
            </a:r>
          </a:p>
          <a:p>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int</a:t>
            </a:r>
            <a:r>
              <a:rPr lang="en-US" sz="1400" dirty="0">
                <a:latin typeface="Consolas" panose="020B0609020204030204" pitchFamily="49" charset="0"/>
                <a:cs typeface="Consolas" panose="020B0609020204030204" pitchFamily="49" charset="0"/>
              </a:rPr>
              <a:t> result = </a:t>
            </a:r>
            <a:r>
              <a:rPr lang="en-US" sz="1400" dirty="0" err="1">
                <a:latin typeface="Consolas" panose="020B0609020204030204" pitchFamily="49" charset="0"/>
                <a:cs typeface="Consolas" panose="020B0609020204030204" pitchFamily="49" charset="0"/>
              </a:rPr>
              <a:t>a+b</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"result = " &lt;&lt; result &lt;&lt; </a:t>
            </a:r>
            <a:r>
              <a:rPr lang="en-US" sz="1400" dirty="0" err="1">
                <a:latin typeface="Consolas" panose="020B0609020204030204" pitchFamily="49" charset="0"/>
                <a:cs typeface="Consolas" panose="020B0609020204030204" pitchFamily="49" charset="0"/>
              </a:rPr>
              <a:t>endl</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58631984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AD78E6-D7AE-491B-AB44-E8B140DFD3A1}"/>
              </a:ext>
            </a:extLst>
          </p:cNvPr>
          <p:cNvSpPr>
            <a:spLocks noGrp="1"/>
          </p:cNvSpPr>
          <p:nvPr>
            <p:ph type="title"/>
          </p:nvPr>
        </p:nvSpPr>
        <p:spPr/>
        <p:txBody>
          <a:bodyPr/>
          <a:lstStyle/>
          <a:p>
            <a:r>
              <a:rPr lang="en-US" dirty="0"/>
              <a:t>CHALLENGES</a:t>
            </a:r>
          </a:p>
        </p:txBody>
      </p:sp>
      <p:sp>
        <p:nvSpPr>
          <p:cNvPr id="6" name="Text Placeholder 5">
            <a:extLst>
              <a:ext uri="{FF2B5EF4-FFF2-40B4-BE49-F238E27FC236}">
                <a16:creationId xmlns:a16="http://schemas.microsoft.com/office/drawing/2014/main" id="{9863B923-4F17-4D98-9ED8-9A77C3C1D2FD}"/>
              </a:ext>
            </a:extLst>
          </p:cNvPr>
          <p:cNvSpPr>
            <a:spLocks noGrp="1"/>
          </p:cNvSpPr>
          <p:nvPr>
            <p:ph type="body" idx="1"/>
          </p:nvPr>
        </p:nvSpPr>
        <p:spPr/>
        <p:txBody>
          <a:bodyPr>
            <a:normAutofit/>
          </a:bodyPr>
          <a:lstStyle/>
          <a:p>
            <a:r>
              <a:rPr lang="en-US" sz="1400" dirty="0"/>
              <a:t>Optional.  </a:t>
            </a:r>
          </a:p>
          <a:p>
            <a:r>
              <a:rPr lang="en-US" sz="1400" dirty="0"/>
              <a:t>For those who would like to challenge yourselves.</a:t>
            </a:r>
            <a:br>
              <a:rPr lang="en-US" sz="1400" dirty="0"/>
            </a:br>
            <a:r>
              <a:rPr lang="en-US" sz="1400" dirty="0"/>
              <a:t>Even for those of you who are beginners in C++ programming, it’s highly recommended for you to take a look at these problems and try to tackle them as well.</a:t>
            </a:r>
          </a:p>
          <a:p>
            <a:r>
              <a:rPr lang="en-US" sz="1400" dirty="0"/>
              <a:t>You are welcome to discuss these problems in the Moodle forum.</a:t>
            </a:r>
          </a:p>
        </p:txBody>
      </p:sp>
      <p:sp>
        <p:nvSpPr>
          <p:cNvPr id="4" name="Slide Number Placeholder 3">
            <a:extLst>
              <a:ext uri="{FF2B5EF4-FFF2-40B4-BE49-F238E27FC236}">
                <a16:creationId xmlns:a16="http://schemas.microsoft.com/office/drawing/2014/main" id="{ACD729B2-D49E-4769-90A3-50AC4D72732A}"/>
              </a:ext>
            </a:extLst>
          </p:cNvPr>
          <p:cNvSpPr>
            <a:spLocks noGrp="1"/>
          </p:cNvSpPr>
          <p:nvPr>
            <p:ph type="sldNum" sz="quarter" idx="12"/>
          </p:nvPr>
        </p:nvSpPr>
        <p:spPr/>
        <p:txBody>
          <a:bodyPr/>
          <a:lstStyle/>
          <a:p>
            <a:fld id="{A2D5F323-9395-A24C-8003-89F99F5948AE}" type="slidenum">
              <a:rPr lang="en-US" smtClean="0"/>
              <a:pPr/>
              <a:t>87</a:t>
            </a:fld>
            <a:endParaRPr lang="en-US" dirty="0"/>
          </a:p>
        </p:txBody>
      </p:sp>
    </p:spTree>
    <p:extLst>
      <p:ext uri="{BB962C8B-B14F-4D97-AF65-F5344CB8AC3E}">
        <p14:creationId xmlns:p14="http://schemas.microsoft.com/office/powerpoint/2010/main" val="7204013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0409-93A0-4BC6-889F-13AFCD0A3E85}"/>
              </a:ext>
            </a:extLst>
          </p:cNvPr>
          <p:cNvSpPr>
            <a:spLocks noGrp="1"/>
          </p:cNvSpPr>
          <p:nvPr>
            <p:ph type="title"/>
          </p:nvPr>
        </p:nvSpPr>
        <p:spPr/>
        <p:txBody>
          <a:bodyPr>
            <a:normAutofit/>
          </a:bodyPr>
          <a:lstStyle/>
          <a:p>
            <a:r>
              <a:rPr lang="en-US" dirty="0"/>
              <a:t>Challenge 1   </a:t>
            </a:r>
          </a:p>
        </p:txBody>
      </p:sp>
      <p:sp>
        <p:nvSpPr>
          <p:cNvPr id="3" name="Content Placeholder 2">
            <a:extLst>
              <a:ext uri="{FF2B5EF4-FFF2-40B4-BE49-F238E27FC236}">
                <a16:creationId xmlns:a16="http://schemas.microsoft.com/office/drawing/2014/main" id="{B438B054-F870-45AB-90BB-DABCDC577017}"/>
              </a:ext>
            </a:extLst>
          </p:cNvPr>
          <p:cNvSpPr>
            <a:spLocks noGrp="1"/>
          </p:cNvSpPr>
          <p:nvPr>
            <p:ph idx="1"/>
          </p:nvPr>
        </p:nvSpPr>
        <p:spPr/>
        <p:txBody>
          <a:bodyPr>
            <a:normAutofit/>
          </a:bodyPr>
          <a:lstStyle/>
          <a:p>
            <a:pPr marL="0" indent="0">
              <a:buNone/>
            </a:pPr>
            <a:r>
              <a:rPr lang="en-US" sz="1600" dirty="0"/>
              <a:t>What will be the output of this program? Or will it loop forever? </a:t>
            </a:r>
            <a:br>
              <a:rPr lang="en-US" sz="1600" dirty="0"/>
            </a:br>
            <a:r>
              <a:rPr lang="en-US" sz="1600" dirty="0"/>
              <a:t>Try to think about the final value of “</a:t>
            </a:r>
            <a:r>
              <a:rPr lang="en-US" sz="1600" dirty="0" err="1"/>
              <a:t>cycleCount</a:t>
            </a:r>
            <a:r>
              <a:rPr lang="en-US" sz="1600" dirty="0"/>
              <a:t>” before compiling this program.</a:t>
            </a:r>
            <a:endParaRPr lang="en-US" dirty="0"/>
          </a:p>
        </p:txBody>
      </p:sp>
      <p:sp>
        <p:nvSpPr>
          <p:cNvPr id="4" name="Slide Number Placeholder 3">
            <a:extLst>
              <a:ext uri="{FF2B5EF4-FFF2-40B4-BE49-F238E27FC236}">
                <a16:creationId xmlns:a16="http://schemas.microsoft.com/office/drawing/2014/main" id="{76A9E102-DC96-4774-9CA2-1C5D312DAD40}"/>
              </a:ext>
            </a:extLst>
          </p:cNvPr>
          <p:cNvSpPr>
            <a:spLocks noGrp="1"/>
          </p:cNvSpPr>
          <p:nvPr>
            <p:ph type="sldNum" sz="quarter" idx="12"/>
          </p:nvPr>
        </p:nvSpPr>
        <p:spPr/>
        <p:txBody>
          <a:bodyPr/>
          <a:lstStyle/>
          <a:p>
            <a:fld id="{A2D5F323-9395-A24C-8003-89F99F5948AE}" type="slidenum">
              <a:rPr lang="en-US" smtClean="0"/>
              <a:pPr/>
              <a:t>88</a:t>
            </a:fld>
            <a:endParaRPr lang="en-US" dirty="0"/>
          </a:p>
        </p:txBody>
      </p:sp>
      <p:pic>
        <p:nvPicPr>
          <p:cNvPr id="6" name="Picture 5" descr="https://lh6.googleusercontent.com/rVSwgtYQO4i4LEbZZ5oFW6ZkCvoxGwYty0wPzy7uy7UV29ZXJCIPRGam8iCFAp9yRwQ9Xh859jQX1Y8VjSZyrPYnr0gOdeBTMJLnX79UPsLZUbF_mZYatyLQQLoIvhhanheeI66r">
            <a:extLst>
              <a:ext uri="{FF2B5EF4-FFF2-40B4-BE49-F238E27FC236}">
                <a16:creationId xmlns:a16="http://schemas.microsoft.com/office/drawing/2014/main" id="{22F2FFE3-36EE-E443-8511-5734C686CDC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25362" y="2499132"/>
            <a:ext cx="3399790" cy="2135505"/>
          </a:xfrm>
          <a:prstGeom prst="rect">
            <a:avLst/>
          </a:prstGeom>
          <a:noFill/>
          <a:ln>
            <a:noFill/>
          </a:ln>
        </p:spPr>
      </p:pic>
    </p:spTree>
    <p:extLst>
      <p:ext uri="{BB962C8B-B14F-4D97-AF65-F5344CB8AC3E}">
        <p14:creationId xmlns:p14="http://schemas.microsoft.com/office/powerpoint/2010/main" val="10581413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0409-93A0-4BC6-889F-13AFCD0A3E85}"/>
              </a:ext>
            </a:extLst>
          </p:cNvPr>
          <p:cNvSpPr>
            <a:spLocks noGrp="1"/>
          </p:cNvSpPr>
          <p:nvPr>
            <p:ph type="title"/>
          </p:nvPr>
        </p:nvSpPr>
        <p:spPr/>
        <p:txBody>
          <a:bodyPr>
            <a:normAutofit/>
          </a:bodyPr>
          <a:lstStyle/>
          <a:p>
            <a:r>
              <a:rPr lang="en-US" dirty="0"/>
              <a:t>Challenge 2   </a:t>
            </a:r>
          </a:p>
        </p:txBody>
      </p:sp>
      <p:sp>
        <p:nvSpPr>
          <p:cNvPr id="3" name="Content Placeholder 2">
            <a:extLst>
              <a:ext uri="{FF2B5EF4-FFF2-40B4-BE49-F238E27FC236}">
                <a16:creationId xmlns:a16="http://schemas.microsoft.com/office/drawing/2014/main" id="{B438B054-F870-45AB-90BB-DABCDC577017}"/>
              </a:ext>
            </a:extLst>
          </p:cNvPr>
          <p:cNvSpPr>
            <a:spLocks noGrp="1"/>
          </p:cNvSpPr>
          <p:nvPr>
            <p:ph idx="1"/>
          </p:nvPr>
        </p:nvSpPr>
        <p:spPr/>
        <p:txBody>
          <a:bodyPr>
            <a:normAutofit/>
          </a:bodyPr>
          <a:lstStyle/>
          <a:p>
            <a:pPr marL="0" indent="0">
              <a:buNone/>
            </a:pPr>
            <a:r>
              <a:rPr lang="en-US" dirty="0"/>
              <a:t>Redo Problem 12.  This time, use ONLY one statement in your function to accomplish the same task.</a:t>
            </a:r>
            <a:endParaRPr lang="en-HK" dirty="0"/>
          </a:p>
        </p:txBody>
      </p:sp>
      <p:sp>
        <p:nvSpPr>
          <p:cNvPr id="4" name="Slide Number Placeholder 3">
            <a:extLst>
              <a:ext uri="{FF2B5EF4-FFF2-40B4-BE49-F238E27FC236}">
                <a16:creationId xmlns:a16="http://schemas.microsoft.com/office/drawing/2014/main" id="{76A9E102-DC96-4774-9CA2-1C5D312DAD40}"/>
              </a:ext>
            </a:extLst>
          </p:cNvPr>
          <p:cNvSpPr>
            <a:spLocks noGrp="1"/>
          </p:cNvSpPr>
          <p:nvPr>
            <p:ph type="sldNum" sz="quarter" idx="12"/>
          </p:nvPr>
        </p:nvSpPr>
        <p:spPr/>
        <p:txBody>
          <a:bodyPr/>
          <a:lstStyle/>
          <a:p>
            <a:fld id="{A2D5F323-9395-A24C-8003-89F99F5948AE}" type="slidenum">
              <a:rPr lang="en-US" smtClean="0"/>
              <a:pPr/>
              <a:t>89</a:t>
            </a:fld>
            <a:endParaRPr lang="en-US" dirty="0"/>
          </a:p>
        </p:txBody>
      </p:sp>
    </p:spTree>
    <p:extLst>
      <p:ext uri="{BB962C8B-B14F-4D97-AF65-F5344CB8AC3E}">
        <p14:creationId xmlns:p14="http://schemas.microsoft.com/office/powerpoint/2010/main" val="3662037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Top-Down Design</a:t>
            </a:r>
          </a:p>
        </p:txBody>
      </p:sp>
      <p:sp>
        <p:nvSpPr>
          <p:cNvPr id="3" name="Content Placeholder 2"/>
          <p:cNvSpPr>
            <a:spLocks noGrp="1"/>
          </p:cNvSpPr>
          <p:nvPr>
            <p:ph idx="1"/>
          </p:nvPr>
        </p:nvSpPr>
        <p:spPr/>
        <p:txBody>
          <a:bodyPr/>
          <a:lstStyle/>
          <a:p>
            <a:r>
              <a:rPr lang="en-US" dirty="0"/>
              <a:t>Example:  Compute the final score for a student</a:t>
            </a:r>
          </a:p>
        </p:txBody>
      </p:sp>
      <p:sp>
        <p:nvSpPr>
          <p:cNvPr id="5" name="TextBox 4"/>
          <p:cNvSpPr txBox="1"/>
          <p:nvPr/>
        </p:nvSpPr>
        <p:spPr>
          <a:xfrm>
            <a:off x="3241437" y="5468396"/>
            <a:ext cx="5086437"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latin typeface="Avenir Next Condensed" charset="0"/>
                <a:ea typeface="Avenir Next Condensed" charset="0"/>
                <a:cs typeface="Avenir Next Condensed" charset="0"/>
              </a:rPr>
              <a:t>Each module should perform a single, well-defined task</a:t>
            </a:r>
          </a:p>
        </p:txBody>
      </p:sp>
      <p:sp>
        <p:nvSpPr>
          <p:cNvPr id="6" name="Rectangle 5"/>
          <p:cNvSpPr/>
          <p:nvPr/>
        </p:nvSpPr>
        <p:spPr>
          <a:xfrm>
            <a:off x="3620970" y="2250154"/>
            <a:ext cx="2290499" cy="33855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en-US" sz="1600" dirty="0">
                <a:solidFill>
                  <a:schemeClr val="tx1"/>
                </a:solidFill>
                <a:latin typeface="Avenir Next" charset="0"/>
                <a:ea typeface="Avenir Next" charset="0"/>
                <a:cs typeface="Avenir Next" charset="0"/>
              </a:rPr>
              <a:t>Simple GPA Calculator</a:t>
            </a:r>
          </a:p>
        </p:txBody>
      </p:sp>
      <p:grpSp>
        <p:nvGrpSpPr>
          <p:cNvPr id="7" name="Group 6"/>
          <p:cNvGrpSpPr/>
          <p:nvPr/>
        </p:nvGrpSpPr>
        <p:grpSpPr>
          <a:xfrm>
            <a:off x="2405573" y="2978400"/>
            <a:ext cx="5564152" cy="350252"/>
            <a:chOff x="2348859" y="3716923"/>
            <a:chExt cx="5564152" cy="350252"/>
          </a:xfrm>
        </p:grpSpPr>
        <p:sp>
          <p:nvSpPr>
            <p:cNvPr id="8" name="Rectangle 7"/>
            <p:cNvSpPr/>
            <p:nvPr/>
          </p:nvSpPr>
          <p:spPr>
            <a:xfrm>
              <a:off x="2348859" y="3716923"/>
              <a:ext cx="1350819" cy="33855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en-US" sz="1600" dirty="0">
                  <a:solidFill>
                    <a:schemeClr val="tx1"/>
                  </a:solidFill>
                  <a:latin typeface="Avenir Next" charset="0"/>
                  <a:ea typeface="Avenir Next" charset="0"/>
                  <a:cs typeface="Avenir Next" charset="0"/>
                </a:rPr>
                <a:t>Read in data</a:t>
              </a:r>
            </a:p>
          </p:txBody>
        </p:sp>
        <p:sp>
          <p:nvSpPr>
            <p:cNvPr id="9" name="Rectangle 8"/>
            <p:cNvSpPr/>
            <p:nvPr/>
          </p:nvSpPr>
          <p:spPr>
            <a:xfrm>
              <a:off x="5579744" y="3728621"/>
              <a:ext cx="2333267" cy="33855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en-US" sz="1600" dirty="0">
                  <a:solidFill>
                    <a:schemeClr val="tx1"/>
                  </a:solidFill>
                  <a:latin typeface="Avenir Next" charset="0"/>
                  <a:ea typeface="Avenir Next" charset="0"/>
                  <a:cs typeface="Avenir Next" charset="0"/>
                </a:rPr>
                <a:t>Output result to screen</a:t>
              </a:r>
            </a:p>
          </p:txBody>
        </p:sp>
        <p:sp>
          <p:nvSpPr>
            <p:cNvPr id="10" name="Rectangle 9"/>
            <p:cNvSpPr/>
            <p:nvPr/>
          </p:nvSpPr>
          <p:spPr>
            <a:xfrm>
              <a:off x="3904028" y="3716923"/>
              <a:ext cx="1531701" cy="33855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en-US" sz="1600" dirty="0">
                  <a:solidFill>
                    <a:schemeClr val="tx1"/>
                  </a:solidFill>
                  <a:latin typeface="Avenir Next" charset="0"/>
                  <a:ea typeface="Avenir Next" charset="0"/>
                  <a:cs typeface="Avenir Next" charset="0"/>
                </a:rPr>
                <a:t>Compute GPA</a:t>
              </a:r>
            </a:p>
          </p:txBody>
        </p:sp>
      </p:grpSp>
      <p:grpSp>
        <p:nvGrpSpPr>
          <p:cNvPr id="11" name="Group 10"/>
          <p:cNvGrpSpPr/>
          <p:nvPr/>
        </p:nvGrpSpPr>
        <p:grpSpPr>
          <a:xfrm>
            <a:off x="3080983" y="2588708"/>
            <a:ext cx="3722109" cy="401390"/>
            <a:chOff x="3024269" y="3665785"/>
            <a:chExt cx="3722109" cy="401390"/>
          </a:xfrm>
        </p:grpSpPr>
        <p:cxnSp>
          <p:nvCxnSpPr>
            <p:cNvPr id="12" name="Straight Arrow Connector 11"/>
            <p:cNvCxnSpPr>
              <a:stCxn id="6" idx="2"/>
              <a:endCxn id="8" idx="0"/>
            </p:cNvCxnSpPr>
            <p:nvPr/>
          </p:nvCxnSpPr>
          <p:spPr>
            <a:xfrm flipH="1">
              <a:off x="3024269" y="3665785"/>
              <a:ext cx="1685237" cy="389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10" idx="0"/>
            </p:cNvCxnSpPr>
            <p:nvPr/>
          </p:nvCxnSpPr>
          <p:spPr>
            <a:xfrm flipH="1">
              <a:off x="4669879" y="3665785"/>
              <a:ext cx="39627" cy="389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9" idx="0"/>
            </p:cNvCxnSpPr>
            <p:nvPr/>
          </p:nvCxnSpPr>
          <p:spPr>
            <a:xfrm>
              <a:off x="4709506" y="3665785"/>
              <a:ext cx="2036872" cy="4013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943432" y="3316954"/>
            <a:ext cx="5198430" cy="661650"/>
            <a:chOff x="1886718" y="4055477"/>
            <a:chExt cx="5198430" cy="661650"/>
          </a:xfrm>
        </p:grpSpPr>
        <p:cxnSp>
          <p:nvCxnSpPr>
            <p:cNvPr id="16" name="Straight Arrow Connector 15"/>
            <p:cNvCxnSpPr>
              <a:stCxn id="10" idx="2"/>
              <a:endCxn id="21" idx="0"/>
            </p:cNvCxnSpPr>
            <p:nvPr/>
          </p:nvCxnSpPr>
          <p:spPr>
            <a:xfrm flipH="1">
              <a:off x="1886718" y="4055477"/>
              <a:ext cx="2783161" cy="6458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2"/>
              <a:endCxn id="22" idx="0"/>
            </p:cNvCxnSpPr>
            <p:nvPr/>
          </p:nvCxnSpPr>
          <p:spPr>
            <a:xfrm flipH="1">
              <a:off x="3757944" y="4055477"/>
              <a:ext cx="911935" cy="6587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23" idx="0"/>
            </p:cNvCxnSpPr>
            <p:nvPr/>
          </p:nvCxnSpPr>
          <p:spPr>
            <a:xfrm>
              <a:off x="4669879" y="4055477"/>
              <a:ext cx="716635" cy="6616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2"/>
              <a:endCxn id="24" idx="0"/>
            </p:cNvCxnSpPr>
            <p:nvPr/>
          </p:nvCxnSpPr>
          <p:spPr>
            <a:xfrm>
              <a:off x="4669879" y="4055477"/>
              <a:ext cx="2415269" cy="6616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42975" y="3962764"/>
            <a:ext cx="7026750" cy="847440"/>
            <a:chOff x="1105976" y="4727255"/>
            <a:chExt cx="7026750" cy="847440"/>
          </a:xfrm>
        </p:grpSpPr>
        <p:sp>
          <p:nvSpPr>
            <p:cNvPr id="21" name="Rectangle 20"/>
            <p:cNvSpPr/>
            <p:nvPr/>
          </p:nvSpPr>
          <p:spPr>
            <a:xfrm>
              <a:off x="1105976" y="4727255"/>
              <a:ext cx="2000913" cy="83099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600" dirty="0">
                  <a:solidFill>
                    <a:schemeClr val="tx1"/>
                  </a:solidFill>
                  <a:latin typeface="Avenir Next" charset="0"/>
                  <a:ea typeface="Avenir Next" charset="0"/>
                  <a:cs typeface="Avenir Next" charset="0"/>
                </a:rPr>
                <a:t>Convert marks to grade and grade point</a:t>
              </a:r>
            </a:p>
          </p:txBody>
        </p:sp>
        <p:sp>
          <p:nvSpPr>
            <p:cNvPr id="22" name="Rectangle 21"/>
            <p:cNvSpPr/>
            <p:nvPr/>
          </p:nvSpPr>
          <p:spPr>
            <a:xfrm>
              <a:off x="3219859" y="4740240"/>
              <a:ext cx="1515600" cy="83099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600" dirty="0">
                  <a:solidFill>
                    <a:schemeClr val="tx1"/>
                  </a:solidFill>
                  <a:latin typeface="Avenir Next" charset="0"/>
                  <a:ea typeface="Avenir Next" charset="0"/>
                  <a:cs typeface="Avenir Next" charset="0"/>
                </a:rPr>
                <a:t>Compute sum of weighted grade points</a:t>
              </a:r>
            </a:p>
          </p:txBody>
        </p:sp>
        <p:sp>
          <p:nvSpPr>
            <p:cNvPr id="23" name="Rectangle 22"/>
            <p:cNvSpPr/>
            <p:nvPr/>
          </p:nvSpPr>
          <p:spPr>
            <a:xfrm>
              <a:off x="4848429" y="4743095"/>
              <a:ext cx="1515600" cy="831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600" dirty="0">
                  <a:solidFill>
                    <a:schemeClr val="tx1"/>
                  </a:solidFill>
                  <a:latin typeface="Avenir Next" charset="0"/>
                  <a:ea typeface="Avenir Next" charset="0"/>
                  <a:cs typeface="Avenir Next" charset="0"/>
                </a:rPr>
                <a:t>Compute sum of credit units</a:t>
              </a:r>
            </a:p>
          </p:txBody>
        </p:sp>
        <p:sp>
          <p:nvSpPr>
            <p:cNvPr id="24" name="Rectangle 23"/>
            <p:cNvSpPr/>
            <p:nvPr/>
          </p:nvSpPr>
          <p:spPr>
            <a:xfrm>
              <a:off x="6477000" y="4743095"/>
              <a:ext cx="1655726" cy="831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400" dirty="0">
                  <a:solidFill>
                    <a:schemeClr val="tx1"/>
                  </a:solidFill>
                  <a:latin typeface="Avenir Next" charset="0"/>
                  <a:ea typeface="Avenir Next" charset="0"/>
                  <a:cs typeface="Avenir Next" charset="0"/>
                </a:rPr>
                <a:t>Compute GPA and round up the result to 2 decimal places</a:t>
              </a:r>
            </a:p>
          </p:txBody>
        </p:sp>
      </p:grpSp>
      <p:sp>
        <p:nvSpPr>
          <p:cNvPr id="26" name="Slide Number Placeholder 25"/>
          <p:cNvSpPr>
            <a:spLocks noGrp="1"/>
          </p:cNvSpPr>
          <p:nvPr>
            <p:ph type="sldNum" sz="quarter" idx="12"/>
          </p:nvPr>
        </p:nvSpPr>
        <p:spPr/>
        <p:txBody>
          <a:bodyPr/>
          <a:lstStyle/>
          <a:p>
            <a:fld id="{A2D5F323-9395-A24C-8003-89F99F5948AE}" type="slidenum">
              <a:rPr lang="en-US" smtClean="0"/>
              <a:pPr/>
              <a:t>9</a:t>
            </a:fld>
            <a:endParaRPr lang="en-US" dirty="0"/>
          </a:p>
        </p:txBody>
      </p:sp>
    </p:spTree>
    <p:extLst>
      <p:ext uri="{BB962C8B-B14F-4D97-AF65-F5344CB8AC3E}">
        <p14:creationId xmlns:p14="http://schemas.microsoft.com/office/powerpoint/2010/main" val="3287610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0409-93A0-4BC6-889F-13AFCD0A3E85}"/>
              </a:ext>
            </a:extLst>
          </p:cNvPr>
          <p:cNvSpPr>
            <a:spLocks noGrp="1"/>
          </p:cNvSpPr>
          <p:nvPr>
            <p:ph type="title"/>
          </p:nvPr>
        </p:nvSpPr>
        <p:spPr/>
        <p:txBody>
          <a:bodyPr>
            <a:normAutofit/>
          </a:bodyPr>
          <a:lstStyle/>
          <a:p>
            <a:r>
              <a:rPr lang="en-US" dirty="0"/>
              <a:t>Challenge 3   </a:t>
            </a:r>
          </a:p>
        </p:txBody>
      </p:sp>
      <p:sp>
        <p:nvSpPr>
          <p:cNvPr id="3" name="Content Placeholder 2">
            <a:extLst>
              <a:ext uri="{FF2B5EF4-FFF2-40B4-BE49-F238E27FC236}">
                <a16:creationId xmlns:a16="http://schemas.microsoft.com/office/drawing/2014/main" id="{B438B054-F870-45AB-90BB-DABCDC577017}"/>
              </a:ext>
            </a:extLst>
          </p:cNvPr>
          <p:cNvSpPr>
            <a:spLocks noGrp="1"/>
          </p:cNvSpPr>
          <p:nvPr>
            <p:ph idx="1"/>
          </p:nvPr>
        </p:nvSpPr>
        <p:spPr/>
        <p:txBody>
          <a:bodyPr>
            <a:normAutofit fontScale="92500" lnSpcReduction="10000"/>
          </a:bodyPr>
          <a:lstStyle/>
          <a:p>
            <a:pPr marL="0" indent="0">
              <a:buNone/>
            </a:pPr>
            <a:r>
              <a:rPr lang="en-US" dirty="0"/>
              <a:t>Write a program to print the following diamond pattern of ‘</a:t>
            </a:r>
            <a:r>
              <a:rPr lang="en-US" dirty="0">
                <a:latin typeface="Consolas" panose="020B0609020204030204" pitchFamily="49" charset="0"/>
                <a:cs typeface="Consolas" panose="020B0609020204030204" pitchFamily="49" charset="0"/>
              </a:rPr>
              <a:t>*</a:t>
            </a:r>
            <a:r>
              <a:rPr lang="en-US" dirty="0"/>
              <a:t>’.</a:t>
            </a:r>
          </a:p>
          <a:p>
            <a:pPr marL="0" indent="0">
              <a:buNone/>
            </a:pPr>
            <a:r>
              <a:rPr lang="en-US" dirty="0"/>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p:txBody>
      </p:sp>
      <p:sp>
        <p:nvSpPr>
          <p:cNvPr id="4" name="Slide Number Placeholder 3">
            <a:extLst>
              <a:ext uri="{FF2B5EF4-FFF2-40B4-BE49-F238E27FC236}">
                <a16:creationId xmlns:a16="http://schemas.microsoft.com/office/drawing/2014/main" id="{76A9E102-DC96-4774-9CA2-1C5D312DAD40}"/>
              </a:ext>
            </a:extLst>
          </p:cNvPr>
          <p:cNvSpPr>
            <a:spLocks noGrp="1"/>
          </p:cNvSpPr>
          <p:nvPr>
            <p:ph type="sldNum" sz="quarter" idx="12"/>
          </p:nvPr>
        </p:nvSpPr>
        <p:spPr/>
        <p:txBody>
          <a:bodyPr/>
          <a:lstStyle/>
          <a:p>
            <a:fld id="{A2D5F323-9395-A24C-8003-89F99F5948AE}" type="slidenum">
              <a:rPr lang="en-US" smtClean="0"/>
              <a:pPr/>
              <a:t>90</a:t>
            </a:fld>
            <a:endParaRPr lang="en-US" dirty="0"/>
          </a:p>
        </p:txBody>
      </p:sp>
    </p:spTree>
    <p:extLst>
      <p:ext uri="{BB962C8B-B14F-4D97-AF65-F5344CB8AC3E}">
        <p14:creationId xmlns:p14="http://schemas.microsoft.com/office/powerpoint/2010/main" val="1649028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0409-93A0-4BC6-889F-13AFCD0A3E85}"/>
              </a:ext>
            </a:extLst>
          </p:cNvPr>
          <p:cNvSpPr>
            <a:spLocks noGrp="1"/>
          </p:cNvSpPr>
          <p:nvPr>
            <p:ph type="title"/>
          </p:nvPr>
        </p:nvSpPr>
        <p:spPr/>
        <p:txBody>
          <a:bodyPr>
            <a:normAutofit/>
          </a:bodyPr>
          <a:lstStyle/>
          <a:p>
            <a:r>
              <a:rPr lang="en-US" dirty="0"/>
              <a:t>Challenge 4   </a:t>
            </a:r>
          </a:p>
        </p:txBody>
      </p:sp>
      <p:sp>
        <p:nvSpPr>
          <p:cNvPr id="3" name="Content Placeholder 2">
            <a:extLst>
              <a:ext uri="{FF2B5EF4-FFF2-40B4-BE49-F238E27FC236}">
                <a16:creationId xmlns:a16="http://schemas.microsoft.com/office/drawing/2014/main" id="{B438B054-F870-45AB-90BB-DABCDC577017}"/>
              </a:ext>
            </a:extLst>
          </p:cNvPr>
          <p:cNvSpPr>
            <a:spLocks noGrp="1"/>
          </p:cNvSpPr>
          <p:nvPr>
            <p:ph idx="1"/>
          </p:nvPr>
        </p:nvSpPr>
        <p:spPr/>
        <p:txBody>
          <a:bodyPr>
            <a:normAutofit/>
          </a:bodyPr>
          <a:lstStyle/>
          <a:p>
            <a:pPr marL="0" indent="0">
              <a:buNone/>
            </a:pPr>
            <a:r>
              <a:rPr lang="en-US" dirty="0"/>
              <a:t>Write a function which checks if a number is prime or not.  (What’s the return type of the function?)</a:t>
            </a:r>
            <a:endParaRPr lang="en-HK" dirty="0"/>
          </a:p>
          <a:p>
            <a:pPr marL="0" indent="0">
              <a:buNone/>
            </a:pPr>
            <a:endParaRPr lang="en-US"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76A9E102-DC96-4774-9CA2-1C5D312DAD40}"/>
              </a:ext>
            </a:extLst>
          </p:cNvPr>
          <p:cNvSpPr>
            <a:spLocks noGrp="1"/>
          </p:cNvSpPr>
          <p:nvPr>
            <p:ph type="sldNum" sz="quarter" idx="12"/>
          </p:nvPr>
        </p:nvSpPr>
        <p:spPr/>
        <p:txBody>
          <a:bodyPr/>
          <a:lstStyle/>
          <a:p>
            <a:fld id="{A2D5F323-9395-A24C-8003-89F99F5948AE}" type="slidenum">
              <a:rPr lang="en-US" smtClean="0"/>
              <a:pPr/>
              <a:t>91</a:t>
            </a:fld>
            <a:endParaRPr lang="en-US" dirty="0"/>
          </a:p>
        </p:txBody>
      </p:sp>
    </p:spTree>
    <p:extLst>
      <p:ext uri="{BB962C8B-B14F-4D97-AF65-F5344CB8AC3E}">
        <p14:creationId xmlns:p14="http://schemas.microsoft.com/office/powerpoint/2010/main" val="55996646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0409-93A0-4BC6-889F-13AFCD0A3E85}"/>
              </a:ext>
            </a:extLst>
          </p:cNvPr>
          <p:cNvSpPr>
            <a:spLocks noGrp="1"/>
          </p:cNvSpPr>
          <p:nvPr>
            <p:ph type="title"/>
          </p:nvPr>
        </p:nvSpPr>
        <p:spPr/>
        <p:txBody>
          <a:bodyPr>
            <a:normAutofit/>
          </a:bodyPr>
          <a:lstStyle/>
          <a:p>
            <a:r>
              <a:rPr lang="en-US" dirty="0"/>
              <a:t>Challenge 5   </a:t>
            </a:r>
          </a:p>
        </p:txBody>
      </p:sp>
      <p:sp>
        <p:nvSpPr>
          <p:cNvPr id="3" name="Content Placeholder 2">
            <a:extLst>
              <a:ext uri="{FF2B5EF4-FFF2-40B4-BE49-F238E27FC236}">
                <a16:creationId xmlns:a16="http://schemas.microsoft.com/office/drawing/2014/main" id="{B438B054-F870-45AB-90BB-DABCDC577017}"/>
              </a:ext>
            </a:extLst>
          </p:cNvPr>
          <p:cNvSpPr>
            <a:spLocks noGrp="1"/>
          </p:cNvSpPr>
          <p:nvPr>
            <p:ph idx="1"/>
          </p:nvPr>
        </p:nvSpPr>
        <p:spPr/>
        <p:txBody>
          <a:bodyPr>
            <a:normAutofit/>
          </a:bodyPr>
          <a:lstStyle/>
          <a:p>
            <a:pPr marL="514350" lvl="0" indent="-514350">
              <a:buFont typeface="+mj-lt"/>
              <a:buAutoNum type="arabicPeriod"/>
            </a:pPr>
            <a:r>
              <a:rPr lang="en-US" dirty="0"/>
              <a:t>Using the function created in Challenge 4, create another function that print all prime numbers p within a given range defined by parameters x, y, where x &lt;= p &lt;= y.</a:t>
            </a:r>
            <a:endParaRPr lang="en-HK" dirty="0"/>
          </a:p>
          <a:p>
            <a:pPr marL="514350" lvl="0" indent="-514350">
              <a:buFont typeface="+mj-lt"/>
              <a:buAutoNum type="arabicPeriod"/>
            </a:pPr>
            <a:r>
              <a:rPr lang="en-US" dirty="0"/>
              <a:t>Can you think of a faster implementation of the function?</a:t>
            </a:r>
            <a:endParaRPr lang="en-HK" dirty="0"/>
          </a:p>
          <a:p>
            <a:pPr marL="0" indent="0">
              <a:buNone/>
            </a:pPr>
            <a:endParaRPr lang="en-US"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76A9E102-DC96-4774-9CA2-1C5D312DAD40}"/>
              </a:ext>
            </a:extLst>
          </p:cNvPr>
          <p:cNvSpPr>
            <a:spLocks noGrp="1"/>
          </p:cNvSpPr>
          <p:nvPr>
            <p:ph type="sldNum" sz="quarter" idx="12"/>
          </p:nvPr>
        </p:nvSpPr>
        <p:spPr/>
        <p:txBody>
          <a:bodyPr/>
          <a:lstStyle/>
          <a:p>
            <a:fld id="{A2D5F323-9395-A24C-8003-89F99F5948AE}" type="slidenum">
              <a:rPr lang="en-US" smtClean="0"/>
              <a:pPr/>
              <a:t>92</a:t>
            </a:fld>
            <a:endParaRPr lang="en-US" dirty="0"/>
          </a:p>
        </p:txBody>
      </p:sp>
    </p:spTree>
    <p:extLst>
      <p:ext uri="{BB962C8B-B14F-4D97-AF65-F5344CB8AC3E}">
        <p14:creationId xmlns:p14="http://schemas.microsoft.com/office/powerpoint/2010/main" val="13874601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0409-93A0-4BC6-889F-13AFCD0A3E85}"/>
              </a:ext>
            </a:extLst>
          </p:cNvPr>
          <p:cNvSpPr>
            <a:spLocks noGrp="1"/>
          </p:cNvSpPr>
          <p:nvPr>
            <p:ph type="title"/>
          </p:nvPr>
        </p:nvSpPr>
        <p:spPr/>
        <p:txBody>
          <a:bodyPr>
            <a:normAutofit/>
          </a:bodyPr>
          <a:lstStyle/>
          <a:p>
            <a:r>
              <a:rPr lang="en-US" dirty="0"/>
              <a:t>Challenge 6   </a:t>
            </a:r>
          </a:p>
        </p:txBody>
      </p:sp>
      <p:sp>
        <p:nvSpPr>
          <p:cNvPr id="3" name="Content Placeholder 2">
            <a:extLst>
              <a:ext uri="{FF2B5EF4-FFF2-40B4-BE49-F238E27FC236}">
                <a16:creationId xmlns:a16="http://schemas.microsoft.com/office/drawing/2014/main" id="{B438B054-F870-45AB-90BB-DABCDC577017}"/>
              </a:ext>
            </a:extLst>
          </p:cNvPr>
          <p:cNvSpPr>
            <a:spLocks noGrp="1"/>
          </p:cNvSpPr>
          <p:nvPr>
            <p:ph idx="1"/>
          </p:nvPr>
        </p:nvSpPr>
        <p:spPr/>
        <p:txBody>
          <a:bodyPr>
            <a:normAutofit/>
          </a:bodyPr>
          <a:lstStyle/>
          <a:p>
            <a:pPr marL="0" indent="0">
              <a:buNone/>
            </a:pPr>
            <a:r>
              <a:rPr lang="en-US" dirty="0"/>
              <a:t>Extend the program you have written for Problem 14, output also whether the perfect numbers found are prime numbers.</a:t>
            </a:r>
            <a:endParaRPr lang="en-HK" dirty="0"/>
          </a:p>
          <a:p>
            <a:pPr marL="0" indent="0">
              <a:buNone/>
            </a:pPr>
            <a:endParaRPr lang="en-US"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76A9E102-DC96-4774-9CA2-1C5D312DAD40}"/>
              </a:ext>
            </a:extLst>
          </p:cNvPr>
          <p:cNvSpPr>
            <a:spLocks noGrp="1"/>
          </p:cNvSpPr>
          <p:nvPr>
            <p:ph type="sldNum" sz="quarter" idx="12"/>
          </p:nvPr>
        </p:nvSpPr>
        <p:spPr/>
        <p:txBody>
          <a:bodyPr/>
          <a:lstStyle/>
          <a:p>
            <a:fld id="{A2D5F323-9395-A24C-8003-89F99F5948AE}" type="slidenum">
              <a:rPr lang="en-US" smtClean="0"/>
              <a:pPr/>
              <a:t>93</a:t>
            </a:fld>
            <a:endParaRPr lang="en-US" dirty="0"/>
          </a:p>
        </p:txBody>
      </p:sp>
    </p:spTree>
    <p:extLst>
      <p:ext uri="{BB962C8B-B14F-4D97-AF65-F5344CB8AC3E}">
        <p14:creationId xmlns:p14="http://schemas.microsoft.com/office/powerpoint/2010/main" val="261932741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10084</TotalTime>
  <Words>5080</Words>
  <Application>Microsoft Office PowerPoint</Application>
  <PresentationFormat>全屏显示(4:3)</PresentationFormat>
  <Paragraphs>1270</Paragraphs>
  <Slides>93</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93</vt:i4>
      </vt:variant>
    </vt:vector>
  </HeadingPairs>
  <TitlesOfParts>
    <vt:vector size="102" baseType="lpstr">
      <vt:lpstr>Avenir Next</vt:lpstr>
      <vt:lpstr>Avenir Next Condensed</vt:lpstr>
      <vt:lpstr>Menlo</vt:lpstr>
      <vt:lpstr>Arial</vt:lpstr>
      <vt:lpstr>Calibri</vt:lpstr>
      <vt:lpstr>Calibri Light</vt:lpstr>
      <vt:lpstr>Cambria Math</vt:lpstr>
      <vt:lpstr>Consolas</vt:lpstr>
      <vt:lpstr>1_Office Theme</vt:lpstr>
      <vt:lpstr>Module 5 Guidance Notes  Functions </vt:lpstr>
      <vt:lpstr>Before We Start</vt:lpstr>
      <vt:lpstr>How to Use this Guidance Notes</vt:lpstr>
      <vt:lpstr>How to Use this Guidance Notes</vt:lpstr>
      <vt:lpstr>What are we going to learn?</vt:lpstr>
      <vt:lpstr>References</vt:lpstr>
      <vt:lpstr>Top-down design (divide and conquer) approach </vt:lpstr>
      <vt:lpstr>Top-Down Program Design</vt:lpstr>
      <vt:lpstr>Top-Down Design</vt:lpstr>
      <vt:lpstr>Functions</vt:lpstr>
      <vt:lpstr>Advantages of using Functions</vt:lpstr>
      <vt:lpstr>Predefined Functions</vt:lpstr>
      <vt:lpstr>Predefined Functions</vt:lpstr>
      <vt:lpstr>The math library</vt:lpstr>
      <vt:lpstr>Using Predefined Functions</vt:lpstr>
      <vt:lpstr>Example: sqrt()</vt:lpstr>
      <vt:lpstr>Using Predefined Functions</vt:lpstr>
      <vt:lpstr>Defining Your Own Functions</vt:lpstr>
      <vt:lpstr>Defining Your Own Functions</vt:lpstr>
      <vt:lpstr>Defining Your Own Functions</vt:lpstr>
      <vt:lpstr>Function Definition</vt:lpstr>
      <vt:lpstr>Function Definition </vt:lpstr>
      <vt:lpstr>Function Call</vt:lpstr>
      <vt:lpstr>Function Call</vt:lpstr>
      <vt:lpstr>Function Call</vt:lpstr>
      <vt:lpstr>Function Declaration</vt:lpstr>
      <vt:lpstr>Function Declaration</vt:lpstr>
      <vt:lpstr>Function Declaration</vt:lpstr>
      <vt:lpstr>Function Call - Flow of Control</vt:lpstr>
      <vt:lpstr>Function Call - Flow of Control</vt:lpstr>
      <vt:lpstr>Function Call - Flow of Control</vt:lpstr>
      <vt:lpstr>Function Call - Flow of Control</vt:lpstr>
      <vt:lpstr>Function Call - Flow of Control</vt:lpstr>
      <vt:lpstr>Function Call - Flow of Control</vt:lpstr>
      <vt:lpstr>Function Call - Flow of Control</vt:lpstr>
      <vt:lpstr>Function Call - Flow of Control</vt:lpstr>
      <vt:lpstr>Function Call - Flow of Control</vt:lpstr>
      <vt:lpstr>Function Call - Flow of Control</vt:lpstr>
      <vt:lpstr>Function Call - Flow of Control</vt:lpstr>
      <vt:lpstr>Function Call - Flow of Control</vt:lpstr>
      <vt:lpstr>Function Call - Flow of Control</vt:lpstr>
      <vt:lpstr>Void Functions</vt:lpstr>
      <vt:lpstr>Void Functions</vt:lpstr>
      <vt:lpstr>Local Variables</vt:lpstr>
      <vt:lpstr>Local Variables</vt:lpstr>
      <vt:lpstr>Local Variables</vt:lpstr>
      <vt:lpstr>Global Variables</vt:lpstr>
      <vt:lpstr>Global Variables</vt:lpstr>
      <vt:lpstr>Scopes of Variables</vt:lpstr>
      <vt:lpstr>Scopes of Variables</vt:lpstr>
      <vt:lpstr>Scopes of Variables</vt:lpstr>
      <vt:lpstr>Scopes of Variables</vt:lpstr>
      <vt:lpstr>Pass-by-Value</vt:lpstr>
      <vt:lpstr>Pass-by-Value</vt:lpstr>
      <vt:lpstr>Pass-by-Value</vt:lpstr>
      <vt:lpstr>Pass-by-Value</vt:lpstr>
      <vt:lpstr>Pass-by-Value</vt:lpstr>
      <vt:lpstr>Pass-by-Reference</vt:lpstr>
      <vt:lpstr>Pass-by-Reference</vt:lpstr>
      <vt:lpstr>Pass-by-Reference</vt:lpstr>
      <vt:lpstr>Pass-by-Reference</vt:lpstr>
      <vt:lpstr>Pass-by-Reference</vt:lpstr>
      <vt:lpstr>Pass-by-Reference</vt:lpstr>
      <vt:lpstr>Pass-by-Reference vs.  Value-Returning Function</vt:lpstr>
      <vt:lpstr>Pass-by-Reference vs.  Value-Returning Function</vt:lpstr>
      <vt:lpstr>Pass-by-Reference vs.  Value-Returning Function</vt:lpstr>
      <vt:lpstr>Quick Exercise 1</vt:lpstr>
      <vt:lpstr>Answer to Quick Exercise 1</vt:lpstr>
      <vt:lpstr>Problems</vt:lpstr>
      <vt:lpstr>Problem 1</vt:lpstr>
      <vt:lpstr>Problem 2</vt:lpstr>
      <vt:lpstr>Problem 3</vt:lpstr>
      <vt:lpstr>Problem 4</vt:lpstr>
      <vt:lpstr>Problem 5</vt:lpstr>
      <vt:lpstr>Problem 6</vt:lpstr>
      <vt:lpstr>Problem 7</vt:lpstr>
      <vt:lpstr>Problem 8</vt:lpstr>
      <vt:lpstr>Problem 9</vt:lpstr>
      <vt:lpstr>Problem 10</vt:lpstr>
      <vt:lpstr>Problem 11</vt:lpstr>
      <vt:lpstr>Problem 12</vt:lpstr>
      <vt:lpstr>Problem 13</vt:lpstr>
      <vt:lpstr>Problem 14</vt:lpstr>
      <vt:lpstr>Problem 15</vt:lpstr>
      <vt:lpstr>Problem 16</vt:lpstr>
      <vt:lpstr>Problem 17</vt:lpstr>
      <vt:lpstr>CHALLENGES</vt:lpstr>
      <vt:lpstr>Challenge 1   </vt:lpstr>
      <vt:lpstr>Challenge 2   </vt:lpstr>
      <vt:lpstr>Challenge 3   </vt:lpstr>
      <vt:lpstr>Challenge 4   </vt:lpstr>
      <vt:lpstr>Challenge 5   </vt:lpstr>
      <vt:lpstr>Challenge 6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ENGG1112 Computer Programming and Applications</dc:title>
  <dc:subject/>
  <dc:creator>Macbook Pro 2014</dc:creator>
  <cp:keywords/>
  <dc:description/>
  <cp:lastModifiedBy>Li Fanxin</cp:lastModifiedBy>
  <cp:revision>614</cp:revision>
  <cp:lastPrinted>2017-09-13T13:37:06Z</cp:lastPrinted>
  <dcterms:created xsi:type="dcterms:W3CDTF">2014-07-29T08:55:03Z</dcterms:created>
  <dcterms:modified xsi:type="dcterms:W3CDTF">2019-10-13T04:36:41Z</dcterms:modified>
  <cp:category/>
</cp:coreProperties>
</file>