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337" r:id="rId3"/>
    <p:sldId id="646" r:id="rId5"/>
    <p:sldId id="647" r:id="rId6"/>
    <p:sldId id="572" r:id="rId7"/>
    <p:sldId id="534" r:id="rId8"/>
    <p:sldId id="643" r:id="rId9"/>
    <p:sldId id="641" r:id="rId10"/>
    <p:sldId id="644" r:id="rId11"/>
    <p:sldId id="645" r:id="rId12"/>
    <p:sldId id="530" r:id="rId13"/>
  </p:sldIdLst>
  <p:sldSz cx="9144000" cy="5143500" type="screen16x9"/>
  <p:notesSz cx="9928225" cy="6797675"/>
  <p:custDataLst>
    <p:tags r:id="rId19"/>
  </p:custData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6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8874438642" initials="8" lastIdx="2" clrIdx="0"/>
  <p:cmAuthor id="2" name="周 文轩" initials="周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82764"/>
    <a:srgbClr val="00E6ED"/>
    <a:srgbClr val="FFC1C1"/>
    <a:srgbClr val="969696"/>
    <a:srgbClr val="FF5353"/>
    <a:srgbClr val="A5A5A5"/>
    <a:srgbClr val="0000FF"/>
    <a:srgbClr val="015F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72" autoAdjust="0"/>
    <p:restoredTop sz="76249" autoAdjust="0"/>
  </p:normalViewPr>
  <p:slideViewPr>
    <p:cSldViewPr showGuides="1">
      <p:cViewPr>
        <p:scale>
          <a:sx n="100" d="100"/>
          <a:sy n="100" d="100"/>
        </p:scale>
        <p:origin x="1082" y="-77"/>
      </p:cViewPr>
      <p:guideLst>
        <p:guide orient="horz" pos="1796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20"/>
    </p:cViewPr>
  </p:sorterViewPr>
  <p:notesViewPr>
    <p:cSldViewPr>
      <p:cViewPr varScale="1">
        <p:scale>
          <a:sx n="67" d="100"/>
          <a:sy n="67" d="100"/>
        </p:scale>
        <p:origin x="364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6F385-65DF-B64B-AB97-A74B49445F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594" y="6456699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42C50-E8EE-B248-969E-B7713C306D5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3" cy="339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4" y="0"/>
            <a:ext cx="4303313" cy="339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750" y="509588"/>
            <a:ext cx="4532313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0" y="3229444"/>
            <a:ext cx="7943507" cy="30589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99"/>
            <a:ext cx="4303313" cy="339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4" y="6456699"/>
            <a:ext cx="4303313" cy="3398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65257B-888D-47A6-888A-402FB565835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750" y="509588"/>
            <a:ext cx="4532313" cy="2549525"/>
          </a:xfrm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257B-888D-47A6-888A-402FB565835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 userDrawn="1"/>
        </p:nvSpPr>
        <p:spPr bwMode="auto">
          <a:xfrm>
            <a:off x="214044" y="771790"/>
            <a:ext cx="2160000" cy="21600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/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55663" y="3788457"/>
            <a:ext cx="7405688" cy="943533"/>
          </a:xfrm>
        </p:spPr>
        <p:txBody>
          <a:bodyPr anchor="ctr"/>
          <a:lstStyle>
            <a:lvl1pPr>
              <a:defRPr sz="2800" b="1">
                <a:solidFill>
                  <a:srgbClr val="002060"/>
                </a:solidFill>
                <a:effectLst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hidden">
          <a:xfrm>
            <a:off x="-13493" y="1334113"/>
            <a:ext cx="9144000" cy="1111864"/>
          </a:xfrm>
          <a:prstGeom prst="rect">
            <a:avLst/>
          </a:prstGeom>
          <a:gradFill rotWithShape="0">
            <a:gsLst>
              <a:gs pos="58000">
                <a:srgbClr val="002060"/>
              </a:gs>
              <a:gs pos="0">
                <a:srgbClr val="00206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95486"/>
            <a:ext cx="1008112" cy="10081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9" y="108000"/>
            <a:ext cx="8964487" cy="573677"/>
          </a:xfrm>
        </p:spPr>
        <p:txBody>
          <a:bodyPr/>
          <a:lstStyle>
            <a:lvl1pPr>
              <a:defRPr>
                <a:solidFill>
                  <a:srgbClr val="002060"/>
                </a:solidFill>
                <a:effectLst/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单击此编辑母版标题样式处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" y="969572"/>
            <a:ext cx="8964488" cy="4050450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Clr>
                <a:srgbClr val="002060"/>
              </a:buClr>
              <a:defRPr lang="zh-CN" altLang="en-US" sz="2800" b="0" dirty="0">
                <a:solidFill>
                  <a:srgbClr val="002060"/>
                </a:solidFill>
                <a:effectLst/>
                <a:latin typeface="+mn-lt"/>
                <a:ea typeface="黑体" panose="02010609060101010101" pitchFamily="49" charset="-122"/>
                <a:cs typeface="黑体" panose="02010609060101010101" pitchFamily="49" charset="-122"/>
              </a:defRPr>
            </a:lvl1pPr>
            <a:lvl2pPr marL="504825" indent="-221615">
              <a:spcBef>
                <a:spcPts val="0"/>
              </a:spcBef>
              <a:buClr>
                <a:srgbClr val="002060"/>
              </a:buClr>
              <a:defRPr lang="zh-CN" altLang="en-US" sz="2400" b="0" dirty="0">
                <a:solidFill>
                  <a:srgbClr val="002060"/>
                </a:solidFill>
                <a:effectLst/>
                <a:latin typeface="+mn-lt"/>
                <a:ea typeface="黑体" panose="02010609060101010101" pitchFamily="49" charset="-122"/>
                <a:cs typeface="黑体" panose="02010609060101010101" pitchFamily="49" charset="-122"/>
              </a:defRPr>
            </a:lvl2pPr>
            <a:lvl3pPr marL="754380" indent="-248285">
              <a:spcBef>
                <a:spcPts val="0"/>
              </a:spcBef>
              <a:buClr>
                <a:srgbClr val="002060"/>
              </a:buClr>
              <a:defRPr lang="zh-CN" altLang="en-US" sz="2000" b="0" dirty="0">
                <a:solidFill>
                  <a:srgbClr val="002060"/>
                </a:solidFill>
                <a:effectLst/>
                <a:latin typeface="+mn-lt"/>
                <a:ea typeface="黑体" panose="02010609060101010101" pitchFamily="49" charset="-122"/>
                <a:cs typeface="黑体" panose="02010609060101010101" pitchFamily="49" charset="-122"/>
              </a:defRPr>
            </a:lvl3pPr>
            <a:lvl4pPr>
              <a:defRPr sz="1200" b="1">
                <a:solidFill>
                  <a:srgbClr val="002060"/>
                </a:solidFill>
                <a:latin typeface="+mn-lt"/>
                <a:ea typeface="STHeiti" panose="02010600040101010101" pitchFamily="2" charset="-122"/>
                <a:cs typeface="华文新魏" panose="02010800040101010101" charset="-122"/>
              </a:defRPr>
            </a:lvl4pPr>
            <a:lvl5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281940" lvl="0" indent="-28194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504825" lvl="1" indent="-221615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anose="05000000000000000000" pitchFamily="2" charset="2"/>
              <a:buChar char="¡"/>
            </a:pPr>
            <a:r>
              <a:rPr lang="zh-CN" altLang="en-US" dirty="0"/>
              <a:t>第二级</a:t>
            </a:r>
            <a:endParaRPr lang="zh-CN" altLang="en-US" dirty="0"/>
          </a:p>
          <a:p>
            <a:pPr marL="754380" lvl="2" indent="-248285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206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hidden">
          <a:xfrm>
            <a:off x="0" y="1923678"/>
            <a:ext cx="9144000" cy="1111864"/>
          </a:xfrm>
          <a:prstGeom prst="rect">
            <a:avLst/>
          </a:prstGeom>
          <a:gradFill rotWithShape="0">
            <a:gsLst>
              <a:gs pos="58000">
                <a:srgbClr val="002060"/>
              </a:gs>
              <a:gs pos="0">
                <a:srgbClr val="00206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95486"/>
            <a:ext cx="1008112" cy="1008112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3450539" y="2146959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感谢聆听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1297" y="108000"/>
            <a:ext cx="8965201" cy="50971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296" y="916278"/>
            <a:ext cx="8965200" cy="4247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0" y="734876"/>
            <a:ext cx="9144000" cy="108681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67000">
                <a:srgbClr val="63779E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endParaRPr lang="zh-CN" altLang="zh-CN" sz="24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1190"/>
            <a:ext cx="576064" cy="5760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effectLst/>
          <a:latin typeface="+mn-lt"/>
          <a:ea typeface="黑体" panose="02010609060101010101" pitchFamily="49" charset="-122"/>
          <a:cs typeface="黑体" panose="02010609060101010101" pitchFamily="49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81940" indent="-281940" algn="l" rtl="0" eaLnBrk="0" fontAlgn="base" hangingPunct="0">
        <a:spcBef>
          <a:spcPts val="0"/>
        </a:spcBef>
        <a:spcAft>
          <a:spcPct val="0"/>
        </a:spcAft>
        <a:buClr>
          <a:srgbClr val="002060"/>
        </a:buClr>
        <a:buSzPct val="70000"/>
        <a:buFont typeface="Wingdings" panose="05000000000000000000" pitchFamily="2" charset="2"/>
        <a:buChar char="n"/>
        <a:defRPr sz="2800" b="0">
          <a:solidFill>
            <a:srgbClr val="002060"/>
          </a:solidFill>
          <a:effectLst/>
          <a:latin typeface="+mn-lt"/>
          <a:ea typeface="黑体" panose="02010609060101010101" pitchFamily="49" charset="-122"/>
          <a:cs typeface="黑体" panose="02010609060101010101" pitchFamily="49" charset="-122"/>
        </a:defRPr>
      </a:lvl1pPr>
      <a:lvl2pPr marL="504825" indent="-221615" algn="l" rtl="0" eaLnBrk="0" fontAlgn="base" hangingPunct="0">
        <a:spcBef>
          <a:spcPts val="0"/>
        </a:spcBef>
        <a:spcAft>
          <a:spcPct val="0"/>
        </a:spcAft>
        <a:buClr>
          <a:srgbClr val="002060"/>
        </a:buClr>
        <a:buSzPct val="65000"/>
        <a:buFont typeface="Wingdings" panose="05000000000000000000" pitchFamily="2" charset="2"/>
        <a:buChar char="¡"/>
        <a:defRPr sz="2400" b="0">
          <a:solidFill>
            <a:srgbClr val="002060"/>
          </a:solidFill>
          <a:effectLst/>
          <a:latin typeface="+mn-lt"/>
          <a:ea typeface="黑体" panose="02010609060101010101" pitchFamily="49" charset="-122"/>
          <a:cs typeface="黑体" panose="02010609060101010101" pitchFamily="49" charset="-122"/>
        </a:defRPr>
      </a:lvl2pPr>
      <a:lvl3pPr marL="754380" indent="-248285" algn="l" rtl="0" eaLnBrk="0" fontAlgn="base" hangingPunct="0">
        <a:spcBef>
          <a:spcPts val="0"/>
        </a:spcBef>
        <a:spcAft>
          <a:spcPct val="0"/>
        </a:spcAft>
        <a:buClr>
          <a:srgbClr val="002060"/>
        </a:buClr>
        <a:buSzPct val="70000"/>
        <a:buFont typeface="Wingdings" panose="05000000000000000000" pitchFamily="2" charset="2"/>
        <a:buChar char="u"/>
        <a:defRPr sz="2000" b="0">
          <a:solidFill>
            <a:srgbClr val="002060"/>
          </a:solidFill>
          <a:effectLst/>
          <a:latin typeface="+mn-lt"/>
          <a:ea typeface="黑体" panose="02010609060101010101" pitchFamily="49" charset="-122"/>
          <a:cs typeface="黑体" panose="02010609060101010101" pitchFamily="49" charset="-122"/>
        </a:defRPr>
      </a:lvl3pPr>
      <a:lvl4pPr marL="1261110" indent="-289560" algn="l" rtl="0" eaLnBrk="0" fontAlgn="base" hangingPunct="0">
        <a:spcBef>
          <a:spcPts val="225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1200" b="0">
          <a:solidFill>
            <a:srgbClr val="002060"/>
          </a:solidFill>
          <a:latin typeface="+mn-lt"/>
          <a:ea typeface="STHeiti" panose="02010600040101010101" pitchFamily="2" charset="-122"/>
          <a:cs typeface="STHeiti" panose="02010600040101010101" pitchFamily="2" charset="-122"/>
        </a:defRPr>
      </a:lvl4pPr>
      <a:lvl5pPr marL="1552575" indent="-290830" algn="l" rtl="0" eaLnBrk="0" fontAlgn="base" hangingPunct="0">
        <a:spcBef>
          <a:spcPts val="225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 b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95475" indent="-29083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6pPr>
      <a:lvl7pPr marL="2238375" indent="-29083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7pPr>
      <a:lvl8pPr marL="2581275" indent="-29083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8pPr>
      <a:lvl9pPr marL="2924175" indent="-29083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wts001122@qq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10" y="1347614"/>
            <a:ext cx="9144000" cy="1080119"/>
          </a:xfrm>
        </p:spPr>
        <p:txBody>
          <a:bodyPr/>
          <a:lstStyle/>
          <a:p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Distillation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2555776" y="3435846"/>
            <a:ext cx="4176464" cy="14954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Tian-Shuang Wu</a:t>
            </a:r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45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Tutor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Shen-Huan Lyu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45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1"/>
              </a:rPr>
              <a:t>tianshuangwu@hhu.edu.cn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450"/>
              </a:spcBef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2025/4/7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5940" y="46164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31840" y="1995686"/>
            <a:ext cx="3096344" cy="1656184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79712" y="3291830"/>
            <a:ext cx="1368152" cy="36004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1800" y="1934768"/>
            <a:ext cx="3024336" cy="1045033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6812" y="1934768"/>
            <a:ext cx="56703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zh-CN" sz="3200" b="1" i="1" dirty="0">
                <a:solidFill>
                  <a:schemeClr val="bg1"/>
                </a:solidFill>
                <a:latin typeface="Century Gothic" panose="020B0502020202020204" pitchFamily="34" charset="0"/>
                <a:sym typeface="+mn-ea"/>
              </a:rPr>
              <a:t>Thank you for your </a:t>
            </a:r>
            <a:endParaRPr lang="en-US" altLang="zh-CN" sz="32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en-US" altLang="zh-CN" sz="3200" b="1" i="1" dirty="0">
                <a:solidFill>
                  <a:schemeClr val="bg1"/>
                </a:solidFill>
                <a:latin typeface="Century Gothic" panose="020B0502020202020204" pitchFamily="34" charset="0"/>
                <a:sym typeface="+mn-ea"/>
              </a:rPr>
              <a:t>listening and guidance</a:t>
            </a:r>
            <a:endParaRPr lang="zh-CN" altLang="en-US" sz="3200" b="1" dirty="0">
              <a:solidFill>
                <a:schemeClr val="bg1"/>
              </a:solidFill>
              <a:latin typeface="Cascadia Mono SemiLight" panose="020B0609020000020004" charset="0"/>
              <a:cs typeface="Cascadia Mono SemiLight" panose="020B06090200000200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" y="1187450"/>
            <a:ext cx="8964295" cy="10420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massive data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pose a significant threat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training efficient 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storage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buNone/>
            </a:pP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箭头: 下 12"/>
          <p:cNvSpPr/>
          <p:nvPr/>
        </p:nvSpPr>
        <p:spPr>
          <a:xfrm>
            <a:off x="1115695" y="2069465"/>
            <a:ext cx="299085" cy="1724025"/>
          </a:xfrm>
          <a:prstGeom prst="downArrow">
            <a:avLst/>
          </a:prstGeom>
          <a:solidFill>
            <a:srgbClr val="082764"/>
          </a:solidFill>
        </p:spPr>
        <p:txBody>
          <a:bodyPr wrap="square" rtlCol="0" anchor="ctr">
            <a:noAutofit/>
          </a:bodyPr>
          <a:lstStyle/>
          <a:p>
            <a:pPr algn="l">
              <a:lnSpc>
                <a:spcPct val="15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6510" y="2346960"/>
            <a:ext cx="3405505" cy="2514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252730" y="3940175"/>
            <a:ext cx="3119120" cy="10013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kern="0" dirty="0">
                <a:solidFill>
                  <a:srgbClr val="FF0000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a few </a:t>
            </a:r>
            <a:endParaRPr lang="en-US" altLang="zh-CN" sz="2000" b="1" kern="0" dirty="0">
              <a:solidFill>
                <a:srgbClr val="FF0000"/>
              </a:solidFill>
              <a:effectLst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 dirty="0" smtClean="0">
                <a:solidFill>
                  <a:srgbClr val="FF0000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high-information </a:t>
            </a:r>
            <a:r>
              <a:rPr lang="en-US" altLang="zh-CN" sz="2000" b="1" kern="0" dirty="0">
                <a:solidFill>
                  <a:srgbClr val="FF0000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data</a:t>
            </a:r>
            <a:endParaRPr lang="en-US" altLang="zh-CN" sz="2000" b="1" kern="0" dirty="0">
              <a:solidFill>
                <a:srgbClr val="FF0000"/>
              </a:solidFill>
              <a:effectLst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19885" y="2283460"/>
            <a:ext cx="3855085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>
              <a:buNone/>
            </a:pPr>
            <a:r>
              <a:rPr lang="en-US" altLang="zh-CN" sz="2000" b="1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Method:</a:t>
            </a:r>
            <a:endParaRPr lang="en-US" altLang="zh-CN" sz="2000" b="1">
              <a:solidFill>
                <a:srgbClr val="FF0000"/>
              </a:solidFill>
              <a:cs typeface="Times New Roman" panose="02020603050405020304" pitchFamily="18" charset="0"/>
              <a:sym typeface="+mn-ea"/>
            </a:endParaRPr>
          </a:p>
          <a:p>
            <a:pPr marL="0" indent="0" algn="l">
              <a:buNone/>
            </a:pPr>
            <a:r>
              <a:rPr lang="en-US" altLang="zh-CN" sz="2000" b="1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before dataset distillation(DD),</a:t>
            </a:r>
            <a:endParaRPr lang="en-US" altLang="zh-CN" sz="2000" b="1">
              <a:solidFill>
                <a:schemeClr val="tx1"/>
              </a:solidFill>
              <a:cs typeface="Times New Roman" panose="02020603050405020304" pitchFamily="18" charset="0"/>
              <a:sym typeface="+mn-ea"/>
            </a:endParaRPr>
          </a:p>
          <a:p>
            <a:pPr marL="0" indent="0" algn="l">
              <a:buNone/>
            </a:pPr>
            <a:r>
              <a:rPr lang="en-US" altLang="zh-CN" sz="2800" b="1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Core-set selection</a:t>
            </a:r>
            <a:endParaRPr lang="en-US" altLang="zh-CN" sz="2800" b="1">
              <a:solidFill>
                <a:srgbClr val="FF0000"/>
              </a:solidFill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Dataset Distillation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885825"/>
            <a:ext cx="8964930" cy="1405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1203325"/>
            <a:ext cx="2452370" cy="2711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" y="987425"/>
            <a:ext cx="2478405" cy="264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b="12004"/>
          <a:stretch>
            <a:fillRect/>
          </a:stretch>
        </p:blipFill>
        <p:spPr>
          <a:xfrm>
            <a:off x="27151" y="2351920"/>
            <a:ext cx="2167255" cy="12242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3437" y="2336323"/>
            <a:ext cx="1704326" cy="11668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3694" y="2393315"/>
            <a:ext cx="1749425" cy="10528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2360" y="2260600"/>
            <a:ext cx="1415415" cy="13004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608" y="3546847"/>
            <a:ext cx="6774378" cy="15763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8384" y="2328533"/>
            <a:ext cx="2173534" cy="115810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690" y="1059582"/>
            <a:ext cx="2160240" cy="457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Neural Characteristic Function Discrepancy (NCFD)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095" y="3003550"/>
            <a:ext cx="5556250" cy="1965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65" y="1131570"/>
            <a:ext cx="5970905" cy="1864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104" y="50"/>
            <a:ext cx="8964487" cy="573677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Distillation with Neural Characteristic Function: A Minmax Perspective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1348105"/>
            <a:ext cx="5558155" cy="6394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Target of data distillation:</a:t>
            </a:r>
            <a:endParaRPr lang="en-US" altLang="zh-CN" sz="2000" b="1" dirty="0">
              <a:solidFill>
                <a:srgbClr val="FF0000"/>
              </a:solidFill>
              <a:sym typeface="+mn-ea"/>
            </a:endParaRPr>
          </a:p>
          <a:p>
            <a:pPr indent="457200" algn="l"/>
            <a:r>
              <a:rPr lang="en-US" altLang="zh-CN" sz="2000" b="1" dirty="0">
                <a:solidFill>
                  <a:srgbClr val="231F20"/>
                </a:solidFill>
                <a:sym typeface="+mn-ea"/>
              </a:rPr>
              <a:t>reducing data requirements in deep learning</a:t>
            </a:r>
            <a:endParaRPr lang="en-US" altLang="zh-CN" sz="2000" b="1" dirty="0">
              <a:solidFill>
                <a:srgbClr val="231F2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7845" y="2253615"/>
            <a:ext cx="8375015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Problem:</a:t>
            </a:r>
            <a:endParaRPr lang="en-US" altLang="zh-CN" sz="2000" b="1" dirty="0">
              <a:solidFill>
                <a:srgbClr val="FF0000"/>
              </a:solidFill>
              <a:sym typeface="+mn-ea"/>
            </a:endParaRPr>
          </a:p>
          <a:p>
            <a:pPr indent="457200" algn="l"/>
            <a:r>
              <a:rPr lang="en-US" altLang="zh-CN" sz="2000" b="1" dirty="0">
                <a:solidFill>
                  <a:srgbClr val="231F20"/>
                </a:solidFill>
                <a:sym typeface="+mn-ea"/>
              </a:rPr>
              <a:t>Popular Distribution Matching (DM) -based methods:</a:t>
            </a:r>
            <a:endParaRPr lang="en-US" altLang="zh-CN" sz="2000" b="1" dirty="0">
              <a:solidFill>
                <a:srgbClr val="231F20"/>
              </a:solidFill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231F20"/>
                </a:solidFill>
                <a:sym typeface="+mn-ea"/>
              </a:rPr>
              <a:t>Mean </a:t>
            </a:r>
            <a:r>
              <a:rPr lang="en-US" altLang="zh-CN" sz="2000" b="1" dirty="0">
                <a:solidFill>
                  <a:srgbClr val="231F20"/>
                </a:solidFill>
                <a:sym typeface="+mn-ea"/>
              </a:rPr>
              <a:t>Square </a:t>
            </a:r>
            <a:r>
              <a:rPr lang="en-US" altLang="zh-CN" sz="2000" b="1" dirty="0" smtClean="0">
                <a:solidFill>
                  <a:srgbClr val="231F20"/>
                </a:solidFill>
                <a:sym typeface="+mn-ea"/>
              </a:rPr>
              <a:t>Error(MSE)</a:t>
            </a:r>
            <a:endParaRPr lang="en-US" altLang="zh-CN" sz="2000" b="1" dirty="0" smtClean="0">
              <a:solidFill>
                <a:srgbClr val="231F20"/>
              </a:solidFill>
              <a:sym typeface="+mn-ea"/>
            </a:endParaRPr>
          </a:p>
          <a:p>
            <a:pPr lvl="1" algn="l"/>
            <a:r>
              <a:rPr lang="en-US" altLang="zh-CN" sz="2000" b="1" dirty="0">
                <a:solidFill>
                  <a:srgbClr val="231F20"/>
                </a:solidFill>
                <a:sym typeface="+mn-ea"/>
              </a:rPr>
              <a:t>	 </a:t>
            </a:r>
            <a:r>
              <a:rPr lang="en-US" altLang="zh-CN" sz="2000" dirty="0" smtClean="0">
                <a:solidFill>
                  <a:srgbClr val="231F20"/>
                </a:solidFill>
                <a:sym typeface="+mn-ea"/>
              </a:rPr>
              <a:t>directly </a:t>
            </a:r>
            <a:r>
              <a:rPr lang="en-US" altLang="zh-CN" sz="2000" dirty="0">
                <a:solidFill>
                  <a:srgbClr val="231F20"/>
                </a:solidFill>
                <a:sym typeface="+mn-ea"/>
              </a:rPr>
              <a:t>matches pixel-level or patch-level information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without capturing the semantic structures embedded in high dimensional manifolds</a:t>
            </a:r>
            <a:endParaRPr lang="en-US" altLang="zh-CN" sz="2400" dirty="0">
              <a:solidFill>
                <a:srgbClr val="231F20"/>
              </a:solidFill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231F20"/>
                </a:solidFill>
                <a:sym typeface="+mn-ea"/>
              </a:rPr>
              <a:t>Maximum Mean Discrepancy(MDD)</a:t>
            </a:r>
            <a:endParaRPr lang="en-US" altLang="zh-CN" sz="2000" b="1" dirty="0">
              <a:solidFill>
                <a:srgbClr val="231F20"/>
              </a:solidFill>
              <a:sym typeface="+mn-ea"/>
            </a:endParaRPr>
          </a:p>
          <a:p>
            <a:pPr lvl="1" indent="457200" algn="l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231F20"/>
                </a:solidFill>
                <a:sym typeface="+mn-ea"/>
              </a:rPr>
              <a:t> </a:t>
            </a:r>
            <a:r>
              <a:rPr lang="en-US" altLang="zh-CN" sz="2000" dirty="0" smtClean="0">
                <a:solidFill>
                  <a:srgbClr val="231F20"/>
                </a:solidFill>
                <a:sym typeface="+mn-ea"/>
              </a:rPr>
              <a:t>aligning </a:t>
            </a:r>
            <a:r>
              <a:rPr lang="en-US" altLang="zh-CN" sz="2000" dirty="0">
                <a:solidFill>
                  <a:srgbClr val="231F20"/>
                </a:solidFill>
                <a:sym typeface="+mn-ea"/>
              </a:rPr>
              <a:t>moments alone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does not guarantee full distributional matching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705" y="1203325"/>
            <a:ext cx="1533525" cy="1586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789" y="51485"/>
            <a:ext cx="8964487" cy="573677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Characteristic Function Discrepancy (NCFD)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1348105"/>
            <a:ext cx="7606665" cy="6394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Method (Solution):</a:t>
            </a:r>
            <a:endParaRPr lang="en-US" altLang="zh-CN" sz="2000" b="1" dirty="0">
              <a:solidFill>
                <a:srgbClr val="FF0000"/>
              </a:solidFill>
              <a:sym typeface="+mn-ea"/>
            </a:endParaRPr>
          </a:p>
          <a:p>
            <a:pPr algn="l"/>
            <a:endParaRPr lang="en-US" altLang="zh-CN" sz="2000" b="1" dirty="0">
              <a:solidFill>
                <a:srgbClr val="FF0000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231F20"/>
                </a:solidFill>
                <a:sym typeface="+mn-ea"/>
              </a:rPr>
              <a:t>Minmax Framework:</a:t>
            </a:r>
            <a:endParaRPr lang="en-US" altLang="zh-CN" sz="2000" b="1" dirty="0">
              <a:solidFill>
                <a:srgbClr val="231F20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231F20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231F20"/>
                </a:solidFill>
                <a:sym typeface="+mn-ea"/>
              </a:rPr>
              <a:t>Neural Characteristic Function Matching(NCFM):	</a:t>
            </a:r>
            <a:endParaRPr lang="en-US" altLang="zh-CN" sz="2000" b="1" dirty="0">
              <a:solidFill>
                <a:srgbClr val="231F20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231F20"/>
              </a:solidFill>
              <a:sym typeface="+mn-ea"/>
            </a:endParaRPr>
          </a:p>
          <a:p>
            <a:pPr marL="800100" lvl="1" indent="-3429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31F20"/>
                </a:solidFill>
                <a:sym typeface="+mn-ea"/>
              </a:rPr>
              <a:t>Characteristic Function (CF):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Uniqueness</a:t>
            </a:r>
            <a:endParaRPr lang="en-US" altLang="zh-CN" sz="2000" dirty="0">
              <a:solidFill>
                <a:srgbClr val="231F20"/>
              </a:solidFill>
              <a:sym typeface="+mn-ea"/>
            </a:endParaRPr>
          </a:p>
          <a:p>
            <a:pPr marL="800100" lvl="1" indent="-3429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31F20"/>
                </a:solidFill>
                <a:sym typeface="+mn-ea"/>
              </a:rPr>
              <a:t>Sampling Strategy for NCFD: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ψ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t</a:t>
            </a:r>
            <a:endParaRPr lang="en-US" altLang="zh-CN" sz="2000" dirty="0">
              <a:solidFill>
                <a:srgbClr val="231F20"/>
              </a:solidFill>
              <a:sym typeface="+mn-ea"/>
            </a:endParaRPr>
          </a:p>
          <a:p>
            <a:pPr marL="800100" lvl="1" indent="-3429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31F20"/>
                </a:solidFill>
                <a:sym typeface="+mn-ea"/>
              </a:rPr>
              <a:t>Distribution Matching with NCFD</a:t>
            </a:r>
            <a:endParaRPr lang="zh-CN" altLang="en-US" sz="2000" dirty="0">
              <a:solidFill>
                <a:srgbClr val="231F2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7720" y="1851660"/>
            <a:ext cx="2795905" cy="6292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705" y="2787650"/>
            <a:ext cx="1755775" cy="214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Teacher Agnostic Data-Free Knowledge Distillation (TA-DFKD)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441065" y="4483100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/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610" y="1131570"/>
            <a:ext cx="7006590" cy="12655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427605"/>
            <a:ext cx="5355590" cy="2159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104" y="51485"/>
            <a:ext cx="8964487" cy="573677"/>
          </a:xfrm>
        </p:spPr>
        <p:txBody>
          <a:bodyPr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Agnostic Data-Free Knowledge Distillation (TA-DFKD)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1348105"/>
            <a:ext cx="8280400" cy="6394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Target of Data-Free Knowledge Distillation:</a:t>
            </a:r>
            <a:endParaRPr lang="en-US" altLang="zh-CN" sz="2000" b="1" dirty="0">
              <a:solidFill>
                <a:srgbClr val="FF0000"/>
              </a:solidFill>
              <a:sym typeface="+mn-ea"/>
            </a:endParaRPr>
          </a:p>
          <a:p>
            <a:pPr indent="457200" algn="l"/>
            <a:r>
              <a:rPr lang="en-US" altLang="zh-CN" sz="2000" dirty="0">
                <a:solidFill>
                  <a:srgbClr val="231F20"/>
                </a:solidFill>
                <a:sym typeface="+mn-ea"/>
              </a:rPr>
              <a:t>distill </a:t>
            </a:r>
            <a:r>
              <a:rPr lang="en-US" altLang="zh-CN" sz="2000" dirty="0" smtClean="0">
                <a:solidFill>
                  <a:srgbClr val="231F20"/>
                </a:solidFill>
                <a:sym typeface="+mn-ea"/>
              </a:rPr>
              <a:t>pre-trained knowledge </a:t>
            </a:r>
            <a:r>
              <a:rPr lang="en-US" altLang="zh-CN" sz="2000" dirty="0">
                <a:solidFill>
                  <a:srgbClr val="231F20"/>
                </a:solidFill>
                <a:sym typeface="+mn-ea"/>
              </a:rPr>
              <a:t>through the assistance of a generator, without the use of original data samples</a:t>
            </a:r>
            <a:r>
              <a:rPr lang="en-US" altLang="zh-CN" sz="2000" b="1" dirty="0">
                <a:solidFill>
                  <a:srgbClr val="231F20"/>
                </a:solidFill>
                <a:sym typeface="+mn-ea"/>
              </a:rPr>
              <a:t>.</a:t>
            </a:r>
            <a:endParaRPr lang="en-US" altLang="zh-CN" sz="2000" b="1" dirty="0">
              <a:solidFill>
                <a:srgbClr val="231F2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7845" y="2253615"/>
            <a:ext cx="837501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Problem:</a:t>
            </a:r>
            <a:endParaRPr lang="en-US" altLang="zh-CN" sz="2000" b="1" dirty="0">
              <a:solidFill>
                <a:srgbClr val="FF0000"/>
              </a:solidFill>
              <a:sym typeface="+mn-ea"/>
            </a:endParaRPr>
          </a:p>
          <a:p>
            <a:pPr indent="457200" algn="l"/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existing DFKD methods are quite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sensitive to different teacher models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2165" y="3070860"/>
            <a:ext cx="4171315" cy="17691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9750" y="2931795"/>
            <a:ext cx="45720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31F20"/>
                </a:solidFill>
                <a:sym typeface="+mn-ea"/>
              </a:rPr>
              <a:t>class-prior loss</a:t>
            </a:r>
            <a:endParaRPr lang="en-US" altLang="zh-CN" sz="2000" dirty="0">
              <a:solidFill>
                <a:srgbClr val="231F20"/>
              </a:solidFill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31F20"/>
                </a:solidFill>
                <a:sym typeface="+mn-ea"/>
              </a:rPr>
              <a:t>adversarial loss</a:t>
            </a:r>
            <a:endParaRPr lang="en-US" altLang="zh-CN" sz="2000" dirty="0">
              <a:solidFill>
                <a:srgbClr val="231F20"/>
              </a:solidFill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31F20"/>
                </a:solidFill>
                <a:sym typeface="+mn-ea"/>
              </a:rPr>
              <a:t>representation loss</a:t>
            </a:r>
            <a:endParaRPr lang="en-US" altLang="zh-CN" sz="2000" dirty="0">
              <a:solidFill>
                <a:srgbClr val="231F20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3939540"/>
            <a:ext cx="3310255" cy="1007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104" y="51485"/>
            <a:ext cx="8964487" cy="573677"/>
          </a:xfrm>
        </p:spPr>
        <p:txBody>
          <a:bodyPr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Agnostic Data-Free Knowledge Distillation (TA-DFKD)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750" y="1348105"/>
            <a:ext cx="7606665" cy="6394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Method (Solution):</a:t>
            </a:r>
            <a:endParaRPr lang="en-US" altLang="zh-CN" sz="2000" b="1" dirty="0">
              <a:solidFill>
                <a:srgbClr val="FF0000"/>
              </a:solidFill>
              <a:sym typeface="+mn-ea"/>
            </a:endParaRPr>
          </a:p>
          <a:p>
            <a:pPr algn="l"/>
            <a:endParaRPr lang="en-US" altLang="zh-CN" sz="2000" b="1" dirty="0">
              <a:solidFill>
                <a:srgbClr val="FF0000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231F20"/>
                </a:solidFill>
                <a:sym typeface="+mn-ea"/>
              </a:rPr>
              <a:t>Generator Loss Without Class-Prior</a:t>
            </a:r>
            <a:endParaRPr lang="en-US" altLang="zh-CN" sz="2000" b="1" dirty="0">
              <a:solidFill>
                <a:srgbClr val="231F20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231F20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231F20"/>
                </a:solidFill>
                <a:sym typeface="+mn-ea"/>
              </a:rPr>
              <a:t>Quality Control via Sample Selection:	</a:t>
            </a:r>
            <a:endParaRPr lang="en-US" altLang="zh-CN" sz="2000" b="1" dirty="0">
              <a:solidFill>
                <a:srgbClr val="231F20"/>
              </a:solidFill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231F20"/>
              </a:solidFill>
              <a:sym typeface="+mn-ea"/>
            </a:endParaRPr>
          </a:p>
          <a:p>
            <a:pPr marL="800100" lvl="1" indent="-3429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31F20"/>
                </a:solidFill>
                <a:sym typeface="+mn-ea"/>
              </a:rPr>
              <a:t>Evaluated by the confidence of the teacher model</a:t>
            </a:r>
            <a:endParaRPr lang="en-US" altLang="zh-CN" sz="2000" dirty="0">
              <a:solidFill>
                <a:srgbClr val="231F20"/>
              </a:solidFill>
              <a:sym typeface="+mn-ea"/>
            </a:endParaRPr>
          </a:p>
          <a:p>
            <a:pPr marL="800100" lvl="1" indent="-3429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31F20"/>
                </a:solidFill>
                <a:sym typeface="+mn-ea"/>
              </a:rPr>
              <a:t>Gaussian Mixture Model (GMM)</a:t>
            </a:r>
            <a:endParaRPr lang="en-US" altLang="zh-CN" sz="2000" dirty="0">
              <a:solidFill>
                <a:srgbClr val="231F20"/>
              </a:solidFill>
              <a:sym typeface="+mn-ea"/>
            </a:endParaRPr>
          </a:p>
          <a:p>
            <a:pPr marL="800100" lvl="1" indent="-3429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31F20"/>
                </a:solidFill>
                <a:sym typeface="+mn-ea"/>
              </a:rPr>
              <a:t>Using high-quality samples to train the student model</a:t>
            </a:r>
            <a:endParaRPr lang="en-US" altLang="zh-CN" sz="2000" dirty="0">
              <a:solidFill>
                <a:srgbClr val="231F2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TJmNDgwYjllZDU1MGEwMzU2YjMwMDk3M2QxOGUwNDEifQ=="/>
</p:tagLst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l">
          <a:lnSpc>
            <a:spcPct val="150000"/>
          </a:lnSpc>
          <a:defRPr sz="1600" kern="0" dirty="0" smtClean="0">
            <a:latin typeface="微软雅黑" panose="020B0503020204020204" pitchFamily="34" charset="-122"/>
            <a:ea typeface="微软雅黑" panose="020B0503020204020204" pitchFamily="34" charset="-122"/>
            <a:cs typeface="黑体" panose="02010609060101010101" pitchFamily="49" charset="-122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1753</Words>
  <Application>WPS 演示</Application>
  <PresentationFormat>全屏显示(16:9)</PresentationFormat>
  <Paragraphs>79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微软雅黑</vt:lpstr>
      <vt:lpstr>黑体</vt:lpstr>
      <vt:lpstr>STHeiti</vt:lpstr>
      <vt:lpstr>华文新魏</vt:lpstr>
      <vt:lpstr>Century Gothic</vt:lpstr>
      <vt:lpstr>Cascadia Mono SemiLight</vt:lpstr>
      <vt:lpstr>Arial Unicode MS</vt:lpstr>
      <vt:lpstr>Axis</vt:lpstr>
      <vt:lpstr>Dataset Distillation</vt:lpstr>
      <vt:lpstr>Background</vt:lpstr>
      <vt:lpstr>Dataset Distillation</vt:lpstr>
      <vt:lpstr>Neural Characteristic Function Discrepancy (NCFD)</vt:lpstr>
      <vt:lpstr>Dataset Distillation with Neural Characteristic Function: A Minmax Perspective</vt:lpstr>
      <vt:lpstr>Neural Characteristic Function Discrepancy (NCFD)</vt:lpstr>
      <vt:lpstr>Teacher Agnostic Data-Free Knowledge Distillation (TA-DFKD)</vt:lpstr>
      <vt:lpstr>Teacher Agnostic Data-Free Knowledge Distillation (TA-DFKD)</vt:lpstr>
      <vt:lpstr>Teacher Agnostic Data-Free Knowledge Distillation (TA-DFKD)</vt:lpstr>
      <vt:lpstr>PowerPoint 演示文稿</vt:lpstr>
    </vt:vector>
  </TitlesOfParts>
  <Company>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HMM词性标注</dc:title>
  <dc:creator>HuangShujian</dc:creator>
  <cp:lastModifiedBy>依梅幽闻花</cp:lastModifiedBy>
  <cp:revision>3712</cp:revision>
  <cp:lastPrinted>2024-04-13T06:32:00Z</cp:lastPrinted>
  <dcterms:created xsi:type="dcterms:W3CDTF">2024-04-13T06:32:00Z</dcterms:created>
  <dcterms:modified xsi:type="dcterms:W3CDTF">2025-04-15T13:52:02Z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C2728A4F45114F298A8BDBF488C50DE1_13</vt:lpwstr>
  </property>
  <property fmtid="{D5CDD505-2E9C-101B-9397-08002B2CF9AE}" pid="3" name="KSOProductBuildVer">
    <vt:lpwstr>2052-12.1.0.20784</vt:lpwstr>
  </property>
</Properties>
</file>