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4.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16.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7.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9.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0.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21.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handoutMasterIdLst>
    <p:handoutMasterId r:id="rId27"/>
  </p:handoutMasterIdLst>
  <p:sldIdLst>
    <p:sldId id="256" r:id="rId2"/>
    <p:sldId id="258" r:id="rId3"/>
    <p:sldId id="259" r:id="rId4"/>
    <p:sldId id="260" r:id="rId5"/>
    <p:sldId id="264" r:id="rId6"/>
    <p:sldId id="300" r:id="rId7"/>
    <p:sldId id="267" r:id="rId8"/>
    <p:sldId id="301" r:id="rId9"/>
    <p:sldId id="302" r:id="rId10"/>
    <p:sldId id="303" r:id="rId11"/>
    <p:sldId id="281" r:id="rId12"/>
    <p:sldId id="304" r:id="rId13"/>
    <p:sldId id="286" r:id="rId14"/>
    <p:sldId id="287" r:id="rId15"/>
    <p:sldId id="289" r:id="rId16"/>
    <p:sldId id="291" r:id="rId17"/>
    <p:sldId id="305" r:id="rId18"/>
    <p:sldId id="306" r:id="rId19"/>
    <p:sldId id="307" r:id="rId20"/>
    <p:sldId id="295" r:id="rId21"/>
    <p:sldId id="296" r:id="rId22"/>
    <p:sldId id="308" r:id="rId23"/>
    <p:sldId id="309" r:id="rId24"/>
    <p:sldId id="278" r:id="rId25"/>
  </p:sldIdLst>
  <p:sldSz cx="11522075" cy="6480175"/>
  <p:notesSz cx="6858000" cy="9144000"/>
  <p:custDataLst>
    <p:tags r:id="rId28"/>
  </p:custDataLst>
  <p:defaultTextStyle>
    <a:defPPr>
      <a:defRPr lang="zh-CN"/>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8470"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4505"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3" userDrawn="1">
          <p15:clr>
            <a:srgbClr val="A4A3A4"/>
          </p15:clr>
        </p15:guide>
        <p15:guide id="2" pos="37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CCE"/>
    <a:srgbClr val="CDD6E8"/>
    <a:srgbClr val="3C5D9F"/>
    <a:srgbClr val="6A83B6"/>
    <a:srgbClr val="004098"/>
    <a:srgbClr val="AC4384"/>
    <a:srgbClr val="774186"/>
    <a:srgbClr val="1A5BA2"/>
    <a:srgbClr val="12408E"/>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8" d="100"/>
          <a:sy n="88" d="100"/>
        </p:scale>
        <p:origin x="485" y="72"/>
      </p:cViewPr>
      <p:guideLst>
        <p:guide orient="horz" pos="2173"/>
        <p:guide pos="3706"/>
      </p:guideLst>
    </p:cSldViewPr>
  </p:slideViewPr>
  <p:notesTextViewPr>
    <p:cViewPr>
      <p:scale>
        <a:sx n="1" d="1"/>
        <a:sy n="1" d="1"/>
      </p:scale>
      <p:origin x="0" y="0"/>
    </p:cViewPr>
  </p:notesTextViewPr>
  <p:sorterViewPr>
    <p:cViewPr>
      <p:scale>
        <a:sx n="89" d="100"/>
        <a:sy n="8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2025/9/14</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A3A2C8B3-F9D7-4422-8C0E-9194A35BF3B8}" type="datetimeFigureOut">
              <a:rPr lang="zh-CN" altLang="en-US" smtClean="0"/>
              <a:t>2025/9/14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A842B054-0CF9-400F-B234-20538BCD453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864235" rtl="0" eaLnBrk="1" latinLnBrk="0" hangingPunct="1">
      <a:defRPr sz="1100" kern="1200">
        <a:solidFill>
          <a:schemeClr val="tx1"/>
        </a:solidFill>
        <a:latin typeface="微软雅黑" panose="020B0503020204020204" charset="-122"/>
        <a:ea typeface="微软雅黑" panose="020B0503020204020204" charset="-122"/>
        <a:cs typeface="+mn-cs"/>
      </a:defRPr>
    </a:lvl1pPr>
    <a:lvl2pPr marL="431800" algn="l" defTabSz="864235" rtl="0" eaLnBrk="1" latinLnBrk="0" hangingPunct="1">
      <a:defRPr sz="1100" kern="1200">
        <a:solidFill>
          <a:schemeClr val="tx1"/>
        </a:solidFill>
        <a:latin typeface="微软雅黑" panose="020B0503020204020204" charset="-122"/>
        <a:ea typeface="微软雅黑" panose="020B0503020204020204" charset="-122"/>
        <a:cs typeface="+mn-cs"/>
      </a:defRPr>
    </a:lvl2pPr>
    <a:lvl3pPr marL="864235" algn="l" defTabSz="864235" rtl="0" eaLnBrk="1" latinLnBrk="0" hangingPunct="1">
      <a:defRPr sz="1100" kern="1200">
        <a:solidFill>
          <a:schemeClr val="tx1"/>
        </a:solidFill>
        <a:latin typeface="微软雅黑" panose="020B0503020204020204" charset="-122"/>
        <a:ea typeface="微软雅黑" panose="020B0503020204020204" charset="-122"/>
        <a:cs typeface="+mn-cs"/>
      </a:defRPr>
    </a:lvl3pPr>
    <a:lvl4pPr marL="1296035" algn="l" defTabSz="864235" rtl="0" eaLnBrk="1" latinLnBrk="0" hangingPunct="1">
      <a:defRPr sz="1100" kern="1200">
        <a:solidFill>
          <a:schemeClr val="tx1"/>
        </a:solidFill>
        <a:latin typeface="微软雅黑" panose="020B0503020204020204" charset="-122"/>
        <a:ea typeface="微软雅黑" panose="020B0503020204020204" charset="-122"/>
        <a:cs typeface="+mn-cs"/>
      </a:defRPr>
    </a:lvl4pPr>
    <a:lvl5pPr marL="1728470" algn="l" defTabSz="864235" rtl="0" eaLnBrk="1" latinLnBrk="0" hangingPunct="1">
      <a:defRPr sz="1100" kern="1200">
        <a:solidFill>
          <a:schemeClr val="tx1"/>
        </a:solidFill>
        <a:latin typeface="微软雅黑" panose="020B0503020204020204" charset="-122"/>
        <a:ea typeface="微软雅黑" panose="020B0503020204020204" charset="-122"/>
        <a:cs typeface="+mn-cs"/>
      </a:defRPr>
    </a:lvl5pPr>
    <a:lvl6pPr marL="2160270" algn="l" defTabSz="864235" rtl="0" eaLnBrk="1" latinLnBrk="0" hangingPunct="1">
      <a:defRPr sz="1100" kern="1200">
        <a:solidFill>
          <a:schemeClr val="tx1"/>
        </a:solidFill>
        <a:latin typeface="+mn-lt"/>
        <a:ea typeface="+mn-ea"/>
        <a:cs typeface="+mn-cs"/>
      </a:defRPr>
    </a:lvl6pPr>
    <a:lvl7pPr marL="2592070" algn="l" defTabSz="864235" rtl="0" eaLnBrk="1" latinLnBrk="0" hangingPunct="1">
      <a:defRPr sz="1100" kern="1200">
        <a:solidFill>
          <a:schemeClr val="tx1"/>
        </a:solidFill>
        <a:latin typeface="+mn-lt"/>
        <a:ea typeface="+mn-ea"/>
        <a:cs typeface="+mn-cs"/>
      </a:defRPr>
    </a:lvl7pPr>
    <a:lvl8pPr marL="3024505" algn="l" defTabSz="864235" rtl="0" eaLnBrk="1" latinLnBrk="0" hangingPunct="1">
      <a:defRPr sz="1100" kern="1200">
        <a:solidFill>
          <a:schemeClr val="tx1"/>
        </a:solidFill>
        <a:latin typeface="+mn-lt"/>
        <a:ea typeface="+mn-ea"/>
        <a:cs typeface="+mn-cs"/>
      </a:defRPr>
    </a:lvl8pPr>
    <a:lvl9pPr marL="3456305" algn="l" defTabSz="864235"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F9003-DC79-02A3-AB84-6857C559C37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3ECFF35-01A2-0ECF-AEA5-ADC5D90A5BF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EB92035-6C7A-140B-E872-69210D1DD529}"/>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A89A457-ED93-3216-56BF-CEB597F66E6A}"/>
              </a:ext>
            </a:extLst>
          </p:cNvPr>
          <p:cNvSpPr>
            <a:spLocks noGrp="1"/>
          </p:cNvSpPr>
          <p:nvPr>
            <p:ph type="sldNum" sz="quarter" idx="5"/>
          </p:nvPr>
        </p:nvSpPr>
        <p:spPr/>
        <p:txBody>
          <a:bodyPr/>
          <a:lstStyle/>
          <a:p>
            <a:fld id="{A842B054-0CF9-400F-B234-20538BCD453F}" type="slidenum">
              <a:rPr lang="zh-CN" altLang="en-US" smtClean="0"/>
              <a:t>10</a:t>
            </a:fld>
            <a:endParaRPr lang="zh-CN" altLang="en-US"/>
          </a:p>
        </p:txBody>
      </p:sp>
    </p:spTree>
    <p:extLst>
      <p:ext uri="{BB962C8B-B14F-4D97-AF65-F5344CB8AC3E}">
        <p14:creationId xmlns:p14="http://schemas.microsoft.com/office/powerpoint/2010/main" val="1535273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DF30F-51CA-F141-FB97-112C04F7610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A29528D-3216-D996-97E1-92E99F3814E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59F6386-FC18-3A18-88DF-24CBA25B0448}"/>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6CF11F0-2E36-4C5D-CC12-CEFC420280AF}"/>
              </a:ext>
            </a:extLst>
          </p:cNvPr>
          <p:cNvSpPr>
            <a:spLocks noGrp="1"/>
          </p:cNvSpPr>
          <p:nvPr>
            <p:ph type="sldNum" sz="quarter" idx="5"/>
          </p:nvPr>
        </p:nvSpPr>
        <p:spPr/>
        <p:txBody>
          <a:bodyPr/>
          <a:lstStyle/>
          <a:p>
            <a:fld id="{A842B054-0CF9-400F-B234-20538BCD453F}" type="slidenum">
              <a:rPr lang="zh-CN" altLang="en-US" smtClean="0"/>
              <a:t>11</a:t>
            </a:fld>
            <a:endParaRPr lang="zh-CN" altLang="en-US"/>
          </a:p>
        </p:txBody>
      </p:sp>
    </p:spTree>
    <p:extLst>
      <p:ext uri="{BB962C8B-B14F-4D97-AF65-F5344CB8AC3E}">
        <p14:creationId xmlns:p14="http://schemas.microsoft.com/office/powerpoint/2010/main" val="3573553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D0FC3-D136-4A32-1177-A4A73E0508B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4120909-10A3-3FB1-5FE0-8BEF3AE4645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1AB4F4A-1C05-758F-3F14-9DB0AB1A064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5A74F5AC-21E7-F4BD-5FEA-5EAE2898113A}"/>
              </a:ext>
            </a:extLst>
          </p:cNvPr>
          <p:cNvSpPr>
            <a:spLocks noGrp="1"/>
          </p:cNvSpPr>
          <p:nvPr>
            <p:ph type="sldNum" sz="quarter" idx="5"/>
          </p:nvPr>
        </p:nvSpPr>
        <p:spPr/>
        <p:txBody>
          <a:bodyPr/>
          <a:lstStyle/>
          <a:p>
            <a:fld id="{A842B054-0CF9-400F-B234-20538BCD453F}" type="slidenum">
              <a:rPr lang="zh-CN" altLang="en-US" smtClean="0"/>
              <a:t>12</a:t>
            </a:fld>
            <a:endParaRPr lang="zh-CN" altLang="en-US"/>
          </a:p>
        </p:txBody>
      </p:sp>
    </p:spTree>
    <p:extLst>
      <p:ext uri="{BB962C8B-B14F-4D97-AF65-F5344CB8AC3E}">
        <p14:creationId xmlns:p14="http://schemas.microsoft.com/office/powerpoint/2010/main" val="3741411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2C7CB-408F-B354-B72E-3DD5B0D6001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DF4741E-8D6D-7A92-6C50-4FACF1A14D8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19DA851-4A48-6C49-FCC1-331B4139273A}"/>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21F5D19-1980-6892-C57F-38C315EAFE37}"/>
              </a:ext>
            </a:extLst>
          </p:cNvPr>
          <p:cNvSpPr>
            <a:spLocks noGrp="1"/>
          </p:cNvSpPr>
          <p:nvPr>
            <p:ph type="sldNum" sz="quarter" idx="5"/>
          </p:nvPr>
        </p:nvSpPr>
        <p:spPr/>
        <p:txBody>
          <a:bodyPr/>
          <a:lstStyle/>
          <a:p>
            <a:fld id="{A842B054-0CF9-400F-B234-20538BCD453F}" type="slidenum">
              <a:rPr lang="zh-CN" altLang="en-US" smtClean="0"/>
              <a:t>13</a:t>
            </a:fld>
            <a:endParaRPr lang="zh-CN" altLang="en-US"/>
          </a:p>
        </p:txBody>
      </p:sp>
    </p:spTree>
    <p:extLst>
      <p:ext uri="{BB962C8B-B14F-4D97-AF65-F5344CB8AC3E}">
        <p14:creationId xmlns:p14="http://schemas.microsoft.com/office/powerpoint/2010/main" val="2693225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7D892-3C24-E7DD-6E15-AC1678C24A7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52EA33D-3791-93F0-DB0E-6EB1A2EE179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9163F8B-2675-4485-5B86-306043DB5C91}"/>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E55D450-B1D5-68D9-F909-EF5279BFC0F5}"/>
              </a:ext>
            </a:extLst>
          </p:cNvPr>
          <p:cNvSpPr>
            <a:spLocks noGrp="1"/>
          </p:cNvSpPr>
          <p:nvPr>
            <p:ph type="sldNum" sz="quarter" idx="5"/>
          </p:nvPr>
        </p:nvSpPr>
        <p:spPr/>
        <p:txBody>
          <a:bodyPr/>
          <a:lstStyle/>
          <a:p>
            <a:fld id="{A842B054-0CF9-400F-B234-20538BCD453F}" type="slidenum">
              <a:rPr lang="zh-CN" altLang="en-US" smtClean="0"/>
              <a:t>14</a:t>
            </a:fld>
            <a:endParaRPr lang="zh-CN" altLang="en-US"/>
          </a:p>
        </p:txBody>
      </p:sp>
    </p:spTree>
    <p:extLst>
      <p:ext uri="{BB962C8B-B14F-4D97-AF65-F5344CB8AC3E}">
        <p14:creationId xmlns:p14="http://schemas.microsoft.com/office/powerpoint/2010/main" val="3280902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CED6B-9FC4-26A0-B8BE-8A9FA753DD9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7CD0791-7F99-EDF3-CC73-2F6BF1C7826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CB82BD5-C108-192C-AA29-E020AC3C66F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CCEC3AB-F290-2D00-F9C4-D15D96BD6362}"/>
              </a:ext>
            </a:extLst>
          </p:cNvPr>
          <p:cNvSpPr>
            <a:spLocks noGrp="1"/>
          </p:cNvSpPr>
          <p:nvPr>
            <p:ph type="sldNum" sz="quarter" idx="5"/>
          </p:nvPr>
        </p:nvSpPr>
        <p:spPr/>
        <p:txBody>
          <a:bodyPr/>
          <a:lstStyle/>
          <a:p>
            <a:fld id="{A842B054-0CF9-400F-B234-20538BCD453F}" type="slidenum">
              <a:rPr lang="zh-CN" altLang="en-US" smtClean="0"/>
              <a:t>15</a:t>
            </a:fld>
            <a:endParaRPr lang="zh-CN" altLang="en-US"/>
          </a:p>
        </p:txBody>
      </p:sp>
    </p:spTree>
    <p:extLst>
      <p:ext uri="{BB962C8B-B14F-4D97-AF65-F5344CB8AC3E}">
        <p14:creationId xmlns:p14="http://schemas.microsoft.com/office/powerpoint/2010/main" val="2081309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1BEA-0B3E-8A13-00DB-3575F17A77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5BD91FC-B44A-5A46-1FC6-DA2B5D970A4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90E1601-736B-65CD-A770-D0FA996934C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A41ECA46-B451-0A06-1E91-3FD85E2F3836}"/>
              </a:ext>
            </a:extLst>
          </p:cNvPr>
          <p:cNvSpPr>
            <a:spLocks noGrp="1"/>
          </p:cNvSpPr>
          <p:nvPr>
            <p:ph type="sldNum" sz="quarter" idx="5"/>
          </p:nvPr>
        </p:nvSpPr>
        <p:spPr/>
        <p:txBody>
          <a:bodyPr/>
          <a:lstStyle/>
          <a:p>
            <a:fld id="{A842B054-0CF9-400F-B234-20538BCD453F}" type="slidenum">
              <a:rPr lang="zh-CN" altLang="en-US" smtClean="0"/>
              <a:t>16</a:t>
            </a:fld>
            <a:endParaRPr lang="zh-CN" altLang="en-US"/>
          </a:p>
        </p:txBody>
      </p:sp>
    </p:spTree>
    <p:extLst>
      <p:ext uri="{BB962C8B-B14F-4D97-AF65-F5344CB8AC3E}">
        <p14:creationId xmlns:p14="http://schemas.microsoft.com/office/powerpoint/2010/main" val="3937440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57BD1-1954-9D53-EB56-1356F819B10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5427072-6CA4-8A46-E7D7-85C2EF3A577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30BD6E0-77B3-4611-FA51-936752FAAF0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00849AA-BC57-0A08-DE94-DC1812FAA239}"/>
              </a:ext>
            </a:extLst>
          </p:cNvPr>
          <p:cNvSpPr>
            <a:spLocks noGrp="1"/>
          </p:cNvSpPr>
          <p:nvPr>
            <p:ph type="sldNum" sz="quarter" idx="5"/>
          </p:nvPr>
        </p:nvSpPr>
        <p:spPr/>
        <p:txBody>
          <a:bodyPr/>
          <a:lstStyle/>
          <a:p>
            <a:fld id="{A842B054-0CF9-400F-B234-20538BCD453F}" type="slidenum">
              <a:rPr lang="zh-CN" altLang="en-US" smtClean="0"/>
              <a:t>17</a:t>
            </a:fld>
            <a:endParaRPr lang="zh-CN" altLang="en-US"/>
          </a:p>
        </p:txBody>
      </p:sp>
    </p:spTree>
    <p:extLst>
      <p:ext uri="{BB962C8B-B14F-4D97-AF65-F5344CB8AC3E}">
        <p14:creationId xmlns:p14="http://schemas.microsoft.com/office/powerpoint/2010/main" val="613911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9ED90-2D8F-CDD0-044F-158D91AA62D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E2B1ED2-3D6D-1EC8-BC8B-2ED8C232660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4A7AA38-5E4C-63AF-8C7F-7C8DEDC9A3D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581ACB8-C136-FF5B-DAB1-7EA300182010}"/>
              </a:ext>
            </a:extLst>
          </p:cNvPr>
          <p:cNvSpPr>
            <a:spLocks noGrp="1"/>
          </p:cNvSpPr>
          <p:nvPr>
            <p:ph type="sldNum" sz="quarter" idx="5"/>
          </p:nvPr>
        </p:nvSpPr>
        <p:spPr/>
        <p:txBody>
          <a:bodyPr/>
          <a:lstStyle/>
          <a:p>
            <a:fld id="{A842B054-0CF9-400F-B234-20538BCD453F}" type="slidenum">
              <a:rPr lang="zh-CN" altLang="en-US" smtClean="0"/>
              <a:t>18</a:t>
            </a:fld>
            <a:endParaRPr lang="zh-CN" altLang="en-US"/>
          </a:p>
        </p:txBody>
      </p:sp>
    </p:spTree>
    <p:extLst>
      <p:ext uri="{BB962C8B-B14F-4D97-AF65-F5344CB8AC3E}">
        <p14:creationId xmlns:p14="http://schemas.microsoft.com/office/powerpoint/2010/main" val="1284464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34EBF-894E-3844-58B1-60564AB34ED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50D1CBA-5E60-D1EE-47B0-B3638067ACF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9F52DCE-EA80-4589-B2A8-E53A54959DD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48C2DB3A-BDEB-0FA7-8A72-46E261936726}"/>
              </a:ext>
            </a:extLst>
          </p:cNvPr>
          <p:cNvSpPr>
            <a:spLocks noGrp="1"/>
          </p:cNvSpPr>
          <p:nvPr>
            <p:ph type="sldNum" sz="quarter" idx="5"/>
          </p:nvPr>
        </p:nvSpPr>
        <p:spPr/>
        <p:txBody>
          <a:bodyPr/>
          <a:lstStyle/>
          <a:p>
            <a:fld id="{A842B054-0CF9-400F-B234-20538BCD453F}" type="slidenum">
              <a:rPr lang="zh-CN" altLang="en-US" smtClean="0"/>
              <a:t>19</a:t>
            </a:fld>
            <a:endParaRPr lang="zh-CN" altLang="en-US"/>
          </a:p>
        </p:txBody>
      </p:sp>
    </p:spTree>
    <p:extLst>
      <p:ext uri="{BB962C8B-B14F-4D97-AF65-F5344CB8AC3E}">
        <p14:creationId xmlns:p14="http://schemas.microsoft.com/office/powerpoint/2010/main" val="675219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81745-53FE-DC9D-BF02-7299E117A20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44A5546-0E1D-AA51-5C7C-389F6F692F2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73AB072-04AC-5C77-AE27-232A7C221C5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3AD6F0A-EA82-037F-6DD6-EB0732792156}"/>
              </a:ext>
            </a:extLst>
          </p:cNvPr>
          <p:cNvSpPr>
            <a:spLocks noGrp="1"/>
          </p:cNvSpPr>
          <p:nvPr>
            <p:ph type="sldNum" sz="quarter" idx="5"/>
          </p:nvPr>
        </p:nvSpPr>
        <p:spPr/>
        <p:txBody>
          <a:bodyPr/>
          <a:lstStyle/>
          <a:p>
            <a:fld id="{A842B054-0CF9-400F-B234-20538BCD453F}" type="slidenum">
              <a:rPr lang="zh-CN" altLang="en-US" smtClean="0"/>
              <a:t>20</a:t>
            </a:fld>
            <a:endParaRPr lang="zh-CN" altLang="en-US"/>
          </a:p>
        </p:txBody>
      </p:sp>
    </p:spTree>
    <p:extLst>
      <p:ext uri="{BB962C8B-B14F-4D97-AF65-F5344CB8AC3E}">
        <p14:creationId xmlns:p14="http://schemas.microsoft.com/office/powerpoint/2010/main" val="407319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C2D39-693F-ED6E-B0B3-294D524469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5BE8E0B-8632-3197-F32A-FB8C79F2B9C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CCCDF6F-7765-13F5-F298-EB20D42B8AF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DA4E8A1-4F87-1958-6229-8263F2E2C45B}"/>
              </a:ext>
            </a:extLst>
          </p:cNvPr>
          <p:cNvSpPr>
            <a:spLocks noGrp="1"/>
          </p:cNvSpPr>
          <p:nvPr>
            <p:ph type="sldNum" sz="quarter" idx="5"/>
          </p:nvPr>
        </p:nvSpPr>
        <p:spPr/>
        <p:txBody>
          <a:bodyPr/>
          <a:lstStyle/>
          <a:p>
            <a:fld id="{A842B054-0CF9-400F-B234-20538BCD453F}" type="slidenum">
              <a:rPr lang="zh-CN" altLang="en-US" smtClean="0"/>
              <a:t>21</a:t>
            </a:fld>
            <a:endParaRPr lang="zh-CN" altLang="en-US"/>
          </a:p>
        </p:txBody>
      </p:sp>
    </p:spTree>
    <p:extLst>
      <p:ext uri="{BB962C8B-B14F-4D97-AF65-F5344CB8AC3E}">
        <p14:creationId xmlns:p14="http://schemas.microsoft.com/office/powerpoint/2010/main" val="2694567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AAB9A-AB6F-8D83-25A3-243C39E8FCA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8F9C89E-96B0-1394-53CF-E262A666985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8619E9D-CAE7-1BF0-F62B-D27FF0451637}"/>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E7DF6FC-731E-A993-C58C-AF17990C68D9}"/>
              </a:ext>
            </a:extLst>
          </p:cNvPr>
          <p:cNvSpPr>
            <a:spLocks noGrp="1"/>
          </p:cNvSpPr>
          <p:nvPr>
            <p:ph type="sldNum" sz="quarter" idx="5"/>
          </p:nvPr>
        </p:nvSpPr>
        <p:spPr/>
        <p:txBody>
          <a:bodyPr/>
          <a:lstStyle/>
          <a:p>
            <a:fld id="{A842B054-0CF9-400F-B234-20538BCD453F}" type="slidenum">
              <a:rPr lang="zh-CN" altLang="en-US" smtClean="0"/>
              <a:t>22</a:t>
            </a:fld>
            <a:endParaRPr lang="zh-CN" altLang="en-US"/>
          </a:p>
        </p:txBody>
      </p:sp>
    </p:spTree>
    <p:extLst>
      <p:ext uri="{BB962C8B-B14F-4D97-AF65-F5344CB8AC3E}">
        <p14:creationId xmlns:p14="http://schemas.microsoft.com/office/powerpoint/2010/main" val="438031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F6B5C-C963-0C72-ED3F-B6ADB8F8C6D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B5ED287-BF2E-DF2E-64FB-3DA9976DC1F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1263218-3B7C-3517-18A5-9D170D262D9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8C6F5D4-92DE-BFDB-DE98-654F839ED9A4}"/>
              </a:ext>
            </a:extLst>
          </p:cNvPr>
          <p:cNvSpPr>
            <a:spLocks noGrp="1"/>
          </p:cNvSpPr>
          <p:nvPr>
            <p:ph type="sldNum" sz="quarter" idx="5"/>
          </p:nvPr>
        </p:nvSpPr>
        <p:spPr/>
        <p:txBody>
          <a:bodyPr/>
          <a:lstStyle/>
          <a:p>
            <a:fld id="{A842B054-0CF9-400F-B234-20538BCD453F}" type="slidenum">
              <a:rPr lang="zh-CN" altLang="en-US" smtClean="0"/>
              <a:t>23</a:t>
            </a:fld>
            <a:endParaRPr lang="zh-CN" altLang="en-US"/>
          </a:p>
        </p:txBody>
      </p:sp>
    </p:spTree>
    <p:extLst>
      <p:ext uri="{BB962C8B-B14F-4D97-AF65-F5344CB8AC3E}">
        <p14:creationId xmlns:p14="http://schemas.microsoft.com/office/powerpoint/2010/main" val="2923306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497CF-D8A9-FBE8-8CC0-56EFCCD4D82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33D2AA3-C43D-D2A9-D9DD-F2A93C126A4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2FCA291-45C3-83F3-C167-352DF469665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66A3773-662A-5EE9-9634-C93BCCD8DE5F}"/>
              </a:ext>
            </a:extLst>
          </p:cNvPr>
          <p:cNvSpPr>
            <a:spLocks noGrp="1"/>
          </p:cNvSpPr>
          <p:nvPr>
            <p:ph type="sldNum" sz="quarter" idx="5"/>
          </p:nvPr>
        </p:nvSpPr>
        <p:spPr/>
        <p:txBody>
          <a:bodyPr/>
          <a:lstStyle/>
          <a:p>
            <a:fld id="{A842B054-0CF9-400F-B234-20538BCD453F}" type="slidenum">
              <a:rPr lang="zh-CN" altLang="en-US" smtClean="0"/>
              <a:t>6</a:t>
            </a:fld>
            <a:endParaRPr lang="zh-CN" altLang="en-US"/>
          </a:p>
        </p:txBody>
      </p:sp>
    </p:spTree>
    <p:extLst>
      <p:ext uri="{BB962C8B-B14F-4D97-AF65-F5344CB8AC3E}">
        <p14:creationId xmlns:p14="http://schemas.microsoft.com/office/powerpoint/2010/main" val="232949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842B054-0CF9-400F-B234-20538BCD453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31E03-89D3-4DC6-ADA4-A462690587E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DABB536-409F-07F1-43CC-ED9C5697E54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3D947DC-BAE3-541B-D299-70FC7DA7E6B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0A69355-2DCC-FAA9-B8FA-364B3029C0E6}"/>
              </a:ext>
            </a:extLst>
          </p:cNvPr>
          <p:cNvSpPr>
            <a:spLocks noGrp="1"/>
          </p:cNvSpPr>
          <p:nvPr>
            <p:ph type="sldNum" sz="quarter" idx="5"/>
          </p:nvPr>
        </p:nvSpPr>
        <p:spPr/>
        <p:txBody>
          <a:bodyPr/>
          <a:lstStyle/>
          <a:p>
            <a:fld id="{A842B054-0CF9-400F-B234-20538BCD453F}" type="slidenum">
              <a:rPr lang="zh-CN" altLang="en-US" smtClean="0"/>
              <a:t>8</a:t>
            </a:fld>
            <a:endParaRPr lang="zh-CN" altLang="en-US"/>
          </a:p>
        </p:txBody>
      </p:sp>
    </p:spTree>
    <p:extLst>
      <p:ext uri="{BB962C8B-B14F-4D97-AF65-F5344CB8AC3E}">
        <p14:creationId xmlns:p14="http://schemas.microsoft.com/office/powerpoint/2010/main" val="1421407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CD0EC-AC5D-4E55-E826-E448499BCBE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332BDC7-3CB9-32F3-32A0-A28C1213161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F18DD85-1E41-5464-0AD3-6779FD033D1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C7A0002-9BB8-E3E6-BF03-518565E48B6D}"/>
              </a:ext>
            </a:extLst>
          </p:cNvPr>
          <p:cNvSpPr>
            <a:spLocks noGrp="1"/>
          </p:cNvSpPr>
          <p:nvPr>
            <p:ph type="sldNum" sz="quarter" idx="5"/>
          </p:nvPr>
        </p:nvSpPr>
        <p:spPr/>
        <p:txBody>
          <a:bodyPr/>
          <a:lstStyle/>
          <a:p>
            <a:fld id="{A842B054-0CF9-400F-B234-20538BCD453F}" type="slidenum">
              <a:rPr lang="zh-CN" altLang="en-US" smtClean="0"/>
              <a:t>9</a:t>
            </a:fld>
            <a:endParaRPr lang="zh-CN" altLang="en-US"/>
          </a:p>
        </p:txBody>
      </p:sp>
    </p:spTree>
    <p:extLst>
      <p:ext uri="{BB962C8B-B14F-4D97-AF65-F5344CB8AC3E}">
        <p14:creationId xmlns:p14="http://schemas.microsoft.com/office/powerpoint/2010/main" val="1660418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440260" y="1060529"/>
            <a:ext cx="8641556" cy="2256061"/>
          </a:xfrm>
        </p:spPr>
        <p:txBody>
          <a:bodyPr anchor="b"/>
          <a:lstStyle>
            <a:lvl1pPr algn="ctr">
              <a:defRPr sz="5700"/>
            </a:lvl1pPr>
          </a:lstStyle>
          <a:p>
            <a:r>
              <a:rPr lang="zh-CN" altLang="en-US"/>
              <a:t>单击此处编辑母版标题样式</a:t>
            </a:r>
          </a:p>
        </p:txBody>
      </p:sp>
      <p:sp>
        <p:nvSpPr>
          <p:cNvPr id="3" name="副标题 2"/>
          <p:cNvSpPr>
            <a:spLocks noGrp="1"/>
          </p:cNvSpPr>
          <p:nvPr>
            <p:ph type="subTitle" idx="1"/>
          </p:nvPr>
        </p:nvSpPr>
        <p:spPr>
          <a:xfrm>
            <a:off x="1440260" y="3403592"/>
            <a:ext cx="8641556" cy="1564542"/>
          </a:xfrm>
        </p:spPr>
        <p:txBody>
          <a:bodyPr/>
          <a:lstStyle>
            <a:lvl1pPr marL="0" indent="0" algn="ctr">
              <a:buNone/>
              <a:defRPr sz="2300"/>
            </a:lvl1pPr>
            <a:lvl2pPr marL="431800" indent="0" algn="ctr">
              <a:buNone/>
              <a:defRPr sz="1900"/>
            </a:lvl2pPr>
            <a:lvl3pPr marL="864235" indent="0" algn="ctr">
              <a:buNone/>
              <a:defRPr sz="1700"/>
            </a:lvl3pPr>
            <a:lvl4pPr marL="1296035" indent="0" algn="ctr">
              <a:buNone/>
              <a:defRPr sz="1500"/>
            </a:lvl4pPr>
            <a:lvl5pPr marL="1728470" indent="0" algn="ctr">
              <a:buNone/>
              <a:defRPr sz="1500"/>
            </a:lvl5pPr>
            <a:lvl6pPr marL="2160270" indent="0" algn="ctr">
              <a:buNone/>
              <a:defRPr sz="1500"/>
            </a:lvl6pPr>
            <a:lvl7pPr marL="2592070" indent="0" algn="ctr">
              <a:buNone/>
              <a:defRPr sz="1500"/>
            </a:lvl7pPr>
            <a:lvl8pPr marL="3024505" indent="0" algn="ctr">
              <a:buNone/>
              <a:defRPr sz="1500"/>
            </a:lvl8pPr>
            <a:lvl9pPr marL="3456305" indent="0" algn="ctr">
              <a:buNone/>
              <a:defRPr sz="15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AF6B169-E305-4F7B-8A65-ACE2B101B8FD}" type="datetimeFigureOut">
              <a:rPr lang="zh-CN" altLang="en-US" smtClean="0"/>
              <a:t>2025/9/14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F6B169-E305-4F7B-8A65-ACE2B101B8FD}" type="datetimeFigureOut">
              <a:rPr lang="zh-CN" altLang="en-US" smtClean="0"/>
              <a:t>2025/9/14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245485" y="345009"/>
            <a:ext cx="2484447" cy="549164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92143" y="345009"/>
            <a:ext cx="7309316" cy="549164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F6B169-E305-4F7B-8A65-ACE2B101B8FD}" type="datetimeFigureOut">
              <a:rPr lang="zh-CN" altLang="en-US" smtClean="0"/>
              <a:t>2025/9/14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F6B169-E305-4F7B-8A65-ACE2B101B8FD}" type="datetimeFigureOut">
              <a:rPr lang="zh-CN" altLang="en-US" smtClean="0"/>
              <a:t>2025/9/14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6141" y="1615545"/>
            <a:ext cx="9937790" cy="2695572"/>
          </a:xfrm>
        </p:spPr>
        <p:txBody>
          <a:bodyPr anchor="b"/>
          <a:lstStyle>
            <a:lvl1pPr>
              <a:defRPr sz="5700"/>
            </a:lvl1pPr>
          </a:lstStyle>
          <a:p>
            <a:r>
              <a:rPr lang="zh-CN" altLang="en-US"/>
              <a:t>单击此处编辑母版标题样式</a:t>
            </a:r>
          </a:p>
        </p:txBody>
      </p:sp>
      <p:sp>
        <p:nvSpPr>
          <p:cNvPr id="3" name="文本占位符 2"/>
          <p:cNvSpPr>
            <a:spLocks noGrp="1"/>
          </p:cNvSpPr>
          <p:nvPr>
            <p:ph type="body" idx="1"/>
          </p:nvPr>
        </p:nvSpPr>
        <p:spPr>
          <a:xfrm>
            <a:off x="786141" y="4336618"/>
            <a:ext cx="9937790" cy="1417538"/>
          </a:xfrm>
        </p:spPr>
        <p:txBody>
          <a:bodyPr/>
          <a:lstStyle>
            <a:lvl1pPr marL="0" indent="0">
              <a:buNone/>
              <a:defRPr sz="2300">
                <a:solidFill>
                  <a:schemeClr val="tx1">
                    <a:tint val="75000"/>
                  </a:schemeClr>
                </a:solidFill>
              </a:defRPr>
            </a:lvl1pPr>
            <a:lvl2pPr marL="431800" indent="0">
              <a:buNone/>
              <a:defRPr sz="1900">
                <a:solidFill>
                  <a:schemeClr val="tx1">
                    <a:tint val="75000"/>
                  </a:schemeClr>
                </a:solidFill>
              </a:defRPr>
            </a:lvl2pPr>
            <a:lvl3pPr marL="864235" indent="0">
              <a:buNone/>
              <a:defRPr sz="1700">
                <a:solidFill>
                  <a:schemeClr val="tx1">
                    <a:tint val="75000"/>
                  </a:schemeClr>
                </a:solidFill>
              </a:defRPr>
            </a:lvl3pPr>
            <a:lvl4pPr marL="1296035" indent="0">
              <a:buNone/>
              <a:defRPr sz="1500">
                <a:solidFill>
                  <a:schemeClr val="tx1">
                    <a:tint val="75000"/>
                  </a:schemeClr>
                </a:solidFill>
              </a:defRPr>
            </a:lvl4pPr>
            <a:lvl5pPr marL="1728470" indent="0">
              <a:buNone/>
              <a:defRPr sz="1500">
                <a:solidFill>
                  <a:schemeClr val="tx1">
                    <a:tint val="75000"/>
                  </a:schemeClr>
                </a:solidFill>
              </a:defRPr>
            </a:lvl5pPr>
            <a:lvl6pPr marL="2160270" indent="0">
              <a:buNone/>
              <a:defRPr sz="1500">
                <a:solidFill>
                  <a:schemeClr val="tx1">
                    <a:tint val="75000"/>
                  </a:schemeClr>
                </a:solidFill>
              </a:defRPr>
            </a:lvl6pPr>
            <a:lvl7pPr marL="2592070" indent="0">
              <a:buNone/>
              <a:defRPr sz="1500">
                <a:solidFill>
                  <a:schemeClr val="tx1">
                    <a:tint val="75000"/>
                  </a:schemeClr>
                </a:solidFill>
              </a:defRPr>
            </a:lvl7pPr>
            <a:lvl8pPr marL="3024505" indent="0">
              <a:buNone/>
              <a:defRPr sz="1500">
                <a:solidFill>
                  <a:schemeClr val="tx1">
                    <a:tint val="75000"/>
                  </a:schemeClr>
                </a:solidFill>
              </a:defRPr>
            </a:lvl8pPr>
            <a:lvl9pPr marL="3456305" indent="0">
              <a:buNone/>
              <a:defRPr sz="15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AF6B169-E305-4F7B-8A65-ACE2B101B8FD}" type="datetimeFigureOut">
              <a:rPr lang="zh-CN" altLang="en-US" smtClean="0"/>
              <a:t>2025/9/14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92143" y="1725046"/>
            <a:ext cx="4896882" cy="4111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3050" y="1725046"/>
            <a:ext cx="4896882" cy="41116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AF6B169-E305-4F7B-8A65-ACE2B101B8FD}" type="datetimeFigureOut">
              <a:rPr lang="zh-CN" altLang="en-US" smtClean="0"/>
              <a:t>2025/9/14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93643" y="345010"/>
            <a:ext cx="9937790" cy="1252534"/>
          </a:xfrm>
        </p:spPr>
        <p:txBody>
          <a:bodyPr/>
          <a:lstStyle/>
          <a:p>
            <a:r>
              <a:rPr lang="zh-CN" altLang="en-US"/>
              <a:t>单击此处编辑母版标题样式</a:t>
            </a:r>
          </a:p>
        </p:txBody>
      </p:sp>
      <p:sp>
        <p:nvSpPr>
          <p:cNvPr id="3" name="文本占位符 2"/>
          <p:cNvSpPr>
            <a:spLocks noGrp="1"/>
          </p:cNvSpPr>
          <p:nvPr>
            <p:ph type="body" idx="1"/>
          </p:nvPr>
        </p:nvSpPr>
        <p:spPr>
          <a:xfrm>
            <a:off x="793644" y="1588543"/>
            <a:ext cx="4874377" cy="778521"/>
          </a:xfrm>
        </p:spPr>
        <p:txBody>
          <a:bodyPr anchor="b"/>
          <a:lstStyle>
            <a:lvl1pPr marL="0" indent="0">
              <a:buNone/>
              <a:defRPr sz="2300" b="1"/>
            </a:lvl1pPr>
            <a:lvl2pPr marL="431800" indent="0">
              <a:buNone/>
              <a:defRPr sz="1900" b="1"/>
            </a:lvl2pPr>
            <a:lvl3pPr marL="864235" indent="0">
              <a:buNone/>
              <a:defRPr sz="1700" b="1"/>
            </a:lvl3pPr>
            <a:lvl4pPr marL="1296035" indent="0">
              <a:buNone/>
              <a:defRPr sz="1500" b="1"/>
            </a:lvl4pPr>
            <a:lvl5pPr marL="1728470" indent="0">
              <a:buNone/>
              <a:defRPr sz="1500" b="1"/>
            </a:lvl5pPr>
            <a:lvl6pPr marL="2160270" indent="0">
              <a:buNone/>
              <a:defRPr sz="1500" b="1"/>
            </a:lvl6pPr>
            <a:lvl7pPr marL="2592070" indent="0">
              <a:buNone/>
              <a:defRPr sz="1500" b="1"/>
            </a:lvl7pPr>
            <a:lvl8pPr marL="3024505" indent="0">
              <a:buNone/>
              <a:defRPr sz="1500" b="1"/>
            </a:lvl8pPr>
            <a:lvl9pPr marL="3456305" indent="0">
              <a:buNone/>
              <a:defRPr sz="1500" b="1"/>
            </a:lvl9pPr>
          </a:lstStyle>
          <a:p>
            <a:pPr lvl="0"/>
            <a:r>
              <a:rPr lang="zh-CN" altLang="en-US"/>
              <a:t>单击此处编辑母版文本样式</a:t>
            </a:r>
          </a:p>
        </p:txBody>
      </p:sp>
      <p:sp>
        <p:nvSpPr>
          <p:cNvPr id="4" name="内容占位符 3"/>
          <p:cNvSpPr>
            <a:spLocks noGrp="1"/>
          </p:cNvSpPr>
          <p:nvPr>
            <p:ph sz="half" idx="2"/>
          </p:nvPr>
        </p:nvSpPr>
        <p:spPr>
          <a:xfrm>
            <a:off x="793644" y="2367064"/>
            <a:ext cx="4874377" cy="348159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33050" y="1588543"/>
            <a:ext cx="4898383" cy="778521"/>
          </a:xfrm>
        </p:spPr>
        <p:txBody>
          <a:bodyPr anchor="b"/>
          <a:lstStyle>
            <a:lvl1pPr marL="0" indent="0">
              <a:buNone/>
              <a:defRPr sz="2300" b="1"/>
            </a:lvl1pPr>
            <a:lvl2pPr marL="431800" indent="0">
              <a:buNone/>
              <a:defRPr sz="1900" b="1"/>
            </a:lvl2pPr>
            <a:lvl3pPr marL="864235" indent="0">
              <a:buNone/>
              <a:defRPr sz="1700" b="1"/>
            </a:lvl3pPr>
            <a:lvl4pPr marL="1296035" indent="0">
              <a:buNone/>
              <a:defRPr sz="1500" b="1"/>
            </a:lvl4pPr>
            <a:lvl5pPr marL="1728470" indent="0">
              <a:buNone/>
              <a:defRPr sz="1500" b="1"/>
            </a:lvl5pPr>
            <a:lvl6pPr marL="2160270" indent="0">
              <a:buNone/>
              <a:defRPr sz="1500" b="1"/>
            </a:lvl6pPr>
            <a:lvl7pPr marL="2592070" indent="0">
              <a:buNone/>
              <a:defRPr sz="1500" b="1"/>
            </a:lvl7pPr>
            <a:lvl8pPr marL="3024505" indent="0">
              <a:buNone/>
              <a:defRPr sz="1500" b="1"/>
            </a:lvl8pPr>
            <a:lvl9pPr marL="3456305" indent="0">
              <a:buNone/>
              <a:defRPr sz="1500" b="1"/>
            </a:lvl9pPr>
          </a:lstStyle>
          <a:p>
            <a:pPr lvl="0"/>
            <a:r>
              <a:rPr lang="zh-CN" altLang="en-US"/>
              <a:t>单击此处编辑母版文本样式</a:t>
            </a:r>
          </a:p>
        </p:txBody>
      </p:sp>
      <p:sp>
        <p:nvSpPr>
          <p:cNvPr id="6" name="内容占位符 5"/>
          <p:cNvSpPr>
            <a:spLocks noGrp="1"/>
          </p:cNvSpPr>
          <p:nvPr>
            <p:ph sz="quarter" idx="4"/>
          </p:nvPr>
        </p:nvSpPr>
        <p:spPr>
          <a:xfrm>
            <a:off x="5833050" y="2367064"/>
            <a:ext cx="4898383" cy="348159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AF6B169-E305-4F7B-8A65-ACE2B101B8FD}" type="datetimeFigureOut">
              <a:rPr lang="zh-CN" altLang="en-US" smtClean="0"/>
              <a:t>2025/9/14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AF6B169-E305-4F7B-8A65-ACE2B101B8FD}" type="datetimeFigureOut">
              <a:rPr lang="zh-CN" altLang="en-US" smtClean="0"/>
              <a:t>2025/9/14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F6B169-E305-4F7B-8A65-ACE2B101B8FD}" type="datetimeFigureOut">
              <a:rPr lang="zh-CN" altLang="en-US" smtClean="0"/>
              <a:t>2025/9/14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93644" y="432012"/>
            <a:ext cx="3716169" cy="1512041"/>
          </a:xfrm>
        </p:spPr>
        <p:txBody>
          <a:bodyPr anchor="b"/>
          <a:lstStyle>
            <a:lvl1pPr>
              <a:defRPr sz="3000"/>
            </a:lvl1pPr>
          </a:lstStyle>
          <a:p>
            <a:r>
              <a:rPr lang="zh-CN" altLang="en-US"/>
              <a:t>单击此处编辑母版标题样式</a:t>
            </a:r>
          </a:p>
        </p:txBody>
      </p:sp>
      <p:sp>
        <p:nvSpPr>
          <p:cNvPr id="3" name="内容占位符 2"/>
          <p:cNvSpPr>
            <a:spLocks noGrp="1"/>
          </p:cNvSpPr>
          <p:nvPr>
            <p:ph idx="1"/>
          </p:nvPr>
        </p:nvSpPr>
        <p:spPr>
          <a:xfrm>
            <a:off x="4898383" y="933026"/>
            <a:ext cx="5833050" cy="4605124"/>
          </a:xfrm>
        </p:spPr>
        <p:txBody>
          <a:bodyPr/>
          <a:lstStyle>
            <a:lvl1pPr>
              <a:defRPr sz="3000"/>
            </a:lvl1pPr>
            <a:lvl2pPr>
              <a:defRPr sz="26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793644" y="1944052"/>
            <a:ext cx="3716169" cy="3601598"/>
          </a:xfrm>
        </p:spPr>
        <p:txBody>
          <a:bodyPr/>
          <a:lstStyle>
            <a:lvl1pPr marL="0" indent="0">
              <a:buNone/>
              <a:defRPr sz="1500"/>
            </a:lvl1pPr>
            <a:lvl2pPr marL="431800" indent="0">
              <a:buNone/>
              <a:defRPr sz="1300"/>
            </a:lvl2pPr>
            <a:lvl3pPr marL="864235" indent="0">
              <a:buNone/>
              <a:defRPr sz="1100"/>
            </a:lvl3pPr>
            <a:lvl4pPr marL="1296035" indent="0">
              <a:buNone/>
              <a:defRPr sz="900"/>
            </a:lvl4pPr>
            <a:lvl5pPr marL="1728470" indent="0">
              <a:buNone/>
              <a:defRPr sz="900"/>
            </a:lvl5pPr>
            <a:lvl6pPr marL="2160270" indent="0">
              <a:buNone/>
              <a:defRPr sz="900"/>
            </a:lvl6pPr>
            <a:lvl7pPr marL="2592070" indent="0">
              <a:buNone/>
              <a:defRPr sz="900"/>
            </a:lvl7pPr>
            <a:lvl8pPr marL="3024505" indent="0">
              <a:buNone/>
              <a:defRPr sz="900"/>
            </a:lvl8pPr>
            <a:lvl9pPr marL="345630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F6B169-E305-4F7B-8A65-ACE2B101B8FD}" type="datetimeFigureOut">
              <a:rPr lang="zh-CN" altLang="en-US" smtClean="0"/>
              <a:t>2025/9/14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93644" y="432012"/>
            <a:ext cx="3716169" cy="1512041"/>
          </a:xfrm>
        </p:spPr>
        <p:txBody>
          <a:bodyPr anchor="b"/>
          <a:lstStyle>
            <a:lvl1pPr>
              <a:defRPr sz="3000"/>
            </a:lvl1pPr>
          </a:lstStyle>
          <a:p>
            <a:r>
              <a:rPr lang="zh-CN" altLang="en-US"/>
              <a:t>单击此处编辑母版标题样式</a:t>
            </a:r>
          </a:p>
        </p:txBody>
      </p:sp>
      <p:sp>
        <p:nvSpPr>
          <p:cNvPr id="3" name="图片占位符 2"/>
          <p:cNvSpPr>
            <a:spLocks noGrp="1"/>
          </p:cNvSpPr>
          <p:nvPr>
            <p:ph type="pic" idx="1"/>
          </p:nvPr>
        </p:nvSpPr>
        <p:spPr>
          <a:xfrm>
            <a:off x="4898383" y="933026"/>
            <a:ext cx="5833050" cy="4605124"/>
          </a:xfrm>
        </p:spPr>
        <p:txBody>
          <a:bodyPr/>
          <a:lstStyle>
            <a:lvl1pPr marL="0" indent="0">
              <a:buNone/>
              <a:defRPr sz="3000"/>
            </a:lvl1pPr>
            <a:lvl2pPr marL="431800" indent="0">
              <a:buNone/>
              <a:defRPr sz="2600"/>
            </a:lvl2pPr>
            <a:lvl3pPr marL="864235" indent="0">
              <a:buNone/>
              <a:defRPr sz="2300"/>
            </a:lvl3pPr>
            <a:lvl4pPr marL="1296035" indent="0">
              <a:buNone/>
              <a:defRPr sz="1900"/>
            </a:lvl4pPr>
            <a:lvl5pPr marL="1728470" indent="0">
              <a:buNone/>
              <a:defRPr sz="1900"/>
            </a:lvl5pPr>
            <a:lvl6pPr marL="2160270" indent="0">
              <a:buNone/>
              <a:defRPr sz="1900"/>
            </a:lvl6pPr>
            <a:lvl7pPr marL="2592070" indent="0">
              <a:buNone/>
              <a:defRPr sz="1900"/>
            </a:lvl7pPr>
            <a:lvl8pPr marL="3024505" indent="0">
              <a:buNone/>
              <a:defRPr sz="1900"/>
            </a:lvl8pPr>
            <a:lvl9pPr marL="3456305" indent="0">
              <a:buNone/>
              <a:defRPr sz="1900"/>
            </a:lvl9pPr>
          </a:lstStyle>
          <a:p>
            <a:endParaRPr lang="zh-CN" altLang="en-US"/>
          </a:p>
        </p:txBody>
      </p:sp>
      <p:sp>
        <p:nvSpPr>
          <p:cNvPr id="4" name="文本占位符 3"/>
          <p:cNvSpPr>
            <a:spLocks noGrp="1"/>
          </p:cNvSpPr>
          <p:nvPr>
            <p:ph type="body" sz="half" idx="2"/>
          </p:nvPr>
        </p:nvSpPr>
        <p:spPr>
          <a:xfrm>
            <a:off x="793644" y="1944052"/>
            <a:ext cx="3716169" cy="3601598"/>
          </a:xfrm>
        </p:spPr>
        <p:txBody>
          <a:bodyPr/>
          <a:lstStyle>
            <a:lvl1pPr marL="0" indent="0">
              <a:buNone/>
              <a:defRPr sz="1500"/>
            </a:lvl1pPr>
            <a:lvl2pPr marL="431800" indent="0">
              <a:buNone/>
              <a:defRPr sz="1300"/>
            </a:lvl2pPr>
            <a:lvl3pPr marL="864235" indent="0">
              <a:buNone/>
              <a:defRPr sz="1100"/>
            </a:lvl3pPr>
            <a:lvl4pPr marL="1296035" indent="0">
              <a:buNone/>
              <a:defRPr sz="900"/>
            </a:lvl4pPr>
            <a:lvl5pPr marL="1728470" indent="0">
              <a:buNone/>
              <a:defRPr sz="900"/>
            </a:lvl5pPr>
            <a:lvl6pPr marL="2160270" indent="0">
              <a:buNone/>
              <a:defRPr sz="900"/>
            </a:lvl6pPr>
            <a:lvl7pPr marL="2592070" indent="0">
              <a:buNone/>
              <a:defRPr sz="900"/>
            </a:lvl7pPr>
            <a:lvl8pPr marL="3024505" indent="0">
              <a:buNone/>
              <a:defRPr sz="900"/>
            </a:lvl8pPr>
            <a:lvl9pPr marL="3456305"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AF6B169-E305-4F7B-8A65-ACE2B101B8FD}" type="datetimeFigureOut">
              <a:rPr lang="zh-CN" altLang="en-US" smtClean="0"/>
              <a:t>2025/9/14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88EFB3-8ED2-4592-A1CC-D9AB0090536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92143" y="345010"/>
            <a:ext cx="9937790" cy="1252534"/>
          </a:xfrm>
          <a:prstGeom prst="rect">
            <a:avLst/>
          </a:prstGeom>
        </p:spPr>
        <p:txBody>
          <a:bodyPr vert="horz" lIns="86411" tIns="43205" rIns="86411" bIns="43205" rtlCol="0" anchor="ctr">
            <a:normAutofit/>
          </a:bodyPr>
          <a:lstStyle/>
          <a:p>
            <a:r>
              <a:rPr lang="zh-CN" altLang="en-US"/>
              <a:t>单击此处编辑母版标题样式</a:t>
            </a:r>
          </a:p>
        </p:txBody>
      </p:sp>
      <p:sp>
        <p:nvSpPr>
          <p:cNvPr id="3" name="文本占位符 2"/>
          <p:cNvSpPr>
            <a:spLocks noGrp="1"/>
          </p:cNvSpPr>
          <p:nvPr>
            <p:ph type="body" idx="1"/>
          </p:nvPr>
        </p:nvSpPr>
        <p:spPr>
          <a:xfrm>
            <a:off x="792143" y="1725046"/>
            <a:ext cx="9937790" cy="4111612"/>
          </a:xfrm>
          <a:prstGeom prst="rect">
            <a:avLst/>
          </a:prstGeom>
        </p:spPr>
        <p:txBody>
          <a:bodyPr vert="horz" lIns="86411" tIns="43205" rIns="86411" bIns="4320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92143" y="6006163"/>
            <a:ext cx="2592467" cy="345009"/>
          </a:xfrm>
          <a:prstGeom prst="rect">
            <a:avLst/>
          </a:prstGeom>
        </p:spPr>
        <p:txBody>
          <a:bodyPr vert="horz" lIns="86411" tIns="43205" rIns="86411" bIns="43205" rtlCol="0" anchor="ctr"/>
          <a:lstStyle>
            <a:lvl1pPr algn="l">
              <a:defRPr sz="1100">
                <a:solidFill>
                  <a:schemeClr val="tx1">
                    <a:tint val="75000"/>
                  </a:schemeClr>
                </a:solidFill>
              </a:defRPr>
            </a:lvl1pPr>
          </a:lstStyle>
          <a:p>
            <a:fld id="{DAF6B169-E305-4F7B-8A65-ACE2B101B8FD}" type="datetimeFigureOut">
              <a:rPr lang="zh-CN" altLang="en-US" smtClean="0"/>
              <a:t>2025/9/14</a:t>
            </a:fld>
            <a:endParaRPr lang="zh-CN" altLang="en-US"/>
          </a:p>
        </p:txBody>
      </p:sp>
      <p:sp>
        <p:nvSpPr>
          <p:cNvPr id="5" name="页脚占位符 4"/>
          <p:cNvSpPr>
            <a:spLocks noGrp="1"/>
          </p:cNvSpPr>
          <p:nvPr>
            <p:ph type="ftr" sz="quarter" idx="3"/>
          </p:nvPr>
        </p:nvSpPr>
        <p:spPr>
          <a:xfrm>
            <a:off x="3816688" y="6006163"/>
            <a:ext cx="3888700" cy="345009"/>
          </a:xfrm>
          <a:prstGeom prst="rect">
            <a:avLst/>
          </a:prstGeom>
        </p:spPr>
        <p:txBody>
          <a:bodyPr vert="horz" lIns="86411" tIns="43205" rIns="86411" bIns="4320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137465" y="6006163"/>
            <a:ext cx="2592467" cy="345009"/>
          </a:xfrm>
          <a:prstGeom prst="rect">
            <a:avLst/>
          </a:prstGeom>
        </p:spPr>
        <p:txBody>
          <a:bodyPr vert="horz" lIns="86411" tIns="43205" rIns="86411" bIns="43205" rtlCol="0" anchor="ctr"/>
          <a:lstStyle>
            <a:lvl1pPr algn="r">
              <a:defRPr sz="1100">
                <a:solidFill>
                  <a:schemeClr val="tx1">
                    <a:tint val="75000"/>
                  </a:schemeClr>
                </a:solidFill>
              </a:defRPr>
            </a:lvl1pPr>
          </a:lstStyle>
          <a:p>
            <a:fld id="{9D88EFB3-8ED2-4592-A1CC-D9AB009053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mc:Choice>
    <mc:Fallback xmlns="">
      <p:transition/>
    </mc:Fallback>
  </mc:AlternateContent>
  <p:txStyles>
    <p:titleStyle>
      <a:lvl1pPr algn="l" defTabSz="864235" rtl="0" eaLnBrk="1" latinLnBrk="0" hangingPunct="1">
        <a:lnSpc>
          <a:spcPct val="90000"/>
        </a:lnSpc>
        <a:spcBef>
          <a:spcPct val="0"/>
        </a:spcBef>
        <a:buNone/>
        <a:defRPr sz="4200" kern="1200">
          <a:solidFill>
            <a:schemeClr val="tx1"/>
          </a:solidFill>
          <a:latin typeface="微软雅黑" panose="020B0503020204020204" charset="-122"/>
          <a:ea typeface="+mj-ea"/>
          <a:cs typeface="+mj-cs"/>
        </a:defRPr>
      </a:lvl1pPr>
    </p:titleStyle>
    <p:bodyStyle>
      <a:lvl1pPr marL="215900" indent="-215900" algn="l" defTabSz="864235" rtl="0" eaLnBrk="1" latinLnBrk="0" hangingPunct="1">
        <a:lnSpc>
          <a:spcPct val="90000"/>
        </a:lnSpc>
        <a:spcBef>
          <a:spcPts val="945"/>
        </a:spcBef>
        <a:buFont typeface="Arial" panose="020B0604020202020204" pitchFamily="34" charset="0"/>
        <a:buChar char="•"/>
        <a:defRPr sz="2600" kern="1200">
          <a:solidFill>
            <a:schemeClr val="tx1"/>
          </a:solidFill>
          <a:latin typeface="+mn-lt"/>
          <a:ea typeface="+mn-ea"/>
          <a:cs typeface="+mn-cs"/>
        </a:defRPr>
      </a:lvl1pPr>
      <a:lvl2pPr marL="648335" indent="-215900" algn="l" defTabSz="864235" rtl="0" eaLnBrk="1" latinLnBrk="0" hangingPunct="1">
        <a:lnSpc>
          <a:spcPct val="90000"/>
        </a:lnSpc>
        <a:spcBef>
          <a:spcPts val="470"/>
        </a:spcBef>
        <a:buFont typeface="Arial" panose="020B0604020202020204" pitchFamily="34" charset="0"/>
        <a:buChar char="•"/>
        <a:defRPr sz="2300" kern="1200">
          <a:solidFill>
            <a:schemeClr val="tx1"/>
          </a:solidFill>
          <a:latin typeface="+mn-lt"/>
          <a:ea typeface="+mn-ea"/>
          <a:cs typeface="+mn-cs"/>
        </a:defRPr>
      </a:lvl2pPr>
      <a:lvl3pPr marL="1080135" indent="-215900" algn="l" defTabSz="864235" rtl="0" eaLnBrk="1" latinLnBrk="0" hangingPunct="1">
        <a:lnSpc>
          <a:spcPct val="90000"/>
        </a:lnSpc>
        <a:spcBef>
          <a:spcPts val="470"/>
        </a:spcBef>
        <a:buFont typeface="Arial" panose="020B0604020202020204" pitchFamily="34" charset="0"/>
        <a:buChar char="•"/>
        <a:defRPr sz="1900" kern="1200">
          <a:solidFill>
            <a:schemeClr val="tx1"/>
          </a:solidFill>
          <a:latin typeface="+mn-lt"/>
          <a:ea typeface="+mn-ea"/>
          <a:cs typeface="+mn-cs"/>
        </a:defRPr>
      </a:lvl3pPr>
      <a:lvl4pPr marL="151193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4pPr>
      <a:lvl5pPr marL="19443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5pPr>
      <a:lvl6pPr marL="2376170"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6pPr>
      <a:lvl7pPr marL="28086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7pPr>
      <a:lvl8pPr marL="32404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8pPr>
      <a:lvl9pPr marL="3672205" indent="-215900" algn="l" defTabSz="864235" rtl="0" eaLnBrk="1" latinLnBrk="0" hangingPunct="1">
        <a:lnSpc>
          <a:spcPct val="90000"/>
        </a:lnSpc>
        <a:spcBef>
          <a:spcPts val="470"/>
        </a:spcBef>
        <a:buFont typeface="Arial" panose="020B0604020202020204" pitchFamily="34" charset="0"/>
        <a:buChar char="•"/>
        <a:defRPr sz="1700" kern="1200">
          <a:solidFill>
            <a:schemeClr val="tx1"/>
          </a:solidFill>
          <a:latin typeface="+mn-lt"/>
          <a:ea typeface="+mn-ea"/>
          <a:cs typeface="+mn-cs"/>
        </a:defRPr>
      </a:lvl9pPr>
    </p:bodyStyle>
    <p:otherStyle>
      <a:defPPr>
        <a:defRPr lang="zh-CN"/>
      </a:defPPr>
      <a:lvl1pPr marL="0" algn="l" defTabSz="864235" rtl="0" eaLnBrk="1" latinLnBrk="0" hangingPunct="1">
        <a:defRPr sz="1700" kern="1200">
          <a:solidFill>
            <a:schemeClr val="tx1"/>
          </a:solidFill>
          <a:latin typeface="+mn-lt"/>
          <a:ea typeface="+mn-ea"/>
          <a:cs typeface="+mn-cs"/>
        </a:defRPr>
      </a:lvl1pPr>
      <a:lvl2pPr marL="431800" algn="l" defTabSz="864235" rtl="0" eaLnBrk="1" latinLnBrk="0" hangingPunct="1">
        <a:defRPr sz="1700" kern="1200">
          <a:solidFill>
            <a:schemeClr val="tx1"/>
          </a:solidFill>
          <a:latin typeface="+mn-lt"/>
          <a:ea typeface="+mn-ea"/>
          <a:cs typeface="+mn-cs"/>
        </a:defRPr>
      </a:lvl2pPr>
      <a:lvl3pPr marL="864235" algn="l" defTabSz="864235" rtl="0" eaLnBrk="1" latinLnBrk="0" hangingPunct="1">
        <a:defRPr sz="1700" kern="1200">
          <a:solidFill>
            <a:schemeClr val="tx1"/>
          </a:solidFill>
          <a:latin typeface="+mn-lt"/>
          <a:ea typeface="+mn-ea"/>
          <a:cs typeface="+mn-cs"/>
        </a:defRPr>
      </a:lvl3pPr>
      <a:lvl4pPr marL="1296035" algn="l" defTabSz="864235" rtl="0" eaLnBrk="1" latinLnBrk="0" hangingPunct="1">
        <a:defRPr sz="1700" kern="1200">
          <a:solidFill>
            <a:schemeClr val="tx1"/>
          </a:solidFill>
          <a:latin typeface="+mn-lt"/>
          <a:ea typeface="+mn-ea"/>
          <a:cs typeface="+mn-cs"/>
        </a:defRPr>
      </a:lvl4pPr>
      <a:lvl5pPr marL="1728470" algn="l" defTabSz="864235" rtl="0" eaLnBrk="1" latinLnBrk="0" hangingPunct="1">
        <a:defRPr sz="1700" kern="1200">
          <a:solidFill>
            <a:schemeClr val="tx1"/>
          </a:solidFill>
          <a:latin typeface="+mn-lt"/>
          <a:ea typeface="+mn-ea"/>
          <a:cs typeface="+mn-cs"/>
        </a:defRPr>
      </a:lvl5pPr>
      <a:lvl6pPr marL="2160270" algn="l" defTabSz="864235" rtl="0" eaLnBrk="1" latinLnBrk="0" hangingPunct="1">
        <a:defRPr sz="1700" kern="1200">
          <a:solidFill>
            <a:schemeClr val="tx1"/>
          </a:solidFill>
          <a:latin typeface="+mn-lt"/>
          <a:ea typeface="+mn-ea"/>
          <a:cs typeface="+mn-cs"/>
        </a:defRPr>
      </a:lvl6pPr>
      <a:lvl7pPr marL="2592070" algn="l" defTabSz="864235" rtl="0" eaLnBrk="1" latinLnBrk="0" hangingPunct="1">
        <a:defRPr sz="1700" kern="1200">
          <a:solidFill>
            <a:schemeClr val="tx1"/>
          </a:solidFill>
          <a:latin typeface="+mn-lt"/>
          <a:ea typeface="+mn-ea"/>
          <a:cs typeface="+mn-cs"/>
        </a:defRPr>
      </a:lvl7pPr>
      <a:lvl8pPr marL="3024505" algn="l" defTabSz="864235" rtl="0" eaLnBrk="1" latinLnBrk="0" hangingPunct="1">
        <a:defRPr sz="1700" kern="1200">
          <a:solidFill>
            <a:schemeClr val="tx1"/>
          </a:solidFill>
          <a:latin typeface="+mn-lt"/>
          <a:ea typeface="+mn-ea"/>
          <a:cs typeface="+mn-cs"/>
        </a:defRPr>
      </a:lvl8pPr>
      <a:lvl9pPr marL="3456305" algn="l" defTabSz="86423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18" Type="http://schemas.openxmlformats.org/officeDocument/2006/relationships/image" Target="../media/image13.svg"/><Relationship Id="rId3" Type="http://schemas.openxmlformats.org/officeDocument/2006/relationships/tags" Target="../tags/tag4.xml"/><Relationship Id="rId21" Type="http://schemas.openxmlformats.org/officeDocument/2006/relationships/image" Target="../media/image16.png"/><Relationship Id="rId7" Type="http://schemas.openxmlformats.org/officeDocument/2006/relationships/image" Target="../media/image2.png"/><Relationship Id="rId12" Type="http://schemas.openxmlformats.org/officeDocument/2006/relationships/image" Target="../media/image7.svg"/><Relationship Id="rId17" Type="http://schemas.openxmlformats.org/officeDocument/2006/relationships/image" Target="../media/image12.png"/><Relationship Id="rId2" Type="http://schemas.openxmlformats.org/officeDocument/2006/relationships/tags" Target="../tags/tag3.xml"/><Relationship Id="rId16" Type="http://schemas.openxmlformats.org/officeDocument/2006/relationships/image" Target="../media/image11.svg"/><Relationship Id="rId20" Type="http://schemas.openxmlformats.org/officeDocument/2006/relationships/image" Target="../media/image15.svg"/><Relationship Id="rId1" Type="http://schemas.openxmlformats.org/officeDocument/2006/relationships/tags" Target="../tags/tag2.xml"/><Relationship Id="rId6" Type="http://schemas.openxmlformats.org/officeDocument/2006/relationships/notesSlide" Target="../notesSlides/notesSlide1.xml"/><Relationship Id="rId11" Type="http://schemas.openxmlformats.org/officeDocument/2006/relationships/image" Target="../media/image6.png"/><Relationship Id="rId24" Type="http://schemas.openxmlformats.org/officeDocument/2006/relationships/image" Target="../media/image19.svg"/><Relationship Id="rId5" Type="http://schemas.openxmlformats.org/officeDocument/2006/relationships/slideLayout" Target="../slideLayouts/slideLayout1.xml"/><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svg"/><Relationship Id="rId19" Type="http://schemas.openxmlformats.org/officeDocument/2006/relationships/image" Target="../media/image14.png"/><Relationship Id="rId4" Type="http://schemas.openxmlformats.org/officeDocument/2006/relationships/tags" Target="../tags/tag5.xml"/><Relationship Id="rId9" Type="http://schemas.openxmlformats.org/officeDocument/2006/relationships/image" Target="../media/image4.png"/><Relationship Id="rId14" Type="http://schemas.openxmlformats.org/officeDocument/2006/relationships/image" Target="../media/image9.svg"/><Relationship Id="rId22" Type="http://schemas.openxmlformats.org/officeDocument/2006/relationships/image" Target="../media/image17.svg"/></Relationships>
</file>

<file path=ppt/slides/_rels/slide10.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2.png"/><Relationship Id="rId3" Type="http://schemas.openxmlformats.org/officeDocument/2006/relationships/tags" Target="../tags/tag40.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10.xml"/><Relationship Id="rId11" Type="http://schemas.openxmlformats.org/officeDocument/2006/relationships/image" Target="../media/image12.png"/><Relationship Id="rId5" Type="http://schemas.openxmlformats.org/officeDocument/2006/relationships/slideLayout" Target="../slideLayouts/slideLayout7.xml"/><Relationship Id="rId15" Type="http://schemas.openxmlformats.org/officeDocument/2006/relationships/image" Target="../media/image27.png"/><Relationship Id="rId10" Type="http://schemas.openxmlformats.org/officeDocument/2006/relationships/image" Target="../media/image11.svg"/><Relationship Id="rId4" Type="http://schemas.openxmlformats.org/officeDocument/2006/relationships/tags" Target="../tags/tag41.xml"/><Relationship Id="rId9" Type="http://schemas.openxmlformats.org/officeDocument/2006/relationships/image" Target="../media/image10.png"/><Relationship Id="rId14" Type="http://schemas.openxmlformats.org/officeDocument/2006/relationships/image" Target="../media/image23.sv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13" Type="http://schemas.openxmlformats.org/officeDocument/2006/relationships/image" Target="../media/image12.png"/><Relationship Id="rId3" Type="http://schemas.openxmlformats.org/officeDocument/2006/relationships/tags" Target="../tags/tag44.xml"/><Relationship Id="rId7" Type="http://schemas.openxmlformats.org/officeDocument/2006/relationships/slideLayout" Target="../slideLayouts/slideLayout7.xml"/><Relationship Id="rId12" Type="http://schemas.openxmlformats.org/officeDocument/2006/relationships/image" Target="../media/image11.svg"/><Relationship Id="rId2" Type="http://schemas.openxmlformats.org/officeDocument/2006/relationships/tags" Target="../tags/tag43.xml"/><Relationship Id="rId16" Type="http://schemas.openxmlformats.org/officeDocument/2006/relationships/image" Target="../media/image29.svg"/><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10.png"/><Relationship Id="rId5" Type="http://schemas.openxmlformats.org/officeDocument/2006/relationships/tags" Target="../tags/tag46.xml"/><Relationship Id="rId15" Type="http://schemas.openxmlformats.org/officeDocument/2006/relationships/image" Target="../media/image28.png"/><Relationship Id="rId10" Type="http://schemas.openxmlformats.org/officeDocument/2006/relationships/image" Target="../media/image21.svg"/><Relationship Id="rId4" Type="http://schemas.openxmlformats.org/officeDocument/2006/relationships/tags" Target="../tags/tag45.xml"/><Relationship Id="rId9" Type="http://schemas.openxmlformats.org/officeDocument/2006/relationships/image" Target="../media/image20.png"/><Relationship Id="rId14" Type="http://schemas.openxmlformats.org/officeDocument/2006/relationships/image" Target="../media/image13.svg"/></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0.png"/><Relationship Id="rId3" Type="http://schemas.openxmlformats.org/officeDocument/2006/relationships/tags" Target="../tags/tag50.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notesSlide" Target="../notesSlides/notesSlide12.xml"/><Relationship Id="rId11" Type="http://schemas.openxmlformats.org/officeDocument/2006/relationships/image" Target="../media/image12.png"/><Relationship Id="rId5" Type="http://schemas.openxmlformats.org/officeDocument/2006/relationships/slideLayout" Target="../slideLayouts/slideLayout7.xml"/><Relationship Id="rId10" Type="http://schemas.openxmlformats.org/officeDocument/2006/relationships/image" Target="../media/image11.svg"/><Relationship Id="rId4" Type="http://schemas.openxmlformats.org/officeDocument/2006/relationships/tags" Target="../tags/tag51.xml"/><Relationship Id="rId9" Type="http://schemas.openxmlformats.org/officeDocument/2006/relationships/image" Target="../media/image10.png"/><Relationship Id="rId1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13" Type="http://schemas.openxmlformats.org/officeDocument/2006/relationships/image" Target="../media/image12.png"/><Relationship Id="rId3" Type="http://schemas.openxmlformats.org/officeDocument/2006/relationships/tags" Target="../tags/tag54.xml"/><Relationship Id="rId7" Type="http://schemas.openxmlformats.org/officeDocument/2006/relationships/slideLayout" Target="../slideLayouts/slideLayout7.xml"/><Relationship Id="rId12" Type="http://schemas.openxmlformats.org/officeDocument/2006/relationships/image" Target="../media/image11.svg"/><Relationship Id="rId2" Type="http://schemas.openxmlformats.org/officeDocument/2006/relationships/tags" Target="../tags/tag53.xml"/><Relationship Id="rId16" Type="http://schemas.openxmlformats.org/officeDocument/2006/relationships/image" Target="../media/image7.svg"/><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image" Target="../media/image10.png"/><Relationship Id="rId5" Type="http://schemas.openxmlformats.org/officeDocument/2006/relationships/tags" Target="../tags/tag56.xml"/><Relationship Id="rId15" Type="http://schemas.openxmlformats.org/officeDocument/2006/relationships/image" Target="../media/image6.png"/><Relationship Id="rId10" Type="http://schemas.openxmlformats.org/officeDocument/2006/relationships/image" Target="../media/image21.svg"/><Relationship Id="rId4" Type="http://schemas.openxmlformats.org/officeDocument/2006/relationships/tags" Target="../tags/tag55.xml"/><Relationship Id="rId9" Type="http://schemas.openxmlformats.org/officeDocument/2006/relationships/image" Target="../media/image20.png"/><Relationship Id="rId14" Type="http://schemas.openxmlformats.org/officeDocument/2006/relationships/image" Target="../media/image13.svg"/></Relationships>
</file>

<file path=ppt/slides/_rels/slide1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tags" Target="../tags/tag60.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notesSlide" Target="../notesSlides/notesSlide14.xml"/><Relationship Id="rId11" Type="http://schemas.openxmlformats.org/officeDocument/2006/relationships/image" Target="../media/image12.png"/><Relationship Id="rId5" Type="http://schemas.openxmlformats.org/officeDocument/2006/relationships/slideLayout" Target="../slideLayouts/slideLayout7.xml"/><Relationship Id="rId10" Type="http://schemas.openxmlformats.org/officeDocument/2006/relationships/image" Target="../media/image11.svg"/><Relationship Id="rId4" Type="http://schemas.openxmlformats.org/officeDocument/2006/relationships/tags" Target="../tags/tag61.xml"/><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64.xml"/><Relationship Id="rId7" Type="http://schemas.openxmlformats.org/officeDocument/2006/relationships/image" Target="../media/image21.sv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15.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67.xml"/><Relationship Id="rId7" Type="http://schemas.openxmlformats.org/officeDocument/2006/relationships/image" Target="../media/image21.svg"/><Relationship Id="rId12" Type="http://schemas.openxmlformats.org/officeDocument/2006/relationships/image" Target="../media/image32.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16.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70.xml"/><Relationship Id="rId7" Type="http://schemas.openxmlformats.org/officeDocument/2006/relationships/image" Target="../media/image21.svg"/><Relationship Id="rId12" Type="http://schemas.openxmlformats.org/officeDocument/2006/relationships/image" Target="../media/image33.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17.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3.svg"/><Relationship Id="rId3" Type="http://schemas.openxmlformats.org/officeDocument/2006/relationships/tags" Target="../tags/tag73.xml"/><Relationship Id="rId7" Type="http://schemas.openxmlformats.org/officeDocument/2006/relationships/notesSlide" Target="../notesSlides/notesSlide18.xml"/><Relationship Id="rId12" Type="http://schemas.openxmlformats.org/officeDocument/2006/relationships/image" Target="../media/image12.png"/><Relationship Id="rId2" Type="http://schemas.openxmlformats.org/officeDocument/2006/relationships/tags" Target="../tags/tag72.xml"/><Relationship Id="rId16" Type="http://schemas.openxmlformats.org/officeDocument/2006/relationships/image" Target="../media/image36.png"/><Relationship Id="rId1" Type="http://schemas.openxmlformats.org/officeDocument/2006/relationships/tags" Target="../tags/tag71.xml"/><Relationship Id="rId6" Type="http://schemas.openxmlformats.org/officeDocument/2006/relationships/slideLayout" Target="../slideLayouts/slideLayout7.xml"/><Relationship Id="rId11" Type="http://schemas.openxmlformats.org/officeDocument/2006/relationships/image" Target="../media/image11.svg"/><Relationship Id="rId5" Type="http://schemas.openxmlformats.org/officeDocument/2006/relationships/tags" Target="../tags/tag75.xml"/><Relationship Id="rId15" Type="http://schemas.openxmlformats.org/officeDocument/2006/relationships/image" Target="../media/image35.png"/><Relationship Id="rId10" Type="http://schemas.openxmlformats.org/officeDocument/2006/relationships/image" Target="../media/image10.png"/><Relationship Id="rId4" Type="http://schemas.openxmlformats.org/officeDocument/2006/relationships/tags" Target="../tags/tag74.xml"/><Relationship Id="rId9" Type="http://schemas.openxmlformats.org/officeDocument/2006/relationships/image" Target="../media/image21.svg"/><Relationship Id="rId1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78.xml"/><Relationship Id="rId7" Type="http://schemas.openxmlformats.org/officeDocument/2006/relationships/image" Target="../media/image21.svg"/><Relationship Id="rId12" Type="http://schemas.openxmlformats.org/officeDocument/2006/relationships/image" Target="../media/image37.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19.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media/image11.sv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10.png"/><Relationship Id="rId17" Type="http://schemas.openxmlformats.org/officeDocument/2006/relationships/image" Target="../media/image7.svg"/><Relationship Id="rId2" Type="http://schemas.openxmlformats.org/officeDocument/2006/relationships/tags" Target="../tags/tag7.xml"/><Relationship Id="rId16" Type="http://schemas.openxmlformats.org/officeDocument/2006/relationships/image" Target="../media/image6.pn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21.svg"/><Relationship Id="rId5" Type="http://schemas.openxmlformats.org/officeDocument/2006/relationships/tags" Target="../tags/tag10.xml"/><Relationship Id="rId15" Type="http://schemas.openxmlformats.org/officeDocument/2006/relationships/image" Target="../media/image13.svg"/><Relationship Id="rId10" Type="http://schemas.openxmlformats.org/officeDocument/2006/relationships/image" Target="../media/image20.png"/><Relationship Id="rId4" Type="http://schemas.openxmlformats.org/officeDocument/2006/relationships/tags" Target="../tags/tag9.xml"/><Relationship Id="rId9" Type="http://schemas.openxmlformats.org/officeDocument/2006/relationships/notesSlide" Target="../notesSlides/notesSlide2.xml"/><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81.xml"/><Relationship Id="rId7" Type="http://schemas.openxmlformats.org/officeDocument/2006/relationships/image" Target="../media/image21.sv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20.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s>
</file>

<file path=ppt/slides/_rels/slide21.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38.png"/><Relationship Id="rId3" Type="http://schemas.openxmlformats.org/officeDocument/2006/relationships/tags" Target="../tags/tag84.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notesSlide" Target="../notesSlides/notesSlide21.xml"/><Relationship Id="rId11" Type="http://schemas.openxmlformats.org/officeDocument/2006/relationships/image" Target="../media/image12.png"/><Relationship Id="rId5" Type="http://schemas.openxmlformats.org/officeDocument/2006/relationships/slideLayout" Target="../slideLayouts/slideLayout7.xml"/><Relationship Id="rId10" Type="http://schemas.openxmlformats.org/officeDocument/2006/relationships/image" Target="../media/image11.svg"/><Relationship Id="rId4" Type="http://schemas.openxmlformats.org/officeDocument/2006/relationships/tags" Target="../tags/tag85.xml"/><Relationship Id="rId9" Type="http://schemas.openxmlformats.org/officeDocument/2006/relationships/image" Target="../media/image10.png"/><Relationship Id="rId14"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40.png"/><Relationship Id="rId3" Type="http://schemas.openxmlformats.org/officeDocument/2006/relationships/tags" Target="../tags/tag88.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notesSlide" Target="../notesSlides/notesSlide22.xml"/><Relationship Id="rId11" Type="http://schemas.openxmlformats.org/officeDocument/2006/relationships/image" Target="../media/image12.png"/><Relationship Id="rId5" Type="http://schemas.openxmlformats.org/officeDocument/2006/relationships/slideLayout" Target="../slideLayouts/slideLayout7.xml"/><Relationship Id="rId10" Type="http://schemas.openxmlformats.org/officeDocument/2006/relationships/image" Target="../media/image11.svg"/><Relationship Id="rId4" Type="http://schemas.openxmlformats.org/officeDocument/2006/relationships/tags" Target="../tags/tag89.xml"/><Relationship Id="rId9" Type="http://schemas.openxmlformats.org/officeDocument/2006/relationships/image" Target="../media/image10.png"/><Relationship Id="rId14" Type="http://schemas.openxmlformats.org/officeDocument/2006/relationships/image" Target="../media/image41.png"/></Relationships>
</file>

<file path=ppt/slides/_rels/slide2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42.png"/><Relationship Id="rId3" Type="http://schemas.openxmlformats.org/officeDocument/2006/relationships/tags" Target="../tags/tag92.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notesSlide" Target="../notesSlides/notesSlide23.xml"/><Relationship Id="rId11" Type="http://schemas.openxmlformats.org/officeDocument/2006/relationships/image" Target="../media/image12.png"/><Relationship Id="rId5" Type="http://schemas.openxmlformats.org/officeDocument/2006/relationships/slideLayout" Target="../slideLayouts/slideLayout7.xml"/><Relationship Id="rId10" Type="http://schemas.openxmlformats.org/officeDocument/2006/relationships/image" Target="../media/image11.svg"/><Relationship Id="rId4" Type="http://schemas.openxmlformats.org/officeDocument/2006/relationships/tags" Target="../tags/tag93.xml"/><Relationship Id="rId9" Type="http://schemas.openxmlformats.org/officeDocument/2006/relationships/image" Target="../media/image10.png"/><Relationship Id="rId14" Type="http://schemas.openxmlformats.org/officeDocument/2006/relationships/image" Target="../media/image43.png"/></Relationships>
</file>

<file path=ppt/slides/_rels/slide24.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1.sv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5.svg"/><Relationship Id="rId11" Type="http://schemas.openxmlformats.org/officeDocument/2006/relationships/image" Target="../media/image10.png"/><Relationship Id="rId5" Type="http://schemas.openxmlformats.org/officeDocument/2006/relationships/image" Target="../media/image2.png"/><Relationship Id="rId10" Type="http://schemas.openxmlformats.org/officeDocument/2006/relationships/image" Target="../media/image7.svg"/><Relationship Id="rId4" Type="http://schemas.openxmlformats.org/officeDocument/2006/relationships/image" Target="../media/image44.svg"/><Relationship Id="rId9" Type="http://schemas.openxmlformats.org/officeDocument/2006/relationships/image" Target="../media/image6.png"/><Relationship Id="rId14" Type="http://schemas.openxmlformats.org/officeDocument/2006/relationships/image" Target="../media/image46.sv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5.xml"/><Relationship Id="rId7" Type="http://schemas.openxmlformats.org/officeDocument/2006/relationships/image" Target="../media/image21.sv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3.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8.xml"/><Relationship Id="rId7" Type="http://schemas.openxmlformats.org/officeDocument/2006/relationships/image" Target="../media/image21.sv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4.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21.xml"/><Relationship Id="rId7" Type="http://schemas.openxmlformats.org/officeDocument/2006/relationships/image" Target="../media/image21.sv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5.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3.svg"/><Relationship Id="rId3" Type="http://schemas.openxmlformats.org/officeDocument/2006/relationships/tags" Target="../tags/tag24.xml"/><Relationship Id="rId7" Type="http://schemas.openxmlformats.org/officeDocument/2006/relationships/image" Target="../media/image21.svg"/><Relationship Id="rId12" Type="http://schemas.openxmlformats.org/officeDocument/2006/relationships/image" Target="../media/image2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0.png"/><Relationship Id="rId11" Type="http://schemas.openxmlformats.org/officeDocument/2006/relationships/image" Target="../media/image13.svg"/><Relationship Id="rId5" Type="http://schemas.openxmlformats.org/officeDocument/2006/relationships/notesSlide" Target="../notesSlides/notesSlide6.xml"/><Relationship Id="rId10" Type="http://schemas.openxmlformats.org/officeDocument/2006/relationships/image" Target="../media/image12.png"/><Relationship Id="rId4" Type="http://schemas.openxmlformats.org/officeDocument/2006/relationships/slideLayout" Target="../slideLayouts/slideLayout7.xml"/><Relationship Id="rId9" Type="http://schemas.openxmlformats.org/officeDocument/2006/relationships/image" Target="../media/image11.sv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3.svg"/><Relationship Id="rId3" Type="http://schemas.openxmlformats.org/officeDocument/2006/relationships/tags" Target="../tags/tag27.xml"/><Relationship Id="rId7" Type="http://schemas.openxmlformats.org/officeDocument/2006/relationships/notesSlide" Target="../notesSlides/notesSlide7.xml"/><Relationship Id="rId12" Type="http://schemas.openxmlformats.org/officeDocument/2006/relationships/image" Target="../media/image1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7.xml"/><Relationship Id="rId11" Type="http://schemas.openxmlformats.org/officeDocument/2006/relationships/image" Target="../media/image11.svg"/><Relationship Id="rId5" Type="http://schemas.openxmlformats.org/officeDocument/2006/relationships/tags" Target="../tags/tag29.xml"/><Relationship Id="rId15" Type="http://schemas.openxmlformats.org/officeDocument/2006/relationships/image" Target="../media/image23.svg"/><Relationship Id="rId10" Type="http://schemas.openxmlformats.org/officeDocument/2006/relationships/image" Target="../media/image10.png"/><Relationship Id="rId4" Type="http://schemas.openxmlformats.org/officeDocument/2006/relationships/tags" Target="../tags/tag28.xml"/><Relationship Id="rId9" Type="http://schemas.openxmlformats.org/officeDocument/2006/relationships/image" Target="../media/image21.svg"/><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2.png"/><Relationship Id="rId3" Type="http://schemas.openxmlformats.org/officeDocument/2006/relationships/tags" Target="../tags/tag32.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8.xml"/><Relationship Id="rId11" Type="http://schemas.openxmlformats.org/officeDocument/2006/relationships/image" Target="../media/image12.png"/><Relationship Id="rId5" Type="http://schemas.openxmlformats.org/officeDocument/2006/relationships/slideLayout" Target="../slideLayouts/slideLayout7.xml"/><Relationship Id="rId15" Type="http://schemas.openxmlformats.org/officeDocument/2006/relationships/image" Target="../media/image25.png"/><Relationship Id="rId10" Type="http://schemas.openxmlformats.org/officeDocument/2006/relationships/image" Target="../media/image11.svg"/><Relationship Id="rId4" Type="http://schemas.openxmlformats.org/officeDocument/2006/relationships/tags" Target="../tags/tag33.xml"/><Relationship Id="rId9" Type="http://schemas.openxmlformats.org/officeDocument/2006/relationships/image" Target="../media/image10.png"/><Relationship Id="rId14" Type="http://schemas.openxmlformats.org/officeDocument/2006/relationships/image" Target="../media/image23.svg"/></Relationships>
</file>

<file path=ppt/slides/_rels/slide9.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2.png"/><Relationship Id="rId3" Type="http://schemas.openxmlformats.org/officeDocument/2006/relationships/tags" Target="../tags/tag36.xml"/><Relationship Id="rId7" Type="http://schemas.openxmlformats.org/officeDocument/2006/relationships/image" Target="../media/image20.png"/><Relationship Id="rId12" Type="http://schemas.openxmlformats.org/officeDocument/2006/relationships/image" Target="../media/image13.svg"/><Relationship Id="rId2" Type="http://schemas.openxmlformats.org/officeDocument/2006/relationships/tags" Target="../tags/tag35.xml"/><Relationship Id="rId16" Type="http://schemas.openxmlformats.org/officeDocument/2006/relationships/image" Target="../media/image26.png"/><Relationship Id="rId1" Type="http://schemas.openxmlformats.org/officeDocument/2006/relationships/tags" Target="../tags/tag34.xml"/><Relationship Id="rId6" Type="http://schemas.openxmlformats.org/officeDocument/2006/relationships/notesSlide" Target="../notesSlides/notesSlide9.xml"/><Relationship Id="rId11" Type="http://schemas.openxmlformats.org/officeDocument/2006/relationships/image" Target="../media/image12.png"/><Relationship Id="rId5" Type="http://schemas.openxmlformats.org/officeDocument/2006/relationships/slideLayout" Target="../slideLayouts/slideLayout7.xml"/><Relationship Id="rId15" Type="http://schemas.openxmlformats.org/officeDocument/2006/relationships/tags" Target="../tags/tag37.xml"/><Relationship Id="rId10" Type="http://schemas.openxmlformats.org/officeDocument/2006/relationships/image" Target="../media/image11.svg"/><Relationship Id="rId4" Type="http://schemas.openxmlformats.org/officeDocument/2006/relationships/tags" Target="../tags/tag37.xml"/><Relationship Id="rId9" Type="http://schemas.openxmlformats.org/officeDocument/2006/relationships/image" Target="../media/image10.png"/><Relationship Id="rId1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3D89"/>
        </a:solidFill>
        <a:effectLst/>
      </p:bgPr>
    </p:bg>
    <p:spTree>
      <p:nvGrpSpPr>
        <p:cNvPr id="1" name=""/>
        <p:cNvGrpSpPr/>
        <p:nvPr/>
      </p:nvGrpSpPr>
      <p:grpSpPr>
        <a:xfrm>
          <a:off x="0" y="0"/>
          <a:ext cx="0" cy="0"/>
          <a:chOff x="0" y="0"/>
          <a:chExt cx="0" cy="0"/>
        </a:xfrm>
      </p:grpSpPr>
      <p:pic>
        <p:nvPicPr>
          <p:cNvPr id="11" name="图片 10" descr="07-2"/>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0" y="0"/>
            <a:ext cx="2733675" cy="1790700"/>
          </a:xfrm>
          <a:prstGeom prst="rect">
            <a:avLst/>
          </a:prstGeom>
        </p:spPr>
      </p:pic>
      <p:pic>
        <p:nvPicPr>
          <p:cNvPr id="32" name="图片 31" descr="07-4"/>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83575" y="2960370"/>
            <a:ext cx="3238500" cy="2740660"/>
          </a:xfrm>
          <a:prstGeom prst="rect">
            <a:avLst/>
          </a:prstGeom>
        </p:spPr>
      </p:pic>
      <p:pic>
        <p:nvPicPr>
          <p:cNvPr id="14" name="图片 13" descr="07-3"/>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83525" y="0"/>
            <a:ext cx="3641725" cy="4596130"/>
          </a:xfrm>
          <a:prstGeom prst="rect">
            <a:avLst/>
          </a:prstGeom>
        </p:spPr>
      </p:pic>
      <p:pic>
        <p:nvPicPr>
          <p:cNvPr id="29" name="图片 28" descr="07-1"/>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0" y="2340610"/>
            <a:ext cx="3430270" cy="3442335"/>
          </a:xfrm>
          <a:prstGeom prst="rect">
            <a:avLst/>
          </a:prstGeom>
        </p:spPr>
      </p:pic>
      <p:pic>
        <p:nvPicPr>
          <p:cNvPr id="33" name="图片 32" descr="07-5"/>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217295" y="307340"/>
            <a:ext cx="4986655" cy="4986655"/>
          </a:xfrm>
          <a:prstGeom prst="rect">
            <a:avLst/>
          </a:prstGeom>
        </p:spPr>
      </p:pic>
      <p:sp>
        <p:nvSpPr>
          <p:cNvPr id="7" name="矩形 6"/>
          <p:cNvSpPr/>
          <p:nvPr/>
        </p:nvSpPr>
        <p:spPr>
          <a:xfrm>
            <a:off x="-3810" y="4365625"/>
            <a:ext cx="11525250" cy="2125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202056" y="2067579"/>
            <a:ext cx="11113517" cy="1010584"/>
          </a:xfrm>
          <a:prstGeom prst="rect">
            <a:avLst/>
          </a:prstGeom>
          <a:noFill/>
        </p:spPr>
        <p:txBody>
          <a:bodyPr wrap="square" lIns="86411" tIns="43205" rIns="86411" bIns="43205" rtlCol="0">
            <a:spAutoFit/>
          </a:bodyPr>
          <a:lstStyle/>
          <a:p>
            <a:pPr algn="ctr"/>
            <a:r>
              <a:rPr lang="en-US" altLang="zh-CN" sz="6000" b="1" dirty="0">
                <a:solidFill>
                  <a:schemeClr val="bg1"/>
                </a:solidFill>
                <a:latin typeface="微软雅黑" panose="020B0503020204020204" charset="-122"/>
                <a:ea typeface="微软雅黑" panose="020B0503020204020204" charset="-122"/>
              </a:rPr>
              <a:t>RAG</a:t>
            </a:r>
            <a:r>
              <a:rPr lang="zh-CN" altLang="en-US" sz="6000" b="1" dirty="0">
                <a:solidFill>
                  <a:schemeClr val="bg1"/>
                </a:solidFill>
                <a:latin typeface="微软雅黑" panose="020B0503020204020204" charset="-122"/>
                <a:ea typeface="微软雅黑" panose="020B0503020204020204" charset="-122"/>
              </a:rPr>
              <a:t>和</a:t>
            </a:r>
            <a:r>
              <a:rPr lang="en-US" altLang="zh-CN" sz="6000" b="1" dirty="0" err="1">
                <a:solidFill>
                  <a:schemeClr val="bg1"/>
                </a:solidFill>
                <a:latin typeface="微软雅黑" panose="020B0503020204020204" charset="-122"/>
                <a:ea typeface="微软雅黑" panose="020B0503020204020204" charset="-122"/>
              </a:rPr>
              <a:t>MemoryDecoder</a:t>
            </a:r>
            <a:endParaRPr lang="zh-CN" altLang="en-US" sz="6000" b="1" dirty="0">
              <a:solidFill>
                <a:schemeClr val="bg1"/>
              </a:solidFill>
              <a:latin typeface="微软雅黑" panose="020B0503020204020204" charset="-122"/>
              <a:ea typeface="微软雅黑" panose="020B0503020204020204" charset="-122"/>
            </a:endParaRPr>
          </a:p>
        </p:txBody>
      </p:sp>
      <p:sp>
        <p:nvSpPr>
          <p:cNvPr id="3" name="圆角矩形 2"/>
          <p:cNvSpPr/>
          <p:nvPr/>
        </p:nvSpPr>
        <p:spPr>
          <a:xfrm>
            <a:off x="4774606" y="5372702"/>
            <a:ext cx="1974215" cy="361315"/>
          </a:xfrm>
          <a:prstGeom prst="roundRect">
            <a:avLst/>
          </a:prstGeom>
          <a:solidFill>
            <a:srgbClr val="123D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logo"/>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64540" y="561975"/>
            <a:ext cx="2274570" cy="667385"/>
          </a:xfrm>
          <a:prstGeom prst="rect">
            <a:avLst/>
          </a:prstGeom>
        </p:spPr>
      </p:pic>
      <p:sp>
        <p:nvSpPr>
          <p:cNvPr id="8" name="TextBox 15"/>
          <p:cNvSpPr txBox="1"/>
          <p:nvPr/>
        </p:nvSpPr>
        <p:spPr>
          <a:xfrm>
            <a:off x="4915630" y="5385090"/>
            <a:ext cx="5054051" cy="348864"/>
          </a:xfrm>
          <a:prstGeom prst="rect">
            <a:avLst/>
          </a:prstGeom>
          <a:noFill/>
        </p:spPr>
        <p:txBody>
          <a:bodyPr wrap="none" lIns="86411" tIns="43205" rIns="86411" bIns="43205" rtlCol="0">
            <a:spAutoFit/>
          </a:bodyPr>
          <a:lstStyle/>
          <a:p>
            <a:r>
              <a:rPr lang="zh-CN" altLang="en-US" dirty="0">
                <a:solidFill>
                  <a:schemeClr val="bg1"/>
                </a:solidFill>
              </a:rPr>
              <a:t>汇报人：王雨年    </a:t>
            </a:r>
            <a:r>
              <a:rPr lang="en-US" altLang="zh-CN" dirty="0">
                <a:solidFill>
                  <a:schemeClr val="bg1"/>
                </a:solidFill>
              </a:rPr>
              <a:t>            </a:t>
            </a:r>
            <a:r>
              <a:rPr lang="zh-CN" altLang="en-US" dirty="0">
                <a:solidFill>
                  <a:schemeClr val="bg1"/>
                </a:solidFill>
              </a:rPr>
              <a:t>汇报日期：</a:t>
            </a:r>
            <a:r>
              <a:rPr lang="en-US" altLang="zh-CN" dirty="0">
                <a:solidFill>
                  <a:schemeClr val="bg1"/>
                </a:solidFill>
              </a:rPr>
              <a:t>XXXX.XX.XX</a:t>
            </a:r>
          </a:p>
        </p:txBody>
      </p:sp>
      <p:sp>
        <p:nvSpPr>
          <p:cNvPr id="12" name="矩形 11"/>
          <p:cNvSpPr/>
          <p:nvPr/>
        </p:nvSpPr>
        <p:spPr>
          <a:xfrm>
            <a:off x="0" y="4365625"/>
            <a:ext cx="11525250" cy="36000"/>
          </a:xfrm>
          <a:prstGeom prst="rect">
            <a:avLst/>
          </a:prstGeom>
          <a:gradFill>
            <a:gsLst>
              <a:gs pos="0">
                <a:srgbClr val="036EB8"/>
              </a:gs>
              <a:gs pos="29000">
                <a:srgbClr val="2EA7E0">
                  <a:alpha val="50000"/>
                </a:srgbClr>
              </a:gs>
              <a:gs pos="100000">
                <a:srgbClr val="2EA7E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F0AAFC23-CD72-96EC-C06B-51C0AB9FE6F1}"/>
              </a:ext>
            </a:extLst>
          </p:cNvPr>
          <p:cNvGrpSpPr/>
          <p:nvPr/>
        </p:nvGrpSpPr>
        <p:grpSpPr>
          <a:xfrm>
            <a:off x="4521199" y="4624591"/>
            <a:ext cx="2479675" cy="525145"/>
            <a:chOff x="4439602" y="4624591"/>
            <a:chExt cx="2479675" cy="525145"/>
          </a:xfrm>
        </p:grpSpPr>
        <p:pic>
          <p:nvPicPr>
            <p:cNvPr id="2" name="图片 1" descr="01"/>
            <p:cNvPicPr>
              <a:picLocks noChangeAspect="1"/>
            </p:cNvPicPr>
            <p:nvPr>
              <p:custDataLst>
                <p:tags r:id="rId1"/>
              </p:custDataLst>
            </p:nvPr>
          </p:nvPicPr>
          <p:blipFill>
            <a:blip r:embed="rId19">
              <a:extLst>
                <a:ext uri="{96DAC541-7B7A-43D3-8B79-37D633B846F1}">
                  <asvg:svgBlip xmlns:asvg="http://schemas.microsoft.com/office/drawing/2016/SVG/main" r:embed="rId20"/>
                </a:ext>
              </a:extLst>
            </a:blip>
            <a:stretch>
              <a:fillRect/>
            </a:stretch>
          </p:blipFill>
          <p:spPr>
            <a:xfrm>
              <a:off x="6394132" y="4624591"/>
              <a:ext cx="525145" cy="525145"/>
            </a:xfrm>
            <a:prstGeom prst="rect">
              <a:avLst/>
            </a:prstGeom>
          </p:spPr>
        </p:pic>
        <p:pic>
          <p:nvPicPr>
            <p:cNvPr id="5" name="图片 4" descr="02"/>
            <p:cNvPicPr>
              <a:picLocks noChangeAspect="1"/>
            </p:cNvPicPr>
            <p:nvPr>
              <p:custDataLst>
                <p:tags r:id="rId2"/>
              </p:custDataLst>
            </p:nvPr>
          </p:nvPicPr>
          <p:blipFill>
            <a:blip r:embed="rId21">
              <a:extLst>
                <a:ext uri="{96DAC541-7B7A-43D3-8B79-37D633B846F1}">
                  <asvg:svgBlip xmlns:asvg="http://schemas.microsoft.com/office/drawing/2016/SVG/main" r:embed="rId22"/>
                </a:ext>
              </a:extLst>
            </a:blip>
            <a:stretch>
              <a:fillRect/>
            </a:stretch>
          </p:blipFill>
          <p:spPr>
            <a:xfrm>
              <a:off x="4439602" y="4624591"/>
              <a:ext cx="525145" cy="525145"/>
            </a:xfrm>
            <a:prstGeom prst="rect">
              <a:avLst/>
            </a:prstGeom>
          </p:spPr>
        </p:pic>
        <p:pic>
          <p:nvPicPr>
            <p:cNvPr id="10" name="图片 9" descr="03"/>
            <p:cNvPicPr>
              <a:picLocks noChangeAspect="1"/>
            </p:cNvPicPr>
            <p:nvPr>
              <p:custDataLst>
                <p:tags r:id="rId3"/>
              </p:custDataLst>
            </p:nvPr>
          </p:nvPicPr>
          <p:blipFill>
            <a:blip r:embed="rId23">
              <a:extLst>
                <a:ext uri="{96DAC541-7B7A-43D3-8B79-37D633B846F1}">
                  <asvg:svgBlip xmlns:asvg="http://schemas.microsoft.com/office/drawing/2016/SVG/main" r:embed="rId24"/>
                </a:ext>
              </a:extLst>
            </a:blip>
            <a:stretch>
              <a:fillRect/>
            </a:stretch>
          </p:blipFill>
          <p:spPr>
            <a:xfrm>
              <a:off x="5416867" y="4624591"/>
              <a:ext cx="525145" cy="525145"/>
            </a:xfrm>
            <a:prstGeom prst="rect">
              <a:avLst/>
            </a:prstGeom>
          </p:spPr>
        </p:pic>
        <p:cxnSp>
          <p:nvCxnSpPr>
            <p:cNvPr id="6" name="直接连接符 5"/>
            <p:cNvCxnSpPr/>
            <p:nvPr/>
          </p:nvCxnSpPr>
          <p:spPr>
            <a:xfrm flipH="1">
              <a:off x="5186362" y="4703966"/>
              <a:ext cx="8890" cy="366395"/>
            </a:xfrm>
            <a:prstGeom prst="line">
              <a:avLst/>
            </a:prstGeom>
            <a:ln w="12700">
              <a:solidFill>
                <a:srgbClr val="123D89"/>
              </a:solidFill>
            </a:ln>
          </p:spPr>
          <p:style>
            <a:lnRef idx="2">
              <a:schemeClr val="accent1"/>
            </a:lnRef>
            <a:fillRef idx="0">
              <a:srgbClr val="FFFFFF"/>
            </a:fillRef>
            <a:effectRef idx="0">
              <a:srgbClr val="FFFFFF"/>
            </a:effectRef>
            <a:fontRef idx="minor">
              <a:schemeClr val="tx1"/>
            </a:fontRef>
          </p:style>
        </p:cxnSp>
        <p:cxnSp>
          <p:nvCxnSpPr>
            <p:cNvPr id="13" name="直接连接符 12"/>
            <p:cNvCxnSpPr/>
            <p:nvPr>
              <p:custDataLst>
                <p:tags r:id="rId4"/>
              </p:custDataLst>
            </p:nvPr>
          </p:nvCxnSpPr>
          <p:spPr>
            <a:xfrm flipH="1">
              <a:off x="6163627" y="4703966"/>
              <a:ext cx="8890" cy="366395"/>
            </a:xfrm>
            <a:prstGeom prst="line">
              <a:avLst/>
            </a:prstGeom>
            <a:ln w="12700">
              <a:solidFill>
                <a:srgbClr val="123D89"/>
              </a:solidFill>
            </a:ln>
          </p:spPr>
          <p:style>
            <a:lnRef idx="2">
              <a:schemeClr val="accent1"/>
            </a:lnRef>
            <a:fillRef idx="0">
              <a:srgbClr val="FFFFFF"/>
            </a:fillRef>
            <a:effectRef idx="0">
              <a:srgbClr val="FFFFFF"/>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E9AB37-5913-2772-4CDD-2F8F817148F9}"/>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2B2A283C-7B8A-9A3C-ACC6-B989CF149D66}"/>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09399E40-278E-B3D0-D8A0-B97B497E21ED}"/>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1422F33D-EDD8-ACBD-98D9-00F032F430BB}"/>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32" name="图形">
            <a:extLst>
              <a:ext uri="{FF2B5EF4-FFF2-40B4-BE49-F238E27FC236}">
                <a16:creationId xmlns:a16="http://schemas.microsoft.com/office/drawing/2014/main" id="{5C9EA9CE-BCA6-A6B5-47A3-0F30867BA6E7}"/>
              </a:ext>
            </a:extLst>
          </p:cNvPr>
          <p:cNvSpPr txBox="1"/>
          <p:nvPr>
            <p:custDataLst>
              <p:tags r:id="rId3"/>
            </p:custDataLst>
          </p:nvPr>
        </p:nvSpPr>
        <p:spPr>
          <a:xfrm>
            <a:off x="374649" y="2267911"/>
            <a:ext cx="7315019" cy="400111"/>
          </a:xfrm>
          <a:prstGeom prst="rect">
            <a:avLst/>
          </a:prstGeom>
          <a:noFill/>
        </p:spPr>
        <p:txBody>
          <a:bodyPr wrap="square" rtlCol="0">
            <a:spAutoFit/>
          </a:bodyPr>
          <a:lstStyle/>
          <a:p>
            <a:pPr lvl="0">
              <a:spcBef>
                <a:spcPct val="20000"/>
              </a:spcBef>
              <a:defRPr/>
            </a:pP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训练过程</a:t>
            </a:r>
          </a:p>
        </p:txBody>
      </p:sp>
      <p:pic>
        <p:nvPicPr>
          <p:cNvPr id="67" name="图片 66" descr="logo">
            <a:extLst>
              <a:ext uri="{FF2B5EF4-FFF2-40B4-BE49-F238E27FC236}">
                <a16:creationId xmlns:a16="http://schemas.microsoft.com/office/drawing/2014/main" id="{C7E2718B-412D-064E-6E09-FC9B4EC7985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pic>
        <p:nvPicPr>
          <p:cNvPr id="14" name="图片 13" descr="12">
            <a:extLst>
              <a:ext uri="{FF2B5EF4-FFF2-40B4-BE49-F238E27FC236}">
                <a16:creationId xmlns:a16="http://schemas.microsoft.com/office/drawing/2014/main" id="{7101715B-790C-3E10-86BC-7EAF740A044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9140" y="1663065"/>
            <a:ext cx="752475" cy="351790"/>
          </a:xfrm>
          <a:prstGeom prst="rect">
            <a:avLst/>
          </a:prstGeom>
        </p:spPr>
      </p:pic>
      <p:sp>
        <p:nvSpPr>
          <p:cNvPr id="4" name="TextBox 16">
            <a:extLst>
              <a:ext uri="{FF2B5EF4-FFF2-40B4-BE49-F238E27FC236}">
                <a16:creationId xmlns:a16="http://schemas.microsoft.com/office/drawing/2014/main" id="{5E50B37B-3943-F617-598A-4E1307B76451}"/>
              </a:ext>
            </a:extLst>
          </p:cNvPr>
          <p:cNvSpPr txBox="1"/>
          <p:nvPr/>
        </p:nvSpPr>
        <p:spPr>
          <a:xfrm>
            <a:off x="277891" y="124372"/>
            <a:ext cx="4225555"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Retrieval-Augmented Generation</a:t>
            </a:r>
          </a:p>
        </p:txBody>
      </p:sp>
      <p:sp>
        <p:nvSpPr>
          <p:cNvPr id="5" name="TextBox 17">
            <a:extLst>
              <a:ext uri="{FF2B5EF4-FFF2-40B4-BE49-F238E27FC236}">
                <a16:creationId xmlns:a16="http://schemas.microsoft.com/office/drawing/2014/main" id="{E31C6272-99BE-63F4-D994-1B563CCE15B2}"/>
              </a:ext>
            </a:extLst>
          </p:cNvPr>
          <p:cNvSpPr txBox="1"/>
          <p:nvPr/>
        </p:nvSpPr>
        <p:spPr>
          <a:xfrm>
            <a:off x="425322" y="788823"/>
            <a:ext cx="10671429" cy="1224331"/>
          </a:xfrm>
          <a:prstGeom prst="rect">
            <a:avLst/>
          </a:prstGeom>
          <a:noFill/>
        </p:spPr>
        <p:txBody>
          <a:bodyPr wrap="none" lIns="115212" tIns="57605" rIns="115212" bIns="57605" rtlCol="0">
            <a:spAutoFit/>
          </a:bodyPr>
          <a:lstStyle/>
          <a:p>
            <a:pPr algn="ctr"/>
            <a:r>
              <a:rPr lang="zh-CN" altLang="en-US" sz="3600" b="1" dirty="0">
                <a:solidFill>
                  <a:srgbClr val="00489D"/>
                </a:solidFill>
              </a:rPr>
              <a:t>四、解决方案：</a:t>
            </a:r>
            <a:r>
              <a:rPr lang="en-US" altLang="zh-CN" sz="3600" b="1" dirty="0">
                <a:solidFill>
                  <a:srgbClr val="00489D"/>
                </a:solidFill>
              </a:rPr>
              <a:t>Retrieval-Augmented Generation</a:t>
            </a:r>
          </a:p>
          <a:p>
            <a:pPr algn="ctr"/>
            <a:endParaRPr lang="zh-CN" altLang="en-US" sz="3600" b="1" dirty="0">
              <a:solidFill>
                <a:srgbClr val="00489D"/>
              </a:solidFill>
            </a:endParaRPr>
          </a:p>
        </p:txBody>
      </p:sp>
      <p:sp>
        <p:nvSpPr>
          <p:cNvPr id="2" name="图形">
            <a:extLst>
              <a:ext uri="{FF2B5EF4-FFF2-40B4-BE49-F238E27FC236}">
                <a16:creationId xmlns:a16="http://schemas.microsoft.com/office/drawing/2014/main" id="{CB212B0F-6692-C940-317E-3DBEB4767AC2}"/>
              </a:ext>
            </a:extLst>
          </p:cNvPr>
          <p:cNvSpPr txBox="1"/>
          <p:nvPr>
            <p:custDataLst>
              <p:tags r:id="rId4"/>
            </p:custDataLst>
          </p:nvPr>
        </p:nvSpPr>
        <p:spPr bwMode="auto">
          <a:xfrm>
            <a:off x="425322" y="2921078"/>
            <a:ext cx="9377807" cy="122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lstStyle/>
          <a:p>
            <a:pPr>
              <a:lnSpc>
                <a:spcPct val="150000"/>
              </a:lnSpc>
            </a:pPr>
            <a:r>
              <a:rPr lang="en-US" altLang="zh-CN" sz="2000" dirty="0"/>
              <a:t>    </a:t>
            </a:r>
            <a:r>
              <a:rPr lang="zh-CN" altLang="en-US" sz="2000" dirty="0"/>
              <a:t>为了节约计算成本，只训练</a:t>
            </a:r>
            <a:r>
              <a:rPr lang="en-US" altLang="zh-CN" sz="2000" dirty="0"/>
              <a:t>Query Encoder</a:t>
            </a:r>
            <a:r>
              <a:rPr lang="zh-CN" altLang="en-US" sz="2000" dirty="0"/>
              <a:t>和</a:t>
            </a:r>
            <a:r>
              <a:rPr lang="en-US" altLang="zh-CN" sz="2000" dirty="0"/>
              <a:t>Generator</a:t>
            </a:r>
            <a:r>
              <a:rPr lang="zh-CN" altLang="en-US" sz="2000" dirty="0"/>
              <a:t>。</a:t>
            </a:r>
            <a:endParaRPr lang="en-US" altLang="zh-CN" sz="2000" dirty="0"/>
          </a:p>
          <a:p>
            <a:pPr>
              <a:lnSpc>
                <a:spcPct val="150000"/>
              </a:lnSpc>
            </a:pPr>
            <a:r>
              <a:rPr lang="en-US" altLang="zh-CN"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优化目标是最小化</a:t>
            </a:r>
            <a:r>
              <a:rPr lang="zh-CN" altLang="en-US" sz="2000" dirty="0"/>
              <a:t>负边际对数似然 </a:t>
            </a:r>
            <a:r>
              <a:rPr lang="en-US" altLang="zh-CN" sz="2000" dirty="0"/>
              <a:t>(NLL)</a:t>
            </a:r>
            <a:r>
              <a:rPr lang="zh-CN" altLang="en-US" sz="2000" dirty="0"/>
              <a:t>，使用</a:t>
            </a:r>
            <a:r>
              <a:rPr lang="en-US" altLang="zh-CN" sz="2000" dirty="0"/>
              <a:t>Adam </a:t>
            </a:r>
            <a:r>
              <a:rPr lang="zh-CN" altLang="en-US" sz="2000" dirty="0"/>
              <a:t>优化器做梯度下降 ：</a:t>
            </a:r>
            <a:endParaRPr lang="zh-CN" altLang="en-US"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6" name="图片 5">
            <a:extLst>
              <a:ext uri="{FF2B5EF4-FFF2-40B4-BE49-F238E27FC236}">
                <a16:creationId xmlns:a16="http://schemas.microsoft.com/office/drawing/2014/main" id="{45EA3A3F-84F0-1356-3294-71618C2809DB}"/>
              </a:ext>
            </a:extLst>
          </p:cNvPr>
          <p:cNvPicPr>
            <a:picLocks noChangeAspect="1"/>
          </p:cNvPicPr>
          <p:nvPr/>
        </p:nvPicPr>
        <p:blipFill>
          <a:blip r:embed="rId15"/>
          <a:stretch>
            <a:fillRect/>
          </a:stretch>
        </p:blipFill>
        <p:spPr>
          <a:xfrm>
            <a:off x="4081625" y="4040702"/>
            <a:ext cx="2065199" cy="594412"/>
          </a:xfrm>
          <a:prstGeom prst="rect">
            <a:avLst/>
          </a:prstGeom>
        </p:spPr>
      </p:pic>
    </p:spTree>
    <p:extLst>
      <p:ext uri="{BB962C8B-B14F-4D97-AF65-F5344CB8AC3E}">
        <p14:creationId xmlns:p14="http://schemas.microsoft.com/office/powerpoint/2010/main" val="91549342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DEE0E5-54C0-0E74-5671-CED0596AD8EE}"/>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48B9A858-ADFF-E2A6-28F0-466745AB6A17}"/>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67156252-BAE7-F2E5-E793-AC7BDFDD3F69}"/>
              </a:ext>
            </a:extLst>
          </p:cNvPr>
          <p:cNvPicPr>
            <a:picLocks noChangeAspect="1"/>
          </p:cNvPicPr>
          <p:nvPr>
            <p:custDataLst>
              <p:tags r:id="rId1"/>
            </p:custDataLst>
          </p:nvPr>
        </p:nvPicPr>
        <p:blipFill>
          <a:blip r:embed="rId9">
            <a:extLst>
              <a:ext uri="{96DAC541-7B7A-43D3-8B79-37D633B846F1}">
                <asvg:svgBlip xmlns:asvg="http://schemas.microsoft.com/office/drawing/2016/SVG/main" r:embed="rId10"/>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40CF069C-558C-15AF-EFE8-73902AB51E6A}"/>
              </a:ext>
            </a:extLst>
          </p:cNvPr>
          <p:cNvPicPr>
            <a:picLocks noChangeAspect="1"/>
          </p:cNvPicPr>
          <p:nvPr>
            <p:custDataLst>
              <p:tags r:id="rId2"/>
            </p:custDataLst>
          </p:nvPr>
        </p:nvPicPr>
        <p:blipFill>
          <a:blip r:embed="rId11">
            <a:extLst>
              <a:ext uri="{96DAC541-7B7A-43D3-8B79-37D633B846F1}">
                <asvg:svgBlip xmlns:asvg="http://schemas.microsoft.com/office/drawing/2016/SVG/main" r:embed="rId12"/>
              </a:ext>
            </a:extLst>
          </a:blip>
          <a:srcRect b="90784"/>
          <a:stretch>
            <a:fillRect/>
          </a:stretch>
        </p:blipFill>
        <p:spPr>
          <a:xfrm>
            <a:off x="374650" y="107315"/>
            <a:ext cx="5215890" cy="480695"/>
          </a:xfrm>
          <a:prstGeom prst="rect">
            <a:avLst/>
          </a:prstGeom>
        </p:spPr>
      </p:pic>
      <p:pic>
        <p:nvPicPr>
          <p:cNvPr id="67" name="图片 66" descr="logo">
            <a:extLst>
              <a:ext uri="{FF2B5EF4-FFF2-40B4-BE49-F238E27FC236}">
                <a16:creationId xmlns:a16="http://schemas.microsoft.com/office/drawing/2014/main" id="{3F6D1E21-F2D3-1ADB-E557-4CB09226B5A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803130" y="107315"/>
            <a:ext cx="1323340" cy="387985"/>
          </a:xfrm>
          <a:prstGeom prst="rect">
            <a:avLst/>
          </a:prstGeom>
        </p:spPr>
      </p:pic>
      <p:pic>
        <p:nvPicPr>
          <p:cNvPr id="18" name="图片 17" descr="05">
            <a:extLst>
              <a:ext uri="{FF2B5EF4-FFF2-40B4-BE49-F238E27FC236}">
                <a16:creationId xmlns:a16="http://schemas.microsoft.com/office/drawing/2014/main" id="{6FAED375-8878-152D-16BF-BB8E6AEFC6C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63212" y="3320905"/>
            <a:ext cx="614045" cy="321310"/>
          </a:xfrm>
          <a:prstGeom prst="rect">
            <a:avLst/>
          </a:prstGeom>
        </p:spPr>
      </p:pic>
      <p:sp>
        <p:nvSpPr>
          <p:cNvPr id="6" name="TextBox 17">
            <a:extLst>
              <a:ext uri="{FF2B5EF4-FFF2-40B4-BE49-F238E27FC236}">
                <a16:creationId xmlns:a16="http://schemas.microsoft.com/office/drawing/2014/main" id="{932EF755-BE57-03B1-CD52-35004C2134EC}"/>
              </a:ext>
            </a:extLst>
          </p:cNvPr>
          <p:cNvSpPr txBox="1"/>
          <p:nvPr/>
        </p:nvSpPr>
        <p:spPr>
          <a:xfrm>
            <a:off x="4089219" y="788823"/>
            <a:ext cx="300266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五、实验设计</a:t>
            </a:r>
          </a:p>
        </p:txBody>
      </p:sp>
      <p:sp>
        <p:nvSpPr>
          <p:cNvPr id="4" name="图形">
            <a:extLst>
              <a:ext uri="{FF2B5EF4-FFF2-40B4-BE49-F238E27FC236}">
                <a16:creationId xmlns:a16="http://schemas.microsoft.com/office/drawing/2014/main" id="{E7E405A4-E2CD-3368-1CFA-47399E2A020B}"/>
              </a:ext>
            </a:extLst>
          </p:cNvPr>
          <p:cNvSpPr txBox="1"/>
          <p:nvPr>
            <p:custDataLst>
              <p:tags r:id="rId3"/>
            </p:custDataLst>
          </p:nvPr>
        </p:nvSpPr>
        <p:spPr bwMode="auto">
          <a:xfrm>
            <a:off x="425322" y="1649954"/>
            <a:ext cx="9377807" cy="122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lstStyle/>
          <a:p>
            <a:pPr>
              <a:lnSpc>
                <a:spcPct val="150000"/>
              </a:lnSpc>
            </a:pPr>
            <a:r>
              <a:rPr lang="en-US" altLang="zh-CN" sz="2000" dirty="0"/>
              <a:t>    Open-Domain Question Answering (QA)</a:t>
            </a:r>
            <a:r>
              <a:rPr lang="zh-CN" altLang="en-US" sz="2000" dirty="0"/>
              <a:t>：验证</a:t>
            </a:r>
            <a:r>
              <a:rPr lang="en-US" altLang="zh-CN" sz="2000" dirty="0"/>
              <a:t>RAG </a:t>
            </a:r>
            <a:r>
              <a:rPr lang="zh-CN" altLang="en-US" sz="2000" dirty="0"/>
              <a:t>可以结合检索（非参数化知识）和</a:t>
            </a:r>
            <a:endParaRPr lang="en-US" altLang="zh-CN" sz="2000" dirty="0"/>
          </a:p>
          <a:p>
            <a:pPr>
              <a:lnSpc>
                <a:spcPct val="150000"/>
              </a:lnSpc>
            </a:pPr>
            <a:r>
              <a:rPr lang="zh-CN" altLang="en-US" sz="2000" dirty="0"/>
              <a:t>生成（参数化知识），取得比纯抽取或纯生成更好的效果。</a:t>
            </a:r>
          </a:p>
          <a:p>
            <a:pPr>
              <a:lnSpc>
                <a:spcPct val="150000"/>
              </a:lnSpc>
            </a:pPr>
            <a:endParaRPr lang="zh-CN" altLang="en-US"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2" name="图形">
            <a:extLst>
              <a:ext uri="{FF2B5EF4-FFF2-40B4-BE49-F238E27FC236}">
                <a16:creationId xmlns:a16="http://schemas.microsoft.com/office/drawing/2014/main" id="{FE7D7D8E-7E1C-7817-FC41-68288212E8CC}"/>
              </a:ext>
            </a:extLst>
          </p:cNvPr>
          <p:cNvSpPr txBox="1"/>
          <p:nvPr>
            <p:custDataLst>
              <p:tags r:id="rId4"/>
            </p:custDataLst>
          </p:nvPr>
        </p:nvSpPr>
        <p:spPr bwMode="auto">
          <a:xfrm>
            <a:off x="425321" y="2701883"/>
            <a:ext cx="9377807" cy="122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lstStyle/>
          <a:p>
            <a:pPr>
              <a:lnSpc>
                <a:spcPct val="150000"/>
              </a:lnSpc>
            </a:pPr>
            <a:r>
              <a:rPr lang="en-US" altLang="zh-CN" sz="2000" dirty="0"/>
              <a:t>    Abstractive Question Answering</a:t>
            </a:r>
            <a:r>
              <a:rPr lang="zh-CN" altLang="en-US" sz="2000" dirty="0"/>
              <a:t>：证明</a:t>
            </a:r>
            <a:r>
              <a:rPr lang="en-US" altLang="zh-CN" sz="2000" dirty="0"/>
              <a:t>RAG</a:t>
            </a:r>
            <a:r>
              <a:rPr lang="zh-CN" altLang="en-US" sz="2000" dirty="0"/>
              <a:t>能生成文档中不存在的答案，而不仅仅是抽</a:t>
            </a:r>
            <a:endParaRPr lang="en-US" altLang="zh-CN" sz="2000" dirty="0"/>
          </a:p>
          <a:p>
            <a:pPr>
              <a:lnSpc>
                <a:spcPct val="150000"/>
              </a:lnSpc>
            </a:pPr>
            <a:r>
              <a:rPr lang="zh-CN" altLang="en-US" sz="2000" dirty="0"/>
              <a:t>取文档片段。</a:t>
            </a:r>
            <a:endParaRPr lang="zh-CN" altLang="en-US"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3" name="图形">
            <a:extLst>
              <a:ext uri="{FF2B5EF4-FFF2-40B4-BE49-F238E27FC236}">
                <a16:creationId xmlns:a16="http://schemas.microsoft.com/office/drawing/2014/main" id="{1F1FBB30-3D80-71B0-3575-B5E1323B43F1}"/>
              </a:ext>
            </a:extLst>
          </p:cNvPr>
          <p:cNvSpPr txBox="1"/>
          <p:nvPr>
            <p:custDataLst>
              <p:tags r:id="rId5"/>
            </p:custDataLst>
          </p:nvPr>
        </p:nvSpPr>
        <p:spPr bwMode="auto">
          <a:xfrm>
            <a:off x="425320" y="3926214"/>
            <a:ext cx="9377807" cy="122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lstStyle/>
          <a:p>
            <a:pPr>
              <a:lnSpc>
                <a:spcPct val="150000"/>
              </a:lnSpc>
            </a:pPr>
            <a:r>
              <a:rPr lang="en-US" altLang="zh-CN" sz="2000" dirty="0"/>
              <a:t>    Jeopardy Question Generation</a:t>
            </a:r>
            <a:r>
              <a:rPr lang="zh-CN" altLang="en-US" sz="2000" dirty="0"/>
              <a:t>：证明</a:t>
            </a:r>
            <a:r>
              <a:rPr lang="en-US" altLang="zh-CN" sz="2000" dirty="0"/>
              <a:t>RAG</a:t>
            </a:r>
            <a:r>
              <a:rPr lang="zh-CN" altLang="en-US" sz="2000" dirty="0"/>
              <a:t>在生成质量、准确性和问题针对性上比纯生成</a:t>
            </a:r>
            <a:endParaRPr lang="en-US" altLang="zh-CN" sz="2000" dirty="0"/>
          </a:p>
          <a:p>
            <a:pPr>
              <a:lnSpc>
                <a:spcPct val="150000"/>
              </a:lnSpc>
            </a:pPr>
            <a:r>
              <a:rPr lang="zh-CN" altLang="en-US" sz="2000" dirty="0"/>
              <a:t>模型更好。</a:t>
            </a:r>
            <a:endParaRPr lang="zh-CN" altLang="en-US"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4" name="TextBox 16">
            <a:extLst>
              <a:ext uri="{FF2B5EF4-FFF2-40B4-BE49-F238E27FC236}">
                <a16:creationId xmlns:a16="http://schemas.microsoft.com/office/drawing/2014/main" id="{5440B11A-F1D4-2D20-4E69-0B24C811C588}"/>
              </a:ext>
            </a:extLst>
          </p:cNvPr>
          <p:cNvSpPr txBox="1"/>
          <p:nvPr/>
        </p:nvSpPr>
        <p:spPr>
          <a:xfrm>
            <a:off x="277891" y="124372"/>
            <a:ext cx="4225555"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Retrieval-Augmented Generation</a:t>
            </a:r>
          </a:p>
        </p:txBody>
      </p:sp>
      <p:sp>
        <p:nvSpPr>
          <p:cNvPr id="15" name="图形">
            <a:extLst>
              <a:ext uri="{FF2B5EF4-FFF2-40B4-BE49-F238E27FC236}">
                <a16:creationId xmlns:a16="http://schemas.microsoft.com/office/drawing/2014/main" id="{8805287E-F868-C541-F0B7-82423DDB8A56}"/>
              </a:ext>
            </a:extLst>
          </p:cNvPr>
          <p:cNvSpPr txBox="1"/>
          <p:nvPr>
            <p:custDataLst>
              <p:tags r:id="rId6"/>
            </p:custDataLst>
          </p:nvPr>
        </p:nvSpPr>
        <p:spPr bwMode="auto">
          <a:xfrm>
            <a:off x="425320" y="4978143"/>
            <a:ext cx="10364600" cy="122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lstStyle/>
          <a:p>
            <a:pPr>
              <a:lnSpc>
                <a:spcPct val="150000"/>
              </a:lnSpc>
            </a:pPr>
            <a:r>
              <a:rPr lang="en-US" altLang="zh-CN" sz="2000" dirty="0"/>
              <a:t>    Fact Verification</a:t>
            </a:r>
            <a:r>
              <a:rPr lang="zh-CN" altLang="en-US" sz="2000" dirty="0"/>
              <a:t>：证明</a:t>
            </a:r>
            <a:r>
              <a:rPr lang="en-US" altLang="zh-CN" sz="2000" dirty="0"/>
              <a:t>RAG </a:t>
            </a:r>
            <a:r>
              <a:rPr lang="zh-CN" altLang="en-US" sz="2000" dirty="0"/>
              <a:t>的检索</a:t>
            </a:r>
            <a:r>
              <a:rPr lang="en-US" altLang="zh-CN" sz="2000" dirty="0"/>
              <a:t>-</a:t>
            </a:r>
            <a:r>
              <a:rPr lang="zh-CN" altLang="en-US" sz="2000" dirty="0"/>
              <a:t>生成机制也可以处理分类任务，并利用外部知识提高</a:t>
            </a:r>
            <a:endParaRPr lang="en-US" altLang="zh-CN" sz="2000" dirty="0"/>
          </a:p>
          <a:p>
            <a:pPr>
              <a:lnSpc>
                <a:spcPct val="150000"/>
              </a:lnSpc>
            </a:pPr>
            <a:r>
              <a:rPr lang="zh-CN" altLang="en-US" sz="2000" dirty="0"/>
              <a:t>准确性</a:t>
            </a:r>
            <a:endParaRPr lang="zh-CN" altLang="en-US"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80774704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E481B0-BC8E-22AE-8CE9-E47F54B3B9B6}"/>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34EC2579-4212-9D63-0D38-56B266B7E5A1}"/>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67B81979-4F1A-43BA-C5E3-EB45F042FEBC}"/>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ADAC9B7D-08F1-DCD3-1D07-57598C1D2C06}"/>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pic>
        <p:nvPicPr>
          <p:cNvPr id="67" name="图片 66" descr="logo">
            <a:extLst>
              <a:ext uri="{FF2B5EF4-FFF2-40B4-BE49-F238E27FC236}">
                <a16:creationId xmlns:a16="http://schemas.microsoft.com/office/drawing/2014/main" id="{6574EA7D-7787-B2BD-926E-16F8E3B155E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FC35CEC2-1668-A085-95D3-E680FACF2E3C}"/>
              </a:ext>
            </a:extLst>
          </p:cNvPr>
          <p:cNvSpPr txBox="1"/>
          <p:nvPr/>
        </p:nvSpPr>
        <p:spPr>
          <a:xfrm>
            <a:off x="4089222" y="788823"/>
            <a:ext cx="300266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六、实验结果</a:t>
            </a:r>
          </a:p>
        </p:txBody>
      </p:sp>
      <p:sp>
        <p:nvSpPr>
          <p:cNvPr id="3" name="图形">
            <a:extLst>
              <a:ext uri="{FF2B5EF4-FFF2-40B4-BE49-F238E27FC236}">
                <a16:creationId xmlns:a16="http://schemas.microsoft.com/office/drawing/2014/main" id="{479D8D8C-C99F-5134-BC30-D541E84B8F0A}"/>
              </a:ext>
            </a:extLst>
          </p:cNvPr>
          <p:cNvSpPr txBox="1">
            <a:spLocks noChangeArrowheads="1"/>
          </p:cNvSpPr>
          <p:nvPr>
            <p:custDataLst>
              <p:tags r:id="rId3"/>
            </p:custDataLst>
          </p:nvPr>
        </p:nvSpPr>
        <p:spPr bwMode="auto">
          <a:xfrm>
            <a:off x="1127032" y="4927527"/>
            <a:ext cx="4289928" cy="2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marL="0" marR="0" lvl="0" indent="0" algn="l" defTabSz="1216025" rtl="0" eaLnBrk="1" fontAlgn="auto" latinLnBrk="0" hangingPunct="1">
              <a:lnSpc>
                <a:spcPct val="130000"/>
              </a:lnSpc>
              <a:spcBef>
                <a:spcPts val="0"/>
              </a:spcBef>
              <a:spcAft>
                <a:spcPts val="0"/>
              </a:spcAft>
              <a:buClrTx/>
              <a:buSzTx/>
              <a:buFontTx/>
              <a:buNone/>
              <a:defRPr/>
            </a:pPr>
            <a:r>
              <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Open-Domain Question Answering </a:t>
            </a:r>
          </a:p>
        </p:txBody>
      </p:sp>
      <p:sp>
        <p:nvSpPr>
          <p:cNvPr id="5" name="图形">
            <a:extLst>
              <a:ext uri="{FF2B5EF4-FFF2-40B4-BE49-F238E27FC236}">
                <a16:creationId xmlns:a16="http://schemas.microsoft.com/office/drawing/2014/main" id="{50367FCD-0E7B-15E7-35F2-ED3E622FE34A}"/>
              </a:ext>
            </a:extLst>
          </p:cNvPr>
          <p:cNvSpPr txBox="1">
            <a:spLocks noChangeArrowheads="1"/>
          </p:cNvSpPr>
          <p:nvPr>
            <p:custDataLst>
              <p:tags r:id="rId4"/>
            </p:custDataLst>
          </p:nvPr>
        </p:nvSpPr>
        <p:spPr bwMode="auto">
          <a:xfrm>
            <a:off x="8366821" y="4927527"/>
            <a:ext cx="3566469" cy="2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a:lnSpc>
                <a:spcPct val="130000"/>
              </a:lnSpc>
              <a:defRPr/>
            </a:pPr>
            <a:r>
              <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rPr>
              <a:t>其余三个实验结果</a:t>
            </a:r>
            <a:endParaRPr kumimoji="0" lang="en-US" altLang="zh-CN"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p:txBody>
      </p:sp>
      <p:sp>
        <p:nvSpPr>
          <p:cNvPr id="7" name="TextBox 16">
            <a:extLst>
              <a:ext uri="{FF2B5EF4-FFF2-40B4-BE49-F238E27FC236}">
                <a16:creationId xmlns:a16="http://schemas.microsoft.com/office/drawing/2014/main" id="{8CDF2EA0-16FA-74E2-3FFF-053F270A5035}"/>
              </a:ext>
            </a:extLst>
          </p:cNvPr>
          <p:cNvSpPr txBox="1"/>
          <p:nvPr/>
        </p:nvSpPr>
        <p:spPr>
          <a:xfrm>
            <a:off x="277891" y="124372"/>
            <a:ext cx="4225555"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Retrieval-Augmented Generation</a:t>
            </a:r>
          </a:p>
        </p:txBody>
      </p:sp>
      <p:pic>
        <p:nvPicPr>
          <p:cNvPr id="14" name="图片 13">
            <a:extLst>
              <a:ext uri="{FF2B5EF4-FFF2-40B4-BE49-F238E27FC236}">
                <a16:creationId xmlns:a16="http://schemas.microsoft.com/office/drawing/2014/main" id="{7B47EC64-0DE4-351E-A2C9-A8DD4B6A1CC2}"/>
              </a:ext>
            </a:extLst>
          </p:cNvPr>
          <p:cNvPicPr>
            <a:picLocks noChangeAspect="1"/>
          </p:cNvPicPr>
          <p:nvPr/>
        </p:nvPicPr>
        <p:blipFill>
          <a:blip r:embed="rId13"/>
          <a:stretch>
            <a:fillRect/>
          </a:stretch>
        </p:blipFill>
        <p:spPr>
          <a:xfrm>
            <a:off x="1040568" y="2303347"/>
            <a:ext cx="3871295" cy="2522439"/>
          </a:xfrm>
          <a:prstGeom prst="rect">
            <a:avLst/>
          </a:prstGeom>
        </p:spPr>
      </p:pic>
      <p:pic>
        <p:nvPicPr>
          <p:cNvPr id="16" name="图片 15">
            <a:extLst>
              <a:ext uri="{FF2B5EF4-FFF2-40B4-BE49-F238E27FC236}">
                <a16:creationId xmlns:a16="http://schemas.microsoft.com/office/drawing/2014/main" id="{99122135-442C-5F29-B335-070CE2904A06}"/>
              </a:ext>
            </a:extLst>
          </p:cNvPr>
          <p:cNvPicPr>
            <a:picLocks noChangeAspect="1"/>
          </p:cNvPicPr>
          <p:nvPr/>
        </p:nvPicPr>
        <p:blipFill>
          <a:blip r:embed="rId14"/>
          <a:stretch>
            <a:fillRect/>
          </a:stretch>
        </p:blipFill>
        <p:spPr>
          <a:xfrm>
            <a:off x="7278250" y="2152119"/>
            <a:ext cx="3566469" cy="2598645"/>
          </a:xfrm>
          <a:prstGeom prst="rect">
            <a:avLst/>
          </a:prstGeom>
        </p:spPr>
      </p:pic>
    </p:spTree>
    <p:extLst>
      <p:ext uri="{BB962C8B-B14F-4D97-AF65-F5344CB8AC3E}">
        <p14:creationId xmlns:p14="http://schemas.microsoft.com/office/powerpoint/2010/main" val="379849889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30964A-1E1A-E760-7898-A58F2D28BF70}"/>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8F3A84E7-2AAB-7383-931D-4BB3C22BEA02}"/>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a:extLst>
              <a:ext uri="{FF2B5EF4-FFF2-40B4-BE49-F238E27FC236}">
                <a16:creationId xmlns:a16="http://schemas.microsoft.com/office/drawing/2014/main" id="{BB88312D-4D03-C7D5-BEE9-8569D00CE4BC}"/>
              </a:ext>
            </a:extLst>
          </p:cNvPr>
          <p:cNvPicPr>
            <a:picLocks noChangeAspect="1"/>
          </p:cNvPicPr>
          <p:nvPr>
            <p:custDataLst>
              <p:tags r:id="rId1"/>
            </p:custDataLst>
          </p:nvPr>
        </p:nvPicPr>
        <p:blipFill>
          <a:blip r:embed="rId9">
            <a:extLst>
              <a:ext uri="{96DAC541-7B7A-43D3-8B79-37D633B846F1}">
                <asvg:svgBlip xmlns:asvg="http://schemas.microsoft.com/office/drawing/2016/SVG/main" r:embed="rId10"/>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E7BD98EA-A7E2-9648-06C3-D737FDC90C97}"/>
              </a:ext>
            </a:extLst>
          </p:cNvPr>
          <p:cNvPicPr>
            <a:picLocks noChangeAspect="1"/>
          </p:cNvPicPr>
          <p:nvPr>
            <p:custDataLst>
              <p:tags r:id="rId2"/>
            </p:custDataLst>
          </p:nvPr>
        </p:nvPicPr>
        <p:blipFill>
          <a:blip r:embed="rId11">
            <a:extLst>
              <a:ext uri="{96DAC541-7B7A-43D3-8B79-37D633B846F1}">
                <asvg:svgBlip xmlns:asvg="http://schemas.microsoft.com/office/drawing/2016/SVG/main" r:embed="rId12"/>
              </a:ext>
            </a:extLst>
          </a:blip>
          <a:srcRect b="90784"/>
          <a:stretch>
            <a:fillRect/>
          </a:stretch>
        </p:blipFill>
        <p:spPr>
          <a:xfrm>
            <a:off x="374650" y="107315"/>
            <a:ext cx="5215890" cy="480695"/>
          </a:xfrm>
          <a:prstGeom prst="rect">
            <a:avLst/>
          </a:prstGeom>
        </p:spPr>
      </p:pic>
      <p:pic>
        <p:nvPicPr>
          <p:cNvPr id="67" name="图片 66" descr="logo">
            <a:extLst>
              <a:ext uri="{FF2B5EF4-FFF2-40B4-BE49-F238E27FC236}">
                <a16:creationId xmlns:a16="http://schemas.microsoft.com/office/drawing/2014/main" id="{795E21A6-0224-F2A1-0373-84C353EC79C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803130" y="107315"/>
            <a:ext cx="1323340" cy="387985"/>
          </a:xfrm>
          <a:prstGeom prst="rect">
            <a:avLst/>
          </a:prstGeom>
        </p:spPr>
      </p:pic>
      <p:cxnSp>
        <p:nvCxnSpPr>
          <p:cNvPr id="6" name="直接连接符 5">
            <a:extLst>
              <a:ext uri="{FF2B5EF4-FFF2-40B4-BE49-F238E27FC236}">
                <a16:creationId xmlns:a16="http://schemas.microsoft.com/office/drawing/2014/main" id="{704C9387-CB54-A14D-DD37-8CB3A2887109}"/>
              </a:ext>
            </a:extLst>
          </p:cNvPr>
          <p:cNvCxnSpPr/>
          <p:nvPr/>
        </p:nvCxnSpPr>
        <p:spPr>
          <a:xfrm>
            <a:off x="648266" y="2155914"/>
            <a:ext cx="414670" cy="0"/>
          </a:xfrm>
          <a:prstGeom prst="line">
            <a:avLst/>
          </a:prstGeom>
          <a:ln w="25400" cap="flat">
            <a:solidFill>
              <a:srgbClr val="AC4384"/>
            </a:solidFill>
            <a:beve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A42C447-21E6-D043-6E5D-D56F86DCCC73}"/>
              </a:ext>
            </a:extLst>
          </p:cNvPr>
          <p:cNvSpPr txBox="1"/>
          <p:nvPr/>
        </p:nvSpPr>
        <p:spPr>
          <a:xfrm>
            <a:off x="1237239" y="1733629"/>
            <a:ext cx="3947160" cy="1106805"/>
          </a:xfrm>
          <a:prstGeom prst="rect">
            <a:avLst/>
          </a:prstGeom>
          <a:noFill/>
        </p:spPr>
        <p:txBody>
          <a:bodyPr wrap="square" rtlCol="0">
            <a:spAutoFit/>
          </a:bodyPr>
          <a:lstStyle/>
          <a:p>
            <a:r>
              <a:rPr lang="en-US" altLang="zh-CN" sz="6600" dirty="0">
                <a:latin typeface="微软雅黑" panose="020B0503020204020204" charset="-122"/>
                <a:ea typeface="微软雅黑" panose="020B0503020204020204" charset="-122"/>
              </a:rPr>
              <a:t>P</a:t>
            </a:r>
            <a:r>
              <a:rPr lang="en-US" altLang="zh-CN" sz="6000" dirty="0">
                <a:latin typeface="微软雅黑" panose="020B0503020204020204" charset="-122"/>
                <a:ea typeface="微软雅黑" panose="020B0503020204020204" charset="-122"/>
              </a:rPr>
              <a:t>art </a:t>
            </a:r>
            <a:r>
              <a:rPr lang="en-US" altLang="zh-CN" sz="6000" dirty="0">
                <a:solidFill>
                  <a:srgbClr val="AC4384"/>
                </a:solidFill>
                <a:latin typeface="微软雅黑" panose="020B0503020204020204" charset="-122"/>
                <a:ea typeface="微软雅黑" panose="020B0503020204020204" charset="-122"/>
              </a:rPr>
              <a:t>two</a:t>
            </a:r>
          </a:p>
        </p:txBody>
      </p:sp>
      <p:sp>
        <p:nvSpPr>
          <p:cNvPr id="11" name="iconfont-1192-846629">
            <a:extLst>
              <a:ext uri="{FF2B5EF4-FFF2-40B4-BE49-F238E27FC236}">
                <a16:creationId xmlns:a16="http://schemas.microsoft.com/office/drawing/2014/main" id="{BCFA016A-0FAF-1785-EB97-35B7D84A3DCC}"/>
              </a:ext>
            </a:extLst>
          </p:cNvPr>
          <p:cNvSpPr>
            <a:spLocks noChangeAspect="1"/>
          </p:cNvSpPr>
          <p:nvPr/>
        </p:nvSpPr>
        <p:spPr bwMode="auto">
          <a:xfrm rot="10800000">
            <a:off x="5110417" y="2210524"/>
            <a:ext cx="147905" cy="295455"/>
          </a:xfrm>
          <a:custGeom>
            <a:avLst/>
            <a:gdLst>
              <a:gd name="T0" fmla="*/ 6053 w 6066"/>
              <a:gd name="T1" fmla="*/ 12118 h 12118"/>
              <a:gd name="T2" fmla="*/ 0 w 6066"/>
              <a:gd name="T3" fmla="*/ 6053 h 12118"/>
              <a:gd name="T4" fmla="*/ 6066 w 6066"/>
              <a:gd name="T5" fmla="*/ 0 h 12118"/>
              <a:gd name="T6" fmla="*/ 6053 w 6066"/>
              <a:gd name="T7" fmla="*/ 12118 h 12118"/>
            </a:gdLst>
            <a:ahLst/>
            <a:cxnLst>
              <a:cxn ang="0">
                <a:pos x="T0" y="T1"/>
              </a:cxn>
              <a:cxn ang="0">
                <a:pos x="T2" y="T3"/>
              </a:cxn>
              <a:cxn ang="0">
                <a:pos x="T4" y="T5"/>
              </a:cxn>
              <a:cxn ang="0">
                <a:pos x="T6" y="T7"/>
              </a:cxn>
            </a:cxnLst>
            <a:rect l="0" t="0" r="r" b="b"/>
            <a:pathLst>
              <a:path w="6066" h="12118">
                <a:moveTo>
                  <a:pt x="6053" y="12118"/>
                </a:moveTo>
                <a:lnTo>
                  <a:pt x="0" y="6053"/>
                </a:lnTo>
                <a:lnTo>
                  <a:pt x="6066" y="0"/>
                </a:lnTo>
                <a:lnTo>
                  <a:pt x="6053" y="12118"/>
                </a:lnTo>
                <a:close/>
              </a:path>
            </a:pathLst>
          </a:custGeom>
          <a:solidFill>
            <a:srgbClr val="123E89"/>
          </a:solidFill>
          <a:ln>
            <a:noFill/>
          </a:ln>
        </p:spPr>
        <p:txBody>
          <a:bodyPr/>
          <a:lstStyle/>
          <a:p>
            <a:endParaRPr lang="zh-CN" altLang="en-US"/>
          </a:p>
        </p:txBody>
      </p:sp>
      <p:sp>
        <p:nvSpPr>
          <p:cNvPr id="13" name="iconfont-1192-846629">
            <a:extLst>
              <a:ext uri="{FF2B5EF4-FFF2-40B4-BE49-F238E27FC236}">
                <a16:creationId xmlns:a16="http://schemas.microsoft.com/office/drawing/2014/main" id="{365C6515-7468-BB55-CF00-8802121213AD}"/>
              </a:ext>
            </a:extLst>
          </p:cNvPr>
          <p:cNvSpPr>
            <a:spLocks noChangeAspect="1"/>
          </p:cNvSpPr>
          <p:nvPr/>
        </p:nvSpPr>
        <p:spPr bwMode="auto">
          <a:xfrm rot="10800000">
            <a:off x="5358672" y="2210524"/>
            <a:ext cx="147905" cy="295455"/>
          </a:xfrm>
          <a:custGeom>
            <a:avLst/>
            <a:gdLst>
              <a:gd name="T0" fmla="*/ 6053 w 6066"/>
              <a:gd name="T1" fmla="*/ 12118 h 12118"/>
              <a:gd name="T2" fmla="*/ 0 w 6066"/>
              <a:gd name="T3" fmla="*/ 6053 h 12118"/>
              <a:gd name="T4" fmla="*/ 6066 w 6066"/>
              <a:gd name="T5" fmla="*/ 0 h 12118"/>
              <a:gd name="T6" fmla="*/ 6053 w 6066"/>
              <a:gd name="T7" fmla="*/ 12118 h 12118"/>
            </a:gdLst>
            <a:ahLst/>
            <a:cxnLst>
              <a:cxn ang="0">
                <a:pos x="T0" y="T1"/>
              </a:cxn>
              <a:cxn ang="0">
                <a:pos x="T2" y="T3"/>
              </a:cxn>
              <a:cxn ang="0">
                <a:pos x="T4" y="T5"/>
              </a:cxn>
              <a:cxn ang="0">
                <a:pos x="T6" y="T7"/>
              </a:cxn>
            </a:cxnLst>
            <a:rect l="0" t="0" r="r" b="b"/>
            <a:pathLst>
              <a:path w="6066" h="12118">
                <a:moveTo>
                  <a:pt x="6053" y="12118"/>
                </a:moveTo>
                <a:lnTo>
                  <a:pt x="0" y="6053"/>
                </a:lnTo>
                <a:lnTo>
                  <a:pt x="6066" y="0"/>
                </a:lnTo>
                <a:lnTo>
                  <a:pt x="6053" y="12118"/>
                </a:lnTo>
                <a:close/>
              </a:path>
            </a:pathLst>
          </a:custGeom>
          <a:solidFill>
            <a:srgbClr val="123E89"/>
          </a:solidFill>
          <a:ln>
            <a:noFill/>
          </a:ln>
        </p:spPr>
        <p:txBody>
          <a:bodyPr/>
          <a:lstStyle/>
          <a:p>
            <a:endParaRPr lang="zh-CN" altLang="en-US"/>
          </a:p>
        </p:txBody>
      </p:sp>
      <p:sp>
        <p:nvSpPr>
          <p:cNvPr id="5" name="iconfont-1192-846629">
            <a:extLst>
              <a:ext uri="{FF2B5EF4-FFF2-40B4-BE49-F238E27FC236}">
                <a16:creationId xmlns:a16="http://schemas.microsoft.com/office/drawing/2014/main" id="{A571546C-2FEF-3A06-FEBE-C42A8D5A4D25}"/>
              </a:ext>
            </a:extLst>
          </p:cNvPr>
          <p:cNvSpPr>
            <a:spLocks noChangeAspect="1"/>
          </p:cNvSpPr>
          <p:nvPr/>
        </p:nvSpPr>
        <p:spPr bwMode="auto">
          <a:xfrm rot="10800000">
            <a:off x="5606927" y="2210524"/>
            <a:ext cx="147905" cy="295455"/>
          </a:xfrm>
          <a:custGeom>
            <a:avLst/>
            <a:gdLst>
              <a:gd name="T0" fmla="*/ 6053 w 6066"/>
              <a:gd name="T1" fmla="*/ 12118 h 12118"/>
              <a:gd name="T2" fmla="*/ 0 w 6066"/>
              <a:gd name="T3" fmla="*/ 6053 h 12118"/>
              <a:gd name="T4" fmla="*/ 6066 w 6066"/>
              <a:gd name="T5" fmla="*/ 0 h 12118"/>
              <a:gd name="T6" fmla="*/ 6053 w 6066"/>
              <a:gd name="T7" fmla="*/ 12118 h 12118"/>
            </a:gdLst>
            <a:ahLst/>
            <a:cxnLst>
              <a:cxn ang="0">
                <a:pos x="T0" y="T1"/>
              </a:cxn>
              <a:cxn ang="0">
                <a:pos x="T2" y="T3"/>
              </a:cxn>
              <a:cxn ang="0">
                <a:pos x="T4" y="T5"/>
              </a:cxn>
              <a:cxn ang="0">
                <a:pos x="T6" y="T7"/>
              </a:cxn>
            </a:cxnLst>
            <a:rect l="0" t="0" r="r" b="b"/>
            <a:pathLst>
              <a:path w="6066" h="12118">
                <a:moveTo>
                  <a:pt x="6053" y="12118"/>
                </a:moveTo>
                <a:lnTo>
                  <a:pt x="0" y="6053"/>
                </a:lnTo>
                <a:lnTo>
                  <a:pt x="6066" y="0"/>
                </a:lnTo>
                <a:lnTo>
                  <a:pt x="6053" y="12118"/>
                </a:lnTo>
                <a:close/>
              </a:path>
            </a:pathLst>
          </a:custGeom>
          <a:solidFill>
            <a:srgbClr val="123E89"/>
          </a:solidFill>
          <a:ln>
            <a:noFill/>
          </a:ln>
        </p:spPr>
        <p:txBody>
          <a:bodyPr/>
          <a:lstStyle/>
          <a:p>
            <a:endParaRPr lang="zh-CN" altLang="en-US"/>
          </a:p>
        </p:txBody>
      </p:sp>
      <p:grpSp>
        <p:nvGrpSpPr>
          <p:cNvPr id="4" name="组合 3">
            <a:extLst>
              <a:ext uri="{FF2B5EF4-FFF2-40B4-BE49-F238E27FC236}">
                <a16:creationId xmlns:a16="http://schemas.microsoft.com/office/drawing/2014/main" id="{C984880B-6CA2-AE86-D8AF-2AD7A5F9921B}"/>
              </a:ext>
            </a:extLst>
          </p:cNvPr>
          <p:cNvGrpSpPr/>
          <p:nvPr/>
        </p:nvGrpSpPr>
        <p:grpSpPr>
          <a:xfrm>
            <a:off x="614679" y="3023870"/>
            <a:ext cx="9992361" cy="1670050"/>
            <a:chOff x="614680" y="3023870"/>
            <a:chExt cx="7063740" cy="1670050"/>
          </a:xfrm>
        </p:grpSpPr>
        <p:sp>
          <p:nvSpPr>
            <p:cNvPr id="7" name="íSḷiḍê">
              <a:extLst>
                <a:ext uri="{FF2B5EF4-FFF2-40B4-BE49-F238E27FC236}">
                  <a16:creationId xmlns:a16="http://schemas.microsoft.com/office/drawing/2014/main" id="{6C8FB78D-AABD-54B8-69E9-E5696FF76E28}"/>
                </a:ext>
              </a:extLst>
            </p:cNvPr>
            <p:cNvSpPr/>
            <p:nvPr/>
          </p:nvSpPr>
          <p:spPr>
            <a:xfrm>
              <a:off x="614680" y="3023870"/>
              <a:ext cx="7063740" cy="292100"/>
            </a:xfrm>
            <a:prstGeom prst="rect">
              <a:avLst/>
            </a:prstGeom>
            <a:solidFill>
              <a:srgbClr val="12408E"/>
            </a:solidFill>
            <a:ln w="12700" cap="rnd">
              <a:noFill/>
              <a:prstDash val="solid"/>
              <a:rou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0000" lnSpcReduction="10000"/>
            </a:bodyPr>
            <a:lstStyle/>
            <a:p>
              <a:pPr algn="ctr" defTabSz="914400"/>
              <a:endParaRPr lang="zh-CN" altLang="en-US" sz="1600" b="1" dirty="0">
                <a:solidFill>
                  <a:schemeClr val="tx1">
                    <a:lumMod val="85000"/>
                    <a:lumOff val="15000"/>
                  </a:schemeClr>
                </a:solidFill>
              </a:endParaRPr>
            </a:p>
          </p:txBody>
        </p:sp>
        <p:sp>
          <p:nvSpPr>
            <p:cNvPr id="10" name="î$ľîḍè">
              <a:extLst>
                <a:ext uri="{FF2B5EF4-FFF2-40B4-BE49-F238E27FC236}">
                  <a16:creationId xmlns:a16="http://schemas.microsoft.com/office/drawing/2014/main" id="{7D4DAE79-D8C0-F434-4709-64A741E293EA}"/>
                </a:ext>
              </a:extLst>
            </p:cNvPr>
            <p:cNvSpPr/>
            <p:nvPr/>
          </p:nvSpPr>
          <p:spPr>
            <a:xfrm>
              <a:off x="614680" y="3315970"/>
              <a:ext cx="7063740" cy="1377950"/>
            </a:xfrm>
            <a:prstGeom prst="rect">
              <a:avLst/>
            </a:prstGeom>
            <a:solidFill>
              <a:schemeClr val="bg1"/>
            </a:solidFill>
            <a:ln>
              <a:noFill/>
            </a:ln>
            <a:effectLst>
              <a:outerShdw blurRad="584200" dist="203200" dir="5400000" sx="92000" sy="92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p>
          </p:txBody>
        </p:sp>
      </p:grpSp>
      <p:sp>
        <p:nvSpPr>
          <p:cNvPr id="41" name="矩形 40">
            <a:extLst>
              <a:ext uri="{FF2B5EF4-FFF2-40B4-BE49-F238E27FC236}">
                <a16:creationId xmlns:a16="http://schemas.microsoft.com/office/drawing/2014/main" id="{71EE692F-9F33-DCBD-6D4A-CD2819B53F3B}"/>
              </a:ext>
            </a:extLst>
          </p:cNvPr>
          <p:cNvSpPr/>
          <p:nvPr>
            <p:custDataLst>
              <p:tags r:id="rId3"/>
            </p:custDataLst>
          </p:nvPr>
        </p:nvSpPr>
        <p:spPr>
          <a:xfrm>
            <a:off x="724813" y="3697368"/>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研究背景</a:t>
            </a:r>
            <a:endParaRPr lang="en-US" altLang="zh-CN" sz="1300" dirty="0">
              <a:solidFill>
                <a:schemeClr val="bg2">
                  <a:lumMod val="25000"/>
                </a:schemeClr>
              </a:solidFill>
            </a:endParaRPr>
          </a:p>
        </p:txBody>
      </p:sp>
      <p:sp>
        <p:nvSpPr>
          <p:cNvPr id="21" name="TextBox 17">
            <a:extLst>
              <a:ext uri="{FF2B5EF4-FFF2-40B4-BE49-F238E27FC236}">
                <a16:creationId xmlns:a16="http://schemas.microsoft.com/office/drawing/2014/main" id="{48696455-CE41-23C5-2423-DDE72220FD9A}"/>
              </a:ext>
            </a:extLst>
          </p:cNvPr>
          <p:cNvSpPr txBox="1"/>
          <p:nvPr/>
        </p:nvSpPr>
        <p:spPr>
          <a:xfrm>
            <a:off x="6103803" y="2023484"/>
            <a:ext cx="4086293" cy="670333"/>
          </a:xfrm>
          <a:prstGeom prst="rect">
            <a:avLst/>
          </a:prstGeom>
          <a:noFill/>
        </p:spPr>
        <p:txBody>
          <a:bodyPr wrap="none" lIns="115212" tIns="57605" rIns="115212" bIns="57605" rtlCol="0">
            <a:spAutoFit/>
          </a:bodyPr>
          <a:lstStyle/>
          <a:p>
            <a:r>
              <a:rPr lang="en-US" altLang="zh-CN" sz="3600" b="1" dirty="0">
                <a:solidFill>
                  <a:srgbClr val="00489D"/>
                </a:solidFill>
              </a:rPr>
              <a:t>Memory Decoder</a:t>
            </a:r>
            <a:endParaRPr lang="zh-CN" altLang="en-US" sz="3600" b="1" dirty="0">
              <a:solidFill>
                <a:srgbClr val="00489D"/>
              </a:solidFill>
            </a:endParaRPr>
          </a:p>
        </p:txBody>
      </p:sp>
      <p:pic>
        <p:nvPicPr>
          <p:cNvPr id="2" name="图片 1" descr="07-3">
            <a:extLst>
              <a:ext uri="{FF2B5EF4-FFF2-40B4-BE49-F238E27FC236}">
                <a16:creationId xmlns:a16="http://schemas.microsoft.com/office/drawing/2014/main" id="{0513304B-69F6-0D52-C9AB-BE24E1C92298}"/>
              </a:ext>
            </a:extLst>
          </p:cNvPr>
          <p:cNvPicPr>
            <a:picLocks noChangeAspect="1"/>
          </p:cNvPicPr>
          <p:nvPr/>
        </p:nvPicPr>
        <p:blipFill>
          <a:blip r:embed="rId15">
            <a:alphaModFix amt="40000"/>
            <a:extLst>
              <a:ext uri="{96DAC541-7B7A-43D3-8B79-37D633B846F1}">
                <asvg:svgBlip xmlns:asvg="http://schemas.microsoft.com/office/drawing/2016/SVG/main" r:embed="rId16"/>
              </a:ext>
            </a:extLst>
          </a:blip>
          <a:srcRect t="29511" r="10497"/>
          <a:stretch>
            <a:fillRect/>
          </a:stretch>
        </p:blipFill>
        <p:spPr>
          <a:xfrm rot="5400000">
            <a:off x="8272145" y="3230245"/>
            <a:ext cx="3259455" cy="3239770"/>
          </a:xfrm>
          <a:prstGeom prst="rect">
            <a:avLst/>
          </a:prstGeom>
        </p:spPr>
      </p:pic>
      <p:sp>
        <p:nvSpPr>
          <p:cNvPr id="9" name="矩形 8">
            <a:extLst>
              <a:ext uri="{FF2B5EF4-FFF2-40B4-BE49-F238E27FC236}">
                <a16:creationId xmlns:a16="http://schemas.microsoft.com/office/drawing/2014/main" id="{A9FF2F6D-DC86-D805-D957-CD291245A7E3}"/>
              </a:ext>
            </a:extLst>
          </p:cNvPr>
          <p:cNvSpPr/>
          <p:nvPr>
            <p:custDataLst>
              <p:tags r:id="rId4"/>
            </p:custDataLst>
          </p:nvPr>
        </p:nvSpPr>
        <p:spPr>
          <a:xfrm>
            <a:off x="2180875" y="3708389"/>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科学问题</a:t>
            </a:r>
            <a:endParaRPr lang="en-US" altLang="zh-CN" sz="1300" dirty="0">
              <a:solidFill>
                <a:schemeClr val="bg2">
                  <a:lumMod val="25000"/>
                </a:schemeClr>
              </a:solidFill>
            </a:endParaRPr>
          </a:p>
        </p:txBody>
      </p:sp>
      <p:sp>
        <p:nvSpPr>
          <p:cNvPr id="15" name="矩形 14">
            <a:extLst>
              <a:ext uri="{FF2B5EF4-FFF2-40B4-BE49-F238E27FC236}">
                <a16:creationId xmlns:a16="http://schemas.microsoft.com/office/drawing/2014/main" id="{9B004B5B-F2FB-0E00-7D15-ADF5675849CB}"/>
              </a:ext>
            </a:extLst>
          </p:cNvPr>
          <p:cNvSpPr/>
          <p:nvPr>
            <p:custDataLst>
              <p:tags r:id="rId5"/>
            </p:custDataLst>
          </p:nvPr>
        </p:nvSpPr>
        <p:spPr>
          <a:xfrm>
            <a:off x="3797658" y="3689010"/>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解决方案</a:t>
            </a:r>
            <a:endParaRPr lang="en-US" altLang="zh-CN" sz="1300" dirty="0">
              <a:solidFill>
                <a:schemeClr val="bg2">
                  <a:lumMod val="25000"/>
                </a:schemeClr>
              </a:solidFill>
            </a:endParaRPr>
          </a:p>
        </p:txBody>
      </p:sp>
      <p:sp>
        <p:nvSpPr>
          <p:cNvPr id="16" name="矩形 15">
            <a:extLst>
              <a:ext uri="{FF2B5EF4-FFF2-40B4-BE49-F238E27FC236}">
                <a16:creationId xmlns:a16="http://schemas.microsoft.com/office/drawing/2014/main" id="{49053E4E-313D-B9A1-71F3-7A223D87F5A2}"/>
              </a:ext>
            </a:extLst>
          </p:cNvPr>
          <p:cNvSpPr/>
          <p:nvPr>
            <p:custDataLst>
              <p:tags r:id="rId6"/>
            </p:custDataLst>
          </p:nvPr>
        </p:nvSpPr>
        <p:spPr>
          <a:xfrm>
            <a:off x="5253720" y="3698854"/>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实验设计</a:t>
            </a:r>
            <a:endParaRPr lang="en-US" altLang="zh-CN" sz="1300" dirty="0">
              <a:solidFill>
                <a:schemeClr val="bg2">
                  <a:lumMod val="25000"/>
                </a:schemeClr>
              </a:solidFill>
            </a:endParaRPr>
          </a:p>
        </p:txBody>
      </p:sp>
    </p:spTree>
    <p:extLst>
      <p:ext uri="{BB962C8B-B14F-4D97-AF65-F5344CB8AC3E}">
        <p14:creationId xmlns:p14="http://schemas.microsoft.com/office/powerpoint/2010/main" val="426904272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E5E9D2-3400-B8FC-0165-C45E3D00A335}"/>
            </a:ext>
          </a:extLst>
        </p:cNvPr>
        <p:cNvGrpSpPr/>
        <p:nvPr/>
      </p:nvGrpSpPr>
      <p:grpSpPr>
        <a:xfrm>
          <a:off x="0" y="0"/>
          <a:ext cx="0" cy="0"/>
          <a:chOff x="0" y="0"/>
          <a:chExt cx="0" cy="0"/>
        </a:xfrm>
      </p:grpSpPr>
      <p:sp>
        <p:nvSpPr>
          <p:cNvPr id="7" name="矩形 6">
            <a:extLst>
              <a:ext uri="{FF2B5EF4-FFF2-40B4-BE49-F238E27FC236}">
                <a16:creationId xmlns:a16="http://schemas.microsoft.com/office/drawing/2014/main" id="{238555AC-6F59-E40D-A027-DA6A98A0A48A}"/>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5" name="图片 4" descr="07-3">
            <a:extLst>
              <a:ext uri="{FF2B5EF4-FFF2-40B4-BE49-F238E27FC236}">
                <a16:creationId xmlns:a16="http://schemas.microsoft.com/office/drawing/2014/main" id="{92728CFE-E021-9383-4132-03302546F5CE}"/>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33" name="图片 32" descr="07-5">
            <a:extLst>
              <a:ext uri="{FF2B5EF4-FFF2-40B4-BE49-F238E27FC236}">
                <a16:creationId xmlns:a16="http://schemas.microsoft.com/office/drawing/2014/main" id="{745BB4DF-5355-0610-1B4B-64D443730C03}"/>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2" name="TextBox 16">
            <a:extLst>
              <a:ext uri="{FF2B5EF4-FFF2-40B4-BE49-F238E27FC236}">
                <a16:creationId xmlns:a16="http://schemas.microsoft.com/office/drawing/2014/main" id="{983A6209-23B9-8744-0011-ECFCADC4EAD1}"/>
              </a:ext>
            </a:extLst>
          </p:cNvPr>
          <p:cNvSpPr txBox="1"/>
          <p:nvPr/>
        </p:nvSpPr>
        <p:spPr>
          <a:xfrm>
            <a:off x="277891" y="124372"/>
            <a:ext cx="2315352"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Memory Decoder</a:t>
            </a:r>
          </a:p>
        </p:txBody>
      </p:sp>
      <p:pic>
        <p:nvPicPr>
          <p:cNvPr id="67" name="图片 66" descr="logo">
            <a:extLst>
              <a:ext uri="{FF2B5EF4-FFF2-40B4-BE49-F238E27FC236}">
                <a16:creationId xmlns:a16="http://schemas.microsoft.com/office/drawing/2014/main" id="{B87C8F40-1801-BA10-3DC1-4C57AF4C1BE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8" name="图形">
            <a:extLst>
              <a:ext uri="{FF2B5EF4-FFF2-40B4-BE49-F238E27FC236}">
                <a16:creationId xmlns:a16="http://schemas.microsoft.com/office/drawing/2014/main" id="{CF0F669A-B99A-9010-8361-1437345F851D}"/>
              </a:ext>
            </a:extLst>
          </p:cNvPr>
          <p:cNvSpPr txBox="1"/>
          <p:nvPr>
            <p:custDataLst>
              <p:tags r:id="rId3"/>
            </p:custDataLst>
          </p:nvPr>
        </p:nvSpPr>
        <p:spPr>
          <a:xfrm>
            <a:off x="727174" y="3145235"/>
            <a:ext cx="4701958" cy="707886"/>
          </a:xfrm>
          <a:prstGeom prst="rect">
            <a:avLst/>
          </a:prstGeom>
          <a:noFill/>
        </p:spPr>
        <p:txBody>
          <a:bodyPr wrap="square" rtlCol="0">
            <a:spAutoFit/>
            <a:scene3d>
              <a:camera prst="orthographicFront"/>
              <a:lightRig rig="threePt" dir="t"/>
            </a:scene3d>
            <a:sp3d contourW="12700"/>
          </a:bodyPr>
          <a:lstStyle/>
          <a:p>
            <a:pPr algn="l"/>
            <a:r>
              <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rPr>
              <a:t>常规后训练需要训练模型全部参数，带来巨大计算负担和灾难性遗忘。</a:t>
            </a:r>
          </a:p>
        </p:txBody>
      </p:sp>
      <p:sp>
        <p:nvSpPr>
          <p:cNvPr id="10" name="图形">
            <a:extLst>
              <a:ext uri="{FF2B5EF4-FFF2-40B4-BE49-F238E27FC236}">
                <a16:creationId xmlns:a16="http://schemas.microsoft.com/office/drawing/2014/main" id="{A6F828CE-01CC-8C75-3A6B-7E3DDB7CCED8}"/>
              </a:ext>
            </a:extLst>
          </p:cNvPr>
          <p:cNvSpPr txBox="1"/>
          <p:nvPr>
            <p:custDataLst>
              <p:tags r:id="rId4"/>
            </p:custDataLst>
          </p:nvPr>
        </p:nvSpPr>
        <p:spPr>
          <a:xfrm>
            <a:off x="6735338" y="2994080"/>
            <a:ext cx="4059563" cy="1015663"/>
          </a:xfrm>
          <a:prstGeom prst="rect">
            <a:avLst/>
          </a:prstGeom>
          <a:noFill/>
        </p:spPr>
        <p:txBody>
          <a:bodyPr wrap="square" rtlCol="0">
            <a:spAutoFit/>
            <a:scene3d>
              <a:camera prst="orthographicFront"/>
              <a:lightRig rig="threePt" dir="t"/>
            </a:scene3d>
            <a:sp3d contourW="12700"/>
          </a:bodyPr>
          <a:lstStyle/>
          <a:p>
            <a:pPr algn="l"/>
            <a:r>
              <a:rPr kumimoji="0" lang="en-US" altLang="zh-CN"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rPr>
              <a:t>RAG</a:t>
            </a:r>
            <a:r>
              <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rPr>
              <a:t>在查询向量和文档向量作相似度检查时需要一定时间，导致模型生成回答引入了额外时延。</a:t>
            </a:r>
          </a:p>
        </p:txBody>
      </p:sp>
      <p:sp>
        <p:nvSpPr>
          <p:cNvPr id="3" name="TextBox 17">
            <a:extLst>
              <a:ext uri="{FF2B5EF4-FFF2-40B4-BE49-F238E27FC236}">
                <a16:creationId xmlns:a16="http://schemas.microsoft.com/office/drawing/2014/main" id="{29441BCB-CA24-D444-A497-D48056300362}"/>
              </a:ext>
            </a:extLst>
          </p:cNvPr>
          <p:cNvSpPr txBox="1"/>
          <p:nvPr/>
        </p:nvSpPr>
        <p:spPr>
          <a:xfrm>
            <a:off x="4089208" y="788823"/>
            <a:ext cx="300266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一、研究背景</a:t>
            </a:r>
          </a:p>
        </p:txBody>
      </p:sp>
    </p:spTree>
    <p:extLst>
      <p:ext uri="{BB962C8B-B14F-4D97-AF65-F5344CB8AC3E}">
        <p14:creationId xmlns:p14="http://schemas.microsoft.com/office/powerpoint/2010/main" val="138393576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FEEF26-3BB3-CB2C-902D-FCFC8560BE31}"/>
            </a:ext>
          </a:extLst>
        </p:cNvPr>
        <p:cNvGrpSpPr/>
        <p:nvPr/>
      </p:nvGrpSpPr>
      <p:grpSpPr>
        <a:xfrm>
          <a:off x="0" y="0"/>
          <a:ext cx="0" cy="0"/>
          <a:chOff x="0" y="0"/>
          <a:chExt cx="0" cy="0"/>
        </a:xfrm>
      </p:grpSpPr>
      <p:sp>
        <p:nvSpPr>
          <p:cNvPr id="3" name="矩形 2">
            <a:extLst>
              <a:ext uri="{FF2B5EF4-FFF2-40B4-BE49-F238E27FC236}">
                <a16:creationId xmlns:a16="http://schemas.microsoft.com/office/drawing/2014/main" id="{389A2C67-9B6C-D97D-4C5A-9966B7122046}"/>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1" name="图片 10" descr="07-3">
            <a:extLst>
              <a:ext uri="{FF2B5EF4-FFF2-40B4-BE49-F238E27FC236}">
                <a16:creationId xmlns:a16="http://schemas.microsoft.com/office/drawing/2014/main" id="{41ED5560-D1D5-54F5-D567-89DB622A30C6}"/>
              </a:ext>
            </a:extLst>
          </p:cNvPr>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12" name="图片 11" descr="07-5">
            <a:extLst>
              <a:ext uri="{FF2B5EF4-FFF2-40B4-BE49-F238E27FC236}">
                <a16:creationId xmlns:a16="http://schemas.microsoft.com/office/drawing/2014/main" id="{8DA32100-D5BA-21CA-0670-353764D076A4}"/>
              </a:ext>
            </a:extLst>
          </p:cNvPr>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pic>
        <p:nvPicPr>
          <p:cNvPr id="67" name="图片 66" descr="logo">
            <a:extLst>
              <a:ext uri="{FF2B5EF4-FFF2-40B4-BE49-F238E27FC236}">
                <a16:creationId xmlns:a16="http://schemas.microsoft.com/office/drawing/2014/main" id="{573750D3-8CAF-8F2E-9A9A-8BDCDB30843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sp>
        <p:nvSpPr>
          <p:cNvPr id="18" name="矩形 17">
            <a:extLst>
              <a:ext uri="{FF2B5EF4-FFF2-40B4-BE49-F238E27FC236}">
                <a16:creationId xmlns:a16="http://schemas.microsoft.com/office/drawing/2014/main" id="{89CBC5E5-2B00-BACD-F7C0-67BD5B8C31CF}"/>
              </a:ext>
            </a:extLst>
          </p:cNvPr>
          <p:cNvSpPr/>
          <p:nvPr>
            <p:custDataLst>
              <p:tags r:id="rId3"/>
            </p:custDataLst>
          </p:nvPr>
        </p:nvSpPr>
        <p:spPr>
          <a:xfrm>
            <a:off x="497544" y="2650580"/>
            <a:ext cx="10526985" cy="936076"/>
          </a:xfrm>
          <a:prstGeom prst="rect">
            <a:avLst/>
          </a:prstGeom>
        </p:spPr>
        <p:txBody>
          <a:bodyPr wrap="square" lIns="86411" tIns="43205" rIns="86411" bIns="43205">
            <a:spAutoFit/>
          </a:bodyPr>
          <a:lstStyle/>
          <a:p>
            <a:pPr lvl="0">
              <a:lnSpc>
                <a:spcPct val="120000"/>
              </a:lnSpc>
              <a:buClr>
                <a:schemeClr val="accent1"/>
              </a:buClr>
              <a:defRPr/>
            </a:pPr>
            <a:r>
              <a:rPr lang="zh-CN" altLang="en-US" sz="2400" dirty="0">
                <a:solidFill>
                  <a:schemeClr val="tx1">
                    <a:lumMod val="75000"/>
                    <a:lumOff val="25000"/>
                  </a:schemeClr>
                </a:solidFill>
                <a:latin typeface="微软雅黑" panose="020B0503020204020204" charset="-122"/>
                <a:ea typeface="微软雅黑" panose="020B0503020204020204" charset="-122"/>
                <a:cs typeface="+mn-ea"/>
                <a:sym typeface="+mn-lt"/>
              </a:rPr>
              <a:t>    文章研究如何在保证下游任务性能的基础上，解决计算开销过大和模型推理延迟增加的问题。</a:t>
            </a:r>
          </a:p>
        </p:txBody>
      </p:sp>
      <p:sp>
        <p:nvSpPr>
          <p:cNvPr id="2" name="TextBox 17">
            <a:extLst>
              <a:ext uri="{FF2B5EF4-FFF2-40B4-BE49-F238E27FC236}">
                <a16:creationId xmlns:a16="http://schemas.microsoft.com/office/drawing/2014/main" id="{346F3DDF-C745-93E3-55A6-5D83F79DA463}"/>
              </a:ext>
            </a:extLst>
          </p:cNvPr>
          <p:cNvSpPr txBox="1"/>
          <p:nvPr/>
        </p:nvSpPr>
        <p:spPr>
          <a:xfrm>
            <a:off x="3627547" y="788823"/>
            <a:ext cx="392599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二、科学问题表述</a:t>
            </a:r>
          </a:p>
        </p:txBody>
      </p:sp>
      <p:sp>
        <p:nvSpPr>
          <p:cNvPr id="4" name="TextBox 16">
            <a:extLst>
              <a:ext uri="{FF2B5EF4-FFF2-40B4-BE49-F238E27FC236}">
                <a16:creationId xmlns:a16="http://schemas.microsoft.com/office/drawing/2014/main" id="{C88C2D84-1FBB-1B8B-CC6C-E1EA0F9DDAC7}"/>
              </a:ext>
            </a:extLst>
          </p:cNvPr>
          <p:cNvSpPr txBox="1"/>
          <p:nvPr/>
        </p:nvSpPr>
        <p:spPr>
          <a:xfrm>
            <a:off x="277891" y="124372"/>
            <a:ext cx="2315352"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Memory Decoder</a:t>
            </a:r>
          </a:p>
        </p:txBody>
      </p:sp>
    </p:spTree>
    <p:extLst>
      <p:ext uri="{BB962C8B-B14F-4D97-AF65-F5344CB8AC3E}">
        <p14:creationId xmlns:p14="http://schemas.microsoft.com/office/powerpoint/2010/main" val="207116177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EEE9A2-7581-A148-E6D3-B50580DA6C9F}"/>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7406C77D-0D60-AFD7-C0C3-A7BAE3323E85}"/>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6C193F07-14C8-B2E8-2DE3-4EBE111AA81E}"/>
              </a:ext>
            </a:extLst>
          </p:cNvPr>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AC8A639E-216C-EBA6-1C81-7F8801A9AC74}"/>
              </a:ext>
            </a:extLst>
          </p:cNvPr>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32" name="图形">
            <a:extLst>
              <a:ext uri="{FF2B5EF4-FFF2-40B4-BE49-F238E27FC236}">
                <a16:creationId xmlns:a16="http://schemas.microsoft.com/office/drawing/2014/main" id="{89AAFC32-5599-C469-CEF5-8126ACA85965}"/>
              </a:ext>
            </a:extLst>
          </p:cNvPr>
          <p:cNvSpPr txBox="1"/>
          <p:nvPr>
            <p:custDataLst>
              <p:tags r:id="rId3"/>
            </p:custDataLst>
          </p:nvPr>
        </p:nvSpPr>
        <p:spPr>
          <a:xfrm>
            <a:off x="374650" y="1838960"/>
            <a:ext cx="6435372" cy="400110"/>
          </a:xfrm>
          <a:prstGeom prst="rect">
            <a:avLst/>
          </a:prstGeom>
          <a:noFill/>
        </p:spPr>
        <p:txBody>
          <a:bodyPr wrap="square" rtlCol="0">
            <a:spAutoFit/>
          </a:bodyPr>
          <a:lstStyle/>
          <a:p>
            <a:pPr lvl="0">
              <a:spcBef>
                <a:spcPct val="20000"/>
              </a:spcBef>
              <a:defRPr/>
            </a:pP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整体流程</a:t>
            </a:r>
          </a:p>
        </p:txBody>
      </p:sp>
      <p:pic>
        <p:nvPicPr>
          <p:cNvPr id="67" name="图片 66" descr="logo">
            <a:extLst>
              <a:ext uri="{FF2B5EF4-FFF2-40B4-BE49-F238E27FC236}">
                <a16:creationId xmlns:a16="http://schemas.microsoft.com/office/drawing/2014/main" id="{98ACB09C-8747-D29A-EAEB-5695D292BF9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EFF1F82A-BDCC-E524-559F-A1AF048D16A5}"/>
              </a:ext>
            </a:extLst>
          </p:cNvPr>
          <p:cNvSpPr txBox="1"/>
          <p:nvPr/>
        </p:nvSpPr>
        <p:spPr>
          <a:xfrm>
            <a:off x="1986082" y="788823"/>
            <a:ext cx="7208943" cy="1224331"/>
          </a:xfrm>
          <a:prstGeom prst="rect">
            <a:avLst/>
          </a:prstGeom>
          <a:noFill/>
        </p:spPr>
        <p:txBody>
          <a:bodyPr wrap="none" lIns="115212" tIns="57605" rIns="115212" bIns="57605" rtlCol="0">
            <a:spAutoFit/>
          </a:bodyPr>
          <a:lstStyle/>
          <a:p>
            <a:pPr algn="ctr"/>
            <a:r>
              <a:rPr lang="zh-CN" altLang="en-US" sz="3600" b="1" dirty="0">
                <a:solidFill>
                  <a:srgbClr val="00489D"/>
                </a:solidFill>
              </a:rPr>
              <a:t>三、解决方案：</a:t>
            </a:r>
            <a:r>
              <a:rPr lang="en-US" altLang="zh-CN" sz="3600" b="1" dirty="0">
                <a:solidFill>
                  <a:srgbClr val="00489D"/>
                </a:solidFill>
              </a:rPr>
              <a:t>Memory Decoder</a:t>
            </a:r>
          </a:p>
          <a:p>
            <a:pPr algn="ctr"/>
            <a:endParaRPr lang="zh-CN" altLang="en-US" sz="3600" b="1" dirty="0">
              <a:solidFill>
                <a:srgbClr val="00489D"/>
              </a:solidFill>
            </a:endParaRPr>
          </a:p>
        </p:txBody>
      </p:sp>
      <p:sp>
        <p:nvSpPr>
          <p:cNvPr id="3" name="TextBox 16">
            <a:extLst>
              <a:ext uri="{FF2B5EF4-FFF2-40B4-BE49-F238E27FC236}">
                <a16:creationId xmlns:a16="http://schemas.microsoft.com/office/drawing/2014/main" id="{7B665ACA-C25F-C711-4EE5-20C2372B8B4B}"/>
              </a:ext>
            </a:extLst>
          </p:cNvPr>
          <p:cNvSpPr txBox="1"/>
          <p:nvPr/>
        </p:nvSpPr>
        <p:spPr>
          <a:xfrm>
            <a:off x="277891" y="124372"/>
            <a:ext cx="2315352"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Memory Decoder</a:t>
            </a:r>
          </a:p>
        </p:txBody>
      </p:sp>
      <p:pic>
        <p:nvPicPr>
          <p:cNvPr id="9" name="图片 8">
            <a:extLst>
              <a:ext uri="{FF2B5EF4-FFF2-40B4-BE49-F238E27FC236}">
                <a16:creationId xmlns:a16="http://schemas.microsoft.com/office/drawing/2014/main" id="{C395DDF2-511D-9CF6-9BA4-869113E242C2}"/>
              </a:ext>
            </a:extLst>
          </p:cNvPr>
          <p:cNvPicPr>
            <a:picLocks noChangeAspect="1"/>
          </p:cNvPicPr>
          <p:nvPr/>
        </p:nvPicPr>
        <p:blipFill>
          <a:blip r:embed="rId12"/>
          <a:stretch>
            <a:fillRect/>
          </a:stretch>
        </p:blipFill>
        <p:spPr>
          <a:xfrm>
            <a:off x="2084068" y="2013154"/>
            <a:ext cx="7353937" cy="4153260"/>
          </a:xfrm>
          <a:prstGeom prst="rect">
            <a:avLst/>
          </a:prstGeom>
        </p:spPr>
      </p:pic>
    </p:spTree>
    <p:extLst>
      <p:ext uri="{BB962C8B-B14F-4D97-AF65-F5344CB8AC3E}">
        <p14:creationId xmlns:p14="http://schemas.microsoft.com/office/powerpoint/2010/main" val="153135353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F1D78E-9AE3-C189-880C-5DEECD0507D8}"/>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88F1F2A4-0F41-5CEB-C622-CB8928B92066}"/>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53BBD633-3C07-DE84-62A2-C99D17670892}"/>
              </a:ext>
            </a:extLst>
          </p:cNvPr>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CB48F3C9-97FC-09D7-693B-31A1E1458C57}"/>
              </a:ext>
            </a:extLst>
          </p:cNvPr>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32" name="图形">
            <a:extLst>
              <a:ext uri="{FF2B5EF4-FFF2-40B4-BE49-F238E27FC236}">
                <a16:creationId xmlns:a16="http://schemas.microsoft.com/office/drawing/2014/main" id="{A1305A72-240A-5787-D5C8-0D7866409F06}"/>
              </a:ext>
            </a:extLst>
          </p:cNvPr>
          <p:cNvSpPr txBox="1"/>
          <p:nvPr>
            <p:custDataLst>
              <p:tags r:id="rId3"/>
            </p:custDataLst>
          </p:nvPr>
        </p:nvSpPr>
        <p:spPr>
          <a:xfrm>
            <a:off x="374650" y="1838960"/>
            <a:ext cx="6435372" cy="400110"/>
          </a:xfrm>
          <a:prstGeom prst="rect">
            <a:avLst/>
          </a:prstGeom>
          <a:noFill/>
        </p:spPr>
        <p:txBody>
          <a:bodyPr wrap="square" rtlCol="0">
            <a:spAutoFit/>
          </a:bodyPr>
          <a:lstStyle/>
          <a:p>
            <a:pPr lvl="0">
              <a:spcBef>
                <a:spcPct val="20000"/>
              </a:spcBef>
              <a:defRPr/>
            </a:pP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数据集构造</a:t>
            </a:r>
          </a:p>
        </p:txBody>
      </p:sp>
      <p:pic>
        <p:nvPicPr>
          <p:cNvPr id="67" name="图片 66" descr="logo">
            <a:extLst>
              <a:ext uri="{FF2B5EF4-FFF2-40B4-BE49-F238E27FC236}">
                <a16:creationId xmlns:a16="http://schemas.microsoft.com/office/drawing/2014/main" id="{051A8CB5-8CD9-F268-CF81-738E56C9EBE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2A396336-BECB-CFAC-38BA-ED60448E24B4}"/>
              </a:ext>
            </a:extLst>
          </p:cNvPr>
          <p:cNvSpPr txBox="1"/>
          <p:nvPr/>
        </p:nvSpPr>
        <p:spPr>
          <a:xfrm>
            <a:off x="1986082" y="788823"/>
            <a:ext cx="7208943" cy="1224331"/>
          </a:xfrm>
          <a:prstGeom prst="rect">
            <a:avLst/>
          </a:prstGeom>
          <a:noFill/>
        </p:spPr>
        <p:txBody>
          <a:bodyPr wrap="none" lIns="115212" tIns="57605" rIns="115212" bIns="57605" rtlCol="0">
            <a:spAutoFit/>
          </a:bodyPr>
          <a:lstStyle/>
          <a:p>
            <a:pPr algn="ctr"/>
            <a:r>
              <a:rPr lang="zh-CN" altLang="en-US" sz="3600" b="1" dirty="0">
                <a:solidFill>
                  <a:srgbClr val="00489D"/>
                </a:solidFill>
              </a:rPr>
              <a:t>三、解决方案：</a:t>
            </a:r>
            <a:r>
              <a:rPr lang="en-US" altLang="zh-CN" sz="3600" b="1" dirty="0">
                <a:solidFill>
                  <a:srgbClr val="00489D"/>
                </a:solidFill>
              </a:rPr>
              <a:t>Memory Decoder</a:t>
            </a:r>
          </a:p>
          <a:p>
            <a:pPr algn="ctr"/>
            <a:endParaRPr lang="zh-CN" altLang="en-US" sz="3600" b="1" dirty="0">
              <a:solidFill>
                <a:srgbClr val="00489D"/>
              </a:solidFill>
            </a:endParaRPr>
          </a:p>
        </p:txBody>
      </p:sp>
      <p:sp>
        <p:nvSpPr>
          <p:cNvPr id="3" name="TextBox 16">
            <a:extLst>
              <a:ext uri="{FF2B5EF4-FFF2-40B4-BE49-F238E27FC236}">
                <a16:creationId xmlns:a16="http://schemas.microsoft.com/office/drawing/2014/main" id="{B711CE41-297E-A605-DBDF-C42D16AAD4F8}"/>
              </a:ext>
            </a:extLst>
          </p:cNvPr>
          <p:cNvSpPr txBox="1"/>
          <p:nvPr/>
        </p:nvSpPr>
        <p:spPr>
          <a:xfrm>
            <a:off x="277891" y="124372"/>
            <a:ext cx="2315352"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Memory Decoder</a:t>
            </a:r>
          </a:p>
        </p:txBody>
      </p:sp>
      <p:pic>
        <p:nvPicPr>
          <p:cNvPr id="4" name="图片 3">
            <a:extLst>
              <a:ext uri="{FF2B5EF4-FFF2-40B4-BE49-F238E27FC236}">
                <a16:creationId xmlns:a16="http://schemas.microsoft.com/office/drawing/2014/main" id="{1AF2E7C8-4676-65F5-3FD3-B36F605578E5}"/>
              </a:ext>
            </a:extLst>
          </p:cNvPr>
          <p:cNvPicPr>
            <a:picLocks noChangeAspect="1"/>
          </p:cNvPicPr>
          <p:nvPr/>
        </p:nvPicPr>
        <p:blipFill>
          <a:blip r:embed="rId12"/>
          <a:stretch>
            <a:fillRect/>
          </a:stretch>
        </p:blipFill>
        <p:spPr>
          <a:xfrm>
            <a:off x="2128224" y="2239070"/>
            <a:ext cx="7265625" cy="2833692"/>
          </a:xfrm>
          <a:prstGeom prst="rect">
            <a:avLst/>
          </a:prstGeom>
        </p:spPr>
      </p:pic>
    </p:spTree>
    <p:extLst>
      <p:ext uri="{BB962C8B-B14F-4D97-AF65-F5344CB8AC3E}">
        <p14:creationId xmlns:p14="http://schemas.microsoft.com/office/powerpoint/2010/main" val="180823315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8492C8-8FC6-9782-5BEF-CED8AFB7FFF6}"/>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8833CB81-1736-EB83-BD34-8DB05F6E84CB}"/>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8F48C282-B238-C133-57A0-74851BDCDE11}"/>
              </a:ext>
            </a:extLst>
          </p:cNvPr>
          <p:cNvPicPr>
            <a:picLocks noChangeAspect="1"/>
          </p:cNvPicPr>
          <p:nvPr>
            <p:custDataLst>
              <p:tags r:id="rId1"/>
            </p:custDataLst>
          </p:nvPr>
        </p:nvPicPr>
        <p:blipFill>
          <a:blip r:embed="rId8">
            <a:extLst>
              <a:ext uri="{96DAC541-7B7A-43D3-8B79-37D633B846F1}">
                <asvg:svgBlip xmlns:asvg="http://schemas.microsoft.com/office/drawing/2016/SVG/main" r:embed="rId9"/>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096645DD-746E-F4CE-C806-879ECA7AFC05}"/>
              </a:ext>
            </a:extLst>
          </p:cNvPr>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rcRect b="90784"/>
          <a:stretch>
            <a:fillRect/>
          </a:stretch>
        </p:blipFill>
        <p:spPr>
          <a:xfrm>
            <a:off x="374650" y="107315"/>
            <a:ext cx="5215890" cy="480695"/>
          </a:xfrm>
          <a:prstGeom prst="rect">
            <a:avLst/>
          </a:prstGeom>
        </p:spPr>
      </p:pic>
      <p:sp>
        <p:nvSpPr>
          <p:cNvPr id="32" name="图形">
            <a:extLst>
              <a:ext uri="{FF2B5EF4-FFF2-40B4-BE49-F238E27FC236}">
                <a16:creationId xmlns:a16="http://schemas.microsoft.com/office/drawing/2014/main" id="{25DC8075-FCB6-4E43-EA0D-BAEE9A8ADCB6}"/>
              </a:ext>
            </a:extLst>
          </p:cNvPr>
          <p:cNvSpPr txBox="1"/>
          <p:nvPr>
            <p:custDataLst>
              <p:tags r:id="rId3"/>
            </p:custDataLst>
          </p:nvPr>
        </p:nvSpPr>
        <p:spPr>
          <a:xfrm>
            <a:off x="374650" y="1838960"/>
            <a:ext cx="6435372" cy="400110"/>
          </a:xfrm>
          <a:prstGeom prst="rect">
            <a:avLst/>
          </a:prstGeom>
          <a:noFill/>
        </p:spPr>
        <p:txBody>
          <a:bodyPr wrap="square" rtlCol="0">
            <a:spAutoFit/>
          </a:bodyPr>
          <a:lstStyle/>
          <a:p>
            <a:pPr lvl="0">
              <a:spcBef>
                <a:spcPct val="20000"/>
              </a:spcBef>
              <a:defRPr/>
            </a:pP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预训练优化目标</a:t>
            </a:r>
          </a:p>
        </p:txBody>
      </p:sp>
      <p:pic>
        <p:nvPicPr>
          <p:cNvPr id="67" name="图片 66" descr="logo">
            <a:extLst>
              <a:ext uri="{FF2B5EF4-FFF2-40B4-BE49-F238E27FC236}">
                <a16:creationId xmlns:a16="http://schemas.microsoft.com/office/drawing/2014/main" id="{E06F2E15-21B2-0406-81A2-5E1A62EBAF6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58A35FE5-BA43-9198-E2FA-7B6D01171B6E}"/>
              </a:ext>
            </a:extLst>
          </p:cNvPr>
          <p:cNvSpPr txBox="1"/>
          <p:nvPr/>
        </p:nvSpPr>
        <p:spPr>
          <a:xfrm>
            <a:off x="1986082" y="788823"/>
            <a:ext cx="7208943" cy="1224331"/>
          </a:xfrm>
          <a:prstGeom prst="rect">
            <a:avLst/>
          </a:prstGeom>
          <a:noFill/>
        </p:spPr>
        <p:txBody>
          <a:bodyPr wrap="none" lIns="115212" tIns="57605" rIns="115212" bIns="57605" rtlCol="0">
            <a:spAutoFit/>
          </a:bodyPr>
          <a:lstStyle/>
          <a:p>
            <a:pPr algn="ctr"/>
            <a:r>
              <a:rPr lang="zh-CN" altLang="en-US" sz="3600" b="1" dirty="0">
                <a:solidFill>
                  <a:srgbClr val="00489D"/>
                </a:solidFill>
              </a:rPr>
              <a:t>三、解决方案：</a:t>
            </a:r>
            <a:r>
              <a:rPr lang="en-US" altLang="zh-CN" sz="3600" b="1" dirty="0">
                <a:solidFill>
                  <a:srgbClr val="00489D"/>
                </a:solidFill>
              </a:rPr>
              <a:t>Memory Decoder</a:t>
            </a:r>
          </a:p>
          <a:p>
            <a:pPr algn="ctr"/>
            <a:endParaRPr lang="zh-CN" altLang="en-US" sz="3600" b="1" dirty="0">
              <a:solidFill>
                <a:srgbClr val="00489D"/>
              </a:solidFill>
            </a:endParaRPr>
          </a:p>
        </p:txBody>
      </p:sp>
      <p:sp>
        <p:nvSpPr>
          <p:cNvPr id="3" name="TextBox 16">
            <a:extLst>
              <a:ext uri="{FF2B5EF4-FFF2-40B4-BE49-F238E27FC236}">
                <a16:creationId xmlns:a16="http://schemas.microsoft.com/office/drawing/2014/main" id="{E407E940-0A95-027F-4D8E-EF911ED6AAD4}"/>
              </a:ext>
            </a:extLst>
          </p:cNvPr>
          <p:cNvSpPr txBox="1"/>
          <p:nvPr/>
        </p:nvSpPr>
        <p:spPr>
          <a:xfrm>
            <a:off x="277891" y="124372"/>
            <a:ext cx="2315352"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Memory Decoder</a:t>
            </a:r>
          </a:p>
        </p:txBody>
      </p:sp>
      <p:pic>
        <p:nvPicPr>
          <p:cNvPr id="5" name="图片 4">
            <a:extLst>
              <a:ext uri="{FF2B5EF4-FFF2-40B4-BE49-F238E27FC236}">
                <a16:creationId xmlns:a16="http://schemas.microsoft.com/office/drawing/2014/main" id="{F2FEF9CF-99A6-C6A4-77D6-286821B3220B}"/>
              </a:ext>
            </a:extLst>
          </p:cNvPr>
          <p:cNvPicPr>
            <a:picLocks noChangeAspect="1"/>
          </p:cNvPicPr>
          <p:nvPr/>
        </p:nvPicPr>
        <p:blipFill>
          <a:blip r:embed="rId14"/>
          <a:stretch>
            <a:fillRect/>
          </a:stretch>
        </p:blipFill>
        <p:spPr>
          <a:xfrm>
            <a:off x="1321291" y="2680434"/>
            <a:ext cx="3322608" cy="670618"/>
          </a:xfrm>
          <a:prstGeom prst="rect">
            <a:avLst/>
          </a:prstGeom>
        </p:spPr>
      </p:pic>
      <p:sp>
        <p:nvSpPr>
          <p:cNvPr id="7" name="矩形 6">
            <a:extLst>
              <a:ext uri="{FF2B5EF4-FFF2-40B4-BE49-F238E27FC236}">
                <a16:creationId xmlns:a16="http://schemas.microsoft.com/office/drawing/2014/main" id="{6A32F0DD-C6AA-62CA-3A64-CA5B2459FE3F}"/>
              </a:ext>
            </a:extLst>
          </p:cNvPr>
          <p:cNvSpPr/>
          <p:nvPr>
            <p:custDataLst>
              <p:tags r:id="rId4"/>
            </p:custDataLst>
          </p:nvPr>
        </p:nvSpPr>
        <p:spPr>
          <a:xfrm>
            <a:off x="2330030" y="3351052"/>
            <a:ext cx="1305130" cy="357713"/>
          </a:xfrm>
          <a:prstGeom prst="rect">
            <a:avLst/>
          </a:prstGeom>
        </p:spPr>
        <p:txBody>
          <a:bodyPr wrap="square" lIns="86411" tIns="43205" rIns="86411" bIns="43205">
            <a:spAutoFit/>
          </a:bodyPr>
          <a:lstStyle/>
          <a:p>
            <a:pPr lvl="0">
              <a:lnSpc>
                <a:spcPct val="120000"/>
              </a:lnSpc>
              <a:buClr>
                <a:schemeClr val="accent1"/>
              </a:buClr>
              <a:defRPr/>
            </a:pPr>
            <a:r>
              <a:rPr lang="en-US" altLang="zh-CN" sz="1600" dirty="0">
                <a:solidFill>
                  <a:schemeClr val="tx1">
                    <a:lumMod val="75000"/>
                    <a:lumOff val="25000"/>
                  </a:schemeClr>
                </a:solidFill>
                <a:latin typeface="微软雅黑" panose="020B0503020204020204" charset="-122"/>
                <a:ea typeface="微软雅黑" panose="020B0503020204020204" charset="-122"/>
                <a:cs typeface="+mn-ea"/>
                <a:sym typeface="+mn-lt"/>
              </a:rPr>
              <a:t>KL</a:t>
            </a:r>
            <a:r>
              <a:rPr lang="zh-CN" altLang="en-US" sz="1600" dirty="0">
                <a:solidFill>
                  <a:schemeClr val="tx1">
                    <a:lumMod val="75000"/>
                    <a:lumOff val="25000"/>
                  </a:schemeClr>
                </a:solidFill>
                <a:latin typeface="微软雅黑" panose="020B0503020204020204" charset="-122"/>
                <a:ea typeface="微软雅黑" panose="020B0503020204020204" charset="-122"/>
                <a:cs typeface="+mn-ea"/>
                <a:sym typeface="+mn-lt"/>
              </a:rPr>
              <a:t>散度</a:t>
            </a:r>
          </a:p>
        </p:txBody>
      </p:sp>
      <p:pic>
        <p:nvPicPr>
          <p:cNvPr id="11" name="图片 10">
            <a:extLst>
              <a:ext uri="{FF2B5EF4-FFF2-40B4-BE49-F238E27FC236}">
                <a16:creationId xmlns:a16="http://schemas.microsoft.com/office/drawing/2014/main" id="{E61CAE52-649E-D63E-B8A4-D73AA66FD590}"/>
              </a:ext>
            </a:extLst>
          </p:cNvPr>
          <p:cNvPicPr>
            <a:picLocks noChangeAspect="1"/>
          </p:cNvPicPr>
          <p:nvPr/>
        </p:nvPicPr>
        <p:blipFill>
          <a:blip r:embed="rId15"/>
          <a:stretch>
            <a:fillRect/>
          </a:stretch>
        </p:blipFill>
        <p:spPr>
          <a:xfrm>
            <a:off x="7449726" y="2870950"/>
            <a:ext cx="2751058" cy="480102"/>
          </a:xfrm>
          <a:prstGeom prst="rect">
            <a:avLst/>
          </a:prstGeom>
        </p:spPr>
      </p:pic>
      <p:sp>
        <p:nvSpPr>
          <p:cNvPr id="12" name="矩形 11">
            <a:extLst>
              <a:ext uri="{FF2B5EF4-FFF2-40B4-BE49-F238E27FC236}">
                <a16:creationId xmlns:a16="http://schemas.microsoft.com/office/drawing/2014/main" id="{AEC6F855-0AAA-A65C-D97F-F092BC5374B6}"/>
              </a:ext>
            </a:extLst>
          </p:cNvPr>
          <p:cNvSpPr/>
          <p:nvPr>
            <p:custDataLst>
              <p:tags r:id="rId5"/>
            </p:custDataLst>
          </p:nvPr>
        </p:nvSpPr>
        <p:spPr>
          <a:xfrm>
            <a:off x="8114822" y="3351052"/>
            <a:ext cx="1821657" cy="357713"/>
          </a:xfrm>
          <a:prstGeom prst="rect">
            <a:avLst/>
          </a:prstGeom>
        </p:spPr>
        <p:txBody>
          <a:bodyPr wrap="square" lIns="86411" tIns="43205" rIns="86411" bIns="43205">
            <a:spAutoFit/>
          </a:bodyPr>
          <a:lstStyle/>
          <a:p>
            <a:pPr lvl="0">
              <a:lnSpc>
                <a:spcPct val="120000"/>
              </a:lnSpc>
              <a:buClr>
                <a:schemeClr val="accent1"/>
              </a:buClr>
              <a:defRPr/>
            </a:pPr>
            <a:r>
              <a:rPr lang="zh-CN" altLang="en-US" sz="1600" dirty="0">
                <a:solidFill>
                  <a:schemeClr val="tx1">
                    <a:lumMod val="75000"/>
                    <a:lumOff val="25000"/>
                  </a:schemeClr>
                </a:solidFill>
                <a:latin typeface="微软雅黑" panose="020B0503020204020204" charset="-122"/>
                <a:ea typeface="微软雅黑" panose="020B0503020204020204" charset="-122"/>
                <a:cs typeface="+mn-ea"/>
                <a:sym typeface="+mn-lt"/>
              </a:rPr>
              <a:t>标准交叉熵损失</a:t>
            </a:r>
          </a:p>
        </p:txBody>
      </p:sp>
      <p:pic>
        <p:nvPicPr>
          <p:cNvPr id="14" name="图片 13">
            <a:extLst>
              <a:ext uri="{FF2B5EF4-FFF2-40B4-BE49-F238E27FC236}">
                <a16:creationId xmlns:a16="http://schemas.microsoft.com/office/drawing/2014/main" id="{D34C9EC7-1F19-12F4-8175-57119CFE19E6}"/>
              </a:ext>
            </a:extLst>
          </p:cNvPr>
          <p:cNvPicPr>
            <a:picLocks noChangeAspect="1"/>
          </p:cNvPicPr>
          <p:nvPr/>
        </p:nvPicPr>
        <p:blipFill>
          <a:blip r:embed="rId16"/>
          <a:stretch>
            <a:fillRect/>
          </a:stretch>
        </p:blipFill>
        <p:spPr>
          <a:xfrm>
            <a:off x="2443207" y="4467021"/>
            <a:ext cx="6294665" cy="754445"/>
          </a:xfrm>
          <a:prstGeom prst="rect">
            <a:avLst/>
          </a:prstGeom>
        </p:spPr>
      </p:pic>
    </p:spTree>
    <p:extLst>
      <p:ext uri="{BB962C8B-B14F-4D97-AF65-F5344CB8AC3E}">
        <p14:creationId xmlns:p14="http://schemas.microsoft.com/office/powerpoint/2010/main" val="415034387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51D8A2-3FF8-1BF5-E7D2-3DAA62BDE525}"/>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17FD89FB-E1ED-4F6B-AC08-B2F07343B262}"/>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FCA56B00-FCDE-A796-82F2-17CA77FF2E98}"/>
              </a:ext>
            </a:extLst>
          </p:cNvPr>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1FA58D4F-46D4-B1FA-95C0-6EF8650A19C4}"/>
              </a:ext>
            </a:extLst>
          </p:cNvPr>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32" name="图形">
            <a:extLst>
              <a:ext uri="{FF2B5EF4-FFF2-40B4-BE49-F238E27FC236}">
                <a16:creationId xmlns:a16="http://schemas.microsoft.com/office/drawing/2014/main" id="{2CC05E2C-7E15-A115-87FB-EC016072A4F6}"/>
              </a:ext>
            </a:extLst>
          </p:cNvPr>
          <p:cNvSpPr txBox="1"/>
          <p:nvPr>
            <p:custDataLst>
              <p:tags r:id="rId3"/>
            </p:custDataLst>
          </p:nvPr>
        </p:nvSpPr>
        <p:spPr>
          <a:xfrm>
            <a:off x="374650" y="1838960"/>
            <a:ext cx="6435372" cy="400110"/>
          </a:xfrm>
          <a:prstGeom prst="rect">
            <a:avLst/>
          </a:prstGeom>
          <a:noFill/>
        </p:spPr>
        <p:txBody>
          <a:bodyPr wrap="square" rtlCol="0">
            <a:spAutoFit/>
          </a:bodyPr>
          <a:lstStyle/>
          <a:p>
            <a:pPr lvl="0">
              <a:spcBef>
                <a:spcPct val="20000"/>
              </a:spcBef>
              <a:defRPr/>
            </a:pP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推理阶段</a:t>
            </a:r>
          </a:p>
        </p:txBody>
      </p:sp>
      <p:pic>
        <p:nvPicPr>
          <p:cNvPr id="67" name="图片 66" descr="logo">
            <a:extLst>
              <a:ext uri="{FF2B5EF4-FFF2-40B4-BE49-F238E27FC236}">
                <a16:creationId xmlns:a16="http://schemas.microsoft.com/office/drawing/2014/main" id="{B5DEB66D-1F3A-0CD4-EE96-1A0AAF4DB35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FB2BB9BA-A311-AE9B-616D-A78DA219DC5E}"/>
              </a:ext>
            </a:extLst>
          </p:cNvPr>
          <p:cNvSpPr txBox="1"/>
          <p:nvPr/>
        </p:nvSpPr>
        <p:spPr>
          <a:xfrm>
            <a:off x="1986082" y="788823"/>
            <a:ext cx="7208943" cy="1224331"/>
          </a:xfrm>
          <a:prstGeom prst="rect">
            <a:avLst/>
          </a:prstGeom>
          <a:noFill/>
        </p:spPr>
        <p:txBody>
          <a:bodyPr wrap="none" lIns="115212" tIns="57605" rIns="115212" bIns="57605" rtlCol="0">
            <a:spAutoFit/>
          </a:bodyPr>
          <a:lstStyle/>
          <a:p>
            <a:pPr algn="ctr"/>
            <a:r>
              <a:rPr lang="zh-CN" altLang="en-US" sz="3600" b="1" dirty="0">
                <a:solidFill>
                  <a:srgbClr val="00489D"/>
                </a:solidFill>
              </a:rPr>
              <a:t>三、解决方案：</a:t>
            </a:r>
            <a:r>
              <a:rPr lang="en-US" altLang="zh-CN" sz="3600" b="1" dirty="0">
                <a:solidFill>
                  <a:srgbClr val="00489D"/>
                </a:solidFill>
              </a:rPr>
              <a:t>Memory Decoder</a:t>
            </a:r>
          </a:p>
          <a:p>
            <a:pPr algn="ctr"/>
            <a:endParaRPr lang="zh-CN" altLang="en-US" sz="3600" b="1" dirty="0">
              <a:solidFill>
                <a:srgbClr val="00489D"/>
              </a:solidFill>
            </a:endParaRPr>
          </a:p>
        </p:txBody>
      </p:sp>
      <p:sp>
        <p:nvSpPr>
          <p:cNvPr id="3" name="TextBox 16">
            <a:extLst>
              <a:ext uri="{FF2B5EF4-FFF2-40B4-BE49-F238E27FC236}">
                <a16:creationId xmlns:a16="http://schemas.microsoft.com/office/drawing/2014/main" id="{9F1D9F70-BC8F-2007-8D2A-18E602DA303E}"/>
              </a:ext>
            </a:extLst>
          </p:cNvPr>
          <p:cNvSpPr txBox="1"/>
          <p:nvPr/>
        </p:nvSpPr>
        <p:spPr>
          <a:xfrm>
            <a:off x="277891" y="124372"/>
            <a:ext cx="2315352"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Memory Decoder</a:t>
            </a:r>
          </a:p>
        </p:txBody>
      </p:sp>
      <p:pic>
        <p:nvPicPr>
          <p:cNvPr id="13" name="图片 12">
            <a:extLst>
              <a:ext uri="{FF2B5EF4-FFF2-40B4-BE49-F238E27FC236}">
                <a16:creationId xmlns:a16="http://schemas.microsoft.com/office/drawing/2014/main" id="{CF93151B-05E9-B412-1C0B-64809E54C937}"/>
              </a:ext>
            </a:extLst>
          </p:cNvPr>
          <p:cNvPicPr>
            <a:picLocks noChangeAspect="1"/>
          </p:cNvPicPr>
          <p:nvPr/>
        </p:nvPicPr>
        <p:blipFill>
          <a:blip r:embed="rId12"/>
          <a:stretch>
            <a:fillRect/>
          </a:stretch>
        </p:blipFill>
        <p:spPr>
          <a:xfrm>
            <a:off x="1084810" y="3480005"/>
            <a:ext cx="9011459" cy="659376"/>
          </a:xfrm>
          <a:prstGeom prst="rect">
            <a:avLst/>
          </a:prstGeom>
        </p:spPr>
      </p:pic>
    </p:spTree>
    <p:extLst>
      <p:ext uri="{BB962C8B-B14F-4D97-AF65-F5344CB8AC3E}">
        <p14:creationId xmlns:p14="http://schemas.microsoft.com/office/powerpoint/2010/main" val="225687868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4" name="图片 13" descr="07-3"/>
          <p:cNvPicPr>
            <a:picLocks noChangeAspect="1"/>
          </p:cNvPicPr>
          <p:nvPr>
            <p:custDataLst>
              <p:tags r:id="rId1"/>
            </p:custDataLst>
          </p:nvPr>
        </p:nvPicPr>
        <p:blipFill>
          <a:blip r:embed="rId10">
            <a:extLst>
              <a:ext uri="{96DAC541-7B7A-43D3-8B79-37D633B846F1}">
                <asvg:svgBlip xmlns:asvg="http://schemas.microsoft.com/office/drawing/2016/SVG/main" r:embed="rId11"/>
              </a:ext>
            </a:extLst>
          </a:blip>
          <a:srcRect l="55060" t="39789" r="32644"/>
          <a:stretch>
            <a:fillRect/>
          </a:stretch>
        </p:blipFill>
        <p:spPr>
          <a:xfrm rot="5400000">
            <a:off x="9355455" y="-1561465"/>
            <a:ext cx="570230" cy="3695700"/>
          </a:xfrm>
          <a:prstGeom prst="rect">
            <a:avLst/>
          </a:prstGeom>
        </p:spPr>
      </p:pic>
      <p:pic>
        <p:nvPicPr>
          <p:cNvPr id="33" name="图片 32" descr="07-5"/>
          <p:cNvPicPr>
            <a:picLocks noChangeAspect="1"/>
          </p:cNvPicPr>
          <p:nvPr>
            <p:custDataLst>
              <p:tags r:id="rId2"/>
            </p:custDataLst>
          </p:nvPr>
        </p:nvPicPr>
        <p:blipFill>
          <a:blip r:embed="rId12">
            <a:extLst>
              <a:ext uri="{96DAC541-7B7A-43D3-8B79-37D633B846F1}">
                <asvg:svgBlip xmlns:asvg="http://schemas.microsoft.com/office/drawing/2016/SVG/main" r:embed="rId13"/>
              </a:ext>
            </a:extLst>
          </a:blip>
          <a:srcRect b="90784"/>
          <a:stretch>
            <a:fillRect/>
          </a:stretch>
        </p:blipFill>
        <p:spPr>
          <a:xfrm>
            <a:off x="374650" y="107315"/>
            <a:ext cx="5215890" cy="480695"/>
          </a:xfrm>
          <a:prstGeom prst="rect">
            <a:avLst/>
          </a:prstGeom>
        </p:spPr>
      </p:pic>
      <p:pic>
        <p:nvPicPr>
          <p:cNvPr id="67" name="图片 66" descr="logo"/>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803130" y="107315"/>
            <a:ext cx="1323340" cy="387985"/>
          </a:xfrm>
          <a:prstGeom prst="rect">
            <a:avLst/>
          </a:prstGeom>
        </p:spPr>
      </p:pic>
      <p:cxnSp>
        <p:nvCxnSpPr>
          <p:cNvPr id="6" name="直接连接符 5"/>
          <p:cNvCxnSpPr/>
          <p:nvPr/>
        </p:nvCxnSpPr>
        <p:spPr>
          <a:xfrm>
            <a:off x="648266" y="2155914"/>
            <a:ext cx="414670" cy="0"/>
          </a:xfrm>
          <a:prstGeom prst="line">
            <a:avLst/>
          </a:prstGeom>
          <a:ln w="25400" cap="flat">
            <a:solidFill>
              <a:srgbClr val="AC4384"/>
            </a:solidFill>
            <a:beve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237239" y="1733629"/>
            <a:ext cx="3947160" cy="1106805"/>
          </a:xfrm>
          <a:prstGeom prst="rect">
            <a:avLst/>
          </a:prstGeom>
          <a:noFill/>
        </p:spPr>
        <p:txBody>
          <a:bodyPr wrap="square" rtlCol="0">
            <a:spAutoFit/>
          </a:bodyPr>
          <a:lstStyle/>
          <a:p>
            <a:r>
              <a:rPr lang="en-US" altLang="zh-CN" sz="6600" dirty="0">
                <a:latin typeface="微软雅黑" panose="020B0503020204020204" charset="-122"/>
                <a:ea typeface="微软雅黑" panose="020B0503020204020204" charset="-122"/>
              </a:rPr>
              <a:t>P</a:t>
            </a:r>
            <a:r>
              <a:rPr lang="en-US" altLang="zh-CN" sz="6000" dirty="0">
                <a:latin typeface="微软雅黑" panose="020B0503020204020204" charset="-122"/>
                <a:ea typeface="微软雅黑" panose="020B0503020204020204" charset="-122"/>
              </a:rPr>
              <a:t>art </a:t>
            </a:r>
            <a:r>
              <a:rPr lang="en-US" altLang="zh-CN" sz="6000" dirty="0">
                <a:solidFill>
                  <a:srgbClr val="AC4384"/>
                </a:solidFill>
                <a:latin typeface="微软雅黑" panose="020B0503020204020204" charset="-122"/>
                <a:ea typeface="微软雅黑" panose="020B0503020204020204" charset="-122"/>
              </a:rPr>
              <a:t>one</a:t>
            </a:r>
          </a:p>
        </p:txBody>
      </p:sp>
      <p:sp>
        <p:nvSpPr>
          <p:cNvPr id="11" name="iconfont-1192-846629"/>
          <p:cNvSpPr>
            <a:spLocks noChangeAspect="1"/>
          </p:cNvSpPr>
          <p:nvPr/>
        </p:nvSpPr>
        <p:spPr bwMode="auto">
          <a:xfrm rot="10800000">
            <a:off x="5110417" y="2210524"/>
            <a:ext cx="147905" cy="295455"/>
          </a:xfrm>
          <a:custGeom>
            <a:avLst/>
            <a:gdLst>
              <a:gd name="T0" fmla="*/ 6053 w 6066"/>
              <a:gd name="T1" fmla="*/ 12118 h 12118"/>
              <a:gd name="T2" fmla="*/ 0 w 6066"/>
              <a:gd name="T3" fmla="*/ 6053 h 12118"/>
              <a:gd name="T4" fmla="*/ 6066 w 6066"/>
              <a:gd name="T5" fmla="*/ 0 h 12118"/>
              <a:gd name="T6" fmla="*/ 6053 w 6066"/>
              <a:gd name="T7" fmla="*/ 12118 h 12118"/>
            </a:gdLst>
            <a:ahLst/>
            <a:cxnLst>
              <a:cxn ang="0">
                <a:pos x="T0" y="T1"/>
              </a:cxn>
              <a:cxn ang="0">
                <a:pos x="T2" y="T3"/>
              </a:cxn>
              <a:cxn ang="0">
                <a:pos x="T4" y="T5"/>
              </a:cxn>
              <a:cxn ang="0">
                <a:pos x="T6" y="T7"/>
              </a:cxn>
            </a:cxnLst>
            <a:rect l="0" t="0" r="r" b="b"/>
            <a:pathLst>
              <a:path w="6066" h="12118">
                <a:moveTo>
                  <a:pt x="6053" y="12118"/>
                </a:moveTo>
                <a:lnTo>
                  <a:pt x="0" y="6053"/>
                </a:lnTo>
                <a:lnTo>
                  <a:pt x="6066" y="0"/>
                </a:lnTo>
                <a:lnTo>
                  <a:pt x="6053" y="12118"/>
                </a:lnTo>
                <a:close/>
              </a:path>
            </a:pathLst>
          </a:custGeom>
          <a:solidFill>
            <a:srgbClr val="123E89"/>
          </a:solidFill>
          <a:ln>
            <a:noFill/>
          </a:ln>
        </p:spPr>
        <p:txBody>
          <a:bodyPr/>
          <a:lstStyle/>
          <a:p>
            <a:endParaRPr lang="zh-CN" altLang="en-US"/>
          </a:p>
        </p:txBody>
      </p:sp>
      <p:sp>
        <p:nvSpPr>
          <p:cNvPr id="13" name="iconfont-1192-846629"/>
          <p:cNvSpPr>
            <a:spLocks noChangeAspect="1"/>
          </p:cNvSpPr>
          <p:nvPr/>
        </p:nvSpPr>
        <p:spPr bwMode="auto">
          <a:xfrm rot="10800000">
            <a:off x="5358672" y="2210524"/>
            <a:ext cx="147905" cy="295455"/>
          </a:xfrm>
          <a:custGeom>
            <a:avLst/>
            <a:gdLst>
              <a:gd name="T0" fmla="*/ 6053 w 6066"/>
              <a:gd name="T1" fmla="*/ 12118 h 12118"/>
              <a:gd name="T2" fmla="*/ 0 w 6066"/>
              <a:gd name="T3" fmla="*/ 6053 h 12118"/>
              <a:gd name="T4" fmla="*/ 6066 w 6066"/>
              <a:gd name="T5" fmla="*/ 0 h 12118"/>
              <a:gd name="T6" fmla="*/ 6053 w 6066"/>
              <a:gd name="T7" fmla="*/ 12118 h 12118"/>
            </a:gdLst>
            <a:ahLst/>
            <a:cxnLst>
              <a:cxn ang="0">
                <a:pos x="T0" y="T1"/>
              </a:cxn>
              <a:cxn ang="0">
                <a:pos x="T2" y="T3"/>
              </a:cxn>
              <a:cxn ang="0">
                <a:pos x="T4" y="T5"/>
              </a:cxn>
              <a:cxn ang="0">
                <a:pos x="T6" y="T7"/>
              </a:cxn>
            </a:cxnLst>
            <a:rect l="0" t="0" r="r" b="b"/>
            <a:pathLst>
              <a:path w="6066" h="12118">
                <a:moveTo>
                  <a:pt x="6053" y="12118"/>
                </a:moveTo>
                <a:lnTo>
                  <a:pt x="0" y="6053"/>
                </a:lnTo>
                <a:lnTo>
                  <a:pt x="6066" y="0"/>
                </a:lnTo>
                <a:lnTo>
                  <a:pt x="6053" y="12118"/>
                </a:lnTo>
                <a:close/>
              </a:path>
            </a:pathLst>
          </a:custGeom>
          <a:solidFill>
            <a:srgbClr val="123E89"/>
          </a:solidFill>
          <a:ln>
            <a:noFill/>
          </a:ln>
        </p:spPr>
        <p:txBody>
          <a:bodyPr/>
          <a:lstStyle/>
          <a:p>
            <a:endParaRPr lang="zh-CN" altLang="en-US"/>
          </a:p>
        </p:txBody>
      </p:sp>
      <p:sp>
        <p:nvSpPr>
          <p:cNvPr id="5" name="iconfont-1192-846629"/>
          <p:cNvSpPr>
            <a:spLocks noChangeAspect="1"/>
          </p:cNvSpPr>
          <p:nvPr/>
        </p:nvSpPr>
        <p:spPr bwMode="auto">
          <a:xfrm rot="10800000">
            <a:off x="5606927" y="2210524"/>
            <a:ext cx="147905" cy="295455"/>
          </a:xfrm>
          <a:custGeom>
            <a:avLst/>
            <a:gdLst>
              <a:gd name="T0" fmla="*/ 6053 w 6066"/>
              <a:gd name="T1" fmla="*/ 12118 h 12118"/>
              <a:gd name="T2" fmla="*/ 0 w 6066"/>
              <a:gd name="T3" fmla="*/ 6053 h 12118"/>
              <a:gd name="T4" fmla="*/ 6066 w 6066"/>
              <a:gd name="T5" fmla="*/ 0 h 12118"/>
              <a:gd name="T6" fmla="*/ 6053 w 6066"/>
              <a:gd name="T7" fmla="*/ 12118 h 12118"/>
            </a:gdLst>
            <a:ahLst/>
            <a:cxnLst>
              <a:cxn ang="0">
                <a:pos x="T0" y="T1"/>
              </a:cxn>
              <a:cxn ang="0">
                <a:pos x="T2" y="T3"/>
              </a:cxn>
              <a:cxn ang="0">
                <a:pos x="T4" y="T5"/>
              </a:cxn>
              <a:cxn ang="0">
                <a:pos x="T6" y="T7"/>
              </a:cxn>
            </a:cxnLst>
            <a:rect l="0" t="0" r="r" b="b"/>
            <a:pathLst>
              <a:path w="6066" h="12118">
                <a:moveTo>
                  <a:pt x="6053" y="12118"/>
                </a:moveTo>
                <a:lnTo>
                  <a:pt x="0" y="6053"/>
                </a:lnTo>
                <a:lnTo>
                  <a:pt x="6066" y="0"/>
                </a:lnTo>
                <a:lnTo>
                  <a:pt x="6053" y="12118"/>
                </a:lnTo>
                <a:close/>
              </a:path>
            </a:pathLst>
          </a:custGeom>
          <a:solidFill>
            <a:srgbClr val="123E89"/>
          </a:solidFill>
          <a:ln>
            <a:noFill/>
          </a:ln>
        </p:spPr>
        <p:txBody>
          <a:bodyPr/>
          <a:lstStyle/>
          <a:p>
            <a:endParaRPr lang="zh-CN" altLang="en-US"/>
          </a:p>
        </p:txBody>
      </p:sp>
      <p:grpSp>
        <p:nvGrpSpPr>
          <p:cNvPr id="4" name="组合 3">
            <a:extLst>
              <a:ext uri="{FF2B5EF4-FFF2-40B4-BE49-F238E27FC236}">
                <a16:creationId xmlns:a16="http://schemas.microsoft.com/office/drawing/2014/main" id="{2B9195D9-2C17-7A38-2C60-0B18B3C21586}"/>
              </a:ext>
            </a:extLst>
          </p:cNvPr>
          <p:cNvGrpSpPr/>
          <p:nvPr/>
        </p:nvGrpSpPr>
        <p:grpSpPr>
          <a:xfrm>
            <a:off x="614679" y="3023870"/>
            <a:ext cx="9992361" cy="1670050"/>
            <a:chOff x="614680" y="3023870"/>
            <a:chExt cx="7063740" cy="1670050"/>
          </a:xfrm>
        </p:grpSpPr>
        <p:sp>
          <p:nvSpPr>
            <p:cNvPr id="7" name="íSḷiḍê"/>
            <p:cNvSpPr/>
            <p:nvPr/>
          </p:nvSpPr>
          <p:spPr>
            <a:xfrm>
              <a:off x="614680" y="3023870"/>
              <a:ext cx="7063740" cy="292100"/>
            </a:xfrm>
            <a:prstGeom prst="rect">
              <a:avLst/>
            </a:prstGeom>
            <a:solidFill>
              <a:srgbClr val="12408E"/>
            </a:solidFill>
            <a:ln w="12700" cap="rnd">
              <a:noFill/>
              <a:prstDash val="solid"/>
              <a:round/>
            </a:ln>
            <a:effectLst>
              <a:outerShdw blurRad="254000" dist="127000" algn="ctr" rotWithShape="0">
                <a:schemeClr val="tx1">
                  <a:lumMod val="85000"/>
                  <a:lumOff val="15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0000" lnSpcReduction="10000"/>
            </a:bodyPr>
            <a:lstStyle/>
            <a:p>
              <a:pPr algn="ctr" defTabSz="914400"/>
              <a:endParaRPr lang="zh-CN" altLang="en-US" sz="1600" b="1" dirty="0">
                <a:solidFill>
                  <a:schemeClr val="tx1">
                    <a:lumMod val="85000"/>
                    <a:lumOff val="15000"/>
                  </a:schemeClr>
                </a:solidFill>
              </a:endParaRPr>
            </a:p>
          </p:txBody>
        </p:sp>
        <p:sp>
          <p:nvSpPr>
            <p:cNvPr id="10" name="î$ľîḍè"/>
            <p:cNvSpPr/>
            <p:nvPr/>
          </p:nvSpPr>
          <p:spPr>
            <a:xfrm>
              <a:off x="614680" y="3315970"/>
              <a:ext cx="7063740" cy="1377950"/>
            </a:xfrm>
            <a:prstGeom prst="rect">
              <a:avLst/>
            </a:prstGeom>
            <a:solidFill>
              <a:schemeClr val="bg1"/>
            </a:solidFill>
            <a:ln>
              <a:noFill/>
            </a:ln>
            <a:effectLst>
              <a:outerShdw blurRad="584200" dist="203200" dir="5400000" sx="92000" sy="920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dirty="0"/>
            </a:p>
          </p:txBody>
        </p:sp>
      </p:grpSp>
      <p:sp>
        <p:nvSpPr>
          <p:cNvPr id="41" name="矩形 40"/>
          <p:cNvSpPr/>
          <p:nvPr>
            <p:custDataLst>
              <p:tags r:id="rId3"/>
            </p:custDataLst>
          </p:nvPr>
        </p:nvSpPr>
        <p:spPr>
          <a:xfrm>
            <a:off x="724813" y="3697368"/>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研究背景</a:t>
            </a:r>
            <a:endParaRPr lang="en-US" altLang="zh-CN" sz="1300" dirty="0">
              <a:solidFill>
                <a:schemeClr val="bg2">
                  <a:lumMod val="25000"/>
                </a:schemeClr>
              </a:solidFill>
            </a:endParaRPr>
          </a:p>
        </p:txBody>
      </p:sp>
      <p:sp>
        <p:nvSpPr>
          <p:cNvPr id="21" name="TextBox 17"/>
          <p:cNvSpPr txBox="1"/>
          <p:nvPr/>
        </p:nvSpPr>
        <p:spPr>
          <a:xfrm>
            <a:off x="6103803" y="2023484"/>
            <a:ext cx="1258596" cy="670333"/>
          </a:xfrm>
          <a:prstGeom prst="rect">
            <a:avLst/>
          </a:prstGeom>
          <a:noFill/>
        </p:spPr>
        <p:txBody>
          <a:bodyPr wrap="square" lIns="115212" tIns="57605" rIns="115212" bIns="57605" rtlCol="0">
            <a:spAutoFit/>
          </a:bodyPr>
          <a:lstStyle/>
          <a:p>
            <a:r>
              <a:rPr lang="en-US" altLang="zh-CN" sz="3600" b="1" dirty="0">
                <a:solidFill>
                  <a:srgbClr val="00489D"/>
                </a:solidFill>
              </a:rPr>
              <a:t>RAG</a:t>
            </a:r>
            <a:endParaRPr lang="zh-CN" altLang="en-US" sz="3600" b="1" dirty="0">
              <a:solidFill>
                <a:srgbClr val="00489D"/>
              </a:solidFill>
            </a:endParaRPr>
          </a:p>
        </p:txBody>
      </p:sp>
      <p:pic>
        <p:nvPicPr>
          <p:cNvPr id="2" name="图片 1" descr="07-3"/>
          <p:cNvPicPr>
            <a:picLocks noChangeAspect="1"/>
          </p:cNvPicPr>
          <p:nvPr/>
        </p:nvPicPr>
        <p:blipFill>
          <a:blip r:embed="rId16">
            <a:alphaModFix amt="40000"/>
            <a:extLst>
              <a:ext uri="{96DAC541-7B7A-43D3-8B79-37D633B846F1}">
                <asvg:svgBlip xmlns:asvg="http://schemas.microsoft.com/office/drawing/2016/SVG/main" r:embed="rId17"/>
              </a:ext>
            </a:extLst>
          </a:blip>
          <a:srcRect t="29511" r="10497"/>
          <a:stretch>
            <a:fillRect/>
          </a:stretch>
        </p:blipFill>
        <p:spPr>
          <a:xfrm rot="5400000">
            <a:off x="8272145" y="3230245"/>
            <a:ext cx="3259455" cy="3239770"/>
          </a:xfrm>
          <a:prstGeom prst="rect">
            <a:avLst/>
          </a:prstGeom>
        </p:spPr>
      </p:pic>
      <p:sp>
        <p:nvSpPr>
          <p:cNvPr id="9" name="矩形 8">
            <a:extLst>
              <a:ext uri="{FF2B5EF4-FFF2-40B4-BE49-F238E27FC236}">
                <a16:creationId xmlns:a16="http://schemas.microsoft.com/office/drawing/2014/main" id="{67462523-E7EE-179F-45DF-02B18BC4482A}"/>
              </a:ext>
            </a:extLst>
          </p:cNvPr>
          <p:cNvSpPr/>
          <p:nvPr>
            <p:custDataLst>
              <p:tags r:id="rId4"/>
            </p:custDataLst>
          </p:nvPr>
        </p:nvSpPr>
        <p:spPr>
          <a:xfrm>
            <a:off x="2180875" y="3708389"/>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科学问题</a:t>
            </a:r>
            <a:endParaRPr lang="en-US" altLang="zh-CN" sz="1300" dirty="0">
              <a:solidFill>
                <a:schemeClr val="bg2">
                  <a:lumMod val="25000"/>
                </a:schemeClr>
              </a:solidFill>
            </a:endParaRPr>
          </a:p>
        </p:txBody>
      </p:sp>
      <p:sp>
        <p:nvSpPr>
          <p:cNvPr id="12" name="矩形 11">
            <a:extLst>
              <a:ext uri="{FF2B5EF4-FFF2-40B4-BE49-F238E27FC236}">
                <a16:creationId xmlns:a16="http://schemas.microsoft.com/office/drawing/2014/main" id="{75C1424E-09F8-962E-2CED-D8947C75D202}"/>
              </a:ext>
            </a:extLst>
          </p:cNvPr>
          <p:cNvSpPr/>
          <p:nvPr>
            <p:custDataLst>
              <p:tags r:id="rId5"/>
            </p:custDataLst>
          </p:nvPr>
        </p:nvSpPr>
        <p:spPr>
          <a:xfrm>
            <a:off x="3636937" y="3708389"/>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难点</a:t>
            </a:r>
            <a:endParaRPr lang="en-US" altLang="zh-CN" sz="1300" dirty="0">
              <a:solidFill>
                <a:schemeClr val="bg2">
                  <a:lumMod val="25000"/>
                </a:schemeClr>
              </a:solidFill>
            </a:endParaRPr>
          </a:p>
        </p:txBody>
      </p:sp>
      <p:sp>
        <p:nvSpPr>
          <p:cNvPr id="15" name="矩形 14">
            <a:extLst>
              <a:ext uri="{FF2B5EF4-FFF2-40B4-BE49-F238E27FC236}">
                <a16:creationId xmlns:a16="http://schemas.microsoft.com/office/drawing/2014/main" id="{6A2CA152-BBED-5CA9-F376-04D9FB45117F}"/>
              </a:ext>
            </a:extLst>
          </p:cNvPr>
          <p:cNvSpPr/>
          <p:nvPr>
            <p:custDataLst>
              <p:tags r:id="rId6"/>
            </p:custDataLst>
          </p:nvPr>
        </p:nvSpPr>
        <p:spPr>
          <a:xfrm>
            <a:off x="4503400" y="3689010"/>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解决方案</a:t>
            </a:r>
            <a:endParaRPr lang="en-US" altLang="zh-CN" sz="1300" dirty="0">
              <a:solidFill>
                <a:schemeClr val="bg2">
                  <a:lumMod val="25000"/>
                </a:schemeClr>
              </a:solidFill>
            </a:endParaRPr>
          </a:p>
        </p:txBody>
      </p:sp>
      <p:sp>
        <p:nvSpPr>
          <p:cNvPr id="16" name="矩形 15">
            <a:extLst>
              <a:ext uri="{FF2B5EF4-FFF2-40B4-BE49-F238E27FC236}">
                <a16:creationId xmlns:a16="http://schemas.microsoft.com/office/drawing/2014/main" id="{EFEC8569-B679-9D94-6B91-0B34FB12C177}"/>
              </a:ext>
            </a:extLst>
          </p:cNvPr>
          <p:cNvSpPr/>
          <p:nvPr>
            <p:custDataLst>
              <p:tags r:id="rId7"/>
            </p:custDataLst>
          </p:nvPr>
        </p:nvSpPr>
        <p:spPr>
          <a:xfrm>
            <a:off x="5959462" y="3698854"/>
            <a:ext cx="1345928" cy="523113"/>
          </a:xfrm>
          <a:prstGeom prst="rect">
            <a:avLst/>
          </a:prstGeom>
        </p:spPr>
        <p:txBody>
          <a:bodyPr wrap="square" lIns="115212" tIns="57605" rIns="115212" bIns="57605">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eaLnBrk="1" fontAlgn="auto" latinLnBrk="0" hangingPunct="1">
              <a:lnSpc>
                <a:spcPct val="150000"/>
              </a:lnSpc>
              <a:spcBef>
                <a:spcPts val="0"/>
              </a:spcBef>
              <a:spcAft>
                <a:spcPts val="0"/>
              </a:spcAft>
              <a:buClrTx/>
              <a:buSzTx/>
              <a:buFontTx/>
              <a:buNone/>
              <a:defRPr/>
            </a:pPr>
            <a:r>
              <a:rPr lang="zh-CN" altLang="en-US" sz="2000" b="1" dirty="0">
                <a:solidFill>
                  <a:schemeClr val="bg2">
                    <a:lumMod val="25000"/>
                  </a:schemeClr>
                </a:solidFill>
              </a:rPr>
              <a:t>实验设计</a:t>
            </a:r>
            <a:endParaRPr lang="en-US" altLang="zh-CN" sz="1300" dirty="0">
              <a:solidFill>
                <a:schemeClr val="bg2">
                  <a:lumMod val="25000"/>
                </a:schemeClr>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5FF93F-942F-E178-F864-664A435961AF}"/>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5E0167DF-98FD-5A9A-50EE-1398ECE3C7A3}"/>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33E2DC51-207E-DC2F-2F6D-320E7E683CDB}"/>
              </a:ext>
            </a:extLst>
          </p:cNvPr>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DEDF7F64-9B96-A552-629D-5EF17EC3993B}"/>
              </a:ext>
            </a:extLst>
          </p:cNvPr>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7" name="图形">
            <a:extLst>
              <a:ext uri="{FF2B5EF4-FFF2-40B4-BE49-F238E27FC236}">
                <a16:creationId xmlns:a16="http://schemas.microsoft.com/office/drawing/2014/main" id="{596D0B01-836A-25D7-938D-9C8830038E2F}"/>
              </a:ext>
            </a:extLst>
          </p:cNvPr>
          <p:cNvSpPr txBox="1">
            <a:spLocks noChangeArrowheads="1"/>
          </p:cNvSpPr>
          <p:nvPr>
            <p:custDataLst>
              <p:tags r:id="rId3"/>
            </p:custDataLst>
          </p:nvPr>
        </p:nvSpPr>
        <p:spPr bwMode="auto">
          <a:xfrm>
            <a:off x="507047" y="2274176"/>
            <a:ext cx="10751820" cy="254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50000"/>
              </a:lnSpc>
            </a:pPr>
            <a:r>
              <a:rPr lang="zh-CN" altLang="en-US" sz="1400" dirty="0"/>
              <a:t>作者在六种不同的应用场景下测试 </a:t>
            </a:r>
            <a:r>
              <a:rPr lang="en-US" altLang="zh-CN" sz="1400" dirty="0"/>
              <a:t>Memory Decoder </a:t>
            </a:r>
            <a:r>
              <a:rPr lang="zh-CN" altLang="en-US" sz="1400" dirty="0"/>
              <a:t>的有效性和通用性：</a:t>
            </a:r>
          </a:p>
          <a:p>
            <a:pPr>
              <a:lnSpc>
                <a:spcPct val="150000"/>
              </a:lnSpc>
            </a:pPr>
            <a:r>
              <a:rPr lang="zh-CN" altLang="en-US" sz="1400" b="1" dirty="0"/>
              <a:t>语言建模（</a:t>
            </a:r>
            <a:r>
              <a:rPr lang="en-US" altLang="zh-CN" sz="1400" b="1" dirty="0"/>
              <a:t>WikiText-103</a:t>
            </a:r>
            <a:r>
              <a:rPr lang="zh-CN" altLang="en-US" sz="1400" b="1" dirty="0"/>
              <a:t>）</a:t>
            </a:r>
            <a:r>
              <a:rPr lang="en-US" altLang="zh-CN" sz="1400" dirty="0"/>
              <a:t> —— </a:t>
            </a:r>
            <a:r>
              <a:rPr lang="zh-CN" altLang="en-US" sz="1400" dirty="0"/>
              <a:t>看看在标准文本建模任务上是否有效，并且验证不同规模 </a:t>
            </a:r>
            <a:r>
              <a:rPr lang="en-US" altLang="zh-CN" sz="1400" dirty="0"/>
              <a:t>GPT-2 </a:t>
            </a:r>
            <a:r>
              <a:rPr lang="zh-CN" altLang="en-US" sz="1400" dirty="0"/>
              <a:t>模型上的表现。</a:t>
            </a:r>
          </a:p>
          <a:p>
            <a:pPr>
              <a:lnSpc>
                <a:spcPct val="150000"/>
              </a:lnSpc>
            </a:pPr>
            <a:r>
              <a:rPr lang="zh-CN" altLang="en-US" sz="1400" b="1" dirty="0"/>
              <a:t>下游任务</a:t>
            </a:r>
            <a:r>
              <a:rPr lang="zh-CN" altLang="en-US" sz="1400" dirty="0"/>
              <a:t> </a:t>
            </a:r>
            <a:r>
              <a:rPr lang="en-US" altLang="zh-CN" sz="1400" dirty="0"/>
              <a:t>—— </a:t>
            </a:r>
            <a:r>
              <a:rPr lang="zh-CN" altLang="en-US" sz="1400" dirty="0"/>
              <a:t>检查在做情感分析、文本蕴含、分类等 </a:t>
            </a:r>
            <a:r>
              <a:rPr lang="en-US" altLang="zh-CN" sz="1400" dirty="0"/>
              <a:t>NLP </a:t>
            </a:r>
            <a:r>
              <a:rPr lang="zh-CN" altLang="en-US" sz="1400" dirty="0"/>
              <a:t>任务时，</a:t>
            </a:r>
            <a:r>
              <a:rPr lang="en-US" altLang="zh-CN" sz="1400" dirty="0"/>
              <a:t>Memory Decoder </a:t>
            </a:r>
            <a:r>
              <a:rPr lang="zh-CN" altLang="en-US" sz="1400" dirty="0"/>
              <a:t>是否能保持通用能力。</a:t>
            </a:r>
          </a:p>
          <a:p>
            <a:pPr>
              <a:lnSpc>
                <a:spcPct val="150000"/>
              </a:lnSpc>
            </a:pPr>
            <a:r>
              <a:rPr lang="zh-CN" altLang="en-US" sz="1400" b="1" dirty="0"/>
              <a:t>跨模型适配</a:t>
            </a:r>
            <a:r>
              <a:rPr lang="zh-CN" altLang="en-US" sz="1400" dirty="0"/>
              <a:t> </a:t>
            </a:r>
            <a:r>
              <a:rPr lang="en-US" altLang="zh-CN" sz="1400" dirty="0"/>
              <a:t>—— </a:t>
            </a:r>
            <a:r>
              <a:rPr lang="zh-CN" altLang="en-US" sz="1400" dirty="0"/>
              <a:t>验证一个 </a:t>
            </a:r>
            <a:r>
              <a:rPr lang="en-US" altLang="zh-CN" sz="1400" dirty="0"/>
              <a:t>Memory Decoder </a:t>
            </a:r>
            <a:r>
              <a:rPr lang="zh-CN" altLang="en-US" sz="1400" dirty="0"/>
              <a:t>能否增强不同大小（</a:t>
            </a:r>
            <a:r>
              <a:rPr lang="en-US" altLang="zh-CN" sz="1400" dirty="0"/>
              <a:t>0.5B → 72B </a:t>
            </a:r>
            <a:r>
              <a:rPr lang="zh-CN" altLang="en-US" sz="1400" dirty="0"/>
              <a:t>参数）的 </a:t>
            </a:r>
            <a:r>
              <a:rPr lang="en-US" altLang="zh-CN" sz="1400" dirty="0"/>
              <a:t>Qwen </a:t>
            </a:r>
            <a:r>
              <a:rPr lang="zh-CN" altLang="en-US" sz="1400" dirty="0"/>
              <a:t>模型。</a:t>
            </a:r>
          </a:p>
          <a:p>
            <a:pPr>
              <a:lnSpc>
                <a:spcPct val="150000"/>
              </a:lnSpc>
            </a:pPr>
            <a:r>
              <a:rPr lang="zh-CN" altLang="en-US" sz="1400" b="1" dirty="0"/>
              <a:t>跨词表适配</a:t>
            </a:r>
            <a:r>
              <a:rPr lang="zh-CN" altLang="en-US" sz="1400" dirty="0"/>
              <a:t> </a:t>
            </a:r>
            <a:r>
              <a:rPr lang="en-US" altLang="zh-CN" sz="1400" dirty="0"/>
              <a:t>—— </a:t>
            </a:r>
            <a:r>
              <a:rPr lang="zh-CN" altLang="en-US" sz="1400" dirty="0"/>
              <a:t>测试能否在不同分词器之间转移，比如 </a:t>
            </a:r>
            <a:r>
              <a:rPr lang="en-US" altLang="zh-CN" sz="1400" dirty="0" err="1"/>
              <a:t>LLaMA</a:t>
            </a:r>
            <a:r>
              <a:rPr lang="en-US" altLang="zh-CN" sz="1400" dirty="0"/>
              <a:t> </a:t>
            </a:r>
            <a:r>
              <a:rPr lang="zh-CN" altLang="en-US" sz="1400" dirty="0"/>
              <a:t>系列和其他模型。</a:t>
            </a:r>
          </a:p>
          <a:p>
            <a:pPr>
              <a:lnSpc>
                <a:spcPct val="150000"/>
              </a:lnSpc>
            </a:pPr>
            <a:r>
              <a:rPr lang="zh-CN" altLang="en-US" sz="1400" b="1" dirty="0"/>
              <a:t>知识密集型 </a:t>
            </a:r>
            <a:r>
              <a:rPr lang="en-US" altLang="zh-CN" sz="1400" b="1" dirty="0"/>
              <a:t>QA</a:t>
            </a:r>
            <a:r>
              <a:rPr lang="en-US" altLang="zh-CN" sz="1400" dirty="0"/>
              <a:t> —— </a:t>
            </a:r>
            <a:r>
              <a:rPr lang="zh-CN" altLang="en-US" sz="1400" dirty="0"/>
              <a:t>验证在需要知识召回和推理的问答任务中，</a:t>
            </a:r>
            <a:r>
              <a:rPr lang="en-US" altLang="zh-CN" sz="1400" dirty="0"/>
              <a:t>Memory Decoder </a:t>
            </a:r>
            <a:r>
              <a:rPr lang="zh-CN" altLang="en-US" sz="1400" dirty="0"/>
              <a:t>是否能比 </a:t>
            </a:r>
            <a:r>
              <a:rPr lang="en-US" altLang="zh-CN" sz="1400" dirty="0"/>
              <a:t>RAG </a:t>
            </a:r>
            <a:r>
              <a:rPr lang="zh-CN" altLang="en-US" sz="1400" dirty="0"/>
              <a:t>类方法更好地增强事实记忆，同时保留推理能力。</a:t>
            </a:r>
          </a:p>
          <a:p>
            <a:pPr>
              <a:lnSpc>
                <a:spcPct val="150000"/>
              </a:lnSpc>
            </a:pPr>
            <a:r>
              <a:rPr lang="zh-CN" altLang="en-US" sz="1400" b="1" dirty="0"/>
              <a:t>领域特定下游任务</a:t>
            </a:r>
            <a:r>
              <a:rPr lang="zh-CN" altLang="en-US" sz="1400" dirty="0"/>
              <a:t> </a:t>
            </a:r>
            <a:r>
              <a:rPr lang="en-US" altLang="zh-CN" sz="1400" dirty="0"/>
              <a:t>—— </a:t>
            </a:r>
            <a:r>
              <a:rPr lang="zh-CN" altLang="en-US" sz="1400" dirty="0"/>
              <a:t>附录中做了 </a:t>
            </a:r>
            <a:r>
              <a:rPr lang="en-US" altLang="zh-CN" sz="1400" dirty="0"/>
              <a:t>13 </a:t>
            </a:r>
            <a:r>
              <a:rPr lang="zh-CN" altLang="en-US" sz="1400" dirty="0"/>
              <a:t>个真实世界基准的实验，看是否保留 </a:t>
            </a:r>
            <a:r>
              <a:rPr lang="en-US" altLang="zh-CN" sz="1400" dirty="0"/>
              <a:t>in-context learning </a:t>
            </a:r>
            <a:r>
              <a:rPr lang="zh-CN" altLang="en-US" sz="1400" dirty="0"/>
              <a:t>的能力。</a:t>
            </a:r>
          </a:p>
        </p:txBody>
      </p:sp>
      <p:pic>
        <p:nvPicPr>
          <p:cNvPr id="67" name="图片 66" descr="logo">
            <a:extLst>
              <a:ext uri="{FF2B5EF4-FFF2-40B4-BE49-F238E27FC236}">
                <a16:creationId xmlns:a16="http://schemas.microsoft.com/office/drawing/2014/main" id="{34FCBE35-3FB6-545C-28B2-7647EB95B58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AFA47C75-EF36-2F34-62B2-EC7865D2165C}"/>
              </a:ext>
            </a:extLst>
          </p:cNvPr>
          <p:cNvSpPr txBox="1"/>
          <p:nvPr/>
        </p:nvSpPr>
        <p:spPr>
          <a:xfrm>
            <a:off x="4089219" y="788823"/>
            <a:ext cx="3002664"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四、实验设计</a:t>
            </a:r>
          </a:p>
        </p:txBody>
      </p:sp>
      <p:sp>
        <p:nvSpPr>
          <p:cNvPr id="3" name="TextBox 16">
            <a:extLst>
              <a:ext uri="{FF2B5EF4-FFF2-40B4-BE49-F238E27FC236}">
                <a16:creationId xmlns:a16="http://schemas.microsoft.com/office/drawing/2014/main" id="{25C2E719-C615-0FCA-402A-23542406B103}"/>
              </a:ext>
            </a:extLst>
          </p:cNvPr>
          <p:cNvSpPr txBox="1"/>
          <p:nvPr/>
        </p:nvSpPr>
        <p:spPr>
          <a:xfrm>
            <a:off x="277891" y="124372"/>
            <a:ext cx="2315352"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Memory Decoder</a:t>
            </a:r>
          </a:p>
        </p:txBody>
      </p:sp>
    </p:spTree>
    <p:extLst>
      <p:ext uri="{BB962C8B-B14F-4D97-AF65-F5344CB8AC3E}">
        <p14:creationId xmlns:p14="http://schemas.microsoft.com/office/powerpoint/2010/main" val="238787662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2ED753-98CE-F0B6-6A20-FBD1442F8399}"/>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BC88D315-7CCB-30BA-DF81-A20531F23AC2}"/>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9141DAC9-6E02-B4B1-AD75-864C8A78CA90}"/>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16D9BE02-76E2-1470-1D29-99B88D226EF4}"/>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pic>
        <p:nvPicPr>
          <p:cNvPr id="67" name="图片 66" descr="logo">
            <a:extLst>
              <a:ext uri="{FF2B5EF4-FFF2-40B4-BE49-F238E27FC236}">
                <a16:creationId xmlns:a16="http://schemas.microsoft.com/office/drawing/2014/main" id="{BE50A62B-179F-D689-6340-AB6BEFD0A66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19282611-F566-D0B1-902D-407A7CFF070F}"/>
              </a:ext>
            </a:extLst>
          </p:cNvPr>
          <p:cNvSpPr txBox="1"/>
          <p:nvPr/>
        </p:nvSpPr>
        <p:spPr>
          <a:xfrm>
            <a:off x="4089222" y="788823"/>
            <a:ext cx="300266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五、实验结果</a:t>
            </a:r>
          </a:p>
        </p:txBody>
      </p:sp>
      <p:sp>
        <p:nvSpPr>
          <p:cNvPr id="19" name="图形">
            <a:extLst>
              <a:ext uri="{FF2B5EF4-FFF2-40B4-BE49-F238E27FC236}">
                <a16:creationId xmlns:a16="http://schemas.microsoft.com/office/drawing/2014/main" id="{7288F10C-90E2-C38A-4E6B-ACF907A4592E}"/>
              </a:ext>
            </a:extLst>
          </p:cNvPr>
          <p:cNvSpPr txBox="1">
            <a:spLocks noChangeArrowheads="1"/>
          </p:cNvSpPr>
          <p:nvPr>
            <p:custDataLst>
              <p:tags r:id="rId3"/>
            </p:custDataLst>
          </p:nvPr>
        </p:nvSpPr>
        <p:spPr bwMode="auto">
          <a:xfrm>
            <a:off x="1334362" y="4577592"/>
            <a:ext cx="2061982" cy="25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a:lnSpc>
                <a:spcPct val="130000"/>
              </a:lnSpc>
              <a:defRPr/>
            </a:pPr>
            <a:r>
              <a:rPr lang="zh-CN" altLang="en-US" sz="1400" b="1" dirty="0"/>
              <a:t>语言建模（</a:t>
            </a:r>
            <a:r>
              <a:rPr lang="en-US" altLang="zh-CN" sz="1400" b="1" dirty="0"/>
              <a:t>WikiText-103</a:t>
            </a:r>
            <a:r>
              <a:rPr lang="zh-CN" altLang="en-US" sz="1400" b="1" dirty="0"/>
              <a:t>）</a:t>
            </a:r>
            <a:endPar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p:txBody>
      </p:sp>
      <p:sp>
        <p:nvSpPr>
          <p:cNvPr id="3" name="TextBox 16">
            <a:extLst>
              <a:ext uri="{FF2B5EF4-FFF2-40B4-BE49-F238E27FC236}">
                <a16:creationId xmlns:a16="http://schemas.microsoft.com/office/drawing/2014/main" id="{97E720E4-752A-D721-E834-D6D5CB91DC9E}"/>
              </a:ext>
            </a:extLst>
          </p:cNvPr>
          <p:cNvSpPr txBox="1"/>
          <p:nvPr/>
        </p:nvSpPr>
        <p:spPr>
          <a:xfrm>
            <a:off x="277891" y="124372"/>
            <a:ext cx="2315352"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Memory Decoder</a:t>
            </a:r>
          </a:p>
        </p:txBody>
      </p:sp>
      <p:pic>
        <p:nvPicPr>
          <p:cNvPr id="4" name="图片 3">
            <a:extLst>
              <a:ext uri="{FF2B5EF4-FFF2-40B4-BE49-F238E27FC236}">
                <a16:creationId xmlns:a16="http://schemas.microsoft.com/office/drawing/2014/main" id="{B34564E5-54B9-2803-F619-E03B317DBFC4}"/>
              </a:ext>
            </a:extLst>
          </p:cNvPr>
          <p:cNvPicPr>
            <a:picLocks noChangeAspect="1"/>
          </p:cNvPicPr>
          <p:nvPr/>
        </p:nvPicPr>
        <p:blipFill>
          <a:blip r:embed="rId13"/>
          <a:stretch>
            <a:fillRect/>
          </a:stretch>
        </p:blipFill>
        <p:spPr>
          <a:xfrm>
            <a:off x="374650" y="2325529"/>
            <a:ext cx="4321770" cy="2080692"/>
          </a:xfrm>
          <a:prstGeom prst="rect">
            <a:avLst/>
          </a:prstGeom>
        </p:spPr>
      </p:pic>
      <p:pic>
        <p:nvPicPr>
          <p:cNvPr id="9" name="图片 8">
            <a:extLst>
              <a:ext uri="{FF2B5EF4-FFF2-40B4-BE49-F238E27FC236}">
                <a16:creationId xmlns:a16="http://schemas.microsoft.com/office/drawing/2014/main" id="{D1181418-911E-1E4F-60D6-F7BDD9ECEC89}"/>
              </a:ext>
            </a:extLst>
          </p:cNvPr>
          <p:cNvPicPr>
            <a:picLocks noChangeAspect="1"/>
          </p:cNvPicPr>
          <p:nvPr/>
        </p:nvPicPr>
        <p:blipFill>
          <a:blip r:embed="rId14"/>
          <a:stretch>
            <a:fillRect/>
          </a:stretch>
        </p:blipFill>
        <p:spPr>
          <a:xfrm>
            <a:off x="5590540" y="2414298"/>
            <a:ext cx="5098915" cy="1683089"/>
          </a:xfrm>
          <a:prstGeom prst="rect">
            <a:avLst/>
          </a:prstGeom>
        </p:spPr>
      </p:pic>
      <p:sp>
        <p:nvSpPr>
          <p:cNvPr id="11" name="图形">
            <a:extLst>
              <a:ext uri="{FF2B5EF4-FFF2-40B4-BE49-F238E27FC236}">
                <a16:creationId xmlns:a16="http://schemas.microsoft.com/office/drawing/2014/main" id="{1041A0DD-F915-400F-82FA-50C697ADB674}"/>
              </a:ext>
            </a:extLst>
          </p:cNvPr>
          <p:cNvSpPr txBox="1">
            <a:spLocks noChangeArrowheads="1"/>
          </p:cNvSpPr>
          <p:nvPr>
            <p:custDataLst>
              <p:tags r:id="rId4"/>
            </p:custDataLst>
          </p:nvPr>
        </p:nvSpPr>
        <p:spPr bwMode="auto">
          <a:xfrm>
            <a:off x="8125731" y="4577591"/>
            <a:ext cx="2061982" cy="25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a:lnSpc>
                <a:spcPct val="130000"/>
              </a:lnSpc>
              <a:defRPr/>
            </a:pPr>
            <a:r>
              <a:rPr lang="zh-CN" altLang="en-US" sz="1400" b="1" dirty="0"/>
              <a:t>下游任务</a:t>
            </a:r>
            <a:endPar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p:txBody>
      </p:sp>
    </p:spTree>
    <p:extLst>
      <p:ext uri="{BB962C8B-B14F-4D97-AF65-F5344CB8AC3E}">
        <p14:creationId xmlns:p14="http://schemas.microsoft.com/office/powerpoint/2010/main" val="236474579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0A0E2E-CB57-B120-DB2D-3851CD0EF041}"/>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0D0B43CB-2BC8-6667-3DA5-43EDB6CE88E8}"/>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AFF5E067-6F9F-BCBD-84DB-4BD52C116490}"/>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A3E0311C-F553-4148-0702-2BD84805A519}"/>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pic>
        <p:nvPicPr>
          <p:cNvPr id="67" name="图片 66" descr="logo">
            <a:extLst>
              <a:ext uri="{FF2B5EF4-FFF2-40B4-BE49-F238E27FC236}">
                <a16:creationId xmlns:a16="http://schemas.microsoft.com/office/drawing/2014/main" id="{C74157DC-FBBF-AC2C-1B97-5B980A5A3B8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EF15CB98-D041-631B-BC88-68DAFA767ECE}"/>
              </a:ext>
            </a:extLst>
          </p:cNvPr>
          <p:cNvSpPr txBox="1"/>
          <p:nvPr/>
        </p:nvSpPr>
        <p:spPr>
          <a:xfrm>
            <a:off x="4089222" y="788823"/>
            <a:ext cx="300266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五、实验结果</a:t>
            </a:r>
          </a:p>
        </p:txBody>
      </p:sp>
      <p:sp>
        <p:nvSpPr>
          <p:cNvPr id="19" name="图形">
            <a:extLst>
              <a:ext uri="{FF2B5EF4-FFF2-40B4-BE49-F238E27FC236}">
                <a16:creationId xmlns:a16="http://schemas.microsoft.com/office/drawing/2014/main" id="{247949FC-DCD0-E1D3-87F1-02E4BCAACC9E}"/>
              </a:ext>
            </a:extLst>
          </p:cNvPr>
          <p:cNvSpPr txBox="1">
            <a:spLocks noChangeArrowheads="1"/>
          </p:cNvSpPr>
          <p:nvPr>
            <p:custDataLst>
              <p:tags r:id="rId3"/>
            </p:custDataLst>
          </p:nvPr>
        </p:nvSpPr>
        <p:spPr bwMode="auto">
          <a:xfrm>
            <a:off x="1700122" y="5613414"/>
            <a:ext cx="2061982" cy="25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a:lnSpc>
                <a:spcPct val="130000"/>
              </a:lnSpc>
              <a:defRPr/>
            </a:pPr>
            <a:r>
              <a:rPr lang="zh-CN" altLang="en-US" sz="1400" b="1" dirty="0"/>
              <a:t>跨模型适配</a:t>
            </a:r>
            <a:endPar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p:txBody>
      </p:sp>
      <p:sp>
        <p:nvSpPr>
          <p:cNvPr id="3" name="TextBox 16">
            <a:extLst>
              <a:ext uri="{FF2B5EF4-FFF2-40B4-BE49-F238E27FC236}">
                <a16:creationId xmlns:a16="http://schemas.microsoft.com/office/drawing/2014/main" id="{428DD88E-9673-74FD-7803-7D3220AB83BA}"/>
              </a:ext>
            </a:extLst>
          </p:cNvPr>
          <p:cNvSpPr txBox="1"/>
          <p:nvPr/>
        </p:nvSpPr>
        <p:spPr>
          <a:xfrm>
            <a:off x="277891" y="124372"/>
            <a:ext cx="2315352"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Memory Decoder</a:t>
            </a:r>
          </a:p>
        </p:txBody>
      </p:sp>
      <p:sp>
        <p:nvSpPr>
          <p:cNvPr id="11" name="图形">
            <a:extLst>
              <a:ext uri="{FF2B5EF4-FFF2-40B4-BE49-F238E27FC236}">
                <a16:creationId xmlns:a16="http://schemas.microsoft.com/office/drawing/2014/main" id="{1D369093-55C9-F0EB-0C33-C90F39BA0CC2}"/>
              </a:ext>
            </a:extLst>
          </p:cNvPr>
          <p:cNvSpPr txBox="1">
            <a:spLocks noChangeArrowheads="1"/>
          </p:cNvSpPr>
          <p:nvPr>
            <p:custDataLst>
              <p:tags r:id="rId4"/>
            </p:custDataLst>
          </p:nvPr>
        </p:nvSpPr>
        <p:spPr bwMode="auto">
          <a:xfrm>
            <a:off x="8125731" y="5613413"/>
            <a:ext cx="2061982" cy="25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a:lnSpc>
                <a:spcPct val="130000"/>
              </a:lnSpc>
              <a:defRPr/>
            </a:pPr>
            <a:r>
              <a:rPr lang="zh-CN" altLang="en-US" sz="1400" b="1" dirty="0"/>
              <a:t>跨词表适配</a:t>
            </a:r>
            <a:endPar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p:txBody>
      </p:sp>
      <p:pic>
        <p:nvPicPr>
          <p:cNvPr id="5" name="图片 4">
            <a:extLst>
              <a:ext uri="{FF2B5EF4-FFF2-40B4-BE49-F238E27FC236}">
                <a16:creationId xmlns:a16="http://schemas.microsoft.com/office/drawing/2014/main" id="{F735DAF4-5E75-520F-86FC-D782B8F43C5E}"/>
              </a:ext>
            </a:extLst>
          </p:cNvPr>
          <p:cNvPicPr>
            <a:picLocks noChangeAspect="1"/>
          </p:cNvPicPr>
          <p:nvPr/>
        </p:nvPicPr>
        <p:blipFill>
          <a:blip r:embed="rId13"/>
          <a:stretch>
            <a:fillRect/>
          </a:stretch>
        </p:blipFill>
        <p:spPr>
          <a:xfrm>
            <a:off x="703916" y="1123989"/>
            <a:ext cx="2955157" cy="4363801"/>
          </a:xfrm>
          <a:prstGeom prst="rect">
            <a:avLst/>
          </a:prstGeom>
        </p:spPr>
      </p:pic>
      <p:pic>
        <p:nvPicPr>
          <p:cNvPr id="12" name="图片 11">
            <a:extLst>
              <a:ext uri="{FF2B5EF4-FFF2-40B4-BE49-F238E27FC236}">
                <a16:creationId xmlns:a16="http://schemas.microsoft.com/office/drawing/2014/main" id="{1F0F1368-B18E-BD8C-A03D-D4CA2C0F8A8D}"/>
              </a:ext>
            </a:extLst>
          </p:cNvPr>
          <p:cNvPicPr>
            <a:picLocks noChangeAspect="1"/>
          </p:cNvPicPr>
          <p:nvPr/>
        </p:nvPicPr>
        <p:blipFill>
          <a:blip r:embed="rId14"/>
          <a:stretch>
            <a:fillRect/>
          </a:stretch>
        </p:blipFill>
        <p:spPr>
          <a:xfrm>
            <a:off x="7038182" y="1459156"/>
            <a:ext cx="2881248" cy="3939540"/>
          </a:xfrm>
          <a:prstGeom prst="rect">
            <a:avLst/>
          </a:prstGeom>
        </p:spPr>
      </p:pic>
    </p:spTree>
    <p:extLst>
      <p:ext uri="{BB962C8B-B14F-4D97-AF65-F5344CB8AC3E}">
        <p14:creationId xmlns:p14="http://schemas.microsoft.com/office/powerpoint/2010/main" val="35557522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97C1DA-EC62-FFE2-5C74-D0E5264B3CB9}"/>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BAC6414C-7C57-2F72-2F98-E640CF05F9A6}"/>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F5C8CF42-60EB-5A7C-CE7F-2505AC14BB90}"/>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5888CBE1-3D04-EBC7-76B7-DC1C5A2DA025}"/>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pic>
        <p:nvPicPr>
          <p:cNvPr id="67" name="图片 66" descr="logo">
            <a:extLst>
              <a:ext uri="{FF2B5EF4-FFF2-40B4-BE49-F238E27FC236}">
                <a16:creationId xmlns:a16="http://schemas.microsoft.com/office/drawing/2014/main" id="{7B9A433D-8F6E-435B-A10C-9111D2B76A3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sp>
        <p:nvSpPr>
          <p:cNvPr id="6" name="TextBox 17">
            <a:extLst>
              <a:ext uri="{FF2B5EF4-FFF2-40B4-BE49-F238E27FC236}">
                <a16:creationId xmlns:a16="http://schemas.microsoft.com/office/drawing/2014/main" id="{60BED834-F938-4665-6E18-8C556E0ADF69}"/>
              </a:ext>
            </a:extLst>
          </p:cNvPr>
          <p:cNvSpPr txBox="1"/>
          <p:nvPr/>
        </p:nvSpPr>
        <p:spPr>
          <a:xfrm>
            <a:off x="4089222" y="788823"/>
            <a:ext cx="300266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五、实验结果</a:t>
            </a:r>
          </a:p>
        </p:txBody>
      </p:sp>
      <p:sp>
        <p:nvSpPr>
          <p:cNvPr id="19" name="图形">
            <a:extLst>
              <a:ext uri="{FF2B5EF4-FFF2-40B4-BE49-F238E27FC236}">
                <a16:creationId xmlns:a16="http://schemas.microsoft.com/office/drawing/2014/main" id="{0897B116-F2A0-8E42-35AD-58F31278D4CF}"/>
              </a:ext>
            </a:extLst>
          </p:cNvPr>
          <p:cNvSpPr txBox="1">
            <a:spLocks noChangeArrowheads="1"/>
          </p:cNvSpPr>
          <p:nvPr>
            <p:custDataLst>
              <p:tags r:id="rId3"/>
            </p:custDataLst>
          </p:nvPr>
        </p:nvSpPr>
        <p:spPr bwMode="auto">
          <a:xfrm>
            <a:off x="2266179" y="5221528"/>
            <a:ext cx="2061982" cy="25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a:lnSpc>
                <a:spcPct val="130000"/>
              </a:lnSpc>
              <a:defRPr/>
            </a:pPr>
            <a:r>
              <a:rPr lang="zh-CN" altLang="en-US" sz="1400" b="1" dirty="0"/>
              <a:t>知识密集型 </a:t>
            </a:r>
            <a:r>
              <a:rPr lang="en-US" altLang="zh-CN" sz="1400" b="1" dirty="0"/>
              <a:t>QA</a:t>
            </a:r>
            <a:endPar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p:txBody>
      </p:sp>
      <p:sp>
        <p:nvSpPr>
          <p:cNvPr id="3" name="TextBox 16">
            <a:extLst>
              <a:ext uri="{FF2B5EF4-FFF2-40B4-BE49-F238E27FC236}">
                <a16:creationId xmlns:a16="http://schemas.microsoft.com/office/drawing/2014/main" id="{476AF3EA-0C21-F581-D101-E9DDD5003E5C}"/>
              </a:ext>
            </a:extLst>
          </p:cNvPr>
          <p:cNvSpPr txBox="1"/>
          <p:nvPr/>
        </p:nvSpPr>
        <p:spPr>
          <a:xfrm>
            <a:off x="277891" y="124372"/>
            <a:ext cx="2315352"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Memory Decoder</a:t>
            </a:r>
          </a:p>
        </p:txBody>
      </p:sp>
      <p:sp>
        <p:nvSpPr>
          <p:cNvPr id="11" name="图形">
            <a:extLst>
              <a:ext uri="{FF2B5EF4-FFF2-40B4-BE49-F238E27FC236}">
                <a16:creationId xmlns:a16="http://schemas.microsoft.com/office/drawing/2014/main" id="{CD3110E6-C1E4-4A5C-ED52-F737288BEA56}"/>
              </a:ext>
            </a:extLst>
          </p:cNvPr>
          <p:cNvSpPr txBox="1">
            <a:spLocks noChangeArrowheads="1"/>
          </p:cNvSpPr>
          <p:nvPr>
            <p:custDataLst>
              <p:tags r:id="rId4"/>
            </p:custDataLst>
          </p:nvPr>
        </p:nvSpPr>
        <p:spPr bwMode="auto">
          <a:xfrm>
            <a:off x="7578588" y="5221528"/>
            <a:ext cx="2061982" cy="25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a:lnSpc>
                <a:spcPct val="130000"/>
              </a:lnSpc>
              <a:defRPr/>
            </a:pPr>
            <a:r>
              <a:rPr lang="zh-CN" altLang="en-US" sz="1400" b="1" dirty="0"/>
              <a:t>领域特定下游任务</a:t>
            </a:r>
            <a:endParaRPr kumimoji="0" lang="zh-CN" altLang="en-US" sz="1400" b="0" i="0" u="none" strike="noStrike" kern="1200" cap="none" spc="200" normalizeH="0" baseline="0" noProof="0" dirty="0">
              <a:ln>
                <a:noFill/>
              </a:ln>
              <a:solidFill>
                <a:schemeClr val="tx1">
                  <a:lumMod val="75000"/>
                  <a:lumOff val="25000"/>
                </a:schemeClr>
              </a:solidFill>
              <a:effectLst/>
              <a:uLnTx/>
              <a:uFillTx/>
              <a:latin typeface="微软雅黑" panose="020B0503020204020204" charset="-122"/>
              <a:cs typeface="微软雅黑" panose="020B0503020204020204" charset="-122"/>
              <a:sym typeface="+mn-ea"/>
            </a:endParaRPr>
          </a:p>
        </p:txBody>
      </p:sp>
      <p:pic>
        <p:nvPicPr>
          <p:cNvPr id="4" name="图片 3">
            <a:extLst>
              <a:ext uri="{FF2B5EF4-FFF2-40B4-BE49-F238E27FC236}">
                <a16:creationId xmlns:a16="http://schemas.microsoft.com/office/drawing/2014/main" id="{7D1FFC34-BA0A-19B8-6F71-04A71A1CC841}"/>
              </a:ext>
            </a:extLst>
          </p:cNvPr>
          <p:cNvPicPr>
            <a:picLocks noChangeAspect="1"/>
          </p:cNvPicPr>
          <p:nvPr/>
        </p:nvPicPr>
        <p:blipFill>
          <a:blip r:embed="rId13"/>
          <a:stretch>
            <a:fillRect/>
          </a:stretch>
        </p:blipFill>
        <p:spPr>
          <a:xfrm>
            <a:off x="374650" y="3010097"/>
            <a:ext cx="4811505" cy="1182610"/>
          </a:xfrm>
          <a:prstGeom prst="rect">
            <a:avLst/>
          </a:prstGeom>
        </p:spPr>
      </p:pic>
      <p:pic>
        <p:nvPicPr>
          <p:cNvPr id="9" name="图片 8">
            <a:extLst>
              <a:ext uri="{FF2B5EF4-FFF2-40B4-BE49-F238E27FC236}">
                <a16:creationId xmlns:a16="http://schemas.microsoft.com/office/drawing/2014/main" id="{8C508E52-87D8-4396-8A03-AFEB6BA632C3}"/>
              </a:ext>
            </a:extLst>
          </p:cNvPr>
          <p:cNvPicPr>
            <a:picLocks noChangeAspect="1"/>
          </p:cNvPicPr>
          <p:nvPr/>
        </p:nvPicPr>
        <p:blipFill>
          <a:blip r:embed="rId14"/>
          <a:stretch>
            <a:fillRect/>
          </a:stretch>
        </p:blipFill>
        <p:spPr>
          <a:xfrm>
            <a:off x="5585624" y="2014136"/>
            <a:ext cx="5080213" cy="2602060"/>
          </a:xfrm>
          <a:prstGeom prst="rect">
            <a:avLst/>
          </a:prstGeom>
        </p:spPr>
      </p:pic>
    </p:spTree>
    <p:extLst>
      <p:ext uri="{BB962C8B-B14F-4D97-AF65-F5344CB8AC3E}">
        <p14:creationId xmlns:p14="http://schemas.microsoft.com/office/powerpoint/2010/main" val="2955203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23D89"/>
        </a:solidFill>
        <a:effectLst/>
      </p:bgPr>
    </p:bg>
    <p:spTree>
      <p:nvGrpSpPr>
        <p:cNvPr id="1" name=""/>
        <p:cNvGrpSpPr/>
        <p:nvPr/>
      </p:nvGrpSpPr>
      <p:grpSpPr>
        <a:xfrm>
          <a:off x="0" y="0"/>
          <a:ext cx="0" cy="0"/>
          <a:chOff x="0" y="0"/>
          <a:chExt cx="0" cy="0"/>
        </a:xfrm>
      </p:grpSpPr>
      <p:pic>
        <p:nvPicPr>
          <p:cNvPr id="2" name="图片 1" descr="07-4"/>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3575" y="3739515"/>
            <a:ext cx="3238500" cy="2740660"/>
          </a:xfrm>
          <a:prstGeom prst="rect">
            <a:avLst/>
          </a:prstGeom>
        </p:spPr>
      </p:pic>
      <p:pic>
        <p:nvPicPr>
          <p:cNvPr id="11" name="图片 10" descr="07-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0"/>
            <a:ext cx="2733675" cy="1790700"/>
          </a:xfrm>
          <a:prstGeom prst="rect">
            <a:avLst/>
          </a:prstGeom>
        </p:spPr>
      </p:pic>
      <p:pic>
        <p:nvPicPr>
          <p:cNvPr id="29" name="图片 28" descr="07-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0" y="3037840"/>
            <a:ext cx="3430270" cy="3442335"/>
          </a:xfrm>
          <a:prstGeom prst="rect">
            <a:avLst/>
          </a:prstGeom>
        </p:spPr>
      </p:pic>
      <p:pic>
        <p:nvPicPr>
          <p:cNvPr id="31" name="图片 30" descr="07-3"/>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27265" y="0"/>
            <a:ext cx="4194810" cy="5293995"/>
          </a:xfrm>
          <a:prstGeom prst="rect">
            <a:avLst/>
          </a:prstGeom>
        </p:spPr>
      </p:pic>
      <p:pic>
        <p:nvPicPr>
          <p:cNvPr id="33" name="图片 32" descr="07-5"/>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2895" y="307340"/>
            <a:ext cx="4986655" cy="4986655"/>
          </a:xfrm>
          <a:prstGeom prst="rect">
            <a:avLst/>
          </a:prstGeom>
        </p:spPr>
      </p:pic>
      <p:pic>
        <p:nvPicPr>
          <p:cNvPr id="3" name="图片 2" descr="logo"/>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91845" y="1127760"/>
            <a:ext cx="2274570" cy="667385"/>
          </a:xfrm>
          <a:prstGeom prst="rect">
            <a:avLst/>
          </a:prstGeom>
        </p:spPr>
      </p:pic>
      <p:sp>
        <p:nvSpPr>
          <p:cNvPr id="14" name="TextBox 13"/>
          <p:cNvSpPr txBox="1"/>
          <p:nvPr/>
        </p:nvSpPr>
        <p:spPr>
          <a:xfrm>
            <a:off x="644042" y="2431561"/>
            <a:ext cx="4736551" cy="1901825"/>
          </a:xfrm>
          <a:prstGeom prst="rect">
            <a:avLst/>
          </a:prstGeom>
          <a:noFill/>
        </p:spPr>
        <p:txBody>
          <a:bodyPr wrap="square" lIns="86411" tIns="43205" rIns="86411" bIns="43205" rtlCol="0">
            <a:spAutoFit/>
          </a:bodyPr>
          <a:lstStyle/>
          <a:p>
            <a:r>
              <a:rPr lang="en-US" altLang="zh-CN" sz="5400" dirty="0">
                <a:solidFill>
                  <a:schemeClr val="bg1"/>
                </a:solidFill>
                <a:latin typeface="微软雅黑" panose="020B0503020204020204" charset="-122"/>
                <a:ea typeface="微软雅黑" panose="020B0503020204020204" charset="-122"/>
                <a:sym typeface="+mn-ea"/>
              </a:rPr>
              <a:t>THANKS!</a:t>
            </a:r>
            <a:endParaRPr lang="en-US" altLang="zh-CN" sz="5400" dirty="0">
              <a:solidFill>
                <a:schemeClr val="bg1"/>
              </a:solidFill>
              <a:latin typeface="微软雅黑" panose="020B0503020204020204" charset="-122"/>
              <a:ea typeface="微软雅黑" panose="020B0503020204020204" charset="-122"/>
            </a:endParaRPr>
          </a:p>
          <a:p>
            <a:r>
              <a:rPr lang="zh-CN" altLang="en-US" sz="3200" dirty="0">
                <a:solidFill>
                  <a:schemeClr val="bg1"/>
                </a:solidFill>
                <a:latin typeface="微软雅黑" panose="020B0503020204020204" charset="-122"/>
                <a:ea typeface="微软雅黑" panose="020B0503020204020204" charset="-122"/>
              </a:rPr>
              <a:t>谢谢！</a:t>
            </a:r>
          </a:p>
          <a:p>
            <a:endParaRPr lang="en-US" altLang="zh-CN" sz="3200" dirty="0">
              <a:solidFill>
                <a:schemeClr val="bg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5" name="图片 4" descr="07-3"/>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33" name="图片 32" descr="07-5"/>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2" name="TextBox 16"/>
          <p:cNvSpPr txBox="1"/>
          <p:nvPr/>
        </p:nvSpPr>
        <p:spPr>
          <a:xfrm>
            <a:off x="277891" y="124372"/>
            <a:ext cx="4225555"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Retrieval-Augmented Generation</a:t>
            </a:r>
          </a:p>
        </p:txBody>
      </p:sp>
      <p:sp>
        <p:nvSpPr>
          <p:cNvPr id="45" name="图形"/>
          <p:cNvSpPr txBox="1"/>
          <p:nvPr>
            <p:custDataLst>
              <p:tags r:id="rId3"/>
            </p:custDataLst>
          </p:nvPr>
        </p:nvSpPr>
        <p:spPr>
          <a:xfrm>
            <a:off x="3000056" y="2960050"/>
            <a:ext cx="5521961" cy="1015663"/>
          </a:xfrm>
          <a:prstGeom prst="rect">
            <a:avLst/>
          </a:prstGeom>
          <a:noFill/>
        </p:spPr>
        <p:txBody>
          <a:bodyPr wrap="square" rtlCol="0">
            <a:spAutoFit/>
            <a:scene3d>
              <a:camera prst="orthographicFront"/>
              <a:lightRig rig="threePt" dir="t"/>
            </a:scene3d>
            <a:sp3d contourW="12700"/>
          </a:bodyPr>
          <a:lstStyle/>
          <a:p>
            <a:pPr algn="l"/>
            <a:r>
              <a:rPr lang="zh-CN" altLang="en-US" sz="2000" b="1" kern="0" dirty="0">
                <a:solidFill>
                  <a:schemeClr val="tx1">
                    <a:lumMod val="75000"/>
                    <a:lumOff val="25000"/>
                  </a:schemeClr>
                </a:solidFill>
                <a:latin typeface="微软雅黑" panose="020B0503020204020204" charset="-122"/>
                <a:ea typeface="微软雅黑" panose="020B0503020204020204" charset="-122"/>
                <a:cs typeface="+mn-ea"/>
                <a:sym typeface="+mn-lt"/>
              </a:rPr>
              <a:t>    通用预训练语言模型的知识完全依靠参数</a:t>
            </a:r>
            <a:r>
              <a:rPr lang="en-US" altLang="zh-CN" sz="2000" b="1" kern="0" dirty="0">
                <a:solidFill>
                  <a:schemeClr val="tx1">
                    <a:lumMod val="75000"/>
                    <a:lumOff val="25000"/>
                  </a:schemeClr>
                </a:solidFill>
                <a:latin typeface="微软雅黑" panose="020B0503020204020204" charset="-122"/>
                <a:ea typeface="微软雅黑" panose="020B0503020204020204" charset="-122"/>
                <a:cs typeface="+mn-ea"/>
                <a:sym typeface="+mn-lt"/>
              </a:rPr>
              <a:t>(</a:t>
            </a:r>
            <a:r>
              <a:rPr lang="zh-CN" altLang="en-US" sz="2000" b="1" kern="0" dirty="0">
                <a:solidFill>
                  <a:schemeClr val="tx1">
                    <a:lumMod val="75000"/>
                    <a:lumOff val="25000"/>
                  </a:schemeClr>
                </a:solidFill>
                <a:latin typeface="微软雅黑" panose="020B0503020204020204" charset="-122"/>
                <a:ea typeface="微软雅黑" panose="020B0503020204020204" charset="-122"/>
                <a:cs typeface="+mn-ea"/>
                <a:sym typeface="+mn-lt"/>
              </a:rPr>
              <a:t>训练时学习到的参数</a:t>
            </a:r>
            <a:r>
              <a:rPr lang="en-US" altLang="zh-CN" sz="2000" b="1" kern="0" dirty="0">
                <a:solidFill>
                  <a:schemeClr val="tx1">
                    <a:lumMod val="75000"/>
                    <a:lumOff val="25000"/>
                  </a:schemeClr>
                </a:solidFill>
                <a:latin typeface="微软雅黑" panose="020B0503020204020204" charset="-122"/>
                <a:ea typeface="微软雅黑" panose="020B0503020204020204" charset="-122"/>
                <a:cs typeface="+mn-ea"/>
                <a:sym typeface="+mn-lt"/>
              </a:rPr>
              <a:t>)</a:t>
            </a:r>
            <a:r>
              <a:rPr lang="zh-CN" altLang="en-US" sz="2000" b="1" kern="0" dirty="0">
                <a:solidFill>
                  <a:schemeClr val="tx1">
                    <a:lumMod val="75000"/>
                    <a:lumOff val="25000"/>
                  </a:schemeClr>
                </a:solidFill>
                <a:latin typeface="微软雅黑" panose="020B0503020204020204" charset="-122"/>
                <a:ea typeface="微软雅黑" panose="020B0503020204020204" charset="-122"/>
                <a:cs typeface="+mn-ea"/>
                <a:sym typeface="+mn-lt"/>
              </a:rPr>
              <a:t>存储，难以直接利用上外部的新知识，想要更新参数</a:t>
            </a:r>
            <a:r>
              <a:rPr lang="en-US" altLang="zh-CN" sz="2000" b="1" kern="0" dirty="0">
                <a:solidFill>
                  <a:schemeClr val="tx1">
                    <a:lumMod val="75000"/>
                    <a:lumOff val="25000"/>
                  </a:schemeClr>
                </a:solidFill>
                <a:latin typeface="微软雅黑" panose="020B0503020204020204" charset="-122"/>
                <a:ea typeface="微软雅黑" panose="020B0503020204020204" charset="-122"/>
                <a:cs typeface="+mn-ea"/>
                <a:sym typeface="+mn-lt"/>
              </a:rPr>
              <a:t>(</a:t>
            </a:r>
            <a:r>
              <a:rPr lang="zh-CN" altLang="en-US" sz="2000" b="1" kern="0" dirty="0">
                <a:solidFill>
                  <a:schemeClr val="tx1">
                    <a:lumMod val="75000"/>
                    <a:lumOff val="25000"/>
                  </a:schemeClr>
                </a:solidFill>
                <a:latin typeface="微软雅黑" panose="020B0503020204020204" charset="-122"/>
                <a:ea typeface="微软雅黑" panose="020B0503020204020204" charset="-122"/>
                <a:cs typeface="+mn-ea"/>
                <a:sym typeface="+mn-lt"/>
              </a:rPr>
              <a:t>后训练</a:t>
            </a:r>
            <a:r>
              <a:rPr lang="en-US" altLang="zh-CN" sz="2000" b="1" kern="0" dirty="0">
                <a:solidFill>
                  <a:schemeClr val="tx1">
                    <a:lumMod val="75000"/>
                    <a:lumOff val="25000"/>
                  </a:schemeClr>
                </a:solidFill>
                <a:latin typeface="微软雅黑" panose="020B0503020204020204" charset="-122"/>
                <a:ea typeface="微软雅黑" panose="020B0503020204020204" charset="-122"/>
                <a:cs typeface="+mn-ea"/>
                <a:sym typeface="+mn-lt"/>
              </a:rPr>
              <a:t>)</a:t>
            </a:r>
            <a:r>
              <a:rPr lang="zh-CN" altLang="en-US" sz="2000" b="1" kern="0" dirty="0">
                <a:solidFill>
                  <a:schemeClr val="tx1">
                    <a:lumMod val="75000"/>
                    <a:lumOff val="25000"/>
                  </a:schemeClr>
                </a:solidFill>
                <a:latin typeface="微软雅黑" panose="020B0503020204020204" charset="-122"/>
                <a:ea typeface="微软雅黑" panose="020B0503020204020204" charset="-122"/>
                <a:cs typeface="+mn-ea"/>
                <a:sym typeface="+mn-lt"/>
              </a:rPr>
              <a:t>也很困难。</a:t>
            </a:r>
            <a:endParaRPr kumimoji="0" lang="zh-CN" altLang="en-US" sz="2000" b="1" i="0" u="none" strike="noStrike" kern="0" cap="none" spc="0" normalizeH="0" baseline="0" noProof="0" dirty="0">
              <a:ln>
                <a:noFill/>
              </a:ln>
              <a:solidFill>
                <a:schemeClr val="tx1">
                  <a:lumMod val="75000"/>
                  <a:lumOff val="25000"/>
                </a:schemeClr>
              </a:solidFill>
              <a:effectLst/>
              <a:uLnTx/>
              <a:uFillTx/>
              <a:latin typeface="微软雅黑" panose="020B0503020204020204" charset="-122"/>
              <a:ea typeface="微软雅黑" panose="020B0503020204020204" charset="-122"/>
              <a:cs typeface="+mn-ea"/>
              <a:sym typeface="+mn-lt"/>
            </a:endParaRPr>
          </a:p>
        </p:txBody>
      </p:sp>
      <p:pic>
        <p:nvPicPr>
          <p:cNvPr id="67" name="图片 66" descr="logo"/>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sp>
        <p:nvSpPr>
          <p:cNvPr id="3" name="TextBox 17">
            <a:extLst>
              <a:ext uri="{FF2B5EF4-FFF2-40B4-BE49-F238E27FC236}">
                <a16:creationId xmlns:a16="http://schemas.microsoft.com/office/drawing/2014/main" id="{16788151-C78F-E427-FFC0-E7648FA3A83B}"/>
              </a:ext>
            </a:extLst>
          </p:cNvPr>
          <p:cNvSpPr txBox="1"/>
          <p:nvPr/>
        </p:nvSpPr>
        <p:spPr>
          <a:xfrm>
            <a:off x="4089208" y="788823"/>
            <a:ext cx="300266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一、研究背景</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1" name="图片 10" descr="07-3"/>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12" name="图片 11" descr="07-5"/>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pic>
        <p:nvPicPr>
          <p:cNvPr id="67" name="图片 66" descr="logo"/>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sp>
        <p:nvSpPr>
          <p:cNvPr id="18" name="矩形 17"/>
          <p:cNvSpPr/>
          <p:nvPr>
            <p:custDataLst>
              <p:tags r:id="rId3"/>
            </p:custDataLst>
          </p:nvPr>
        </p:nvSpPr>
        <p:spPr>
          <a:xfrm>
            <a:off x="2668814" y="2650580"/>
            <a:ext cx="5843451" cy="936076"/>
          </a:xfrm>
          <a:prstGeom prst="rect">
            <a:avLst/>
          </a:prstGeom>
        </p:spPr>
        <p:txBody>
          <a:bodyPr wrap="square" lIns="86411" tIns="43205" rIns="86411" bIns="43205">
            <a:spAutoFit/>
          </a:bodyPr>
          <a:lstStyle/>
          <a:p>
            <a:pPr lvl="0">
              <a:lnSpc>
                <a:spcPct val="120000"/>
              </a:lnSpc>
              <a:buClr>
                <a:schemeClr val="accent1"/>
              </a:buClr>
              <a:defRPr/>
            </a:pPr>
            <a:r>
              <a:rPr lang="zh-CN" altLang="en-US" sz="2400" dirty="0">
                <a:solidFill>
                  <a:schemeClr val="tx1">
                    <a:lumMod val="75000"/>
                    <a:lumOff val="25000"/>
                  </a:schemeClr>
                </a:solidFill>
                <a:latin typeface="微软雅黑" panose="020B0503020204020204" charset="-122"/>
                <a:ea typeface="微软雅黑" panose="020B0503020204020204" charset="-122"/>
                <a:cs typeface="+mn-ea"/>
                <a:sym typeface="+mn-lt"/>
              </a:rPr>
              <a:t>    </a:t>
            </a:r>
            <a:r>
              <a:rPr lang="zh-CN" altLang="en-US" sz="2400" b="1" dirty="0">
                <a:solidFill>
                  <a:schemeClr val="tx1">
                    <a:lumMod val="75000"/>
                    <a:lumOff val="25000"/>
                  </a:schemeClr>
                </a:solidFill>
                <a:latin typeface="微软雅黑" panose="020B0503020204020204" charset="-122"/>
                <a:ea typeface="微软雅黑" panose="020B0503020204020204" charset="-122"/>
                <a:cs typeface="+mn-ea"/>
                <a:sym typeface="+mn-lt"/>
              </a:rPr>
              <a:t>本文探究的是如何利用外部的知识文档来强化语言模型在各个下游任务的性能。</a:t>
            </a:r>
          </a:p>
        </p:txBody>
      </p:sp>
      <p:sp>
        <p:nvSpPr>
          <p:cNvPr id="2" name="TextBox 17">
            <a:extLst>
              <a:ext uri="{FF2B5EF4-FFF2-40B4-BE49-F238E27FC236}">
                <a16:creationId xmlns:a16="http://schemas.microsoft.com/office/drawing/2014/main" id="{EC7F9FA4-A5DA-1D7A-B8C9-9EA099B781D8}"/>
              </a:ext>
            </a:extLst>
          </p:cNvPr>
          <p:cNvSpPr txBox="1"/>
          <p:nvPr/>
        </p:nvSpPr>
        <p:spPr>
          <a:xfrm>
            <a:off x="3627547" y="788823"/>
            <a:ext cx="3925993"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二、科学问题表述</a:t>
            </a:r>
          </a:p>
        </p:txBody>
      </p:sp>
      <p:sp>
        <p:nvSpPr>
          <p:cNvPr id="4" name="TextBox 16">
            <a:extLst>
              <a:ext uri="{FF2B5EF4-FFF2-40B4-BE49-F238E27FC236}">
                <a16:creationId xmlns:a16="http://schemas.microsoft.com/office/drawing/2014/main" id="{9FB5D5AD-D34A-FE06-5468-8B9661D2D114}"/>
              </a:ext>
            </a:extLst>
          </p:cNvPr>
          <p:cNvSpPr txBox="1"/>
          <p:nvPr/>
        </p:nvSpPr>
        <p:spPr>
          <a:xfrm>
            <a:off x="277891" y="124372"/>
            <a:ext cx="4225555"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Retrieval-Augmented Generation</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4" name="图片 3" descr="07-3"/>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5" name="图片 4" descr="07-5"/>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37" name="图形"/>
          <p:cNvSpPr txBox="1"/>
          <p:nvPr>
            <p:custDataLst>
              <p:tags r:id="rId3"/>
            </p:custDataLst>
          </p:nvPr>
        </p:nvSpPr>
        <p:spPr bwMode="auto">
          <a:xfrm>
            <a:off x="1628184" y="2300307"/>
            <a:ext cx="8265705" cy="239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lstStyle/>
          <a:p>
            <a:pPr>
              <a:lnSpc>
                <a:spcPct val="150000"/>
              </a:lnSpc>
            </a:pPr>
            <a:r>
              <a:rPr lang="en-US" altLang="zh-CN" sz="2000" dirty="0"/>
              <a:t>RAG</a:t>
            </a:r>
            <a:r>
              <a:rPr lang="zh-CN" altLang="en-US" sz="2000" dirty="0"/>
              <a:t>试图构建一个</a:t>
            </a:r>
            <a:r>
              <a:rPr lang="zh-CN" altLang="en-US" sz="2000" b="1" dirty="0"/>
              <a:t>统一</a:t>
            </a:r>
            <a:r>
              <a:rPr lang="zh-CN" altLang="en-US" sz="2000" dirty="0"/>
              <a:t>的框架</a:t>
            </a:r>
            <a:r>
              <a:rPr lang="zh-CN" altLang="en-US" sz="2000" b="1" dirty="0"/>
              <a:t>，</a:t>
            </a:r>
            <a:r>
              <a:rPr lang="zh-CN" altLang="en-US" sz="2000" dirty="0"/>
              <a:t>让语言模型能够：</a:t>
            </a:r>
          </a:p>
          <a:p>
            <a:pPr>
              <a:lnSpc>
                <a:spcPct val="150000"/>
              </a:lnSpc>
            </a:pPr>
            <a:r>
              <a:rPr lang="zh-CN" altLang="en-US" sz="2000" b="1" dirty="0"/>
              <a:t>动态访问外部知识（非参数记忆）</a:t>
            </a:r>
            <a:r>
              <a:rPr lang="zh-CN" altLang="en-US" sz="2000" dirty="0"/>
              <a:t>，而不仅仅依赖固定参数。</a:t>
            </a:r>
          </a:p>
          <a:p>
            <a:pPr>
              <a:lnSpc>
                <a:spcPct val="150000"/>
              </a:lnSpc>
            </a:pPr>
            <a:r>
              <a:rPr lang="zh-CN" altLang="en-US" sz="2000" b="1" dirty="0"/>
              <a:t>在生成过程中融合多篇文档的信息</a:t>
            </a:r>
            <a:r>
              <a:rPr lang="zh-CN" altLang="en-US" sz="2000" dirty="0"/>
              <a:t>，而不是只能从一个 </a:t>
            </a:r>
            <a:r>
              <a:rPr lang="en-US" altLang="zh-CN" sz="2000" dirty="0"/>
              <a:t>span </a:t>
            </a:r>
            <a:r>
              <a:rPr lang="zh-CN" altLang="en-US" sz="2000" dirty="0"/>
              <a:t>里照搬答案。</a:t>
            </a:r>
          </a:p>
          <a:p>
            <a:pPr>
              <a:lnSpc>
                <a:spcPct val="150000"/>
              </a:lnSpc>
            </a:pPr>
            <a:r>
              <a:rPr lang="zh-CN" altLang="en-US" sz="2000" b="1" dirty="0"/>
              <a:t>端到端训练检索器和生成器</a:t>
            </a:r>
            <a:r>
              <a:rPr lang="zh-CN" altLang="en-US" sz="2000" dirty="0"/>
              <a:t>，而不是把两部分分开训练。</a:t>
            </a:r>
          </a:p>
          <a:p>
            <a:pPr>
              <a:lnSpc>
                <a:spcPct val="150000"/>
              </a:lnSpc>
            </a:pPr>
            <a:r>
              <a:rPr lang="zh-CN" altLang="en-US" sz="2000" b="1" dirty="0"/>
              <a:t>同时适用于多种知识密集型任务</a:t>
            </a:r>
            <a:r>
              <a:rPr lang="zh-CN" altLang="en-US" sz="2000" dirty="0"/>
              <a:t>（</a:t>
            </a:r>
            <a:r>
              <a:rPr lang="en-US" altLang="zh-CN" sz="2000" dirty="0"/>
              <a:t>QA</a:t>
            </a:r>
            <a:r>
              <a:rPr lang="zh-CN" altLang="en-US" sz="2000" dirty="0"/>
              <a:t>、</a:t>
            </a:r>
            <a:r>
              <a:rPr lang="en-US" altLang="zh-CN" sz="2000" dirty="0"/>
              <a:t>Fact Verification</a:t>
            </a:r>
            <a:r>
              <a:rPr lang="zh-CN" altLang="en-US" sz="2000" dirty="0"/>
              <a:t>、</a:t>
            </a:r>
            <a:r>
              <a:rPr lang="en-US" altLang="zh-CN" sz="2000" dirty="0"/>
              <a:t>NLG </a:t>
            </a:r>
            <a:r>
              <a:rPr lang="zh-CN" altLang="en-US" sz="2000" dirty="0"/>
              <a:t>等）。</a:t>
            </a:r>
          </a:p>
          <a:p>
            <a:pPr algn="l"/>
            <a:endPar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67" name="图片 66" descr="logo"/>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sp>
        <p:nvSpPr>
          <p:cNvPr id="8" name="TextBox 17">
            <a:extLst>
              <a:ext uri="{FF2B5EF4-FFF2-40B4-BE49-F238E27FC236}">
                <a16:creationId xmlns:a16="http://schemas.microsoft.com/office/drawing/2014/main" id="{20B9805F-552F-1A97-C84D-2A4493C1CC1E}"/>
              </a:ext>
            </a:extLst>
          </p:cNvPr>
          <p:cNvSpPr txBox="1"/>
          <p:nvPr/>
        </p:nvSpPr>
        <p:spPr>
          <a:xfrm>
            <a:off x="3858380" y="788823"/>
            <a:ext cx="3464328" cy="670333"/>
          </a:xfrm>
          <a:prstGeom prst="rect">
            <a:avLst/>
          </a:prstGeom>
          <a:noFill/>
        </p:spPr>
        <p:txBody>
          <a:bodyPr wrap="none" lIns="115212" tIns="57605" rIns="115212" bIns="57605" rtlCol="0">
            <a:spAutoFit/>
          </a:bodyPr>
          <a:lstStyle/>
          <a:p>
            <a:pPr algn="ctr"/>
            <a:r>
              <a:rPr lang="zh-CN" altLang="en-US" sz="3600" b="1" dirty="0">
                <a:solidFill>
                  <a:srgbClr val="00489D"/>
                </a:solidFill>
              </a:rPr>
              <a:t>三、难点与挑战</a:t>
            </a:r>
          </a:p>
        </p:txBody>
      </p:sp>
      <p:sp>
        <p:nvSpPr>
          <p:cNvPr id="2" name="TextBox 16">
            <a:extLst>
              <a:ext uri="{FF2B5EF4-FFF2-40B4-BE49-F238E27FC236}">
                <a16:creationId xmlns:a16="http://schemas.microsoft.com/office/drawing/2014/main" id="{61AF36E7-813B-1D89-92AA-003C930D7B50}"/>
              </a:ext>
            </a:extLst>
          </p:cNvPr>
          <p:cNvSpPr txBox="1"/>
          <p:nvPr/>
        </p:nvSpPr>
        <p:spPr>
          <a:xfrm>
            <a:off x="277891" y="124372"/>
            <a:ext cx="4225555"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Retrieval-Augmented Generation</a:t>
            </a: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3342EF-09CB-BA2B-7B8C-268D657295EF}"/>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AA12CA34-6B76-47D0-060A-401D6ED5ECD1}"/>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A6ADD034-A004-8794-5568-4B27D90153C0}"/>
              </a:ext>
            </a:extLst>
          </p:cNvPr>
          <p:cNvPicPr>
            <a:picLocks noChangeAspect="1"/>
          </p:cNvPicPr>
          <p:nvPr>
            <p:custDataLst>
              <p:tags r:id="rId1"/>
            </p:custDataLst>
          </p:nvPr>
        </p:nvPicPr>
        <p:blipFill>
          <a:blip r:embed="rId6">
            <a:extLst>
              <a:ext uri="{96DAC541-7B7A-43D3-8B79-37D633B846F1}">
                <asvg:svgBlip xmlns:asvg="http://schemas.microsoft.com/office/drawing/2016/SVG/main" r:embed="rId7"/>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D47ECF24-EA73-C4DB-21FC-2BB3490550B4}"/>
              </a:ext>
            </a:extLst>
          </p:cNvPr>
          <p:cNvPicPr>
            <a:picLocks noChangeAspect="1"/>
          </p:cNvPicPr>
          <p:nvPr>
            <p:custDataLst>
              <p:tags r:id="rId2"/>
            </p:custDataLst>
          </p:nvPr>
        </p:nvPicPr>
        <p:blipFill>
          <a:blip r:embed="rId8">
            <a:extLst>
              <a:ext uri="{96DAC541-7B7A-43D3-8B79-37D633B846F1}">
                <asvg:svgBlip xmlns:asvg="http://schemas.microsoft.com/office/drawing/2016/SVG/main" r:embed="rId9"/>
              </a:ext>
            </a:extLst>
          </a:blip>
          <a:srcRect b="90784"/>
          <a:stretch>
            <a:fillRect/>
          </a:stretch>
        </p:blipFill>
        <p:spPr>
          <a:xfrm>
            <a:off x="374650" y="107315"/>
            <a:ext cx="5215890" cy="480695"/>
          </a:xfrm>
          <a:prstGeom prst="rect">
            <a:avLst/>
          </a:prstGeom>
        </p:spPr>
      </p:pic>
      <p:sp>
        <p:nvSpPr>
          <p:cNvPr id="32" name="图形">
            <a:extLst>
              <a:ext uri="{FF2B5EF4-FFF2-40B4-BE49-F238E27FC236}">
                <a16:creationId xmlns:a16="http://schemas.microsoft.com/office/drawing/2014/main" id="{1735FA8D-0648-83AE-3FCF-668E7FE292D6}"/>
              </a:ext>
            </a:extLst>
          </p:cNvPr>
          <p:cNvSpPr txBox="1"/>
          <p:nvPr>
            <p:custDataLst>
              <p:tags r:id="rId3"/>
            </p:custDataLst>
          </p:nvPr>
        </p:nvSpPr>
        <p:spPr>
          <a:xfrm>
            <a:off x="739140" y="2267909"/>
            <a:ext cx="6435372" cy="400110"/>
          </a:xfrm>
          <a:prstGeom prst="rect">
            <a:avLst/>
          </a:prstGeom>
          <a:noFill/>
        </p:spPr>
        <p:txBody>
          <a:bodyPr wrap="square" rtlCol="0">
            <a:spAutoFit/>
          </a:bodyPr>
          <a:lstStyle/>
          <a:p>
            <a:pPr lvl="0">
              <a:spcBef>
                <a:spcPct val="20000"/>
              </a:spcBef>
              <a:defRPr/>
            </a:pP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整体流程</a:t>
            </a:r>
          </a:p>
        </p:txBody>
      </p:sp>
      <p:pic>
        <p:nvPicPr>
          <p:cNvPr id="67" name="图片 66" descr="logo">
            <a:extLst>
              <a:ext uri="{FF2B5EF4-FFF2-40B4-BE49-F238E27FC236}">
                <a16:creationId xmlns:a16="http://schemas.microsoft.com/office/drawing/2014/main" id="{74ADC10C-9F72-B1F5-52DB-585D785DE22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03130" y="107315"/>
            <a:ext cx="1323340" cy="387985"/>
          </a:xfrm>
          <a:prstGeom prst="rect">
            <a:avLst/>
          </a:prstGeom>
        </p:spPr>
      </p:pic>
      <p:pic>
        <p:nvPicPr>
          <p:cNvPr id="14" name="图片 13" descr="12">
            <a:extLst>
              <a:ext uri="{FF2B5EF4-FFF2-40B4-BE49-F238E27FC236}">
                <a16:creationId xmlns:a16="http://schemas.microsoft.com/office/drawing/2014/main" id="{B1AFE28A-FEF2-0A3D-345B-C87F30A4A3E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9140" y="1663065"/>
            <a:ext cx="752475" cy="351790"/>
          </a:xfrm>
          <a:prstGeom prst="rect">
            <a:avLst/>
          </a:prstGeom>
        </p:spPr>
      </p:pic>
      <p:sp>
        <p:nvSpPr>
          <p:cNvPr id="6" name="TextBox 17">
            <a:extLst>
              <a:ext uri="{FF2B5EF4-FFF2-40B4-BE49-F238E27FC236}">
                <a16:creationId xmlns:a16="http://schemas.microsoft.com/office/drawing/2014/main" id="{BFAEF49D-403D-69A2-CA4C-EDCAFA7E70C6}"/>
              </a:ext>
            </a:extLst>
          </p:cNvPr>
          <p:cNvSpPr txBox="1"/>
          <p:nvPr/>
        </p:nvSpPr>
        <p:spPr>
          <a:xfrm>
            <a:off x="425322" y="788823"/>
            <a:ext cx="10671429" cy="1224331"/>
          </a:xfrm>
          <a:prstGeom prst="rect">
            <a:avLst/>
          </a:prstGeom>
          <a:noFill/>
        </p:spPr>
        <p:txBody>
          <a:bodyPr wrap="none" lIns="115212" tIns="57605" rIns="115212" bIns="57605" rtlCol="0">
            <a:spAutoFit/>
          </a:bodyPr>
          <a:lstStyle/>
          <a:p>
            <a:pPr algn="ctr"/>
            <a:r>
              <a:rPr lang="zh-CN" altLang="en-US" sz="3600" b="1" dirty="0">
                <a:solidFill>
                  <a:srgbClr val="00489D"/>
                </a:solidFill>
              </a:rPr>
              <a:t>四、解决方案：</a:t>
            </a:r>
            <a:r>
              <a:rPr lang="en-US" altLang="zh-CN" sz="3600" b="1" dirty="0">
                <a:solidFill>
                  <a:srgbClr val="00489D"/>
                </a:solidFill>
              </a:rPr>
              <a:t>Retrieval-Augmented Generation</a:t>
            </a:r>
          </a:p>
          <a:p>
            <a:pPr algn="ctr"/>
            <a:endParaRPr lang="zh-CN" altLang="en-US" sz="3600" b="1" dirty="0">
              <a:solidFill>
                <a:srgbClr val="00489D"/>
              </a:solidFill>
            </a:endParaRPr>
          </a:p>
        </p:txBody>
      </p:sp>
      <p:sp>
        <p:nvSpPr>
          <p:cNvPr id="3" name="TextBox 16">
            <a:extLst>
              <a:ext uri="{FF2B5EF4-FFF2-40B4-BE49-F238E27FC236}">
                <a16:creationId xmlns:a16="http://schemas.microsoft.com/office/drawing/2014/main" id="{83692A53-4C53-3486-2F8C-0222DB4F29ED}"/>
              </a:ext>
            </a:extLst>
          </p:cNvPr>
          <p:cNvSpPr txBox="1"/>
          <p:nvPr/>
        </p:nvSpPr>
        <p:spPr>
          <a:xfrm>
            <a:off x="277891" y="124372"/>
            <a:ext cx="4225555"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Retrieval-Augmented Generation</a:t>
            </a:r>
          </a:p>
        </p:txBody>
      </p:sp>
      <p:pic>
        <p:nvPicPr>
          <p:cNvPr id="9" name="图片 8">
            <a:extLst>
              <a:ext uri="{FF2B5EF4-FFF2-40B4-BE49-F238E27FC236}">
                <a16:creationId xmlns:a16="http://schemas.microsoft.com/office/drawing/2014/main" id="{B15C9FB4-B4F5-084D-63A0-4B2BB6491FF8}"/>
              </a:ext>
            </a:extLst>
          </p:cNvPr>
          <p:cNvPicPr>
            <a:picLocks noChangeAspect="1"/>
          </p:cNvPicPr>
          <p:nvPr/>
        </p:nvPicPr>
        <p:blipFill>
          <a:blip r:embed="rId14"/>
          <a:stretch>
            <a:fillRect/>
          </a:stretch>
        </p:blipFill>
        <p:spPr>
          <a:xfrm>
            <a:off x="1634561" y="2668019"/>
            <a:ext cx="9277948" cy="2802127"/>
          </a:xfrm>
          <a:prstGeom prst="rect">
            <a:avLst/>
          </a:prstGeom>
        </p:spPr>
      </p:pic>
    </p:spTree>
    <p:extLst>
      <p:ext uri="{BB962C8B-B14F-4D97-AF65-F5344CB8AC3E}">
        <p14:creationId xmlns:p14="http://schemas.microsoft.com/office/powerpoint/2010/main" val="289813347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p:cNvPicPr>
            <a:picLocks noChangeAspect="1"/>
          </p:cNvPicPr>
          <p:nvPr>
            <p:custDataLst>
              <p:tags r:id="rId1"/>
            </p:custDataLst>
          </p:nvPr>
        </p:nvPicPr>
        <p:blipFill>
          <a:blip r:embed="rId8">
            <a:extLst>
              <a:ext uri="{96DAC541-7B7A-43D3-8B79-37D633B846F1}">
                <asvg:svgBlip xmlns:asvg="http://schemas.microsoft.com/office/drawing/2016/SVG/main" r:embed="rId9"/>
              </a:ext>
            </a:extLst>
          </a:blip>
          <a:srcRect l="55060" t="39789" r="32644"/>
          <a:stretch>
            <a:fillRect/>
          </a:stretch>
        </p:blipFill>
        <p:spPr>
          <a:xfrm rot="5400000">
            <a:off x="9355455" y="-1561465"/>
            <a:ext cx="570230" cy="3695700"/>
          </a:xfrm>
          <a:prstGeom prst="rect">
            <a:avLst/>
          </a:prstGeom>
        </p:spPr>
      </p:pic>
      <p:pic>
        <p:nvPicPr>
          <p:cNvPr id="8" name="图片 7" descr="07-5"/>
          <p:cNvPicPr>
            <a:picLocks noChangeAspect="1"/>
          </p:cNvPicPr>
          <p:nvPr>
            <p:custDataLst>
              <p:tags r:id="rId2"/>
            </p:custDataLst>
          </p:nvPr>
        </p:nvPicPr>
        <p:blipFill>
          <a:blip r:embed="rId10">
            <a:extLst>
              <a:ext uri="{96DAC541-7B7A-43D3-8B79-37D633B846F1}">
                <asvg:svgBlip xmlns:asvg="http://schemas.microsoft.com/office/drawing/2016/SVG/main" r:embed="rId11"/>
              </a:ext>
            </a:extLst>
          </a:blip>
          <a:srcRect b="90784"/>
          <a:stretch>
            <a:fillRect/>
          </a:stretch>
        </p:blipFill>
        <p:spPr>
          <a:xfrm>
            <a:off x="374650" y="107315"/>
            <a:ext cx="5215890" cy="480695"/>
          </a:xfrm>
          <a:prstGeom prst="rect">
            <a:avLst/>
          </a:prstGeom>
        </p:spPr>
      </p:pic>
      <p:grpSp>
        <p:nvGrpSpPr>
          <p:cNvPr id="17" name="组合 16">
            <a:extLst>
              <a:ext uri="{FF2B5EF4-FFF2-40B4-BE49-F238E27FC236}">
                <a16:creationId xmlns:a16="http://schemas.microsoft.com/office/drawing/2014/main" id="{FB268956-953C-8C23-A990-94B38ABEE148}"/>
              </a:ext>
            </a:extLst>
          </p:cNvPr>
          <p:cNvGrpSpPr/>
          <p:nvPr/>
        </p:nvGrpSpPr>
        <p:grpSpPr>
          <a:xfrm>
            <a:off x="374649" y="2267908"/>
            <a:ext cx="7315019" cy="1936437"/>
            <a:chOff x="374650" y="2267909"/>
            <a:chExt cx="6435372" cy="1799000"/>
          </a:xfrm>
        </p:grpSpPr>
        <p:sp>
          <p:nvSpPr>
            <p:cNvPr id="7" name="图形"/>
            <p:cNvSpPr txBox="1">
              <a:spLocks noChangeArrowheads="1"/>
            </p:cNvSpPr>
            <p:nvPr>
              <p:custDataLst>
                <p:tags r:id="rId3"/>
              </p:custDataLst>
            </p:nvPr>
          </p:nvSpPr>
          <p:spPr bwMode="auto">
            <a:xfrm>
              <a:off x="520263" y="3097337"/>
              <a:ext cx="6144145" cy="23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a:lnSpc>
                  <a:spcPct val="130000"/>
                </a:lnSpc>
                <a:defRPr/>
              </a:pP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    </a:t>
              </a:r>
              <a:r>
                <a:rPr lang="en-US" altLang="zh-CN" sz="1400" b="1" spc="200" dirty="0">
                  <a:solidFill>
                    <a:schemeClr val="tx1">
                      <a:lumMod val="75000"/>
                      <a:lumOff val="25000"/>
                    </a:schemeClr>
                  </a:solidFill>
                  <a:latin typeface="微软雅黑" panose="020B0503020204020204" charset="-122"/>
                  <a:cs typeface="微软雅黑" panose="020B0503020204020204" charset="-122"/>
                  <a:sym typeface="+mn-ea"/>
                </a:rPr>
                <a:t>RAG-Sequence Model</a:t>
              </a:r>
              <a:r>
                <a:rPr lang="zh-CN" altLang="en-US" sz="1400" b="1" spc="200" dirty="0">
                  <a:solidFill>
                    <a:schemeClr val="tx1">
                      <a:lumMod val="75000"/>
                      <a:lumOff val="25000"/>
                    </a:schemeClr>
                  </a:solidFill>
                  <a:latin typeface="微软雅黑" panose="020B0503020204020204" charset="-122"/>
                  <a:cs typeface="微软雅黑" panose="020B0503020204020204" charset="-122"/>
                  <a:sym typeface="+mn-ea"/>
                </a:rPr>
                <a:t>：在整个生成序列中只参考相同的检索段落。</a:t>
              </a:r>
              <a:endParaRPr lang="en-US" altLang="zh-CN" sz="1400" b="1" spc="200" dirty="0">
                <a:solidFill>
                  <a:schemeClr val="tx1">
                    <a:lumMod val="75000"/>
                    <a:lumOff val="25000"/>
                  </a:schemeClr>
                </a:solidFill>
                <a:latin typeface="微软雅黑" panose="020B0503020204020204" charset="-122"/>
                <a:cs typeface="微软雅黑" panose="020B0503020204020204" charset="-122"/>
                <a:sym typeface="+mn-ea"/>
              </a:endParaRPr>
            </a:p>
          </p:txBody>
        </p:sp>
        <p:sp>
          <p:nvSpPr>
            <p:cNvPr id="32" name="图形"/>
            <p:cNvSpPr txBox="1"/>
            <p:nvPr>
              <p:custDataLst>
                <p:tags r:id="rId4"/>
              </p:custDataLst>
            </p:nvPr>
          </p:nvSpPr>
          <p:spPr>
            <a:xfrm>
              <a:off x="374650" y="2267909"/>
              <a:ext cx="6435372" cy="400110"/>
            </a:xfrm>
            <a:prstGeom prst="rect">
              <a:avLst/>
            </a:prstGeom>
            <a:noFill/>
          </p:spPr>
          <p:txBody>
            <a:bodyPr wrap="square" rtlCol="0">
              <a:spAutoFit/>
            </a:bodyPr>
            <a:lstStyle/>
            <a:p>
              <a:pPr lvl="0">
                <a:spcBef>
                  <a:spcPct val="20000"/>
                </a:spcBef>
                <a:defRPr/>
              </a:pP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两种</a:t>
              </a:r>
              <a:r>
                <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RAG</a:t>
              </a: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策略</a:t>
              </a:r>
            </a:p>
          </p:txBody>
        </p:sp>
        <p:sp>
          <p:nvSpPr>
            <p:cNvPr id="3" name="图形">
              <a:extLst>
                <a:ext uri="{FF2B5EF4-FFF2-40B4-BE49-F238E27FC236}">
                  <a16:creationId xmlns:a16="http://schemas.microsoft.com/office/drawing/2014/main" id="{0D3B15D0-901A-1062-B8DF-CFDB6FAA873B}"/>
                </a:ext>
              </a:extLst>
            </p:cNvPr>
            <p:cNvSpPr txBox="1">
              <a:spLocks noChangeArrowheads="1"/>
            </p:cNvSpPr>
            <p:nvPr>
              <p:custDataLst>
                <p:tags r:id="rId5"/>
              </p:custDataLst>
            </p:nvPr>
          </p:nvSpPr>
          <p:spPr bwMode="auto">
            <a:xfrm>
              <a:off x="520264" y="3832087"/>
              <a:ext cx="6144145" cy="234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lvl="0">
                <a:lnSpc>
                  <a:spcPct val="130000"/>
                </a:lnSpc>
                <a:defRPr/>
              </a:pPr>
              <a:r>
                <a:rPr lang="zh-CN" altLang="en-US" sz="1400" spc="200" dirty="0">
                  <a:solidFill>
                    <a:schemeClr val="tx1">
                      <a:lumMod val="75000"/>
                      <a:lumOff val="25000"/>
                    </a:schemeClr>
                  </a:solidFill>
                  <a:latin typeface="微软雅黑" panose="020B0503020204020204" charset="-122"/>
                  <a:cs typeface="微软雅黑" panose="020B0503020204020204" charset="-122"/>
                  <a:sym typeface="+mn-ea"/>
                </a:rPr>
                <a:t>    </a:t>
              </a:r>
              <a:r>
                <a:rPr lang="en-US" altLang="zh-CN" sz="1400" b="1" spc="200" dirty="0">
                  <a:solidFill>
                    <a:schemeClr val="tx1">
                      <a:lumMod val="75000"/>
                      <a:lumOff val="25000"/>
                    </a:schemeClr>
                  </a:solidFill>
                  <a:latin typeface="微软雅黑" panose="020B0503020204020204" charset="-122"/>
                  <a:cs typeface="微软雅黑" panose="020B0503020204020204" charset="-122"/>
                  <a:sym typeface="+mn-ea"/>
                </a:rPr>
                <a:t>RAG-Token Model</a:t>
              </a:r>
              <a:r>
                <a:rPr lang="zh-CN" altLang="en-US" sz="1400" b="1" spc="200" dirty="0">
                  <a:solidFill>
                    <a:schemeClr val="tx1">
                      <a:lumMod val="75000"/>
                      <a:lumOff val="25000"/>
                    </a:schemeClr>
                  </a:solidFill>
                  <a:latin typeface="微软雅黑" panose="020B0503020204020204" charset="-122"/>
                  <a:cs typeface="微软雅黑" panose="020B0503020204020204" charset="-122"/>
                  <a:sym typeface="+mn-ea"/>
                </a:rPr>
                <a:t>：生成每个</a:t>
              </a:r>
              <a:r>
                <a:rPr lang="en-US" altLang="zh-CN" sz="1400" b="1" spc="200" dirty="0">
                  <a:solidFill>
                    <a:schemeClr val="tx1">
                      <a:lumMod val="75000"/>
                      <a:lumOff val="25000"/>
                    </a:schemeClr>
                  </a:solidFill>
                  <a:latin typeface="微软雅黑" panose="020B0503020204020204" charset="-122"/>
                  <a:cs typeface="微软雅黑" panose="020B0503020204020204" charset="-122"/>
                  <a:sym typeface="+mn-ea"/>
                </a:rPr>
                <a:t>token</a:t>
              </a:r>
              <a:r>
                <a:rPr lang="zh-CN" altLang="en-US" sz="1400" b="1" spc="200" dirty="0">
                  <a:solidFill>
                    <a:schemeClr val="tx1">
                      <a:lumMod val="75000"/>
                      <a:lumOff val="25000"/>
                    </a:schemeClr>
                  </a:solidFill>
                  <a:latin typeface="微软雅黑" panose="020B0503020204020204" charset="-122"/>
                  <a:cs typeface="微软雅黑" panose="020B0503020204020204" charset="-122"/>
                  <a:sym typeface="+mn-ea"/>
                </a:rPr>
                <a:t>时都能参考不同的检索段落。</a:t>
              </a:r>
              <a:endParaRPr lang="en-US" altLang="zh-CN" sz="1400" b="1" spc="200" dirty="0">
                <a:solidFill>
                  <a:schemeClr val="tx1">
                    <a:lumMod val="75000"/>
                    <a:lumOff val="25000"/>
                  </a:schemeClr>
                </a:solidFill>
                <a:latin typeface="微软雅黑" panose="020B0503020204020204" charset="-122"/>
                <a:cs typeface="微软雅黑" panose="020B0503020204020204" charset="-122"/>
                <a:sym typeface="+mn-ea"/>
              </a:endParaRPr>
            </a:p>
          </p:txBody>
        </p:sp>
      </p:grpSp>
      <p:pic>
        <p:nvPicPr>
          <p:cNvPr id="67" name="图片 66" descr="logo"/>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03130" y="107315"/>
            <a:ext cx="1323340" cy="387985"/>
          </a:xfrm>
          <a:prstGeom prst="rect">
            <a:avLst/>
          </a:prstGeom>
        </p:spPr>
      </p:pic>
      <p:pic>
        <p:nvPicPr>
          <p:cNvPr id="14" name="图片 13" descr="12"/>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39140" y="1663065"/>
            <a:ext cx="752475" cy="351790"/>
          </a:xfrm>
          <a:prstGeom prst="rect">
            <a:avLst/>
          </a:prstGeom>
        </p:spPr>
      </p:pic>
      <p:sp>
        <p:nvSpPr>
          <p:cNvPr id="4" name="TextBox 16">
            <a:extLst>
              <a:ext uri="{FF2B5EF4-FFF2-40B4-BE49-F238E27FC236}">
                <a16:creationId xmlns:a16="http://schemas.microsoft.com/office/drawing/2014/main" id="{2BD3703D-4098-709D-5A3F-8C2E646CEE7D}"/>
              </a:ext>
            </a:extLst>
          </p:cNvPr>
          <p:cNvSpPr txBox="1"/>
          <p:nvPr/>
        </p:nvSpPr>
        <p:spPr>
          <a:xfrm>
            <a:off x="277891" y="124372"/>
            <a:ext cx="4225555"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Retrieval-Augmented Generation</a:t>
            </a:r>
          </a:p>
        </p:txBody>
      </p:sp>
      <p:sp>
        <p:nvSpPr>
          <p:cNvPr id="5" name="TextBox 17">
            <a:extLst>
              <a:ext uri="{FF2B5EF4-FFF2-40B4-BE49-F238E27FC236}">
                <a16:creationId xmlns:a16="http://schemas.microsoft.com/office/drawing/2014/main" id="{93B7C83B-1EF0-4462-B61B-0B5A6F64D801}"/>
              </a:ext>
            </a:extLst>
          </p:cNvPr>
          <p:cNvSpPr txBox="1"/>
          <p:nvPr/>
        </p:nvSpPr>
        <p:spPr>
          <a:xfrm>
            <a:off x="425322" y="788823"/>
            <a:ext cx="10671429" cy="1224331"/>
          </a:xfrm>
          <a:prstGeom prst="rect">
            <a:avLst/>
          </a:prstGeom>
          <a:noFill/>
        </p:spPr>
        <p:txBody>
          <a:bodyPr wrap="none" lIns="115212" tIns="57605" rIns="115212" bIns="57605" rtlCol="0">
            <a:spAutoFit/>
          </a:bodyPr>
          <a:lstStyle/>
          <a:p>
            <a:pPr algn="ctr"/>
            <a:r>
              <a:rPr lang="zh-CN" altLang="en-US" sz="3600" b="1" dirty="0">
                <a:solidFill>
                  <a:srgbClr val="00489D"/>
                </a:solidFill>
              </a:rPr>
              <a:t>四、解决方案：</a:t>
            </a:r>
            <a:r>
              <a:rPr lang="en-US" altLang="zh-CN" sz="3600" b="1" dirty="0">
                <a:solidFill>
                  <a:srgbClr val="00489D"/>
                </a:solidFill>
              </a:rPr>
              <a:t>Retrieval-Augmented Generation</a:t>
            </a:r>
          </a:p>
          <a:p>
            <a:pPr algn="ctr"/>
            <a:endParaRPr lang="zh-CN" altLang="en-US" sz="3600" b="1" dirty="0">
              <a:solidFill>
                <a:srgbClr val="00489D"/>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B23E5D-CFA9-8BF3-4AAC-DCD6D79B4FF9}"/>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2C564071-1FB5-54EA-4522-19BFF06A12D8}"/>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426352E6-4302-FF87-5195-195DADF30BFB}"/>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98F59A81-CD08-BBDF-805C-2361AB19A980}"/>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32" name="图形">
            <a:extLst>
              <a:ext uri="{FF2B5EF4-FFF2-40B4-BE49-F238E27FC236}">
                <a16:creationId xmlns:a16="http://schemas.microsoft.com/office/drawing/2014/main" id="{18394E3D-C0EE-5CC3-222E-BF976E3BBA5A}"/>
              </a:ext>
            </a:extLst>
          </p:cNvPr>
          <p:cNvSpPr txBox="1"/>
          <p:nvPr>
            <p:custDataLst>
              <p:tags r:id="rId3"/>
            </p:custDataLst>
          </p:nvPr>
        </p:nvSpPr>
        <p:spPr>
          <a:xfrm>
            <a:off x="374649" y="2267911"/>
            <a:ext cx="7315019" cy="400111"/>
          </a:xfrm>
          <a:prstGeom prst="rect">
            <a:avLst/>
          </a:prstGeom>
          <a:noFill/>
        </p:spPr>
        <p:txBody>
          <a:bodyPr wrap="square" rtlCol="0">
            <a:spAutoFit/>
          </a:bodyPr>
          <a:lstStyle/>
          <a:p>
            <a:pPr lvl="0">
              <a:spcBef>
                <a:spcPct val="20000"/>
              </a:spcBef>
              <a:defRPr/>
            </a:pPr>
            <a:r>
              <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Retriever: DPR</a:t>
            </a:r>
            <a:endPar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67" name="图片 66" descr="logo">
            <a:extLst>
              <a:ext uri="{FF2B5EF4-FFF2-40B4-BE49-F238E27FC236}">
                <a16:creationId xmlns:a16="http://schemas.microsoft.com/office/drawing/2014/main" id="{01A2200E-1D8F-D4A8-79B0-82DE4924932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pic>
        <p:nvPicPr>
          <p:cNvPr id="14" name="图片 13" descr="12">
            <a:extLst>
              <a:ext uri="{FF2B5EF4-FFF2-40B4-BE49-F238E27FC236}">
                <a16:creationId xmlns:a16="http://schemas.microsoft.com/office/drawing/2014/main" id="{639BCA3E-11F5-BBCF-E782-C19CCAA17C2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9140" y="1663065"/>
            <a:ext cx="752475" cy="351790"/>
          </a:xfrm>
          <a:prstGeom prst="rect">
            <a:avLst/>
          </a:prstGeom>
        </p:spPr>
      </p:pic>
      <p:sp>
        <p:nvSpPr>
          <p:cNvPr id="4" name="TextBox 16">
            <a:extLst>
              <a:ext uri="{FF2B5EF4-FFF2-40B4-BE49-F238E27FC236}">
                <a16:creationId xmlns:a16="http://schemas.microsoft.com/office/drawing/2014/main" id="{505202FA-94EA-FA0B-8447-0A5E73D8938D}"/>
              </a:ext>
            </a:extLst>
          </p:cNvPr>
          <p:cNvSpPr txBox="1"/>
          <p:nvPr/>
        </p:nvSpPr>
        <p:spPr>
          <a:xfrm>
            <a:off x="277891" y="124372"/>
            <a:ext cx="4225555"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Retrieval-Augmented Generation</a:t>
            </a:r>
          </a:p>
        </p:txBody>
      </p:sp>
      <p:sp>
        <p:nvSpPr>
          <p:cNvPr id="5" name="TextBox 17">
            <a:extLst>
              <a:ext uri="{FF2B5EF4-FFF2-40B4-BE49-F238E27FC236}">
                <a16:creationId xmlns:a16="http://schemas.microsoft.com/office/drawing/2014/main" id="{074BE88D-5E5B-9D31-EAB6-D154F85EE0D1}"/>
              </a:ext>
            </a:extLst>
          </p:cNvPr>
          <p:cNvSpPr txBox="1"/>
          <p:nvPr/>
        </p:nvSpPr>
        <p:spPr>
          <a:xfrm>
            <a:off x="425322" y="788823"/>
            <a:ext cx="10671429" cy="1224331"/>
          </a:xfrm>
          <a:prstGeom prst="rect">
            <a:avLst/>
          </a:prstGeom>
          <a:noFill/>
        </p:spPr>
        <p:txBody>
          <a:bodyPr wrap="none" lIns="115212" tIns="57605" rIns="115212" bIns="57605" rtlCol="0">
            <a:spAutoFit/>
          </a:bodyPr>
          <a:lstStyle/>
          <a:p>
            <a:pPr algn="ctr"/>
            <a:r>
              <a:rPr lang="zh-CN" altLang="en-US" sz="3600" b="1" dirty="0">
                <a:solidFill>
                  <a:srgbClr val="00489D"/>
                </a:solidFill>
              </a:rPr>
              <a:t>四、解决方案：</a:t>
            </a:r>
            <a:r>
              <a:rPr lang="en-US" altLang="zh-CN" sz="3600" b="1" dirty="0">
                <a:solidFill>
                  <a:srgbClr val="00489D"/>
                </a:solidFill>
              </a:rPr>
              <a:t>Retrieval-Augmented Generation</a:t>
            </a:r>
          </a:p>
          <a:p>
            <a:pPr algn="ctr"/>
            <a:endParaRPr lang="zh-CN" altLang="en-US" sz="3600" b="1" dirty="0">
              <a:solidFill>
                <a:srgbClr val="00489D"/>
              </a:solidFill>
            </a:endParaRPr>
          </a:p>
        </p:txBody>
      </p:sp>
      <p:sp>
        <p:nvSpPr>
          <p:cNvPr id="2" name="图形">
            <a:extLst>
              <a:ext uri="{FF2B5EF4-FFF2-40B4-BE49-F238E27FC236}">
                <a16:creationId xmlns:a16="http://schemas.microsoft.com/office/drawing/2014/main" id="{1772BFBF-08F8-6232-317C-9BB41E841B12}"/>
              </a:ext>
            </a:extLst>
          </p:cNvPr>
          <p:cNvSpPr txBox="1"/>
          <p:nvPr>
            <p:custDataLst>
              <p:tags r:id="rId4"/>
            </p:custDataLst>
          </p:nvPr>
        </p:nvSpPr>
        <p:spPr bwMode="auto">
          <a:xfrm>
            <a:off x="425322" y="2921078"/>
            <a:ext cx="9377807" cy="239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lstStyle/>
          <a:p>
            <a:r>
              <a:rPr lang="en-US" altLang="zh-CN" sz="2000" dirty="0"/>
              <a:t>    RAG </a:t>
            </a:r>
            <a:r>
              <a:rPr lang="zh-CN" altLang="en-US" sz="2000" dirty="0"/>
              <a:t>的检索模块直接基于 </a:t>
            </a:r>
            <a:r>
              <a:rPr lang="en-US" altLang="zh-CN" sz="2000" b="1" dirty="0"/>
              <a:t>DPR (Dense Passage Retrieval)</a:t>
            </a:r>
            <a:r>
              <a:rPr lang="zh-CN" altLang="en-US" sz="2000" dirty="0"/>
              <a:t>，是一个</a:t>
            </a:r>
            <a:r>
              <a:rPr lang="en-US" altLang="zh-CN" sz="2000" dirty="0"/>
              <a:t>bi-encoder</a:t>
            </a:r>
            <a:r>
              <a:rPr lang="zh-CN" altLang="en-US" sz="2000" dirty="0"/>
              <a:t>，</a:t>
            </a:r>
            <a:endParaRPr lang="en-US" altLang="zh-CN" sz="2000" dirty="0"/>
          </a:p>
          <a:p>
            <a:r>
              <a:rPr lang="en-US" altLang="zh-CN" sz="2000" dirty="0"/>
              <a:t>query encoder</a:t>
            </a:r>
            <a:r>
              <a:rPr lang="zh-CN" altLang="en-US" sz="2000" dirty="0"/>
              <a:t>把查询</a:t>
            </a:r>
            <a:r>
              <a:rPr lang="en-US" altLang="zh-CN" sz="2000" dirty="0"/>
              <a:t>x</a:t>
            </a:r>
            <a:r>
              <a:rPr lang="zh-CN" altLang="en-US" sz="2000" dirty="0"/>
              <a:t>编码为向量</a:t>
            </a:r>
            <a:r>
              <a:rPr lang="en-US" altLang="zh-CN" sz="2000" dirty="0"/>
              <a:t>q(x)</a:t>
            </a:r>
            <a:r>
              <a:rPr lang="zh-CN" altLang="en-US" sz="2000" dirty="0"/>
              <a:t>，</a:t>
            </a:r>
            <a:r>
              <a:rPr lang="en-US" altLang="zh-CN" sz="2000" dirty="0"/>
              <a:t>document encoder</a:t>
            </a:r>
            <a:r>
              <a:rPr lang="zh-CN" altLang="en-US" sz="2000" dirty="0"/>
              <a:t>把知识文档片段</a:t>
            </a:r>
            <a:r>
              <a:rPr lang="en-US" altLang="zh-CN" sz="2000" dirty="0"/>
              <a:t>z</a:t>
            </a:r>
            <a:r>
              <a:rPr lang="zh-CN" altLang="en-US" sz="2000" dirty="0"/>
              <a:t>编码成向</a:t>
            </a:r>
            <a:endParaRPr lang="en-US" altLang="zh-CN" sz="2000" dirty="0"/>
          </a:p>
          <a:p>
            <a:r>
              <a:rPr lang="zh-CN" altLang="en-US" sz="2000" dirty="0"/>
              <a:t>量</a:t>
            </a:r>
            <a:r>
              <a:rPr lang="en-US" altLang="zh-CN"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d(z)</a:t>
            </a:r>
            <a:r>
              <a:rPr lang="zh-CN" altLang="en-US"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a:t>
            </a:r>
            <a:endParaRPr lang="en-US" altLang="zh-CN"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随后使用</a:t>
            </a: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内积</a:t>
            </a:r>
            <a:r>
              <a:rPr lang="zh-CN" altLang="en-US"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衡量文档与查询的</a:t>
            </a: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相关性</a:t>
            </a:r>
            <a:r>
              <a:rPr lang="zh-CN" altLang="en-US"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a:t>
            </a:r>
            <a:endParaRPr lang="en-US" altLang="zh-CN"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endParaRPr lang="en-US" altLang="zh-CN"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r>
              <a:rPr lang="en-US" altLang="zh-CN"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    </a:t>
            </a:r>
          </a:p>
          <a:p>
            <a:r>
              <a:rPr lang="en-US" altLang="zh-CN"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使用</a:t>
            </a:r>
            <a:r>
              <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Top-k</a:t>
            </a:r>
            <a:r>
              <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检索</a:t>
            </a:r>
            <a:r>
              <a:rPr lang="zh-CN" altLang="en-US"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a:t>
            </a:r>
          </a:p>
        </p:txBody>
      </p:sp>
      <p:pic>
        <p:nvPicPr>
          <p:cNvPr id="9" name="图片 8">
            <a:extLst>
              <a:ext uri="{FF2B5EF4-FFF2-40B4-BE49-F238E27FC236}">
                <a16:creationId xmlns:a16="http://schemas.microsoft.com/office/drawing/2014/main" id="{ECC5FD15-F372-DA55-0425-2F8C9E28E3F7}"/>
              </a:ext>
            </a:extLst>
          </p:cNvPr>
          <p:cNvPicPr>
            <a:picLocks noChangeAspect="1"/>
          </p:cNvPicPr>
          <p:nvPr/>
        </p:nvPicPr>
        <p:blipFill>
          <a:blip r:embed="rId15"/>
          <a:stretch>
            <a:fillRect/>
          </a:stretch>
        </p:blipFill>
        <p:spPr>
          <a:xfrm>
            <a:off x="3830143" y="4260598"/>
            <a:ext cx="2568163" cy="571550"/>
          </a:xfrm>
          <a:prstGeom prst="rect">
            <a:avLst/>
          </a:prstGeom>
        </p:spPr>
      </p:pic>
    </p:spTree>
    <p:extLst>
      <p:ext uri="{BB962C8B-B14F-4D97-AF65-F5344CB8AC3E}">
        <p14:creationId xmlns:p14="http://schemas.microsoft.com/office/powerpoint/2010/main" val="244565448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98EC97-B122-338E-5734-A2D389C19781}"/>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B3C17796-D45A-D79C-C44D-17412AADF366}"/>
              </a:ext>
            </a:extLst>
          </p:cNvPr>
          <p:cNvSpPr/>
          <p:nvPr/>
        </p:nvSpPr>
        <p:spPr>
          <a:xfrm>
            <a:off x="1905" y="-3175"/>
            <a:ext cx="11523600" cy="601200"/>
          </a:xfrm>
          <a:prstGeom prst="rect">
            <a:avLst/>
          </a:prstGeom>
          <a:solidFill>
            <a:srgbClr val="00409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 name="图片 19" descr="07-3">
            <a:extLst>
              <a:ext uri="{FF2B5EF4-FFF2-40B4-BE49-F238E27FC236}">
                <a16:creationId xmlns:a16="http://schemas.microsoft.com/office/drawing/2014/main" id="{93056A76-DFFD-AD34-11A1-93C77CD547BB}"/>
              </a:ext>
            </a:extLst>
          </p:cNvPr>
          <p:cNvPicPr>
            <a:picLocks noChangeAspect="1"/>
          </p:cNvPicPr>
          <p:nvPr>
            <p:custDataLst>
              <p:tags r:id="rId1"/>
            </p:custDataLst>
          </p:nvPr>
        </p:nvPicPr>
        <p:blipFill>
          <a:blip r:embed="rId7">
            <a:extLst>
              <a:ext uri="{96DAC541-7B7A-43D3-8B79-37D633B846F1}">
                <asvg:svgBlip xmlns:asvg="http://schemas.microsoft.com/office/drawing/2016/SVG/main" r:embed="rId8"/>
              </a:ext>
            </a:extLst>
          </a:blip>
          <a:srcRect l="55060" t="39789" r="32644"/>
          <a:stretch>
            <a:fillRect/>
          </a:stretch>
        </p:blipFill>
        <p:spPr>
          <a:xfrm rot="5400000">
            <a:off x="9355455" y="-1561465"/>
            <a:ext cx="570230" cy="3695700"/>
          </a:xfrm>
          <a:prstGeom prst="rect">
            <a:avLst/>
          </a:prstGeom>
        </p:spPr>
      </p:pic>
      <p:pic>
        <p:nvPicPr>
          <p:cNvPr id="8" name="图片 7" descr="07-5">
            <a:extLst>
              <a:ext uri="{FF2B5EF4-FFF2-40B4-BE49-F238E27FC236}">
                <a16:creationId xmlns:a16="http://schemas.microsoft.com/office/drawing/2014/main" id="{548DD7BD-C429-7E10-A969-975458068FBE}"/>
              </a:ext>
            </a:extLst>
          </p:cNvPr>
          <p:cNvPicPr>
            <a:picLocks noChangeAspect="1"/>
          </p:cNvPicPr>
          <p:nvPr>
            <p:custDataLst>
              <p:tags r:id="rId2"/>
            </p:custDataLst>
          </p:nvPr>
        </p:nvPicPr>
        <p:blipFill>
          <a:blip r:embed="rId9">
            <a:extLst>
              <a:ext uri="{96DAC541-7B7A-43D3-8B79-37D633B846F1}">
                <asvg:svgBlip xmlns:asvg="http://schemas.microsoft.com/office/drawing/2016/SVG/main" r:embed="rId10"/>
              </a:ext>
            </a:extLst>
          </a:blip>
          <a:srcRect b="90784"/>
          <a:stretch>
            <a:fillRect/>
          </a:stretch>
        </p:blipFill>
        <p:spPr>
          <a:xfrm>
            <a:off x="374650" y="107315"/>
            <a:ext cx="5215890" cy="480695"/>
          </a:xfrm>
          <a:prstGeom prst="rect">
            <a:avLst/>
          </a:prstGeom>
        </p:spPr>
      </p:pic>
      <p:sp>
        <p:nvSpPr>
          <p:cNvPr id="32" name="图形">
            <a:extLst>
              <a:ext uri="{FF2B5EF4-FFF2-40B4-BE49-F238E27FC236}">
                <a16:creationId xmlns:a16="http://schemas.microsoft.com/office/drawing/2014/main" id="{294071AC-8E34-9A93-9D90-4E4A61BD246D}"/>
              </a:ext>
            </a:extLst>
          </p:cNvPr>
          <p:cNvSpPr txBox="1"/>
          <p:nvPr>
            <p:custDataLst>
              <p:tags r:id="rId3"/>
            </p:custDataLst>
          </p:nvPr>
        </p:nvSpPr>
        <p:spPr>
          <a:xfrm>
            <a:off x="374649" y="2267911"/>
            <a:ext cx="7315019" cy="400111"/>
          </a:xfrm>
          <a:prstGeom prst="rect">
            <a:avLst/>
          </a:prstGeom>
          <a:noFill/>
        </p:spPr>
        <p:txBody>
          <a:bodyPr wrap="square" rtlCol="0">
            <a:spAutoFit/>
          </a:bodyPr>
          <a:lstStyle/>
          <a:p>
            <a:pPr lvl="0">
              <a:spcBef>
                <a:spcPct val="20000"/>
              </a:spcBef>
              <a:defRPr/>
            </a:pPr>
            <a:r>
              <a:rPr lang="en-US" altLang="zh-CN"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Generator: BART</a:t>
            </a:r>
            <a:endParaRPr lang="zh-CN" altLang="en-US" sz="2000" b="1"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67" name="图片 66" descr="logo">
            <a:extLst>
              <a:ext uri="{FF2B5EF4-FFF2-40B4-BE49-F238E27FC236}">
                <a16:creationId xmlns:a16="http://schemas.microsoft.com/office/drawing/2014/main" id="{FEA58EBD-9AC7-F4F4-6CA8-3359F9670F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03130" y="107315"/>
            <a:ext cx="1323340" cy="387985"/>
          </a:xfrm>
          <a:prstGeom prst="rect">
            <a:avLst/>
          </a:prstGeom>
        </p:spPr>
      </p:pic>
      <p:pic>
        <p:nvPicPr>
          <p:cNvPr id="14" name="图片 13" descr="12">
            <a:extLst>
              <a:ext uri="{FF2B5EF4-FFF2-40B4-BE49-F238E27FC236}">
                <a16:creationId xmlns:a16="http://schemas.microsoft.com/office/drawing/2014/main" id="{F4C581B5-6D8F-25C2-5381-36516E778F7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9140" y="1663065"/>
            <a:ext cx="752475" cy="351790"/>
          </a:xfrm>
          <a:prstGeom prst="rect">
            <a:avLst/>
          </a:prstGeom>
        </p:spPr>
      </p:pic>
      <p:sp>
        <p:nvSpPr>
          <p:cNvPr id="4" name="TextBox 16">
            <a:extLst>
              <a:ext uri="{FF2B5EF4-FFF2-40B4-BE49-F238E27FC236}">
                <a16:creationId xmlns:a16="http://schemas.microsoft.com/office/drawing/2014/main" id="{791B865F-A147-40A3-A932-EE37BF133225}"/>
              </a:ext>
            </a:extLst>
          </p:cNvPr>
          <p:cNvSpPr txBox="1"/>
          <p:nvPr/>
        </p:nvSpPr>
        <p:spPr>
          <a:xfrm>
            <a:off x="277891" y="124372"/>
            <a:ext cx="4225555" cy="379642"/>
          </a:xfrm>
          <a:prstGeom prst="rect">
            <a:avLst/>
          </a:prstGeom>
          <a:noFill/>
        </p:spPr>
        <p:txBody>
          <a:bodyPr wrap="none" lIns="86411" tIns="43205" rIns="86411" bIns="43205" rtlCol="0">
            <a:spAutoFit/>
          </a:bodyPr>
          <a:lstStyle/>
          <a:p>
            <a:r>
              <a:rPr lang="en-US" altLang="zh-CN" sz="1900" b="1" dirty="0">
                <a:solidFill>
                  <a:schemeClr val="bg1"/>
                </a:solidFill>
                <a:latin typeface="微软雅黑" panose="020B0503020204020204" charset="-122"/>
                <a:ea typeface="微软雅黑" panose="020B0503020204020204" charset="-122"/>
              </a:rPr>
              <a:t>Retrieval-Augmented Generation</a:t>
            </a:r>
          </a:p>
        </p:txBody>
      </p:sp>
      <p:sp>
        <p:nvSpPr>
          <p:cNvPr id="5" name="TextBox 17">
            <a:extLst>
              <a:ext uri="{FF2B5EF4-FFF2-40B4-BE49-F238E27FC236}">
                <a16:creationId xmlns:a16="http://schemas.microsoft.com/office/drawing/2014/main" id="{BE326A88-A15D-7EC6-09B7-E5CC0D525C3B}"/>
              </a:ext>
            </a:extLst>
          </p:cNvPr>
          <p:cNvSpPr txBox="1"/>
          <p:nvPr/>
        </p:nvSpPr>
        <p:spPr>
          <a:xfrm>
            <a:off x="425322" y="788823"/>
            <a:ext cx="10671429" cy="1224331"/>
          </a:xfrm>
          <a:prstGeom prst="rect">
            <a:avLst/>
          </a:prstGeom>
          <a:noFill/>
        </p:spPr>
        <p:txBody>
          <a:bodyPr wrap="none" lIns="115212" tIns="57605" rIns="115212" bIns="57605" rtlCol="0">
            <a:spAutoFit/>
          </a:bodyPr>
          <a:lstStyle/>
          <a:p>
            <a:pPr algn="ctr"/>
            <a:r>
              <a:rPr lang="zh-CN" altLang="en-US" sz="3600" b="1" dirty="0">
                <a:solidFill>
                  <a:srgbClr val="00489D"/>
                </a:solidFill>
              </a:rPr>
              <a:t>四、解决方案：</a:t>
            </a:r>
            <a:r>
              <a:rPr lang="en-US" altLang="zh-CN" sz="3600" b="1" dirty="0">
                <a:solidFill>
                  <a:srgbClr val="00489D"/>
                </a:solidFill>
              </a:rPr>
              <a:t>Retrieval-Augmented Generation</a:t>
            </a:r>
          </a:p>
          <a:p>
            <a:pPr algn="ctr"/>
            <a:endParaRPr lang="zh-CN" altLang="en-US" sz="3600" b="1" dirty="0">
              <a:solidFill>
                <a:srgbClr val="00489D"/>
              </a:solidFill>
            </a:endParaRPr>
          </a:p>
        </p:txBody>
      </p:sp>
      <mc:AlternateContent xmlns:mc="http://schemas.openxmlformats.org/markup-compatibility/2006" xmlns:a14="http://schemas.microsoft.com/office/drawing/2010/main">
        <mc:Choice Requires="a14">
          <p:sp>
            <p:nvSpPr>
              <p:cNvPr id="2" name="图形">
                <a:extLst>
                  <a:ext uri="{FF2B5EF4-FFF2-40B4-BE49-F238E27FC236}">
                    <a16:creationId xmlns:a16="http://schemas.microsoft.com/office/drawing/2014/main" id="{FA110721-1EE2-3907-0D7B-0669DCD1928F}"/>
                  </a:ext>
                </a:extLst>
              </p:cNvPr>
              <p:cNvSpPr txBox="1"/>
              <p:nvPr>
                <p:custDataLst>
                  <p:tags r:id="rId4"/>
                </p:custDataLst>
              </p:nvPr>
            </p:nvSpPr>
            <p:spPr bwMode="auto">
              <a:xfrm>
                <a:off x="425323" y="2921078"/>
                <a:ext cx="9377807" cy="18250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90000" rIns="90000"/>
              <a:lstStyle/>
              <a:p>
                <a:pPr>
                  <a:lnSpc>
                    <a:spcPct val="150000"/>
                  </a:lnSpc>
                </a:pPr>
                <a:r>
                  <a:rPr lang="en-US" altLang="zh-CN" sz="2000" dirty="0"/>
                  <a:t>    Generator</a:t>
                </a:r>
                <a:r>
                  <a:rPr lang="zh-CN" altLang="en-US" sz="2000" dirty="0"/>
                  <a:t>用于在已知输入问题 </a:t>
                </a:r>
                <a14:m>
                  <m:oMath xmlns:m="http://schemas.openxmlformats.org/officeDocument/2006/math">
                    <m:r>
                      <m:rPr>
                        <m:sty m:val="p"/>
                      </m:rPr>
                      <a:rPr lang="en-US" altLang="zh-CN" sz="2000" b="1" i="1" dirty="0" smtClean="0">
                        <a:latin typeface="Cambria Math" panose="02040503050406030204" pitchFamily="18" charset="0"/>
                      </a:rPr>
                      <m:t>x</m:t>
                    </m:r>
                  </m:oMath>
                </a14:m>
                <a:r>
                  <a:rPr lang="zh-CN" altLang="en-US" sz="2000" dirty="0"/>
                  <a:t>、检索到的文档 </a:t>
                </a:r>
                <a14:m>
                  <m:oMath xmlns:m="http://schemas.openxmlformats.org/officeDocument/2006/math">
                    <m:r>
                      <m:rPr>
                        <m:sty m:val="p"/>
                      </m:rPr>
                      <a:rPr lang="en-US" altLang="zh-CN" sz="2000" b="1" i="1" dirty="0" smtClean="0">
                        <a:latin typeface="Cambria Math" panose="02040503050406030204" pitchFamily="18" charset="0"/>
                      </a:rPr>
                      <m:t>z</m:t>
                    </m:r>
                  </m:oMath>
                </a14:m>
                <a:r>
                  <a:rPr lang="zh-CN" altLang="en-US" sz="2000" dirty="0"/>
                  <a:t>、以及之前已经生成的词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en-US" altLang="zh-CN">
                            <a:latin typeface="Cambria Math" panose="02040503050406030204" pitchFamily="18" charset="0"/>
                          </a:rPr>
                          <m:t>1:</m:t>
                        </m:r>
                        <m:r>
                          <a:rPr lang="zh-CN" altLang="en-US" i="1">
                            <a:latin typeface="Cambria Math" panose="02040503050406030204" pitchFamily="18" charset="0"/>
                          </a:rPr>
                          <m:t>𝑖</m:t>
                        </m:r>
                        <m:r>
                          <a:rPr lang="zh-CN" altLang="en-US">
                            <a:latin typeface="Cambria Math" panose="02040503050406030204" pitchFamily="18" charset="0"/>
                          </a:rPr>
                          <m:t>−</m:t>
                        </m:r>
                        <m:r>
                          <a:rPr lang="en-US" altLang="zh-CN">
                            <a:latin typeface="Cambria Math" panose="02040503050406030204" pitchFamily="18" charset="0"/>
                          </a:rPr>
                          <m:t>1</m:t>
                        </m:r>
                      </m:sub>
                    </m:sSub>
                  </m:oMath>
                </a14:m>
                <a:r>
                  <a:rPr lang="zh-CN" altLang="en-US" sz="2000" dirty="0"/>
                  <a:t>的条件下，</a:t>
                </a:r>
                <a:endParaRPr lang="en-US" altLang="zh-CN" sz="2000" dirty="0"/>
              </a:p>
              <a:p>
                <a:pPr>
                  <a:lnSpc>
                    <a:spcPct val="150000"/>
                  </a:lnSpc>
                </a:pPr>
                <a:r>
                  <a:rPr lang="zh-CN" altLang="en-US" sz="2000" dirty="0"/>
                  <a:t>预测下一个词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oMath>
                </a14:m>
                <a:r>
                  <a:rPr lang="zh-CN" altLang="en-US" sz="2000" dirty="0"/>
                  <a:t>。</a:t>
                </a:r>
                <a:endParaRPr lang="en-US" altLang="zh-CN" sz="2000" dirty="0"/>
              </a:p>
              <a:p>
                <a:pPr>
                  <a:lnSpc>
                    <a:spcPct val="150000"/>
                  </a:lnSpc>
                </a:pPr>
                <a:r>
                  <a:rPr lang="en-US" altLang="zh-CN"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rPr>
                  <a:t>实际上此处的</a:t>
                </a:r>
                <a:r>
                  <a:rPr lang="en-US" altLang="zh-CN" sz="2000" dirty="0"/>
                  <a:t>Generator</a:t>
                </a:r>
                <a:r>
                  <a:rPr lang="zh-CN" altLang="en-US" sz="2000" dirty="0"/>
                  <a:t>就是</a:t>
                </a:r>
                <a:r>
                  <a:rPr lang="zh-CN" altLang="en-US" sz="2000" b="1" dirty="0"/>
                  <a:t>预训练语言模型</a:t>
                </a:r>
                <a:r>
                  <a:rPr lang="zh-CN" altLang="en-US" sz="2000" dirty="0"/>
                  <a:t>。</a:t>
                </a:r>
                <a:endParaRPr lang="zh-CN" altLang="en-US" sz="2000" dirty="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mc:Choice>
        <mc:Fallback xmlns="">
          <p:sp>
            <p:nvSpPr>
              <p:cNvPr id="2" name="图形">
                <a:extLst>
                  <a:ext uri="{FF2B5EF4-FFF2-40B4-BE49-F238E27FC236}">
                    <a16:creationId xmlns:a16="http://schemas.microsoft.com/office/drawing/2014/main" id="{FA110721-1EE2-3907-0D7B-0669DCD1928F}"/>
                  </a:ext>
                </a:extLst>
              </p:cNvPr>
              <p:cNvSpPr txBox="1">
                <a:spLocks noRot="1" noChangeAspect="1" noMove="1" noResize="1" noEditPoints="1" noAdjustHandles="1" noChangeArrowheads="1" noChangeShapeType="1" noTextEdit="1"/>
              </p:cNvSpPr>
              <p:nvPr>
                <p:custDataLst>
                  <p:tags r:id="rId15"/>
                </p:custDataLst>
              </p:nvPr>
            </p:nvSpPr>
            <p:spPr bwMode="auto">
              <a:xfrm>
                <a:off x="425323" y="2921078"/>
                <a:ext cx="9377807" cy="1825093"/>
              </a:xfrm>
              <a:prstGeom prst="rect">
                <a:avLst/>
              </a:prstGeom>
              <a:blipFill>
                <a:blip r:embed="rId16"/>
                <a:stretch>
                  <a:fillRect l="-715" r="-147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75724478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COMMONDATA" val="eyJoZGlkIjoiMGFmYWU0ZTFmYjQxZmY0MDA5NThiZjMyOWNkNWEwNzc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PA" val="v5.1.2"/>
  <p:tag name="KSO_WM_DIAGRAM_VIRTUALLY_FRAME" val="{&quot;height&quot;:291.1,&quot;left&quot;:524.75,&quot;top&quot;:139.85,&quot;width&quot;:312.6}"/>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280.95,&quot;left&quot;:49.575,&quot;top&quot;:124.9,&quot;width&quot;:477.125}"/>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245.65,&quot;left&quot;:77.5,&quot;top&quot;:136.45,&quot;width&quot;:777.6}"/>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28.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29.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33.xml><?xml version="1.0" encoding="utf-8"?>
<p:tagLst xmlns:a="http://schemas.openxmlformats.org/drawingml/2006/main" xmlns:r="http://schemas.openxmlformats.org/officeDocument/2006/relationships" xmlns:p="http://schemas.openxmlformats.org/presentationml/2006/main">
  <p:tag name="KSO_WM_DIAGRAM_VIRTUALLY_FRAME" val="{&quot;height&quot;:245.65,&quot;left&quot;:77.5,&quot;top&quot;:136.45,&quot;width&quot;:777.6}"/>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37.xml><?xml version="1.0" encoding="utf-8"?>
<p:tagLst xmlns:a="http://schemas.openxmlformats.org/drawingml/2006/main" xmlns:r="http://schemas.openxmlformats.org/officeDocument/2006/relationships" xmlns:p="http://schemas.openxmlformats.org/presentationml/2006/main">
  <p:tag name="KSO_WM_DIAGRAM_VIRTUALLY_FRAME" val="{&quot;height&quot;:245.65,&quot;left&quot;:77.5,&quot;top&quot;:136.45,&quot;width&quot;:777.6}"/>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41.xml><?xml version="1.0" encoding="utf-8"?>
<p:tagLst xmlns:a="http://schemas.openxmlformats.org/drawingml/2006/main" xmlns:r="http://schemas.openxmlformats.org/officeDocument/2006/relationships" xmlns:p="http://schemas.openxmlformats.org/presentationml/2006/main">
  <p:tag name="KSO_WM_DIAGRAM_VIRTUALLY_FRAME" val="{&quot;height&quot;:245.65,&quot;left&quot;:77.5,&quot;top&quot;:136.45,&quot;width&quot;:777.6}"/>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DIAGRAM_VIRTUALLY_FRAME" val="{&quot;height&quot;:245.65,&quot;left&quot;:77.5,&quot;top&quot;:136.45,&quot;width&quot;:777.6}"/>
</p:tagLst>
</file>

<file path=ppt/tags/tag45.xml><?xml version="1.0" encoding="utf-8"?>
<p:tagLst xmlns:a="http://schemas.openxmlformats.org/drawingml/2006/main" xmlns:r="http://schemas.openxmlformats.org/officeDocument/2006/relationships" xmlns:p="http://schemas.openxmlformats.org/presentationml/2006/main">
  <p:tag name="KSO_WM_DIAGRAM_VIRTUALLY_FRAME" val="{&quot;height&quot;:245.65,&quot;left&quot;:77.5,&quot;top&quot;:136.45,&quot;width&quot;:777.6}"/>
</p:tagLst>
</file>

<file path=ppt/tags/tag46.xml><?xml version="1.0" encoding="utf-8"?>
<p:tagLst xmlns:a="http://schemas.openxmlformats.org/drawingml/2006/main" xmlns:r="http://schemas.openxmlformats.org/officeDocument/2006/relationships" xmlns:p="http://schemas.openxmlformats.org/presentationml/2006/main">
  <p:tag name="KSO_WM_DIAGRAM_VIRTUALLY_FRAME" val="{&quot;height&quot;:245.65,&quot;left&quot;:77.5,&quot;top&quot;:136.45,&quot;width&quot;:777.6}"/>
</p:tagLst>
</file>

<file path=ppt/tags/tag47.xml><?xml version="1.0" encoding="utf-8"?>
<p:tagLst xmlns:a="http://schemas.openxmlformats.org/drawingml/2006/main" xmlns:r="http://schemas.openxmlformats.org/officeDocument/2006/relationships" xmlns:p="http://schemas.openxmlformats.org/presentationml/2006/main">
  <p:tag name="KSO_WM_DIAGRAM_VIRTUALLY_FRAME" val="{&quot;height&quot;:245.65,&quot;left&quot;:77.5,&quot;top&quot;:136.45,&quot;width&quot;:777.6}"/>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51.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55.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56.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57.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PA" val="v5.1.2"/>
  <p:tag name="KSO_WM_DIAGRAM_VIRTUALLY_FRAME" val="{&quot;height&quot;:291.1,&quot;left&quot;:524.75,&quot;top&quot;:139.85,&quot;width&quot;:312.6}"/>
</p:tagLst>
</file>

<file path=ppt/tags/tag61.xml><?xml version="1.0" encoding="utf-8"?>
<p:tagLst xmlns:a="http://schemas.openxmlformats.org/drawingml/2006/main" xmlns:r="http://schemas.openxmlformats.org/officeDocument/2006/relationships" xmlns:p="http://schemas.openxmlformats.org/presentationml/2006/main">
  <p:tag name="PA" val="v5.1.2"/>
  <p:tag name="KSO_WM_DIAGRAM_VIRTUALLY_FRAME" val="{&quot;height&quot;:291.1,&quot;left&quot;:524.75,&quot;top&quot;:139.85,&quot;width&quot;:312.6}"/>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DIAGRAM_VIRTUALLY_FRAME" val="{&quot;height&quot;:280.95,&quot;left&quot;:49.575,&quot;top&quot;:124.9,&quot;width&quot;:477.125}"/>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74.xml><?xml version="1.0" encoding="utf-8"?>
<p:tagLst xmlns:a="http://schemas.openxmlformats.org/drawingml/2006/main" xmlns:r="http://schemas.openxmlformats.org/officeDocument/2006/relationships" xmlns:p="http://schemas.openxmlformats.org/presentationml/2006/main">
  <p:tag name="KSO_WM_DIAGRAM_VIRTUALLY_FRAME" val="{&quot;height&quot;:280.95,&quot;left&quot;:49.575,&quot;top&quot;:124.9,&quot;width&quot;:477.125}"/>
</p:tagLst>
</file>

<file path=ppt/tags/tag75.xml><?xml version="1.0" encoding="utf-8"?>
<p:tagLst xmlns:a="http://schemas.openxmlformats.org/drawingml/2006/main" xmlns:r="http://schemas.openxmlformats.org/officeDocument/2006/relationships" xmlns:p="http://schemas.openxmlformats.org/presentationml/2006/main">
  <p:tag name="KSO_WM_DIAGRAM_VIRTUALLY_FRAME" val="{&quot;height&quot;:280.95,&quot;left&quot;:49.575,&quot;top&quot;:124.9,&quot;width&quot;:477.125}"/>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85.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89.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188.7,&quot;left&quot;:77.5,&quot;top&quot;:193.4,&quot;width&quot;:774.8}"/>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ags/tag93.xml><?xml version="1.0" encoding="utf-8"?>
<p:tagLst xmlns:a="http://schemas.openxmlformats.org/drawingml/2006/main" xmlns:r="http://schemas.openxmlformats.org/officeDocument/2006/relationships" xmlns:p="http://schemas.openxmlformats.org/presentationml/2006/main">
  <p:tag name="KSO_WM_DIAGRAM_VIRTUALLY_FRAME" val="{&quot;height&quot;:318.2,&quot;left&quot;:61.3,&quot;top&quot;:113.9,&quot;width&quot;:385.2}"/>
</p:tagLst>
</file>

<file path=ppt/theme/theme1.xml><?xml version="1.0" encoding="utf-8"?>
<a:theme xmlns:a="http://schemas.openxmlformats.org/drawingml/2006/main" name="Office 主题">
  <a:themeElements>
    <a:clrScheme name="自定义 5">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自定义 4">
      <a:majorFont>
        <a:latin typeface="微软雅黑"/>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TotalTime>
  <Words>938</Words>
  <Application>Microsoft Office PowerPoint</Application>
  <PresentationFormat>自定义</PresentationFormat>
  <Paragraphs>139</Paragraphs>
  <Slides>24</Slides>
  <Notes>24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雨年 王</cp:lastModifiedBy>
  <cp:revision>359</cp:revision>
  <dcterms:created xsi:type="dcterms:W3CDTF">2015-01-10T17:33:00Z</dcterms:created>
  <dcterms:modified xsi:type="dcterms:W3CDTF">2025-09-14T08:39:28Z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D73443C843D94445A9E169ADA73C1CCC_13</vt:lpwstr>
  </property>
  <property fmtid="{D5CDD505-2E9C-101B-9397-08002B2CF9AE}" pid="3" name="KSOProductBuildVer">
    <vt:lpwstr>2052-12.1.0.20288</vt:lpwstr>
  </property>
</Properties>
</file>