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3.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0.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1.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24.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5.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30"/>
  </p:handoutMasterIdLst>
  <p:sldIdLst>
    <p:sldId id="256" r:id="rId2"/>
    <p:sldId id="257" r:id="rId3"/>
    <p:sldId id="258" r:id="rId4"/>
    <p:sldId id="259" r:id="rId5"/>
    <p:sldId id="260" r:id="rId6"/>
    <p:sldId id="264" r:id="rId7"/>
    <p:sldId id="300" r:id="rId8"/>
    <p:sldId id="267" r:id="rId9"/>
    <p:sldId id="279" r:id="rId10"/>
    <p:sldId id="280" r:id="rId11"/>
    <p:sldId id="282" r:id="rId12"/>
    <p:sldId id="281" r:id="rId13"/>
    <p:sldId id="283" r:id="rId14"/>
    <p:sldId id="299" r:id="rId15"/>
    <p:sldId id="286" r:id="rId16"/>
    <p:sldId id="287" r:id="rId17"/>
    <p:sldId id="289" r:id="rId18"/>
    <p:sldId id="290" r:id="rId19"/>
    <p:sldId id="291" r:id="rId20"/>
    <p:sldId id="292" r:id="rId21"/>
    <p:sldId id="293" r:id="rId22"/>
    <p:sldId id="294" r:id="rId23"/>
    <p:sldId id="295" r:id="rId24"/>
    <p:sldId id="296" r:id="rId25"/>
    <p:sldId id="297" r:id="rId26"/>
    <p:sldId id="284" r:id="rId27"/>
    <p:sldId id="278" r:id="rId28"/>
  </p:sldIdLst>
  <p:sldSz cx="11522075" cy="6480175"/>
  <p:notesSz cx="6858000" cy="9144000"/>
  <p:custDataLst>
    <p:tags r:id="rId31"/>
  </p:custDataLst>
  <p:defaultText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8470"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4505"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pos="37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CCE"/>
    <a:srgbClr val="CDD6E8"/>
    <a:srgbClr val="3C5D9F"/>
    <a:srgbClr val="6A83B6"/>
    <a:srgbClr val="004098"/>
    <a:srgbClr val="AC4384"/>
    <a:srgbClr val="774186"/>
    <a:srgbClr val="1A5BA2"/>
    <a:srgbClr val="12408E"/>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8" d="100"/>
          <a:sy n="88" d="100"/>
        </p:scale>
        <p:origin x="485" y="72"/>
      </p:cViewPr>
      <p:guideLst>
        <p:guide orient="horz" pos="2173"/>
        <p:guide pos="3706"/>
      </p:guideLst>
    </p:cSldViewPr>
  </p:slideViewPr>
  <p:notesTextViewPr>
    <p:cViewPr>
      <p:scale>
        <a:sx n="1" d="1"/>
        <a:sy n="1" d="1"/>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2025/4/28</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A3A2C8B3-F9D7-4422-8C0E-9194A35BF3B8}" type="datetimeFigureOut">
              <a:rPr lang="zh-CN" altLang="en-US" smtClean="0"/>
              <a:t>2025/4/28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A842B054-0CF9-400F-B234-20538BCD453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1pPr>
    <a:lvl2pPr marL="43180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2pPr>
    <a:lvl3pPr marL="864235"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3pPr>
    <a:lvl4pPr marL="1296035"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4pPr>
    <a:lvl5pPr marL="172847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5pPr>
    <a:lvl6pPr marL="2160270" algn="l" defTabSz="864235" rtl="0" eaLnBrk="1" latinLnBrk="0" hangingPunct="1">
      <a:defRPr sz="1100" kern="1200">
        <a:solidFill>
          <a:schemeClr val="tx1"/>
        </a:solidFill>
        <a:latin typeface="+mn-lt"/>
        <a:ea typeface="+mn-ea"/>
        <a:cs typeface="+mn-cs"/>
      </a:defRPr>
    </a:lvl6pPr>
    <a:lvl7pPr marL="2592070" algn="l" defTabSz="864235" rtl="0" eaLnBrk="1" latinLnBrk="0" hangingPunct="1">
      <a:defRPr sz="1100" kern="1200">
        <a:solidFill>
          <a:schemeClr val="tx1"/>
        </a:solidFill>
        <a:latin typeface="+mn-lt"/>
        <a:ea typeface="+mn-ea"/>
        <a:cs typeface="+mn-cs"/>
      </a:defRPr>
    </a:lvl7pPr>
    <a:lvl8pPr marL="3024505" algn="l" defTabSz="864235" rtl="0" eaLnBrk="1" latinLnBrk="0" hangingPunct="1">
      <a:defRPr sz="1100" kern="1200">
        <a:solidFill>
          <a:schemeClr val="tx1"/>
        </a:solidFill>
        <a:latin typeface="+mn-lt"/>
        <a:ea typeface="+mn-ea"/>
        <a:cs typeface="+mn-cs"/>
      </a:defRPr>
    </a:lvl8pPr>
    <a:lvl9pPr marL="3456305" algn="l" defTabSz="86423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46D2-F88D-9217-FBC5-94E9A40B50E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47CD7E9-6758-070E-0F4B-B50EBD23E0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484B76-B9CC-D810-A8E0-699D8681C7D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3303AED-86F1-38BA-FAC4-537EE9CB5E81}"/>
              </a:ext>
            </a:extLst>
          </p:cNvPr>
          <p:cNvSpPr>
            <a:spLocks noGrp="1"/>
          </p:cNvSpPr>
          <p:nvPr>
            <p:ph type="sldNum" sz="quarter" idx="5"/>
          </p:nvPr>
        </p:nvSpPr>
        <p:spPr/>
        <p:txBody>
          <a:bodyPr/>
          <a:lstStyle/>
          <a:p>
            <a:fld id="{A842B054-0CF9-400F-B234-20538BCD453F}" type="slidenum">
              <a:rPr lang="zh-CN" altLang="en-US" smtClean="0"/>
              <a:t>10</a:t>
            </a:fld>
            <a:endParaRPr lang="zh-CN" altLang="en-US"/>
          </a:p>
        </p:txBody>
      </p:sp>
    </p:spTree>
    <p:extLst>
      <p:ext uri="{BB962C8B-B14F-4D97-AF65-F5344CB8AC3E}">
        <p14:creationId xmlns:p14="http://schemas.microsoft.com/office/powerpoint/2010/main" val="1640417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A3228-A27E-6CC8-F08F-578B2E4A30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3EDD21-2AC5-7DE8-8FB2-0A3940EC55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9677206-CD00-83F5-646C-59051732741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44BCEA6-B577-40D0-6BDE-D03C25D6A64E}"/>
              </a:ext>
            </a:extLst>
          </p:cNvPr>
          <p:cNvSpPr>
            <a:spLocks noGrp="1"/>
          </p:cNvSpPr>
          <p:nvPr>
            <p:ph type="sldNum" sz="quarter" idx="5"/>
          </p:nvPr>
        </p:nvSpPr>
        <p:spPr/>
        <p:txBody>
          <a:bodyPr/>
          <a:lstStyle/>
          <a:p>
            <a:fld id="{A842B054-0CF9-400F-B234-20538BCD453F}" type="slidenum">
              <a:rPr lang="zh-CN" altLang="en-US" smtClean="0"/>
              <a:t>11</a:t>
            </a:fld>
            <a:endParaRPr lang="zh-CN" altLang="en-US"/>
          </a:p>
        </p:txBody>
      </p:sp>
    </p:spTree>
    <p:extLst>
      <p:ext uri="{BB962C8B-B14F-4D97-AF65-F5344CB8AC3E}">
        <p14:creationId xmlns:p14="http://schemas.microsoft.com/office/powerpoint/2010/main" val="204188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DF30F-51CA-F141-FB97-112C04F761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29528D-3216-D996-97E1-92E99F3814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9F6386-FC18-3A18-88DF-24CBA25B044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6CF11F0-2E36-4C5D-CC12-CEFC420280AF}"/>
              </a:ext>
            </a:extLst>
          </p:cNvPr>
          <p:cNvSpPr>
            <a:spLocks noGrp="1"/>
          </p:cNvSpPr>
          <p:nvPr>
            <p:ph type="sldNum" sz="quarter" idx="5"/>
          </p:nvPr>
        </p:nvSpPr>
        <p:spPr/>
        <p:txBody>
          <a:bodyPr/>
          <a:lstStyle/>
          <a:p>
            <a:fld id="{A842B054-0CF9-400F-B234-20538BCD453F}" type="slidenum">
              <a:rPr lang="zh-CN" altLang="en-US" smtClean="0"/>
              <a:t>12</a:t>
            </a:fld>
            <a:endParaRPr lang="zh-CN" altLang="en-US"/>
          </a:p>
        </p:txBody>
      </p:sp>
    </p:spTree>
    <p:extLst>
      <p:ext uri="{BB962C8B-B14F-4D97-AF65-F5344CB8AC3E}">
        <p14:creationId xmlns:p14="http://schemas.microsoft.com/office/powerpoint/2010/main" val="357355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342D0-4FED-779A-FE3F-633195F7C37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03E475-58FA-1258-A877-628967EA481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913F10-07D2-3FE1-53EA-E3BB472A2E0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0A87A54-E7CB-55FD-03DB-0F1AE35E7975}"/>
              </a:ext>
            </a:extLst>
          </p:cNvPr>
          <p:cNvSpPr>
            <a:spLocks noGrp="1"/>
          </p:cNvSpPr>
          <p:nvPr>
            <p:ph type="sldNum" sz="quarter" idx="5"/>
          </p:nvPr>
        </p:nvSpPr>
        <p:spPr/>
        <p:txBody>
          <a:bodyPr/>
          <a:lstStyle/>
          <a:p>
            <a:fld id="{A842B054-0CF9-400F-B234-20538BCD453F}" type="slidenum">
              <a:rPr lang="zh-CN" altLang="en-US" smtClean="0"/>
              <a:t>13</a:t>
            </a:fld>
            <a:endParaRPr lang="zh-CN" altLang="en-US"/>
          </a:p>
        </p:txBody>
      </p:sp>
    </p:spTree>
    <p:extLst>
      <p:ext uri="{BB962C8B-B14F-4D97-AF65-F5344CB8AC3E}">
        <p14:creationId xmlns:p14="http://schemas.microsoft.com/office/powerpoint/2010/main" val="2899718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CA09C-0142-813D-6D4A-A2D226BE35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323BDFE-17DB-B3A5-5DD6-7DE4E55250D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A65D301-393B-F790-6C67-2E9E2A61EEC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D7E2177-CE60-81EE-2D42-10AF3318F1A8}"/>
              </a:ext>
            </a:extLst>
          </p:cNvPr>
          <p:cNvSpPr>
            <a:spLocks noGrp="1"/>
          </p:cNvSpPr>
          <p:nvPr>
            <p:ph type="sldNum" sz="quarter" idx="5"/>
          </p:nvPr>
        </p:nvSpPr>
        <p:spPr/>
        <p:txBody>
          <a:bodyPr/>
          <a:lstStyle/>
          <a:p>
            <a:fld id="{A842B054-0CF9-400F-B234-20538BCD453F}" type="slidenum">
              <a:rPr lang="zh-CN" altLang="en-US" smtClean="0"/>
              <a:t>14</a:t>
            </a:fld>
            <a:endParaRPr lang="zh-CN" altLang="en-US"/>
          </a:p>
        </p:txBody>
      </p:sp>
    </p:spTree>
    <p:extLst>
      <p:ext uri="{BB962C8B-B14F-4D97-AF65-F5344CB8AC3E}">
        <p14:creationId xmlns:p14="http://schemas.microsoft.com/office/powerpoint/2010/main" val="198199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2C7CB-408F-B354-B72E-3DD5B0D600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F4741E-8D6D-7A92-6C50-4FACF1A14D8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19DA851-4A48-6C49-FCC1-331B4139273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21F5D19-1980-6892-C57F-38C315EAFE37}"/>
              </a:ext>
            </a:extLst>
          </p:cNvPr>
          <p:cNvSpPr>
            <a:spLocks noGrp="1"/>
          </p:cNvSpPr>
          <p:nvPr>
            <p:ph type="sldNum" sz="quarter" idx="5"/>
          </p:nvPr>
        </p:nvSpPr>
        <p:spPr/>
        <p:txBody>
          <a:bodyPr/>
          <a:lstStyle/>
          <a:p>
            <a:fld id="{A842B054-0CF9-400F-B234-20538BCD453F}" type="slidenum">
              <a:rPr lang="zh-CN" altLang="en-US" smtClean="0"/>
              <a:t>15</a:t>
            </a:fld>
            <a:endParaRPr lang="zh-CN" altLang="en-US"/>
          </a:p>
        </p:txBody>
      </p:sp>
    </p:spTree>
    <p:extLst>
      <p:ext uri="{BB962C8B-B14F-4D97-AF65-F5344CB8AC3E}">
        <p14:creationId xmlns:p14="http://schemas.microsoft.com/office/powerpoint/2010/main" val="2693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7D892-3C24-E7DD-6E15-AC1678C24A7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52EA33D-3791-93F0-DB0E-6EB1A2EE179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9163F8B-2675-4485-5B86-306043DB5C9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E55D450-B1D5-68D9-F909-EF5279BFC0F5}"/>
              </a:ext>
            </a:extLst>
          </p:cNvPr>
          <p:cNvSpPr>
            <a:spLocks noGrp="1"/>
          </p:cNvSpPr>
          <p:nvPr>
            <p:ph type="sldNum" sz="quarter" idx="5"/>
          </p:nvPr>
        </p:nvSpPr>
        <p:spPr/>
        <p:txBody>
          <a:bodyPr/>
          <a:lstStyle/>
          <a:p>
            <a:fld id="{A842B054-0CF9-400F-B234-20538BCD453F}" type="slidenum">
              <a:rPr lang="zh-CN" altLang="en-US" smtClean="0"/>
              <a:t>16</a:t>
            </a:fld>
            <a:endParaRPr lang="zh-CN" altLang="en-US"/>
          </a:p>
        </p:txBody>
      </p:sp>
    </p:spTree>
    <p:extLst>
      <p:ext uri="{BB962C8B-B14F-4D97-AF65-F5344CB8AC3E}">
        <p14:creationId xmlns:p14="http://schemas.microsoft.com/office/powerpoint/2010/main" val="3280902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CED6B-9FC4-26A0-B8BE-8A9FA753DD9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CD0791-7F99-EDF3-CC73-2F6BF1C7826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CB82BD5-C108-192C-AA29-E020AC3C66F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CCEC3AB-F290-2D00-F9C4-D15D96BD6362}"/>
              </a:ext>
            </a:extLst>
          </p:cNvPr>
          <p:cNvSpPr>
            <a:spLocks noGrp="1"/>
          </p:cNvSpPr>
          <p:nvPr>
            <p:ph type="sldNum" sz="quarter" idx="5"/>
          </p:nvPr>
        </p:nvSpPr>
        <p:spPr/>
        <p:txBody>
          <a:bodyPr/>
          <a:lstStyle/>
          <a:p>
            <a:fld id="{A842B054-0CF9-400F-B234-20538BCD453F}" type="slidenum">
              <a:rPr lang="zh-CN" altLang="en-US" smtClean="0"/>
              <a:t>17</a:t>
            </a:fld>
            <a:endParaRPr lang="zh-CN" altLang="en-US"/>
          </a:p>
        </p:txBody>
      </p:sp>
    </p:spTree>
    <p:extLst>
      <p:ext uri="{BB962C8B-B14F-4D97-AF65-F5344CB8AC3E}">
        <p14:creationId xmlns:p14="http://schemas.microsoft.com/office/powerpoint/2010/main" val="2081309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19BD6-9F18-BFAE-FA36-43938C6CEF8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B1E33F-3425-70D9-6671-551C277664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EDA95A-40EF-4CF0-03D4-F9E02165FA0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10D3381-2F45-DFEA-ABB1-3F2DE462D820}"/>
              </a:ext>
            </a:extLst>
          </p:cNvPr>
          <p:cNvSpPr>
            <a:spLocks noGrp="1"/>
          </p:cNvSpPr>
          <p:nvPr>
            <p:ph type="sldNum" sz="quarter" idx="5"/>
          </p:nvPr>
        </p:nvSpPr>
        <p:spPr/>
        <p:txBody>
          <a:bodyPr/>
          <a:lstStyle/>
          <a:p>
            <a:fld id="{A842B054-0CF9-400F-B234-20538BCD453F}" type="slidenum">
              <a:rPr lang="zh-CN" altLang="en-US" smtClean="0"/>
              <a:t>18</a:t>
            </a:fld>
            <a:endParaRPr lang="zh-CN" altLang="en-US"/>
          </a:p>
        </p:txBody>
      </p:sp>
    </p:spTree>
    <p:extLst>
      <p:ext uri="{BB962C8B-B14F-4D97-AF65-F5344CB8AC3E}">
        <p14:creationId xmlns:p14="http://schemas.microsoft.com/office/powerpoint/2010/main" val="2546105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1BEA-0B3E-8A13-00DB-3575F17A77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5BD91FC-B44A-5A46-1FC6-DA2B5D970A4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90E1601-736B-65CD-A770-D0FA996934C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41ECA46-B451-0A06-1E91-3FD85E2F3836}"/>
              </a:ext>
            </a:extLst>
          </p:cNvPr>
          <p:cNvSpPr>
            <a:spLocks noGrp="1"/>
          </p:cNvSpPr>
          <p:nvPr>
            <p:ph type="sldNum" sz="quarter" idx="5"/>
          </p:nvPr>
        </p:nvSpPr>
        <p:spPr/>
        <p:txBody>
          <a:bodyPr/>
          <a:lstStyle/>
          <a:p>
            <a:fld id="{A842B054-0CF9-400F-B234-20538BCD453F}" type="slidenum">
              <a:rPr lang="zh-CN" altLang="en-US" smtClean="0"/>
              <a:t>19</a:t>
            </a:fld>
            <a:endParaRPr lang="zh-CN" altLang="en-US"/>
          </a:p>
        </p:txBody>
      </p:sp>
    </p:spTree>
    <p:extLst>
      <p:ext uri="{BB962C8B-B14F-4D97-AF65-F5344CB8AC3E}">
        <p14:creationId xmlns:p14="http://schemas.microsoft.com/office/powerpoint/2010/main" val="393744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C74F2-9649-A746-4FC2-1BD58BB52DC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B4A0DCE-55ED-6264-CA79-F5C2F02FE4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1008ED-F497-4652-5AF2-A0368D32E26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83482EC-DF11-8193-6EC8-31691F76564B}"/>
              </a:ext>
            </a:extLst>
          </p:cNvPr>
          <p:cNvSpPr>
            <a:spLocks noGrp="1"/>
          </p:cNvSpPr>
          <p:nvPr>
            <p:ph type="sldNum" sz="quarter" idx="5"/>
          </p:nvPr>
        </p:nvSpPr>
        <p:spPr/>
        <p:txBody>
          <a:bodyPr/>
          <a:lstStyle/>
          <a:p>
            <a:fld id="{A842B054-0CF9-400F-B234-20538BCD453F}" type="slidenum">
              <a:rPr lang="zh-CN" altLang="en-US" smtClean="0"/>
              <a:t>20</a:t>
            </a:fld>
            <a:endParaRPr lang="zh-CN" altLang="en-US"/>
          </a:p>
        </p:txBody>
      </p:sp>
    </p:spTree>
    <p:extLst>
      <p:ext uri="{BB962C8B-B14F-4D97-AF65-F5344CB8AC3E}">
        <p14:creationId xmlns:p14="http://schemas.microsoft.com/office/powerpoint/2010/main" val="794317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AF30B-5AB0-49EA-96A7-3A35C7B87BC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0208A24-11DA-CF2C-C9EE-2559306364F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9C3778-8CCB-474D-4180-E96D255F6E0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F627290-7C7D-4109-3BC6-D5C6454AE487}"/>
              </a:ext>
            </a:extLst>
          </p:cNvPr>
          <p:cNvSpPr>
            <a:spLocks noGrp="1"/>
          </p:cNvSpPr>
          <p:nvPr>
            <p:ph type="sldNum" sz="quarter" idx="5"/>
          </p:nvPr>
        </p:nvSpPr>
        <p:spPr/>
        <p:txBody>
          <a:bodyPr/>
          <a:lstStyle/>
          <a:p>
            <a:fld id="{A842B054-0CF9-400F-B234-20538BCD453F}" type="slidenum">
              <a:rPr lang="zh-CN" altLang="en-US" smtClean="0"/>
              <a:t>21</a:t>
            </a:fld>
            <a:endParaRPr lang="zh-CN" altLang="en-US"/>
          </a:p>
        </p:txBody>
      </p:sp>
    </p:spTree>
    <p:extLst>
      <p:ext uri="{BB962C8B-B14F-4D97-AF65-F5344CB8AC3E}">
        <p14:creationId xmlns:p14="http://schemas.microsoft.com/office/powerpoint/2010/main" val="722497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24172-C496-7E3C-0474-B2DC8EEA54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3086BC8-F5C4-4BE7-2CB2-2FEE33C2F4B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24994A6-4664-57AA-71FE-A93B63264D4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4CBE673-ED94-DBE6-6827-01162C8B5612}"/>
              </a:ext>
            </a:extLst>
          </p:cNvPr>
          <p:cNvSpPr>
            <a:spLocks noGrp="1"/>
          </p:cNvSpPr>
          <p:nvPr>
            <p:ph type="sldNum" sz="quarter" idx="5"/>
          </p:nvPr>
        </p:nvSpPr>
        <p:spPr/>
        <p:txBody>
          <a:bodyPr/>
          <a:lstStyle/>
          <a:p>
            <a:fld id="{A842B054-0CF9-400F-B234-20538BCD453F}" type="slidenum">
              <a:rPr lang="zh-CN" altLang="en-US" smtClean="0"/>
              <a:t>22</a:t>
            </a:fld>
            <a:endParaRPr lang="zh-CN" altLang="en-US"/>
          </a:p>
        </p:txBody>
      </p:sp>
    </p:spTree>
    <p:extLst>
      <p:ext uri="{BB962C8B-B14F-4D97-AF65-F5344CB8AC3E}">
        <p14:creationId xmlns:p14="http://schemas.microsoft.com/office/powerpoint/2010/main" val="651684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81745-53FE-DC9D-BF02-7299E117A2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44A5546-0E1D-AA51-5C7C-389F6F692F2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73AB072-04AC-5C77-AE27-232A7C221C5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3AD6F0A-EA82-037F-6DD6-EB0732792156}"/>
              </a:ext>
            </a:extLst>
          </p:cNvPr>
          <p:cNvSpPr>
            <a:spLocks noGrp="1"/>
          </p:cNvSpPr>
          <p:nvPr>
            <p:ph type="sldNum" sz="quarter" idx="5"/>
          </p:nvPr>
        </p:nvSpPr>
        <p:spPr/>
        <p:txBody>
          <a:bodyPr/>
          <a:lstStyle/>
          <a:p>
            <a:fld id="{A842B054-0CF9-400F-B234-20538BCD453F}" type="slidenum">
              <a:rPr lang="zh-CN" altLang="en-US" smtClean="0"/>
              <a:t>23</a:t>
            </a:fld>
            <a:endParaRPr lang="zh-CN" altLang="en-US"/>
          </a:p>
        </p:txBody>
      </p:sp>
    </p:spTree>
    <p:extLst>
      <p:ext uri="{BB962C8B-B14F-4D97-AF65-F5344CB8AC3E}">
        <p14:creationId xmlns:p14="http://schemas.microsoft.com/office/powerpoint/2010/main" val="407319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C2D39-693F-ED6E-B0B3-294D524469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BE8E0B-8632-3197-F32A-FB8C79F2B9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CCDF6F-7765-13F5-F298-EB20D42B8AF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DA4E8A1-4F87-1958-6229-8263F2E2C45B}"/>
              </a:ext>
            </a:extLst>
          </p:cNvPr>
          <p:cNvSpPr>
            <a:spLocks noGrp="1"/>
          </p:cNvSpPr>
          <p:nvPr>
            <p:ph type="sldNum" sz="quarter" idx="5"/>
          </p:nvPr>
        </p:nvSpPr>
        <p:spPr/>
        <p:txBody>
          <a:bodyPr/>
          <a:lstStyle/>
          <a:p>
            <a:fld id="{A842B054-0CF9-400F-B234-20538BCD453F}" type="slidenum">
              <a:rPr lang="zh-CN" altLang="en-US" smtClean="0"/>
              <a:t>24</a:t>
            </a:fld>
            <a:endParaRPr lang="zh-CN" altLang="en-US"/>
          </a:p>
        </p:txBody>
      </p:sp>
    </p:spTree>
    <p:extLst>
      <p:ext uri="{BB962C8B-B14F-4D97-AF65-F5344CB8AC3E}">
        <p14:creationId xmlns:p14="http://schemas.microsoft.com/office/powerpoint/2010/main" val="2694567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A9B96-BFEF-5438-1F24-5A52701392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1D999B-D425-777A-BC28-F0C90A32EA0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899BEA5-8310-085F-63C3-B95A30DFF12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676F73B-0C9C-9073-D4B1-B51BE7C0DB6C}"/>
              </a:ext>
            </a:extLst>
          </p:cNvPr>
          <p:cNvSpPr>
            <a:spLocks noGrp="1"/>
          </p:cNvSpPr>
          <p:nvPr>
            <p:ph type="sldNum" sz="quarter" idx="5"/>
          </p:nvPr>
        </p:nvSpPr>
        <p:spPr/>
        <p:txBody>
          <a:bodyPr/>
          <a:lstStyle/>
          <a:p>
            <a:fld id="{A842B054-0CF9-400F-B234-20538BCD453F}" type="slidenum">
              <a:rPr lang="zh-CN" altLang="en-US" smtClean="0"/>
              <a:t>25</a:t>
            </a:fld>
            <a:endParaRPr lang="zh-CN" altLang="en-US"/>
          </a:p>
        </p:txBody>
      </p:sp>
    </p:spTree>
    <p:extLst>
      <p:ext uri="{BB962C8B-B14F-4D97-AF65-F5344CB8AC3E}">
        <p14:creationId xmlns:p14="http://schemas.microsoft.com/office/powerpoint/2010/main" val="1753892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2B0F4-77E9-DBA0-7FA6-66A3462145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800D694-EE0F-35B3-1E25-3CD468002A6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5A4CC07-C0B0-D05E-912C-B22996D3F28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943C941-31B4-091B-8143-0EFBE147262C}"/>
              </a:ext>
            </a:extLst>
          </p:cNvPr>
          <p:cNvSpPr>
            <a:spLocks noGrp="1"/>
          </p:cNvSpPr>
          <p:nvPr>
            <p:ph type="sldNum" sz="quarter" idx="5"/>
          </p:nvPr>
        </p:nvSpPr>
        <p:spPr/>
        <p:txBody>
          <a:bodyPr/>
          <a:lstStyle/>
          <a:p>
            <a:fld id="{A842B054-0CF9-400F-B234-20538BCD453F}" type="slidenum">
              <a:rPr lang="zh-CN" altLang="en-US" smtClean="0"/>
              <a:t>26</a:t>
            </a:fld>
            <a:endParaRPr lang="zh-CN" altLang="en-US"/>
          </a:p>
        </p:txBody>
      </p:sp>
    </p:spTree>
    <p:extLst>
      <p:ext uri="{BB962C8B-B14F-4D97-AF65-F5344CB8AC3E}">
        <p14:creationId xmlns:p14="http://schemas.microsoft.com/office/powerpoint/2010/main" val="609176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497CF-D8A9-FBE8-8CC0-56EFCCD4D8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33D2AA3-C43D-D2A9-D9DD-F2A93C126A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2FCA291-45C3-83F3-C167-352DF469665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66A3773-662A-5EE9-9634-C93BCCD8DE5F}"/>
              </a:ext>
            </a:extLst>
          </p:cNvPr>
          <p:cNvSpPr>
            <a:spLocks noGrp="1"/>
          </p:cNvSpPr>
          <p:nvPr>
            <p:ph type="sldNum" sz="quarter" idx="5"/>
          </p:nvPr>
        </p:nvSpPr>
        <p:spPr/>
        <p:txBody>
          <a:bodyPr/>
          <a:lstStyle/>
          <a:p>
            <a:fld id="{A842B054-0CF9-400F-B234-20538BCD453F}" type="slidenum">
              <a:rPr lang="zh-CN" altLang="en-US" smtClean="0"/>
              <a:t>7</a:t>
            </a:fld>
            <a:endParaRPr lang="zh-CN" altLang="en-US"/>
          </a:p>
        </p:txBody>
      </p:sp>
    </p:spTree>
    <p:extLst>
      <p:ext uri="{BB962C8B-B14F-4D97-AF65-F5344CB8AC3E}">
        <p14:creationId xmlns:p14="http://schemas.microsoft.com/office/powerpoint/2010/main" val="23294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F8554-B1C6-3DB7-CAC9-E3F3226C7B2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A4BA884-F105-8BBE-1302-037B8418EA7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1772B9F-D344-5D21-B44A-182AC8F78D6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8DC080F-6934-F1B8-F70C-9848A98BAB3B}"/>
              </a:ext>
            </a:extLst>
          </p:cNvPr>
          <p:cNvSpPr>
            <a:spLocks noGrp="1"/>
          </p:cNvSpPr>
          <p:nvPr>
            <p:ph type="sldNum" sz="quarter" idx="5"/>
          </p:nvPr>
        </p:nvSpPr>
        <p:spPr/>
        <p:txBody>
          <a:bodyPr/>
          <a:lstStyle/>
          <a:p>
            <a:fld id="{A842B054-0CF9-400F-B234-20538BCD453F}" type="slidenum">
              <a:rPr lang="zh-CN" altLang="en-US" smtClean="0"/>
              <a:t>9</a:t>
            </a:fld>
            <a:endParaRPr lang="zh-CN" altLang="en-US"/>
          </a:p>
        </p:txBody>
      </p:sp>
    </p:spTree>
    <p:extLst>
      <p:ext uri="{BB962C8B-B14F-4D97-AF65-F5344CB8AC3E}">
        <p14:creationId xmlns:p14="http://schemas.microsoft.com/office/powerpoint/2010/main" val="94938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0529"/>
            <a:ext cx="8641556" cy="2256061"/>
          </a:xfrm>
        </p:spPr>
        <p:txBody>
          <a:bodyPr anchor="b"/>
          <a:lstStyle>
            <a:lvl1pPr algn="ctr">
              <a:defRPr sz="5700"/>
            </a:lvl1pPr>
          </a:lstStyle>
          <a:p>
            <a:r>
              <a:rPr lang="zh-CN" altLang="en-US"/>
              <a:t>单击此处编辑母版标题样式</a:t>
            </a:r>
          </a:p>
        </p:txBody>
      </p:sp>
      <p:sp>
        <p:nvSpPr>
          <p:cNvPr id="3" name="副标题 2"/>
          <p:cNvSpPr>
            <a:spLocks noGrp="1"/>
          </p:cNvSpPr>
          <p:nvPr>
            <p:ph type="subTitle" idx="1"/>
          </p:nvPr>
        </p:nvSpPr>
        <p:spPr>
          <a:xfrm>
            <a:off x="1440260" y="3403592"/>
            <a:ext cx="8641556" cy="1564542"/>
          </a:xfrm>
        </p:spPr>
        <p:txBody>
          <a:bodyPr/>
          <a:lstStyle>
            <a:lvl1pPr marL="0" indent="0" algn="ctr">
              <a:buNone/>
              <a:defRPr sz="2300"/>
            </a:lvl1pPr>
            <a:lvl2pPr marL="431800" indent="0" algn="ctr">
              <a:buNone/>
              <a:defRPr sz="1900"/>
            </a:lvl2pPr>
            <a:lvl3pPr marL="864235" indent="0" algn="ctr">
              <a:buNone/>
              <a:defRPr sz="1700"/>
            </a:lvl3pPr>
            <a:lvl4pPr marL="1296035" indent="0" algn="ctr">
              <a:buNone/>
              <a:defRPr sz="1500"/>
            </a:lvl4pPr>
            <a:lvl5pPr marL="1728470" indent="0" algn="ctr">
              <a:buNone/>
              <a:defRPr sz="1500"/>
            </a:lvl5pPr>
            <a:lvl6pPr marL="2160270" indent="0" algn="ctr">
              <a:buNone/>
              <a:defRPr sz="1500"/>
            </a:lvl6pPr>
            <a:lvl7pPr marL="2592070" indent="0" algn="ctr">
              <a:buNone/>
              <a:defRPr sz="1500"/>
            </a:lvl7pPr>
            <a:lvl8pPr marL="3024505" indent="0" algn="ctr">
              <a:buNone/>
              <a:defRPr sz="1500"/>
            </a:lvl8pPr>
            <a:lvl9pPr marL="3456305" indent="0" algn="ctr">
              <a:buNone/>
              <a:defRPr sz="15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45485" y="345009"/>
            <a:ext cx="2484447" cy="54916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92143" y="345009"/>
            <a:ext cx="7309316" cy="549164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6141" y="1615545"/>
            <a:ext cx="9937790" cy="2695572"/>
          </a:xfrm>
        </p:spPr>
        <p:txBody>
          <a:bodyPr anchor="b"/>
          <a:lstStyle>
            <a:lvl1pPr>
              <a:defRPr sz="5700"/>
            </a:lvl1pPr>
          </a:lstStyle>
          <a:p>
            <a:r>
              <a:rPr lang="zh-CN" altLang="en-US"/>
              <a:t>单击此处编辑母版标题样式</a:t>
            </a:r>
          </a:p>
        </p:txBody>
      </p:sp>
      <p:sp>
        <p:nvSpPr>
          <p:cNvPr id="3" name="文本占位符 2"/>
          <p:cNvSpPr>
            <a:spLocks noGrp="1"/>
          </p:cNvSpPr>
          <p:nvPr>
            <p:ph type="body" idx="1"/>
          </p:nvPr>
        </p:nvSpPr>
        <p:spPr>
          <a:xfrm>
            <a:off x="786141" y="4336618"/>
            <a:ext cx="9937790" cy="1417538"/>
          </a:xfrm>
        </p:spPr>
        <p:txBody>
          <a:bodyPr/>
          <a:lstStyle>
            <a:lvl1pPr marL="0" indent="0">
              <a:buNone/>
              <a:defRPr sz="2300">
                <a:solidFill>
                  <a:schemeClr val="tx1">
                    <a:tint val="75000"/>
                  </a:schemeClr>
                </a:solidFill>
              </a:defRPr>
            </a:lvl1pPr>
            <a:lvl2pPr marL="431800" indent="0">
              <a:buNone/>
              <a:defRPr sz="1900">
                <a:solidFill>
                  <a:schemeClr val="tx1">
                    <a:tint val="75000"/>
                  </a:schemeClr>
                </a:solidFill>
              </a:defRPr>
            </a:lvl2pPr>
            <a:lvl3pPr marL="864235" indent="0">
              <a:buNone/>
              <a:defRPr sz="1700">
                <a:solidFill>
                  <a:schemeClr val="tx1">
                    <a:tint val="75000"/>
                  </a:schemeClr>
                </a:solidFill>
              </a:defRPr>
            </a:lvl3pPr>
            <a:lvl4pPr marL="1296035" indent="0">
              <a:buNone/>
              <a:defRPr sz="1500">
                <a:solidFill>
                  <a:schemeClr val="tx1">
                    <a:tint val="75000"/>
                  </a:schemeClr>
                </a:solidFill>
              </a:defRPr>
            </a:lvl4pPr>
            <a:lvl5pPr marL="1728470" indent="0">
              <a:buNone/>
              <a:defRPr sz="1500">
                <a:solidFill>
                  <a:schemeClr val="tx1">
                    <a:tint val="75000"/>
                  </a:schemeClr>
                </a:solidFill>
              </a:defRPr>
            </a:lvl5pPr>
            <a:lvl6pPr marL="2160270" indent="0">
              <a:buNone/>
              <a:defRPr sz="1500">
                <a:solidFill>
                  <a:schemeClr val="tx1">
                    <a:tint val="75000"/>
                  </a:schemeClr>
                </a:solidFill>
              </a:defRPr>
            </a:lvl6pPr>
            <a:lvl7pPr marL="2592070" indent="0">
              <a:buNone/>
              <a:defRPr sz="1500">
                <a:solidFill>
                  <a:schemeClr val="tx1">
                    <a:tint val="75000"/>
                  </a:schemeClr>
                </a:solidFill>
              </a:defRPr>
            </a:lvl7pPr>
            <a:lvl8pPr marL="3024505" indent="0">
              <a:buNone/>
              <a:defRPr sz="1500">
                <a:solidFill>
                  <a:schemeClr val="tx1">
                    <a:tint val="75000"/>
                  </a:schemeClr>
                </a:solidFill>
              </a:defRPr>
            </a:lvl8pPr>
            <a:lvl9pPr marL="3456305" indent="0">
              <a:buNone/>
              <a:defRPr sz="15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2143" y="1725046"/>
            <a:ext cx="4896882" cy="4111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3050" y="1725046"/>
            <a:ext cx="4896882" cy="4111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93643" y="345010"/>
            <a:ext cx="9937790" cy="1252534"/>
          </a:xfrm>
        </p:spPr>
        <p:txBody>
          <a:bodyPr/>
          <a:lstStyle/>
          <a:p>
            <a:r>
              <a:rPr lang="zh-CN" altLang="en-US"/>
              <a:t>单击此处编辑母版标题样式</a:t>
            </a:r>
          </a:p>
        </p:txBody>
      </p:sp>
      <p:sp>
        <p:nvSpPr>
          <p:cNvPr id="3" name="文本占位符 2"/>
          <p:cNvSpPr>
            <a:spLocks noGrp="1"/>
          </p:cNvSpPr>
          <p:nvPr>
            <p:ph type="body" idx="1"/>
          </p:nvPr>
        </p:nvSpPr>
        <p:spPr>
          <a:xfrm>
            <a:off x="793644" y="1588543"/>
            <a:ext cx="4874377" cy="778521"/>
          </a:xfrm>
        </p:spPr>
        <p:txBody>
          <a:bodyPr anchor="b"/>
          <a:lstStyle>
            <a:lvl1pPr marL="0" indent="0">
              <a:buNone/>
              <a:defRPr sz="2300" b="1"/>
            </a:lvl1pPr>
            <a:lvl2pPr marL="431800" indent="0">
              <a:buNone/>
              <a:defRPr sz="1900" b="1"/>
            </a:lvl2pPr>
            <a:lvl3pPr marL="864235" indent="0">
              <a:buNone/>
              <a:defRPr sz="1700" b="1"/>
            </a:lvl3pPr>
            <a:lvl4pPr marL="1296035" indent="0">
              <a:buNone/>
              <a:defRPr sz="1500" b="1"/>
            </a:lvl4pPr>
            <a:lvl5pPr marL="1728470" indent="0">
              <a:buNone/>
              <a:defRPr sz="1500" b="1"/>
            </a:lvl5pPr>
            <a:lvl6pPr marL="2160270" indent="0">
              <a:buNone/>
              <a:defRPr sz="1500" b="1"/>
            </a:lvl6pPr>
            <a:lvl7pPr marL="2592070" indent="0">
              <a:buNone/>
              <a:defRPr sz="1500" b="1"/>
            </a:lvl7pPr>
            <a:lvl8pPr marL="3024505" indent="0">
              <a:buNone/>
              <a:defRPr sz="1500" b="1"/>
            </a:lvl8pPr>
            <a:lvl9pPr marL="3456305"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793644" y="2367064"/>
            <a:ext cx="4874377" cy="34815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33050" y="1588543"/>
            <a:ext cx="4898383" cy="778521"/>
          </a:xfrm>
        </p:spPr>
        <p:txBody>
          <a:bodyPr anchor="b"/>
          <a:lstStyle>
            <a:lvl1pPr marL="0" indent="0">
              <a:buNone/>
              <a:defRPr sz="2300" b="1"/>
            </a:lvl1pPr>
            <a:lvl2pPr marL="431800" indent="0">
              <a:buNone/>
              <a:defRPr sz="1900" b="1"/>
            </a:lvl2pPr>
            <a:lvl3pPr marL="864235" indent="0">
              <a:buNone/>
              <a:defRPr sz="1700" b="1"/>
            </a:lvl3pPr>
            <a:lvl4pPr marL="1296035" indent="0">
              <a:buNone/>
              <a:defRPr sz="1500" b="1"/>
            </a:lvl4pPr>
            <a:lvl5pPr marL="1728470" indent="0">
              <a:buNone/>
              <a:defRPr sz="1500" b="1"/>
            </a:lvl5pPr>
            <a:lvl6pPr marL="2160270" indent="0">
              <a:buNone/>
              <a:defRPr sz="1500" b="1"/>
            </a:lvl6pPr>
            <a:lvl7pPr marL="2592070" indent="0">
              <a:buNone/>
              <a:defRPr sz="1500" b="1"/>
            </a:lvl7pPr>
            <a:lvl8pPr marL="3024505" indent="0">
              <a:buNone/>
              <a:defRPr sz="1500" b="1"/>
            </a:lvl8pPr>
            <a:lvl9pPr marL="3456305"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5833050" y="2367064"/>
            <a:ext cx="4898383" cy="34815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00"/>
            </a:lvl1pPr>
          </a:lstStyle>
          <a:p>
            <a:r>
              <a:rPr lang="zh-CN" altLang="en-US"/>
              <a:t>单击此处编辑母版标题样式</a:t>
            </a:r>
          </a:p>
        </p:txBody>
      </p:sp>
      <p:sp>
        <p:nvSpPr>
          <p:cNvPr id="3" name="内容占位符 2"/>
          <p:cNvSpPr>
            <a:spLocks noGrp="1"/>
          </p:cNvSpPr>
          <p:nvPr>
            <p:ph idx="1"/>
          </p:nvPr>
        </p:nvSpPr>
        <p:spPr>
          <a:xfrm>
            <a:off x="4898383" y="933026"/>
            <a:ext cx="5833050" cy="4605124"/>
          </a:xfrm>
        </p:spPr>
        <p:txBody>
          <a:bodyPr/>
          <a:lstStyle>
            <a:lvl1pPr>
              <a:defRPr sz="3000"/>
            </a:lvl1pPr>
            <a:lvl2pPr>
              <a:defRPr sz="26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00"/>
            </a:lvl1pPr>
            <a:lvl2pPr marL="431800" indent="0">
              <a:buNone/>
              <a:defRPr sz="1300"/>
            </a:lvl2pPr>
            <a:lvl3pPr marL="864235" indent="0">
              <a:buNone/>
              <a:defRPr sz="1100"/>
            </a:lvl3pPr>
            <a:lvl4pPr marL="1296035" indent="0">
              <a:buNone/>
              <a:defRPr sz="900"/>
            </a:lvl4pPr>
            <a:lvl5pPr marL="1728470" indent="0">
              <a:buNone/>
              <a:defRPr sz="900"/>
            </a:lvl5pPr>
            <a:lvl6pPr marL="2160270" indent="0">
              <a:buNone/>
              <a:defRPr sz="900"/>
            </a:lvl6pPr>
            <a:lvl7pPr marL="2592070" indent="0">
              <a:buNone/>
              <a:defRPr sz="900"/>
            </a:lvl7pPr>
            <a:lvl8pPr marL="3024505" indent="0">
              <a:buNone/>
              <a:defRPr sz="900"/>
            </a:lvl8pPr>
            <a:lvl9pPr marL="345630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00"/>
            </a:lvl1pPr>
          </a:lstStyle>
          <a:p>
            <a:r>
              <a:rPr lang="zh-CN" altLang="en-US"/>
              <a:t>单击此处编辑母版标题样式</a:t>
            </a:r>
          </a:p>
        </p:txBody>
      </p:sp>
      <p:sp>
        <p:nvSpPr>
          <p:cNvPr id="3" name="图片占位符 2"/>
          <p:cNvSpPr>
            <a:spLocks noGrp="1"/>
          </p:cNvSpPr>
          <p:nvPr>
            <p:ph type="pic" idx="1"/>
          </p:nvPr>
        </p:nvSpPr>
        <p:spPr>
          <a:xfrm>
            <a:off x="4898383" y="933026"/>
            <a:ext cx="5833050" cy="4605124"/>
          </a:xfrm>
        </p:spPr>
        <p:txBody>
          <a:bodyPr/>
          <a:lstStyle>
            <a:lvl1pPr marL="0" indent="0">
              <a:buNone/>
              <a:defRPr sz="3000"/>
            </a:lvl1pPr>
            <a:lvl2pPr marL="431800" indent="0">
              <a:buNone/>
              <a:defRPr sz="2600"/>
            </a:lvl2pPr>
            <a:lvl3pPr marL="864235" indent="0">
              <a:buNone/>
              <a:defRPr sz="2300"/>
            </a:lvl3pPr>
            <a:lvl4pPr marL="1296035" indent="0">
              <a:buNone/>
              <a:defRPr sz="1900"/>
            </a:lvl4pPr>
            <a:lvl5pPr marL="1728470" indent="0">
              <a:buNone/>
              <a:defRPr sz="1900"/>
            </a:lvl5pPr>
            <a:lvl6pPr marL="2160270" indent="0">
              <a:buNone/>
              <a:defRPr sz="1900"/>
            </a:lvl6pPr>
            <a:lvl7pPr marL="2592070" indent="0">
              <a:buNone/>
              <a:defRPr sz="1900"/>
            </a:lvl7pPr>
            <a:lvl8pPr marL="3024505" indent="0">
              <a:buNone/>
              <a:defRPr sz="1900"/>
            </a:lvl8pPr>
            <a:lvl9pPr marL="3456305" indent="0">
              <a:buNone/>
              <a:defRPr sz="1900"/>
            </a:lvl9pPr>
          </a:lstStyle>
          <a:p>
            <a:endParaRPr lang="zh-CN" altLang="en-US"/>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00"/>
            </a:lvl1pPr>
            <a:lvl2pPr marL="431800" indent="0">
              <a:buNone/>
              <a:defRPr sz="1300"/>
            </a:lvl2pPr>
            <a:lvl3pPr marL="864235" indent="0">
              <a:buNone/>
              <a:defRPr sz="1100"/>
            </a:lvl3pPr>
            <a:lvl4pPr marL="1296035" indent="0">
              <a:buNone/>
              <a:defRPr sz="900"/>
            </a:lvl4pPr>
            <a:lvl5pPr marL="1728470" indent="0">
              <a:buNone/>
              <a:defRPr sz="900"/>
            </a:lvl5pPr>
            <a:lvl6pPr marL="2160270" indent="0">
              <a:buNone/>
              <a:defRPr sz="900"/>
            </a:lvl6pPr>
            <a:lvl7pPr marL="2592070" indent="0">
              <a:buNone/>
              <a:defRPr sz="900"/>
            </a:lvl7pPr>
            <a:lvl8pPr marL="3024505" indent="0">
              <a:buNone/>
              <a:defRPr sz="900"/>
            </a:lvl8pPr>
            <a:lvl9pPr marL="345630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92143" y="345010"/>
            <a:ext cx="9937790" cy="1252534"/>
          </a:xfrm>
          <a:prstGeom prst="rect">
            <a:avLst/>
          </a:prstGeom>
        </p:spPr>
        <p:txBody>
          <a:bodyPr vert="horz" lIns="86411" tIns="43205" rIns="86411" bIns="43205" rtlCol="0" anchor="ctr">
            <a:normAutofit/>
          </a:bodyPr>
          <a:lstStyle/>
          <a:p>
            <a:r>
              <a:rPr lang="zh-CN" altLang="en-US"/>
              <a:t>单击此处编辑母版标题样式</a:t>
            </a:r>
          </a:p>
        </p:txBody>
      </p:sp>
      <p:sp>
        <p:nvSpPr>
          <p:cNvPr id="3" name="文本占位符 2"/>
          <p:cNvSpPr>
            <a:spLocks noGrp="1"/>
          </p:cNvSpPr>
          <p:nvPr>
            <p:ph type="body" idx="1"/>
          </p:nvPr>
        </p:nvSpPr>
        <p:spPr>
          <a:xfrm>
            <a:off x="792143" y="1725046"/>
            <a:ext cx="9937790" cy="4111612"/>
          </a:xfrm>
          <a:prstGeom prst="rect">
            <a:avLst/>
          </a:prstGeom>
        </p:spPr>
        <p:txBody>
          <a:bodyPr vert="horz" lIns="86411" tIns="43205" rIns="86411" bIns="432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92143" y="6006163"/>
            <a:ext cx="2592467" cy="345009"/>
          </a:xfrm>
          <a:prstGeom prst="rect">
            <a:avLst/>
          </a:prstGeom>
        </p:spPr>
        <p:txBody>
          <a:bodyPr vert="horz" lIns="86411" tIns="43205" rIns="86411" bIns="43205" rtlCol="0" anchor="ctr"/>
          <a:lstStyle>
            <a:lvl1pPr algn="l">
              <a:defRPr sz="1100">
                <a:solidFill>
                  <a:schemeClr val="tx1">
                    <a:tint val="75000"/>
                  </a:schemeClr>
                </a:solidFill>
              </a:defRPr>
            </a:lvl1pPr>
          </a:lstStyle>
          <a:p>
            <a:fld id="{DAF6B169-E305-4F7B-8A65-ACE2B101B8FD}" type="datetimeFigureOut">
              <a:rPr lang="zh-CN" altLang="en-US" smtClean="0"/>
              <a:t>2025/4/28</a:t>
            </a:fld>
            <a:endParaRPr lang="zh-CN" altLang="en-US"/>
          </a:p>
        </p:txBody>
      </p:sp>
      <p:sp>
        <p:nvSpPr>
          <p:cNvPr id="5" name="页脚占位符 4"/>
          <p:cNvSpPr>
            <a:spLocks noGrp="1"/>
          </p:cNvSpPr>
          <p:nvPr>
            <p:ph type="ftr" sz="quarter" idx="3"/>
          </p:nvPr>
        </p:nvSpPr>
        <p:spPr>
          <a:xfrm>
            <a:off x="3816688" y="6006163"/>
            <a:ext cx="3888700" cy="345009"/>
          </a:xfrm>
          <a:prstGeom prst="rect">
            <a:avLst/>
          </a:prstGeom>
        </p:spPr>
        <p:txBody>
          <a:bodyPr vert="horz" lIns="86411" tIns="43205" rIns="86411" bIns="4320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137465" y="6006163"/>
            <a:ext cx="2592467" cy="345009"/>
          </a:xfrm>
          <a:prstGeom prst="rect">
            <a:avLst/>
          </a:prstGeom>
        </p:spPr>
        <p:txBody>
          <a:bodyPr vert="horz" lIns="86411" tIns="43205" rIns="86411" bIns="43205" rtlCol="0" anchor="ctr"/>
          <a:lstStyle>
            <a:lvl1pPr algn="r">
              <a:defRPr sz="1100">
                <a:solidFill>
                  <a:schemeClr val="tx1">
                    <a:tint val="75000"/>
                  </a:schemeClr>
                </a:solidFill>
              </a:defRPr>
            </a:lvl1pPr>
          </a:lstStyle>
          <a:p>
            <a:fld id="{9D88EFB3-8ED2-4592-A1CC-D9AB009053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864235" rtl="0" eaLnBrk="1" latinLnBrk="0" hangingPunct="1">
        <a:lnSpc>
          <a:spcPct val="90000"/>
        </a:lnSpc>
        <a:spcBef>
          <a:spcPct val="0"/>
        </a:spcBef>
        <a:buNone/>
        <a:defRPr sz="4200" kern="1200">
          <a:solidFill>
            <a:schemeClr val="tx1"/>
          </a:solidFill>
          <a:latin typeface="微软雅黑" panose="020B0503020204020204" charset="-122"/>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00" kern="1200">
          <a:solidFill>
            <a:schemeClr val="tx1"/>
          </a:solidFill>
          <a:latin typeface="+mn-lt"/>
          <a:ea typeface="+mn-ea"/>
          <a:cs typeface="+mn-cs"/>
        </a:defRPr>
      </a:lvl1pPr>
      <a:lvl2pPr marL="648335" indent="-215900" algn="l" defTabSz="864235" rtl="0" eaLnBrk="1" latinLnBrk="0" hangingPunct="1">
        <a:lnSpc>
          <a:spcPct val="90000"/>
        </a:lnSpc>
        <a:spcBef>
          <a:spcPts val="470"/>
        </a:spcBef>
        <a:buFont typeface="Arial" panose="020B0604020202020204" pitchFamily="34" charset="0"/>
        <a:buChar char="•"/>
        <a:defRPr sz="230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90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43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86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404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8470"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4505"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tags" Target="../tags/tag4.xml"/><Relationship Id="rId21" Type="http://schemas.openxmlformats.org/officeDocument/2006/relationships/image" Target="../media/image16.png"/><Relationship Id="rId7" Type="http://schemas.openxmlformats.org/officeDocument/2006/relationships/image" Target="../media/image2.png"/><Relationship Id="rId12" Type="http://schemas.openxmlformats.org/officeDocument/2006/relationships/image" Target="../media/image7.svg"/><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1.svg"/><Relationship Id="rId20" Type="http://schemas.openxmlformats.org/officeDocument/2006/relationships/image" Target="../media/image15.svg"/><Relationship Id="rId1" Type="http://schemas.openxmlformats.org/officeDocument/2006/relationships/tags" Target="../tags/tag2.xml"/><Relationship Id="rId6" Type="http://schemas.openxmlformats.org/officeDocument/2006/relationships/notesSlide" Target="../notesSlides/notesSlide1.xml"/><Relationship Id="rId11" Type="http://schemas.openxmlformats.org/officeDocument/2006/relationships/image" Target="../media/image6.png"/><Relationship Id="rId24" Type="http://schemas.openxmlformats.org/officeDocument/2006/relationships/image" Target="../media/image19.svg"/><Relationship Id="rId5" Type="http://schemas.openxmlformats.org/officeDocument/2006/relationships/slideLayout" Target="../slideLayouts/slideLayout1.xml"/><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svg"/><Relationship Id="rId19" Type="http://schemas.openxmlformats.org/officeDocument/2006/relationships/image" Target="../media/image14.png"/><Relationship Id="rId4" Type="http://schemas.openxmlformats.org/officeDocument/2006/relationships/tags" Target="../tags/tag5.xml"/><Relationship Id="rId9" Type="http://schemas.openxmlformats.org/officeDocument/2006/relationships/image" Target="../media/image4.png"/><Relationship Id="rId14" Type="http://schemas.openxmlformats.org/officeDocument/2006/relationships/image" Target="../media/image9.svg"/><Relationship Id="rId22" Type="http://schemas.openxmlformats.org/officeDocument/2006/relationships/image" Target="../media/image17.sv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3.xml"/><Relationship Id="rId7" Type="http://schemas.openxmlformats.org/officeDocument/2006/relationships/image" Target="../media/image21.svg"/><Relationship Id="rId12" Type="http://schemas.openxmlformats.org/officeDocument/2006/relationships/image" Target="../media/image31.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0.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6.xml"/><Relationship Id="rId7" Type="http://schemas.openxmlformats.org/officeDocument/2006/relationships/image" Target="../media/image21.svg"/><Relationship Id="rId12" Type="http://schemas.openxmlformats.org/officeDocument/2006/relationships/image" Target="../media/image32.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1.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12.png"/><Relationship Id="rId3" Type="http://schemas.openxmlformats.org/officeDocument/2006/relationships/tags" Target="../tags/tag59.xml"/><Relationship Id="rId7" Type="http://schemas.openxmlformats.org/officeDocument/2006/relationships/slideLayout" Target="../slideLayouts/slideLayout7.xml"/><Relationship Id="rId12" Type="http://schemas.openxmlformats.org/officeDocument/2006/relationships/image" Target="../media/image11.svg"/><Relationship Id="rId2" Type="http://schemas.openxmlformats.org/officeDocument/2006/relationships/tags" Target="../tags/tag58.xml"/><Relationship Id="rId16" Type="http://schemas.openxmlformats.org/officeDocument/2006/relationships/image" Target="../media/image34.sv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10.png"/><Relationship Id="rId5" Type="http://schemas.openxmlformats.org/officeDocument/2006/relationships/tags" Target="../tags/tag61.xml"/><Relationship Id="rId15" Type="http://schemas.openxmlformats.org/officeDocument/2006/relationships/image" Target="../media/image33.png"/><Relationship Id="rId10" Type="http://schemas.openxmlformats.org/officeDocument/2006/relationships/image" Target="../media/image21.svg"/><Relationship Id="rId4" Type="http://schemas.openxmlformats.org/officeDocument/2006/relationships/tags" Target="../tags/tag60.xml"/><Relationship Id="rId9" Type="http://schemas.openxmlformats.org/officeDocument/2006/relationships/image" Target="../media/image20.png"/><Relationship Id="rId14" Type="http://schemas.openxmlformats.org/officeDocument/2006/relationships/image" Target="../media/image13.sv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65.xml"/><Relationship Id="rId7" Type="http://schemas.openxmlformats.org/officeDocument/2006/relationships/notesSlide" Target="../notesSlides/notesSlide13.xml"/><Relationship Id="rId12" Type="http://schemas.openxmlformats.org/officeDocument/2006/relationships/image" Target="../media/image12.png"/><Relationship Id="rId2" Type="http://schemas.openxmlformats.org/officeDocument/2006/relationships/tags" Target="../tags/tag64.xml"/><Relationship Id="rId16" Type="http://schemas.openxmlformats.org/officeDocument/2006/relationships/image" Target="../media/image37.png"/><Relationship Id="rId1" Type="http://schemas.openxmlformats.org/officeDocument/2006/relationships/tags" Target="../tags/tag63.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67.xml"/><Relationship Id="rId15" Type="http://schemas.openxmlformats.org/officeDocument/2006/relationships/image" Target="../media/image36.png"/><Relationship Id="rId10" Type="http://schemas.openxmlformats.org/officeDocument/2006/relationships/image" Target="../media/image10.png"/><Relationship Id="rId4" Type="http://schemas.openxmlformats.org/officeDocument/2006/relationships/tags" Target="../tags/tag66.xml"/><Relationship Id="rId9" Type="http://schemas.openxmlformats.org/officeDocument/2006/relationships/image" Target="../media/image21.svg"/><Relationship Id="rId1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3.svg"/><Relationship Id="rId4" Type="http://schemas.openxmlformats.org/officeDocument/2006/relationships/notesSlide" Target="../notesSlides/notesSlide14.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10.png"/><Relationship Id="rId18" Type="http://schemas.openxmlformats.org/officeDocument/2006/relationships/image" Target="../media/image7.sv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21.svg"/><Relationship Id="rId17" Type="http://schemas.openxmlformats.org/officeDocument/2006/relationships/image" Target="../media/image6.png"/><Relationship Id="rId2" Type="http://schemas.openxmlformats.org/officeDocument/2006/relationships/tags" Target="../tags/tag71.xml"/><Relationship Id="rId16" Type="http://schemas.openxmlformats.org/officeDocument/2006/relationships/image" Target="../media/image13.sv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20.png"/><Relationship Id="rId5" Type="http://schemas.openxmlformats.org/officeDocument/2006/relationships/tags" Target="../tags/tag74.xml"/><Relationship Id="rId15" Type="http://schemas.openxmlformats.org/officeDocument/2006/relationships/image" Target="../media/image12.png"/><Relationship Id="rId10" Type="http://schemas.openxmlformats.org/officeDocument/2006/relationships/notesSlide" Target="../notesSlides/notesSlide15.xml"/><Relationship Id="rId4" Type="http://schemas.openxmlformats.org/officeDocument/2006/relationships/tags" Target="../tags/tag73.xml"/><Relationship Id="rId9" Type="http://schemas.openxmlformats.org/officeDocument/2006/relationships/slideLayout" Target="../slideLayouts/slideLayout7.xml"/><Relationship Id="rId14" Type="http://schemas.openxmlformats.org/officeDocument/2006/relationships/image" Target="../media/image11.sv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80.xml"/><Relationship Id="rId7" Type="http://schemas.openxmlformats.org/officeDocument/2006/relationships/notesSlide" Target="../notesSlides/notesSlide16.xml"/><Relationship Id="rId12" Type="http://schemas.openxmlformats.org/officeDocument/2006/relationships/image" Target="../media/image12.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82.xml"/><Relationship Id="rId10" Type="http://schemas.openxmlformats.org/officeDocument/2006/relationships/image" Target="../media/image10.png"/><Relationship Id="rId4" Type="http://schemas.openxmlformats.org/officeDocument/2006/relationships/tags" Target="../tags/tag81.xml"/><Relationship Id="rId9" Type="http://schemas.openxmlformats.org/officeDocument/2006/relationships/image" Target="../media/image21.sv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5.xml"/><Relationship Id="rId7" Type="http://schemas.openxmlformats.org/officeDocument/2006/relationships/image" Target="../media/image21.sv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7.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8.xml"/><Relationship Id="rId7" Type="http://schemas.openxmlformats.org/officeDocument/2006/relationships/image" Target="../media/image21.sv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8.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svg"/><Relationship Id="rId3" Type="http://schemas.openxmlformats.org/officeDocument/2006/relationships/tags" Target="../tags/tag91.xml"/><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9.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 Id="rId1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20.png"/><Relationship Id="rId26" Type="http://schemas.openxmlformats.org/officeDocument/2006/relationships/image" Target="../media/image12.png"/><Relationship Id="rId3" Type="http://schemas.openxmlformats.org/officeDocument/2006/relationships/tags" Target="../tags/tag8.xml"/><Relationship Id="rId21" Type="http://schemas.openxmlformats.org/officeDocument/2006/relationships/image" Target="../media/image11.sv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7.svg"/><Relationship Id="rId25" Type="http://schemas.openxmlformats.org/officeDocument/2006/relationships/image" Target="../media/image25.svg"/><Relationship Id="rId2" Type="http://schemas.openxmlformats.org/officeDocument/2006/relationships/tags" Target="../tags/tag7.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image" Target="../media/image24.png"/><Relationship Id="rId5" Type="http://schemas.openxmlformats.org/officeDocument/2006/relationships/tags" Target="../tags/tag10.xml"/><Relationship Id="rId15" Type="http://schemas.openxmlformats.org/officeDocument/2006/relationships/notesSlide" Target="../notesSlides/notesSlide2.xml"/><Relationship Id="rId23" Type="http://schemas.openxmlformats.org/officeDocument/2006/relationships/image" Target="../media/image23.svg"/><Relationship Id="rId10" Type="http://schemas.openxmlformats.org/officeDocument/2006/relationships/tags" Target="../tags/tag15.xml"/><Relationship Id="rId19" Type="http://schemas.openxmlformats.org/officeDocument/2006/relationships/image" Target="../media/image21.sv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slideLayout" Target="../slideLayouts/slideLayout7.xml"/><Relationship Id="rId22" Type="http://schemas.openxmlformats.org/officeDocument/2006/relationships/image" Target="../media/image22.png"/><Relationship Id="rId27" Type="http://schemas.openxmlformats.org/officeDocument/2006/relationships/image" Target="../media/image13.sv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94.xml"/><Relationship Id="rId7" Type="http://schemas.openxmlformats.org/officeDocument/2006/relationships/notesSlide" Target="../notesSlides/notesSlide20.xml"/><Relationship Id="rId12" Type="http://schemas.openxmlformats.org/officeDocument/2006/relationships/image" Target="../media/image12.png"/><Relationship Id="rId2" Type="http://schemas.openxmlformats.org/officeDocument/2006/relationships/tags" Target="../tags/tag93.xml"/><Relationship Id="rId16" Type="http://schemas.openxmlformats.org/officeDocument/2006/relationships/image" Target="../media/image39.png"/><Relationship Id="rId1" Type="http://schemas.openxmlformats.org/officeDocument/2006/relationships/tags" Target="../tags/tag92.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96.xml"/><Relationship Id="rId15" Type="http://schemas.openxmlformats.org/officeDocument/2006/relationships/image" Target="../media/image27.svg"/><Relationship Id="rId10" Type="http://schemas.openxmlformats.org/officeDocument/2006/relationships/image" Target="../media/image10.png"/><Relationship Id="rId4" Type="http://schemas.openxmlformats.org/officeDocument/2006/relationships/tags" Target="../tags/tag95.xml"/><Relationship Id="rId9" Type="http://schemas.openxmlformats.org/officeDocument/2006/relationships/image" Target="../media/image21.svg"/><Relationship Id="rId1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svg"/><Relationship Id="rId3" Type="http://schemas.openxmlformats.org/officeDocument/2006/relationships/tags" Target="../tags/tag99.xml"/><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21.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 Id="rId14" Type="http://schemas.openxmlformats.org/officeDocument/2006/relationships/image" Target="../media/image40.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02.xml"/><Relationship Id="rId7" Type="http://schemas.openxmlformats.org/officeDocument/2006/relationships/image" Target="../media/image21.svg"/><Relationship Id="rId12" Type="http://schemas.openxmlformats.org/officeDocument/2006/relationships/image" Target="../media/image41.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22.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105.xml"/><Relationship Id="rId7" Type="http://schemas.openxmlformats.org/officeDocument/2006/relationships/notesSlide" Target="../notesSlides/notesSlide23.xml"/><Relationship Id="rId12" Type="http://schemas.openxmlformats.org/officeDocument/2006/relationships/image" Target="../media/image12.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107.xml"/><Relationship Id="rId15" Type="http://schemas.openxmlformats.org/officeDocument/2006/relationships/image" Target="../media/image34.svg"/><Relationship Id="rId10" Type="http://schemas.openxmlformats.org/officeDocument/2006/relationships/image" Target="../media/image10.png"/><Relationship Id="rId4" Type="http://schemas.openxmlformats.org/officeDocument/2006/relationships/tags" Target="../tags/tag106.xml"/><Relationship Id="rId9" Type="http://schemas.openxmlformats.org/officeDocument/2006/relationships/image" Target="../media/image21.svg"/><Relationship Id="rId14"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42.png"/><Relationship Id="rId3" Type="http://schemas.openxmlformats.org/officeDocument/2006/relationships/tags" Target="../tags/tag110.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24.xml"/><Relationship Id="rId11" Type="http://schemas.openxmlformats.org/officeDocument/2006/relationships/image" Target="../media/image12.png"/><Relationship Id="rId5" Type="http://schemas.openxmlformats.org/officeDocument/2006/relationships/slideLayout" Target="../slideLayouts/slideLayout7.xml"/><Relationship Id="rId15" Type="http://schemas.openxmlformats.org/officeDocument/2006/relationships/image" Target="../media/image44.png"/><Relationship Id="rId10" Type="http://schemas.openxmlformats.org/officeDocument/2006/relationships/image" Target="../media/image11.svg"/><Relationship Id="rId4" Type="http://schemas.openxmlformats.org/officeDocument/2006/relationships/tags" Target="../tags/tag111.xml"/><Relationship Id="rId9" Type="http://schemas.openxmlformats.org/officeDocument/2006/relationships/image" Target="../media/image10.png"/><Relationship Id="rId14"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46.png"/><Relationship Id="rId3" Type="http://schemas.openxmlformats.org/officeDocument/2006/relationships/tags" Target="../tags/tag114.xml"/><Relationship Id="rId7" Type="http://schemas.openxmlformats.org/officeDocument/2006/relationships/image" Target="../media/image21.svg"/><Relationship Id="rId12" Type="http://schemas.openxmlformats.org/officeDocument/2006/relationships/image" Target="../media/image45.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25.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2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3.svg"/><Relationship Id="rId4" Type="http://schemas.openxmlformats.org/officeDocument/2006/relationships/notesSlide" Target="../notesSlides/notesSlide26.xml"/><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8.png"/><Relationship Id="rId12" Type="http://schemas.openxmlformats.org/officeDocument/2006/relationships/image" Target="../media/image11.sv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9.sv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48.svg"/><Relationship Id="rId9" Type="http://schemas.openxmlformats.org/officeDocument/2006/relationships/image" Target="../media/image6.png"/><Relationship Id="rId14" Type="http://schemas.openxmlformats.org/officeDocument/2006/relationships/image" Target="../media/image51.svg"/></Relationships>
</file>

<file path=ppt/slides/_rels/slide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0.png"/><Relationship Id="rId18" Type="http://schemas.openxmlformats.org/officeDocument/2006/relationships/image" Target="../media/image7.sv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1.svg"/><Relationship Id="rId17" Type="http://schemas.openxmlformats.org/officeDocument/2006/relationships/image" Target="../media/image6.png"/><Relationship Id="rId2" Type="http://schemas.openxmlformats.org/officeDocument/2006/relationships/tags" Target="../tags/tag20.xml"/><Relationship Id="rId16" Type="http://schemas.openxmlformats.org/officeDocument/2006/relationships/image" Target="../media/image13.sv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20.png"/><Relationship Id="rId5" Type="http://schemas.openxmlformats.org/officeDocument/2006/relationships/tags" Target="../tags/tag23.xml"/><Relationship Id="rId15" Type="http://schemas.openxmlformats.org/officeDocument/2006/relationships/image" Target="../media/image12.png"/><Relationship Id="rId10" Type="http://schemas.openxmlformats.org/officeDocument/2006/relationships/notesSlide" Target="../notesSlides/notesSlide3.xml"/><Relationship Id="rId4" Type="http://schemas.openxmlformats.org/officeDocument/2006/relationships/tags" Target="../tags/tag22.xml"/><Relationship Id="rId9" Type="http://schemas.openxmlformats.org/officeDocument/2006/relationships/slideLayout" Target="../slideLayouts/slideLayout7.xml"/><Relationship Id="rId1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29.xml"/><Relationship Id="rId7" Type="http://schemas.openxmlformats.org/officeDocument/2006/relationships/notesSlide" Target="../notesSlides/notesSlide4.xml"/><Relationship Id="rId12" Type="http://schemas.openxmlformats.org/officeDocument/2006/relationships/image" Target="../media/image1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31.xml"/><Relationship Id="rId10" Type="http://schemas.openxmlformats.org/officeDocument/2006/relationships/image" Target="../media/image10.png"/><Relationship Id="rId4" Type="http://schemas.openxmlformats.org/officeDocument/2006/relationships/tags" Target="../tags/tag30.xml"/><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4.xml"/><Relationship Id="rId7" Type="http://schemas.openxmlformats.org/officeDocument/2006/relationships/image" Target="../media/image21.sv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5.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37.xml"/><Relationship Id="rId7" Type="http://schemas.openxmlformats.org/officeDocument/2006/relationships/notesSlide" Target="../notesSlides/notesSlide6.xml"/><Relationship Id="rId12" Type="http://schemas.openxmlformats.org/officeDocument/2006/relationships/image" Target="../media/image12.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39.xml"/><Relationship Id="rId10" Type="http://schemas.openxmlformats.org/officeDocument/2006/relationships/image" Target="../media/image10.png"/><Relationship Id="rId4" Type="http://schemas.openxmlformats.org/officeDocument/2006/relationships/tags" Target="../tags/tag38.xml"/><Relationship Id="rId9" Type="http://schemas.openxmlformats.org/officeDocument/2006/relationships/image" Target="../media/image21.sv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svg"/><Relationship Id="rId3" Type="http://schemas.openxmlformats.org/officeDocument/2006/relationships/tags" Target="../tags/tag42.xml"/><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7.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45.xml"/><Relationship Id="rId7" Type="http://schemas.openxmlformats.org/officeDocument/2006/relationships/notesSlide" Target="../notesSlides/notesSlide8.xml"/><Relationship Id="rId12" Type="http://schemas.openxmlformats.org/officeDocument/2006/relationships/image" Target="../media/image12.png"/><Relationship Id="rId2" Type="http://schemas.openxmlformats.org/officeDocument/2006/relationships/tags" Target="../tags/tag44.xml"/><Relationship Id="rId16" Type="http://schemas.openxmlformats.org/officeDocument/2006/relationships/image" Target="../media/image29.png"/><Relationship Id="rId1" Type="http://schemas.openxmlformats.org/officeDocument/2006/relationships/tags" Target="../tags/tag43.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47.xml"/><Relationship Id="rId15" Type="http://schemas.openxmlformats.org/officeDocument/2006/relationships/image" Target="../media/image27.svg"/><Relationship Id="rId10" Type="http://schemas.openxmlformats.org/officeDocument/2006/relationships/image" Target="../media/image10.png"/><Relationship Id="rId4" Type="http://schemas.openxmlformats.org/officeDocument/2006/relationships/tags" Target="../tags/tag46.xml"/><Relationship Id="rId9" Type="http://schemas.openxmlformats.org/officeDocument/2006/relationships/image" Target="../media/image21.sv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7.svg"/><Relationship Id="rId3" Type="http://schemas.openxmlformats.org/officeDocument/2006/relationships/tags" Target="../tags/tag50.xml"/><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9.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3D89"/>
        </a:solidFill>
        <a:effectLst/>
      </p:bgPr>
    </p:bg>
    <p:spTree>
      <p:nvGrpSpPr>
        <p:cNvPr id="1" name=""/>
        <p:cNvGrpSpPr/>
        <p:nvPr/>
      </p:nvGrpSpPr>
      <p:grpSpPr>
        <a:xfrm>
          <a:off x="0" y="0"/>
          <a:ext cx="0" cy="0"/>
          <a:chOff x="0" y="0"/>
          <a:chExt cx="0" cy="0"/>
        </a:xfrm>
      </p:grpSpPr>
      <p:pic>
        <p:nvPicPr>
          <p:cNvPr id="11" name="图片 10" descr="07-2"/>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0"/>
            <a:ext cx="2733675" cy="1790700"/>
          </a:xfrm>
          <a:prstGeom prst="rect">
            <a:avLst/>
          </a:prstGeom>
        </p:spPr>
      </p:pic>
      <p:pic>
        <p:nvPicPr>
          <p:cNvPr id="32" name="图片 31" descr="07-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83575" y="2960370"/>
            <a:ext cx="3238500" cy="2740660"/>
          </a:xfrm>
          <a:prstGeom prst="rect">
            <a:avLst/>
          </a:prstGeom>
        </p:spPr>
      </p:pic>
      <p:pic>
        <p:nvPicPr>
          <p:cNvPr id="14" name="图片 13" descr="07-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83525" y="0"/>
            <a:ext cx="3641725" cy="4596130"/>
          </a:xfrm>
          <a:prstGeom prst="rect">
            <a:avLst/>
          </a:prstGeom>
        </p:spPr>
      </p:pic>
      <p:pic>
        <p:nvPicPr>
          <p:cNvPr id="29" name="图片 28" descr="07-1"/>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0" y="2340610"/>
            <a:ext cx="3430270" cy="3442335"/>
          </a:xfrm>
          <a:prstGeom prst="rect">
            <a:avLst/>
          </a:prstGeom>
        </p:spPr>
      </p:pic>
      <p:pic>
        <p:nvPicPr>
          <p:cNvPr id="33" name="图片 32" descr="07-5"/>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17295" y="307340"/>
            <a:ext cx="4986655" cy="4986655"/>
          </a:xfrm>
          <a:prstGeom prst="rect">
            <a:avLst/>
          </a:prstGeom>
        </p:spPr>
      </p:pic>
      <p:sp>
        <p:nvSpPr>
          <p:cNvPr id="7" name="矩形 6"/>
          <p:cNvSpPr/>
          <p:nvPr/>
        </p:nvSpPr>
        <p:spPr>
          <a:xfrm>
            <a:off x="-3810" y="4365625"/>
            <a:ext cx="11525250" cy="2125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02056" y="2067579"/>
            <a:ext cx="11113517" cy="1010584"/>
          </a:xfrm>
          <a:prstGeom prst="rect">
            <a:avLst/>
          </a:prstGeom>
          <a:noFill/>
        </p:spPr>
        <p:txBody>
          <a:bodyPr wrap="square" lIns="86411" tIns="43205" rIns="86411" bIns="43205" rtlCol="0">
            <a:spAutoFit/>
          </a:bodyPr>
          <a:lstStyle/>
          <a:p>
            <a:pPr algn="ctr"/>
            <a:r>
              <a:rPr lang="zh-CN" altLang="en-US" sz="6000" b="1" dirty="0">
                <a:solidFill>
                  <a:schemeClr val="bg1"/>
                </a:solidFill>
                <a:latin typeface="微软雅黑" panose="020B0503020204020204" charset="-122"/>
                <a:ea typeface="微软雅黑" panose="020B0503020204020204" charset="-122"/>
              </a:rPr>
              <a:t>大语言模型与进化算法的结合</a:t>
            </a:r>
          </a:p>
        </p:txBody>
      </p:sp>
      <p:sp>
        <p:nvSpPr>
          <p:cNvPr id="3" name="圆角矩形 2"/>
          <p:cNvSpPr/>
          <p:nvPr/>
        </p:nvSpPr>
        <p:spPr>
          <a:xfrm>
            <a:off x="4774606" y="5372702"/>
            <a:ext cx="1974215" cy="361315"/>
          </a:xfrm>
          <a:prstGeom prst="roundRect">
            <a:avLst/>
          </a:prstGeom>
          <a:solidFill>
            <a:srgbClr val="123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logo"/>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4540" y="561975"/>
            <a:ext cx="2274570" cy="667385"/>
          </a:xfrm>
          <a:prstGeom prst="rect">
            <a:avLst/>
          </a:prstGeom>
        </p:spPr>
      </p:pic>
      <p:sp>
        <p:nvSpPr>
          <p:cNvPr id="8" name="TextBox 15"/>
          <p:cNvSpPr txBox="1"/>
          <p:nvPr/>
        </p:nvSpPr>
        <p:spPr>
          <a:xfrm>
            <a:off x="4915630" y="5385090"/>
            <a:ext cx="5054051" cy="348864"/>
          </a:xfrm>
          <a:prstGeom prst="rect">
            <a:avLst/>
          </a:prstGeom>
          <a:noFill/>
        </p:spPr>
        <p:txBody>
          <a:bodyPr wrap="none" lIns="86411" tIns="43205" rIns="86411" bIns="43205" rtlCol="0">
            <a:spAutoFit/>
          </a:bodyPr>
          <a:lstStyle/>
          <a:p>
            <a:r>
              <a:rPr lang="zh-CN" altLang="en-US" dirty="0">
                <a:solidFill>
                  <a:schemeClr val="bg1"/>
                </a:solidFill>
              </a:rPr>
              <a:t>汇报人：王雨年    </a:t>
            </a:r>
            <a:r>
              <a:rPr lang="en-US" altLang="zh-CN" dirty="0">
                <a:solidFill>
                  <a:schemeClr val="bg1"/>
                </a:solidFill>
              </a:rPr>
              <a:t>            </a:t>
            </a:r>
            <a:r>
              <a:rPr lang="zh-CN" altLang="en-US" dirty="0">
                <a:solidFill>
                  <a:schemeClr val="bg1"/>
                </a:solidFill>
              </a:rPr>
              <a:t>汇报日期：</a:t>
            </a:r>
            <a:r>
              <a:rPr lang="en-US" altLang="zh-CN" dirty="0">
                <a:solidFill>
                  <a:schemeClr val="bg1"/>
                </a:solidFill>
              </a:rPr>
              <a:t>XXXX.XX.XX</a:t>
            </a:r>
          </a:p>
        </p:txBody>
      </p:sp>
      <p:sp>
        <p:nvSpPr>
          <p:cNvPr id="12" name="矩形 11"/>
          <p:cNvSpPr/>
          <p:nvPr/>
        </p:nvSpPr>
        <p:spPr>
          <a:xfrm>
            <a:off x="0" y="4365625"/>
            <a:ext cx="11525250" cy="36000"/>
          </a:xfrm>
          <a:prstGeom prst="rect">
            <a:avLst/>
          </a:prstGeom>
          <a:gradFill>
            <a:gsLst>
              <a:gs pos="0">
                <a:srgbClr val="036EB8"/>
              </a:gs>
              <a:gs pos="29000">
                <a:srgbClr val="2EA7E0">
                  <a:alpha val="50000"/>
                </a:srgbClr>
              </a:gs>
              <a:gs pos="100000">
                <a:srgbClr val="2EA7E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F0AAFC23-CD72-96EC-C06B-51C0AB9FE6F1}"/>
              </a:ext>
            </a:extLst>
          </p:cNvPr>
          <p:cNvGrpSpPr/>
          <p:nvPr/>
        </p:nvGrpSpPr>
        <p:grpSpPr>
          <a:xfrm>
            <a:off x="4521199" y="4624591"/>
            <a:ext cx="2479675" cy="525145"/>
            <a:chOff x="4439602" y="4624591"/>
            <a:chExt cx="2479675" cy="525145"/>
          </a:xfrm>
        </p:grpSpPr>
        <p:pic>
          <p:nvPicPr>
            <p:cNvPr id="2" name="图片 1" descr="01"/>
            <p:cNvPicPr>
              <a:picLocks noChangeAspect="1"/>
            </p:cNvPicPr>
            <p:nvPr>
              <p:custDataLst>
                <p:tags r:id="rId1"/>
              </p:custDataLst>
            </p:nvPr>
          </p:nvPicPr>
          <p:blipFill>
            <a:blip r:embed="rId19">
              <a:extLst>
                <a:ext uri="{96DAC541-7B7A-43D3-8B79-37D633B846F1}">
                  <asvg:svgBlip xmlns:asvg="http://schemas.microsoft.com/office/drawing/2016/SVG/main" r:embed="rId20"/>
                </a:ext>
              </a:extLst>
            </a:blip>
            <a:stretch>
              <a:fillRect/>
            </a:stretch>
          </p:blipFill>
          <p:spPr>
            <a:xfrm>
              <a:off x="6394132" y="4624591"/>
              <a:ext cx="525145" cy="525145"/>
            </a:xfrm>
            <a:prstGeom prst="rect">
              <a:avLst/>
            </a:prstGeom>
          </p:spPr>
        </p:pic>
        <p:pic>
          <p:nvPicPr>
            <p:cNvPr id="5" name="图片 4" descr="02"/>
            <p:cNvPicPr>
              <a:picLocks noChangeAspect="1"/>
            </p:cNvPicPr>
            <p:nvPr>
              <p:custDataLst>
                <p:tags r:id="rId2"/>
              </p:custDataLst>
            </p:nvPr>
          </p:nvPicPr>
          <p:blipFill>
            <a:blip r:embed="rId21">
              <a:extLst>
                <a:ext uri="{96DAC541-7B7A-43D3-8B79-37D633B846F1}">
                  <asvg:svgBlip xmlns:asvg="http://schemas.microsoft.com/office/drawing/2016/SVG/main" r:embed="rId22"/>
                </a:ext>
              </a:extLst>
            </a:blip>
            <a:stretch>
              <a:fillRect/>
            </a:stretch>
          </p:blipFill>
          <p:spPr>
            <a:xfrm>
              <a:off x="4439602" y="4624591"/>
              <a:ext cx="525145" cy="525145"/>
            </a:xfrm>
            <a:prstGeom prst="rect">
              <a:avLst/>
            </a:prstGeom>
          </p:spPr>
        </p:pic>
        <p:pic>
          <p:nvPicPr>
            <p:cNvPr id="10" name="图片 9" descr="03"/>
            <p:cNvPicPr>
              <a:picLocks noChangeAspect="1"/>
            </p:cNvPicPr>
            <p:nvPr>
              <p:custDataLst>
                <p:tags r:id="rId3"/>
              </p:custDataLst>
            </p:nvPr>
          </p:nvPicPr>
          <p:blipFill>
            <a:blip r:embed="rId23">
              <a:extLst>
                <a:ext uri="{96DAC541-7B7A-43D3-8B79-37D633B846F1}">
                  <asvg:svgBlip xmlns:asvg="http://schemas.microsoft.com/office/drawing/2016/SVG/main" r:embed="rId24"/>
                </a:ext>
              </a:extLst>
            </a:blip>
            <a:stretch>
              <a:fillRect/>
            </a:stretch>
          </p:blipFill>
          <p:spPr>
            <a:xfrm>
              <a:off x="5416867" y="4624591"/>
              <a:ext cx="525145" cy="525145"/>
            </a:xfrm>
            <a:prstGeom prst="rect">
              <a:avLst/>
            </a:prstGeom>
          </p:spPr>
        </p:pic>
        <p:cxnSp>
          <p:nvCxnSpPr>
            <p:cNvPr id="6" name="直接连接符 5"/>
            <p:cNvCxnSpPr/>
            <p:nvPr/>
          </p:nvCxnSpPr>
          <p:spPr>
            <a:xfrm flipH="1">
              <a:off x="5186362" y="4703966"/>
              <a:ext cx="8890" cy="366395"/>
            </a:xfrm>
            <a:prstGeom prst="line">
              <a:avLst/>
            </a:prstGeom>
            <a:ln w="12700">
              <a:solidFill>
                <a:srgbClr val="123D89"/>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4"/>
              </p:custDataLst>
            </p:nvPr>
          </p:nvCxnSpPr>
          <p:spPr>
            <a:xfrm flipH="1">
              <a:off x="6163627" y="4703966"/>
              <a:ext cx="8890" cy="366395"/>
            </a:xfrm>
            <a:prstGeom prst="line">
              <a:avLst/>
            </a:prstGeom>
            <a:ln w="12700">
              <a:solidFill>
                <a:srgbClr val="123D89"/>
              </a:solidFill>
            </a:ln>
          </p:spPr>
          <p:style>
            <a:lnRef idx="2">
              <a:schemeClr val="accent1"/>
            </a:lnRef>
            <a:fillRef idx="0">
              <a:srgbClr val="FFFFFF"/>
            </a:fillRef>
            <a:effectRef idx="0">
              <a:srgbClr val="FFFFFF"/>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FD7AA-CEA4-C9BA-10EB-7A79BD76836E}"/>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C37DE163-0EFD-405F-95F0-42307C61FB24}"/>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A576A813-BA5C-CFD6-501A-85939BAAB381}"/>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245452A4-6563-5E28-87DB-EE3813FDE542}"/>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1E7E746D-E4C1-BA91-53B6-9F0575443183}"/>
              </a:ext>
            </a:extLst>
          </p:cNvPr>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sp>
        <p:nvSpPr>
          <p:cNvPr id="32" name="图形">
            <a:extLst>
              <a:ext uri="{FF2B5EF4-FFF2-40B4-BE49-F238E27FC236}">
                <a16:creationId xmlns:a16="http://schemas.microsoft.com/office/drawing/2014/main" id="{2D5811B2-1A01-2EC7-ECF6-2A281B39B225}"/>
              </a:ext>
            </a:extLst>
          </p:cNvPr>
          <p:cNvSpPr txBox="1"/>
          <p:nvPr>
            <p:custDataLst>
              <p:tags r:id="rId3"/>
            </p:custDataLst>
          </p:nvPr>
        </p:nvSpPr>
        <p:spPr>
          <a:xfrm>
            <a:off x="374650" y="1791075"/>
            <a:ext cx="6435372" cy="400110"/>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4.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维护岛屿模型来防止陷入局部最优解</a:t>
            </a:r>
          </a:p>
        </p:txBody>
      </p:sp>
      <p:pic>
        <p:nvPicPr>
          <p:cNvPr id="67" name="图片 66" descr="logo">
            <a:extLst>
              <a:ext uri="{FF2B5EF4-FFF2-40B4-BE49-F238E27FC236}">
                <a16:creationId xmlns:a16="http://schemas.microsoft.com/office/drawing/2014/main" id="{40A528AA-BE93-3DEB-A9E9-26B0801EDC4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9660505C-83FE-DFE6-CED8-8153F5025C57}"/>
              </a:ext>
            </a:extLst>
          </p:cNvPr>
          <p:cNvSpPr txBox="1"/>
          <p:nvPr/>
        </p:nvSpPr>
        <p:spPr>
          <a:xfrm>
            <a:off x="2556745" y="788823"/>
            <a:ext cx="6067605"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err="1">
                <a:solidFill>
                  <a:srgbClr val="00489D"/>
                </a:solidFill>
              </a:rPr>
              <a:t>FunSearch</a:t>
            </a:r>
            <a:endParaRPr lang="zh-CN" altLang="en-US" sz="3600" b="1" dirty="0">
              <a:solidFill>
                <a:srgbClr val="00489D"/>
              </a:solidFill>
            </a:endParaRPr>
          </a:p>
        </p:txBody>
      </p:sp>
      <p:pic>
        <p:nvPicPr>
          <p:cNvPr id="4" name="图片 3">
            <a:extLst>
              <a:ext uri="{FF2B5EF4-FFF2-40B4-BE49-F238E27FC236}">
                <a16:creationId xmlns:a16="http://schemas.microsoft.com/office/drawing/2014/main" id="{5C1FD947-108C-5634-FAFD-658B7F2BA8C9}"/>
              </a:ext>
            </a:extLst>
          </p:cNvPr>
          <p:cNvPicPr>
            <a:picLocks noChangeAspect="1"/>
          </p:cNvPicPr>
          <p:nvPr/>
        </p:nvPicPr>
        <p:blipFill>
          <a:blip r:embed="rId12"/>
          <a:stretch>
            <a:fillRect/>
          </a:stretch>
        </p:blipFill>
        <p:spPr>
          <a:xfrm>
            <a:off x="2307772" y="3016183"/>
            <a:ext cx="6435373" cy="2010627"/>
          </a:xfrm>
          <a:prstGeom prst="rect">
            <a:avLst/>
          </a:prstGeom>
        </p:spPr>
      </p:pic>
    </p:spTree>
    <p:extLst>
      <p:ext uri="{BB962C8B-B14F-4D97-AF65-F5344CB8AC3E}">
        <p14:creationId xmlns:p14="http://schemas.microsoft.com/office/powerpoint/2010/main" val="41576905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607909-61D2-803B-9CDB-C31B25F057F0}"/>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629D3F6C-9F15-FA61-E61A-00BCAC7E0090}"/>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AAC1159F-2A33-072E-6C3D-E7A01994BE00}"/>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DEDDFC61-0DBF-6C26-A515-9C203325CEC7}"/>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3E2D3BE5-BFB7-BEC6-76F5-12D2F353A3C8}"/>
              </a:ext>
            </a:extLst>
          </p:cNvPr>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sp>
        <p:nvSpPr>
          <p:cNvPr id="32" name="图形">
            <a:extLst>
              <a:ext uri="{FF2B5EF4-FFF2-40B4-BE49-F238E27FC236}">
                <a16:creationId xmlns:a16="http://schemas.microsoft.com/office/drawing/2014/main" id="{BE057D04-45AB-88C9-698B-94AC755AC8C0}"/>
              </a:ext>
            </a:extLst>
          </p:cNvPr>
          <p:cNvSpPr txBox="1"/>
          <p:nvPr>
            <p:custDataLst>
              <p:tags r:id="rId3"/>
            </p:custDataLst>
          </p:nvPr>
        </p:nvSpPr>
        <p:spPr>
          <a:xfrm>
            <a:off x="277891" y="1998539"/>
            <a:ext cx="3919640" cy="400110"/>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5.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获取最高分且尽可能短的程序</a:t>
            </a:r>
          </a:p>
        </p:txBody>
      </p:sp>
      <p:pic>
        <p:nvPicPr>
          <p:cNvPr id="67" name="图片 66" descr="logo">
            <a:extLst>
              <a:ext uri="{FF2B5EF4-FFF2-40B4-BE49-F238E27FC236}">
                <a16:creationId xmlns:a16="http://schemas.microsoft.com/office/drawing/2014/main" id="{4BF645FF-F2FD-79C1-093B-1D765F6D4E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5F545C5D-1E72-2C7F-70C7-88CD93580F3E}"/>
              </a:ext>
            </a:extLst>
          </p:cNvPr>
          <p:cNvSpPr txBox="1"/>
          <p:nvPr/>
        </p:nvSpPr>
        <p:spPr>
          <a:xfrm>
            <a:off x="2556745" y="788823"/>
            <a:ext cx="6067605"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err="1">
                <a:solidFill>
                  <a:srgbClr val="00489D"/>
                </a:solidFill>
              </a:rPr>
              <a:t>FunSearch</a:t>
            </a:r>
            <a:endParaRPr lang="zh-CN" altLang="en-US" sz="3600" b="1" dirty="0">
              <a:solidFill>
                <a:srgbClr val="00489D"/>
              </a:solidFill>
            </a:endParaRPr>
          </a:p>
        </p:txBody>
      </p:sp>
      <p:pic>
        <p:nvPicPr>
          <p:cNvPr id="5" name="图片 4">
            <a:extLst>
              <a:ext uri="{FF2B5EF4-FFF2-40B4-BE49-F238E27FC236}">
                <a16:creationId xmlns:a16="http://schemas.microsoft.com/office/drawing/2014/main" id="{B1BE8CF9-2030-DF98-DCE1-3DD2B1346747}"/>
              </a:ext>
            </a:extLst>
          </p:cNvPr>
          <p:cNvPicPr>
            <a:picLocks noChangeAspect="1"/>
          </p:cNvPicPr>
          <p:nvPr/>
        </p:nvPicPr>
        <p:blipFill>
          <a:blip r:embed="rId12"/>
          <a:stretch>
            <a:fillRect/>
          </a:stretch>
        </p:blipFill>
        <p:spPr>
          <a:xfrm>
            <a:off x="1940243" y="3025909"/>
            <a:ext cx="7300593" cy="2293819"/>
          </a:xfrm>
          <a:prstGeom prst="rect">
            <a:avLst/>
          </a:prstGeom>
        </p:spPr>
      </p:pic>
    </p:spTree>
    <p:extLst>
      <p:ext uri="{BB962C8B-B14F-4D97-AF65-F5344CB8AC3E}">
        <p14:creationId xmlns:p14="http://schemas.microsoft.com/office/powerpoint/2010/main" val="24407009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DEE0E5-54C0-0E74-5671-CED0596AD8EE}"/>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48B9A858-ADFF-E2A6-28F0-466745AB6A17}"/>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67156252-BAE7-F2E5-E793-AC7BDFDD3F69}"/>
              </a:ext>
            </a:extLst>
          </p:cNvPr>
          <p:cNvPicPr>
            <a:picLocks noChangeAspect="1"/>
          </p:cNvPicPr>
          <p:nvPr>
            <p:custDataLst>
              <p:tags r:id="rId1"/>
            </p:custDataLst>
          </p:nvPr>
        </p:nvPicPr>
        <p:blipFill>
          <a:blip r:embed="rId9">
            <a:extLst>
              <a:ext uri="{96DAC541-7B7A-43D3-8B79-37D633B846F1}">
                <asvg:svgBlip xmlns:asvg="http://schemas.microsoft.com/office/drawing/2016/SVG/main" r:embed="rId10"/>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40CF069C-558C-15AF-EFE8-73902AB51E6A}"/>
              </a:ext>
            </a:extLst>
          </p:cNvPr>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DBC92005-E5C1-BF9B-6313-5B1FC956FA47}"/>
              </a:ext>
            </a:extLst>
          </p:cNvPr>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sp>
        <p:nvSpPr>
          <p:cNvPr id="7" name="图形">
            <a:extLst>
              <a:ext uri="{FF2B5EF4-FFF2-40B4-BE49-F238E27FC236}">
                <a16:creationId xmlns:a16="http://schemas.microsoft.com/office/drawing/2014/main" id="{513BE91B-D7D4-47EB-5C28-6E9E00C68DA8}"/>
              </a:ext>
            </a:extLst>
          </p:cNvPr>
          <p:cNvSpPr txBox="1">
            <a:spLocks noChangeArrowheads="1"/>
          </p:cNvSpPr>
          <p:nvPr>
            <p:custDataLst>
              <p:tags r:id="rId3"/>
            </p:custDataLst>
          </p:nvPr>
        </p:nvSpPr>
        <p:spPr bwMode="auto">
          <a:xfrm>
            <a:off x="385127" y="1586198"/>
            <a:ext cx="10751820"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研究者让</a:t>
            </a:r>
            <a:r>
              <a:rPr kumimoji="0" lang="en-US" altLang="zh-CN" sz="1400" b="0" i="0" u="none" strike="noStrike" kern="1200" cap="none" spc="200" normalizeH="0" baseline="0" noProof="0" dirty="0" err="1">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FunSearch</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在如下几个问题上进行了实验：</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Cap set</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Admissible set</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Online Bin packing</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a:t>
            </a:r>
          </a:p>
        </p:txBody>
      </p:sp>
      <p:pic>
        <p:nvPicPr>
          <p:cNvPr id="67" name="图片 66" descr="logo">
            <a:extLst>
              <a:ext uri="{FF2B5EF4-FFF2-40B4-BE49-F238E27FC236}">
                <a16:creationId xmlns:a16="http://schemas.microsoft.com/office/drawing/2014/main" id="{3F6D1E21-F2D3-1ADB-E557-4CB09226B5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03130" y="107315"/>
            <a:ext cx="1323340" cy="387985"/>
          </a:xfrm>
          <a:prstGeom prst="rect">
            <a:avLst/>
          </a:prstGeom>
        </p:spPr>
      </p:pic>
      <p:pic>
        <p:nvPicPr>
          <p:cNvPr id="18" name="图片 17" descr="05">
            <a:extLst>
              <a:ext uri="{FF2B5EF4-FFF2-40B4-BE49-F238E27FC236}">
                <a16:creationId xmlns:a16="http://schemas.microsoft.com/office/drawing/2014/main" id="{6FAED375-8878-152D-16BF-BB8E6AEFC6C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3212" y="3320905"/>
            <a:ext cx="614045" cy="321310"/>
          </a:xfrm>
          <a:prstGeom prst="rect">
            <a:avLst/>
          </a:prstGeom>
        </p:spPr>
      </p:pic>
      <p:sp>
        <p:nvSpPr>
          <p:cNvPr id="6" name="TextBox 17">
            <a:extLst>
              <a:ext uri="{FF2B5EF4-FFF2-40B4-BE49-F238E27FC236}">
                <a16:creationId xmlns:a16="http://schemas.microsoft.com/office/drawing/2014/main" id="{932EF755-BE57-03B1-CD52-35004C2134EC}"/>
              </a:ext>
            </a:extLst>
          </p:cNvPr>
          <p:cNvSpPr txBox="1"/>
          <p:nvPr/>
        </p:nvSpPr>
        <p:spPr>
          <a:xfrm>
            <a:off x="4089219"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五、实验设计</a:t>
            </a:r>
          </a:p>
        </p:txBody>
      </p:sp>
      <p:sp>
        <p:nvSpPr>
          <p:cNvPr id="3" name="图形">
            <a:extLst>
              <a:ext uri="{FF2B5EF4-FFF2-40B4-BE49-F238E27FC236}">
                <a16:creationId xmlns:a16="http://schemas.microsoft.com/office/drawing/2014/main" id="{5D990339-7A63-AB84-5DBB-8B7334A2146C}"/>
              </a:ext>
            </a:extLst>
          </p:cNvPr>
          <p:cNvSpPr txBox="1">
            <a:spLocks noChangeArrowheads="1"/>
          </p:cNvSpPr>
          <p:nvPr>
            <p:custDataLst>
              <p:tags r:id="rId4"/>
            </p:custDataLst>
          </p:nvPr>
        </p:nvSpPr>
        <p:spPr bwMode="auto">
          <a:xfrm>
            <a:off x="385127" y="2194567"/>
            <a:ext cx="10751820" cy="81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Cap set</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问题是组合数学中的经典问题。在有限域向量空间里，</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cap set</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指不含三点共线的子集，子集中</a:t>
            </a:r>
            <a:r>
              <a:rPr lang="zh-CN" altLang="en-US" sz="1400" spc="200" dirty="0">
                <a:solidFill>
                  <a:schemeClr val="tx1">
                    <a:lumMod val="75000"/>
                    <a:lumOff val="25000"/>
                  </a:schemeClr>
                </a:solidFill>
                <a:latin typeface="微软雅黑" panose="020B0503020204020204" charset="-122"/>
              </a:rPr>
              <a:t>任意三个不同的元素 </a:t>
            </a:r>
            <a:r>
              <a:rPr lang="en-US" altLang="zh-CN" sz="1400" spc="200" dirty="0" err="1">
                <a:solidFill>
                  <a:schemeClr val="tx1">
                    <a:lumMod val="75000"/>
                    <a:lumOff val="25000"/>
                  </a:schemeClr>
                </a:solidFill>
                <a:latin typeface="微软雅黑" panose="020B0503020204020204" charset="-122"/>
              </a:rPr>
              <a:t>x,y</a:t>
            </a:r>
            <a:r>
              <a:rPr lang="en-US" altLang="zh-CN" sz="1400" spc="200" dirty="0">
                <a:solidFill>
                  <a:schemeClr val="tx1">
                    <a:lumMod val="75000"/>
                    <a:lumOff val="25000"/>
                  </a:schemeClr>
                </a:solidFill>
                <a:latin typeface="微软雅黑" panose="020B0503020204020204" charset="-122"/>
              </a:rPr>
              <a:t>, z</a:t>
            </a:r>
            <a:r>
              <a:rPr lang="zh-CN" altLang="en-US" sz="1400" spc="200" dirty="0">
                <a:solidFill>
                  <a:schemeClr val="tx1">
                    <a:lumMod val="75000"/>
                    <a:lumOff val="25000"/>
                  </a:schemeClr>
                </a:solidFill>
                <a:latin typeface="微软雅黑" panose="020B0503020204020204" charset="-122"/>
              </a:rPr>
              <a:t>都不满足</a:t>
            </a:r>
            <a:r>
              <a:rPr lang="en-US" altLang="zh-CN" sz="1400" spc="200" dirty="0" err="1">
                <a:solidFill>
                  <a:schemeClr val="tx1">
                    <a:lumMod val="75000"/>
                    <a:lumOff val="25000"/>
                  </a:schemeClr>
                </a:solidFill>
                <a:latin typeface="微软雅黑" panose="020B0503020204020204" charset="-122"/>
              </a:rPr>
              <a:t>x+y+z</a:t>
            </a:r>
            <a:r>
              <a:rPr lang="en-US" altLang="zh-CN" sz="1400" spc="200" dirty="0">
                <a:solidFill>
                  <a:schemeClr val="tx1">
                    <a:lumMod val="75000"/>
                    <a:lumOff val="25000"/>
                  </a:schemeClr>
                </a:solidFill>
                <a:latin typeface="微软雅黑" panose="020B0503020204020204" charset="-122"/>
              </a:rPr>
              <a:t>=0</a:t>
            </a:r>
            <a:r>
              <a:rPr lang="zh-CN" altLang="en-US" sz="1400" spc="200" dirty="0">
                <a:solidFill>
                  <a:schemeClr val="tx1">
                    <a:lumMod val="75000"/>
                    <a:lumOff val="25000"/>
                  </a:schemeClr>
                </a:solidFill>
                <a:latin typeface="微软雅黑" panose="020B0503020204020204" charset="-122"/>
              </a:rPr>
              <a:t>（这里的加法是向量空间中的加法，并且运算在有限域上进行）。</a:t>
            </a:r>
            <a:r>
              <a:rPr lang="en-US" altLang="zh-CN" sz="1400" spc="200" dirty="0">
                <a:solidFill>
                  <a:schemeClr val="tx1">
                    <a:lumMod val="75000"/>
                    <a:lumOff val="25000"/>
                  </a:schemeClr>
                </a:solidFill>
                <a:latin typeface="微软雅黑" panose="020B0503020204020204" charset="-122"/>
              </a:rPr>
              <a:t>Cap set</a:t>
            </a:r>
            <a:r>
              <a:rPr lang="zh-CN" altLang="en-US" sz="1400" spc="200" dirty="0">
                <a:solidFill>
                  <a:schemeClr val="tx1">
                    <a:lumMod val="75000"/>
                    <a:lumOff val="25000"/>
                  </a:schemeClr>
                </a:solidFill>
                <a:latin typeface="微软雅黑" panose="020B0503020204020204" charset="-122"/>
              </a:rPr>
              <a:t>问题的目标是在给定维度</a:t>
            </a:r>
            <a:r>
              <a:rPr lang="en-US" altLang="zh-CN" sz="1400" spc="200" dirty="0">
                <a:solidFill>
                  <a:schemeClr val="tx1">
                    <a:lumMod val="75000"/>
                    <a:lumOff val="25000"/>
                  </a:schemeClr>
                </a:solidFill>
                <a:latin typeface="微软雅黑" panose="020B0503020204020204" charset="-122"/>
              </a:rPr>
              <a:t>n</a:t>
            </a:r>
            <a:r>
              <a:rPr lang="zh-CN" altLang="en-US" sz="1400" spc="200" dirty="0">
                <a:solidFill>
                  <a:schemeClr val="tx1">
                    <a:lumMod val="75000"/>
                    <a:lumOff val="25000"/>
                  </a:schemeClr>
                </a:solidFill>
                <a:latin typeface="微软雅黑" panose="020B0503020204020204" charset="-122"/>
              </a:rPr>
              <a:t>的情况下，求出</a:t>
            </a:r>
            <a:r>
              <a:rPr lang="en-US" altLang="zh-CN" sz="1400" spc="200" dirty="0">
                <a:solidFill>
                  <a:schemeClr val="tx1">
                    <a:lumMod val="75000"/>
                    <a:lumOff val="25000"/>
                  </a:schemeClr>
                </a:solidFill>
                <a:latin typeface="微软雅黑" panose="020B0503020204020204" charset="-122"/>
              </a:rPr>
              <a:t>cap set</a:t>
            </a:r>
            <a:r>
              <a:rPr lang="zh-CN" altLang="en-US" sz="1400" spc="200" dirty="0">
                <a:solidFill>
                  <a:schemeClr val="tx1">
                    <a:lumMod val="75000"/>
                    <a:lumOff val="25000"/>
                  </a:schemeClr>
                </a:solidFill>
                <a:latin typeface="微软雅黑" panose="020B0503020204020204" charset="-122"/>
              </a:rPr>
              <a:t>集合的最大规模。</a:t>
            </a:r>
            <a:endParaRPr lang="zh-CN" altLang="en-US" sz="1400" spc="200" dirty="0">
              <a:solidFill>
                <a:schemeClr val="tx1">
                  <a:lumMod val="75000"/>
                  <a:lumOff val="25000"/>
                </a:schemeClr>
              </a:solidFill>
              <a:latin typeface="微软雅黑" panose="020B0503020204020204" charset="-122"/>
              <a:sym typeface="+mn-ea"/>
            </a:endParaRPr>
          </a:p>
        </p:txBody>
      </p:sp>
      <p:sp>
        <p:nvSpPr>
          <p:cNvPr id="5" name="图形">
            <a:extLst>
              <a:ext uri="{FF2B5EF4-FFF2-40B4-BE49-F238E27FC236}">
                <a16:creationId xmlns:a16="http://schemas.microsoft.com/office/drawing/2014/main" id="{DEDC729A-8C5D-EDCD-CCA5-C063FF029480}"/>
              </a:ext>
            </a:extLst>
          </p:cNvPr>
          <p:cNvSpPr txBox="1">
            <a:spLocks noChangeArrowheads="1"/>
          </p:cNvSpPr>
          <p:nvPr>
            <p:custDataLst>
              <p:tags r:id="rId5"/>
            </p:custDataLst>
          </p:nvPr>
        </p:nvSpPr>
        <p:spPr bwMode="auto">
          <a:xfrm>
            <a:off x="385127" y="3642215"/>
            <a:ext cx="10751820"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Admissible sets</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（可行集问题）在优化问题里指满足所有约束条件的解的集合，求解是要在该集合中找最优解。</a:t>
            </a:r>
            <a:endParaRPr lang="zh-CN" altLang="en-US" sz="1400" spc="200" dirty="0">
              <a:solidFill>
                <a:schemeClr val="tx1">
                  <a:lumMod val="75000"/>
                  <a:lumOff val="25000"/>
                </a:schemeClr>
              </a:solidFill>
              <a:latin typeface="微软雅黑" panose="020B0503020204020204" charset="-122"/>
              <a:sym typeface="+mn-ea"/>
            </a:endParaRPr>
          </a:p>
        </p:txBody>
      </p:sp>
      <p:sp>
        <p:nvSpPr>
          <p:cNvPr id="9" name="图形">
            <a:extLst>
              <a:ext uri="{FF2B5EF4-FFF2-40B4-BE49-F238E27FC236}">
                <a16:creationId xmlns:a16="http://schemas.microsoft.com/office/drawing/2014/main" id="{677D18E3-3260-30EC-F442-B349E6CB85EB}"/>
              </a:ext>
            </a:extLst>
          </p:cNvPr>
          <p:cNvSpPr txBox="1">
            <a:spLocks noChangeArrowheads="1"/>
          </p:cNvSpPr>
          <p:nvPr>
            <p:custDataLst>
              <p:tags r:id="rId6"/>
            </p:custDataLst>
          </p:nvPr>
        </p:nvSpPr>
        <p:spPr bwMode="auto">
          <a:xfrm>
            <a:off x="385127" y="4531611"/>
            <a:ext cx="10751820" cy="109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Bin packing</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（装箱问题）是一个经典的组合优化问题。</a:t>
            </a:r>
            <a:r>
              <a:rPr kumimoji="0" lang="zh-CN" altLang="en-US" sz="1400" b="1"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给定</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一组不同大小的物品和固定容量的箱子，目标是用最少数量的箱子将所有物品装下。</a:t>
            </a:r>
            <a:endPar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lang="en-US" altLang="zh-CN" sz="1400" spc="200" dirty="0">
                <a:solidFill>
                  <a:schemeClr val="tx1">
                    <a:lumMod val="75000"/>
                    <a:lumOff val="25000"/>
                  </a:schemeClr>
                </a:solidFill>
                <a:latin typeface="微软雅黑" panose="020B0503020204020204" charset="-122"/>
                <a:sym typeface="+mn-ea"/>
              </a:rPr>
              <a:t>    </a:t>
            </a:r>
            <a:r>
              <a:rPr lang="zh-CN" altLang="en-US" sz="1400" spc="200" dirty="0">
                <a:solidFill>
                  <a:schemeClr val="tx1">
                    <a:lumMod val="75000"/>
                    <a:lumOff val="25000"/>
                  </a:schemeClr>
                </a:solidFill>
                <a:latin typeface="微软雅黑" panose="020B0503020204020204" charset="-122"/>
                <a:sym typeface="+mn-ea"/>
              </a:rPr>
              <a:t>本研究实验的</a:t>
            </a:r>
            <a:r>
              <a:rPr lang="en-US" altLang="zh-CN" sz="1400" spc="200" dirty="0">
                <a:solidFill>
                  <a:schemeClr val="tx1">
                    <a:lumMod val="75000"/>
                    <a:lumOff val="25000"/>
                  </a:schemeClr>
                </a:solidFill>
                <a:latin typeface="微软雅黑" panose="020B0503020204020204" charset="-122"/>
                <a:sym typeface="+mn-ea"/>
              </a:rPr>
              <a:t>Online Bin packing</a:t>
            </a:r>
            <a:r>
              <a:rPr lang="zh-CN" altLang="en-US" sz="1400" spc="200" dirty="0">
                <a:solidFill>
                  <a:schemeClr val="tx1">
                    <a:lumMod val="75000"/>
                    <a:lumOff val="25000"/>
                  </a:schemeClr>
                </a:solidFill>
                <a:latin typeface="微软雅黑" panose="020B0503020204020204" charset="-122"/>
                <a:sym typeface="+mn-ea"/>
              </a:rPr>
              <a:t>是</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Bin packing</a:t>
            </a:r>
            <a:r>
              <a:rPr lang="zh-CN" altLang="en-US" sz="1400" spc="200" dirty="0">
                <a:solidFill>
                  <a:schemeClr val="tx1">
                    <a:lumMod val="75000"/>
                    <a:lumOff val="25000"/>
                  </a:schemeClr>
                </a:solidFill>
                <a:latin typeface="微软雅黑" panose="020B0503020204020204" charset="-122"/>
                <a:sym typeface="+mn-ea"/>
              </a:rPr>
              <a:t>的变体。在该问题中，物品逐个到达，</a:t>
            </a:r>
            <a:r>
              <a:rPr lang="zh-CN" altLang="en-US" sz="1400" b="1" spc="200" dirty="0">
                <a:solidFill>
                  <a:schemeClr val="tx1">
                    <a:lumMod val="75000"/>
                    <a:lumOff val="25000"/>
                  </a:schemeClr>
                </a:solidFill>
                <a:latin typeface="微软雅黑" panose="020B0503020204020204" charset="-122"/>
                <a:sym typeface="+mn-ea"/>
              </a:rPr>
              <a:t>不事先给定</a:t>
            </a:r>
            <a:r>
              <a:rPr lang="zh-CN" altLang="en-US" sz="1400" spc="200" dirty="0">
                <a:solidFill>
                  <a:schemeClr val="tx1">
                    <a:lumMod val="75000"/>
                    <a:lumOff val="25000"/>
                  </a:schemeClr>
                </a:solidFill>
                <a:latin typeface="微软雅黑" panose="020B0503020204020204" charset="-122"/>
                <a:sym typeface="+mn-ea"/>
              </a:rPr>
              <a:t>，每次物品到达时，必须立刻决定将其放入哪个固定容量的箱子，且</a:t>
            </a:r>
            <a:r>
              <a:rPr lang="zh-CN" altLang="en-US" sz="1400" b="1" spc="200" dirty="0">
                <a:solidFill>
                  <a:schemeClr val="tx1">
                    <a:lumMod val="75000"/>
                    <a:lumOff val="25000"/>
                  </a:schemeClr>
                </a:solidFill>
                <a:latin typeface="微软雅黑" panose="020B0503020204020204" charset="-122"/>
                <a:sym typeface="+mn-ea"/>
              </a:rPr>
              <a:t>不知后续物品信息</a:t>
            </a:r>
            <a:r>
              <a:rPr lang="zh-CN" altLang="en-US" sz="1400" spc="200" dirty="0">
                <a:solidFill>
                  <a:schemeClr val="tx1">
                    <a:lumMod val="75000"/>
                    <a:lumOff val="25000"/>
                  </a:schemeClr>
                </a:solidFill>
                <a:latin typeface="微软雅黑" panose="020B0503020204020204" charset="-122"/>
                <a:sym typeface="+mn-ea"/>
              </a:rPr>
              <a:t>。</a:t>
            </a:r>
          </a:p>
        </p:txBody>
      </p:sp>
    </p:spTree>
    <p:extLst>
      <p:ext uri="{BB962C8B-B14F-4D97-AF65-F5344CB8AC3E}">
        <p14:creationId xmlns:p14="http://schemas.microsoft.com/office/powerpoint/2010/main" val="8077470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984225-1D8E-9F5A-C4FB-435C799D0C60}"/>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12B1B0D9-1E7F-A91E-75C1-C657A445720E}"/>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FDCF1197-2E97-526C-FDA1-B1825BC60815}"/>
              </a:ext>
            </a:extLst>
          </p:cNvPr>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D9353762-BFC0-58FD-FAB2-FDE08601260D}"/>
              </a:ext>
            </a:extLst>
          </p:cNvPr>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6899155D-3C82-9937-ACD8-EDA24EB79038}"/>
              </a:ext>
            </a:extLst>
          </p:cNvPr>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pic>
        <p:nvPicPr>
          <p:cNvPr id="67" name="图片 66" descr="logo">
            <a:extLst>
              <a:ext uri="{FF2B5EF4-FFF2-40B4-BE49-F238E27FC236}">
                <a16:creationId xmlns:a16="http://schemas.microsoft.com/office/drawing/2014/main" id="{BDFEB11A-1F7F-BC77-13EB-0BAC086B150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2178710E-D5E0-5C9D-3A92-4C3D14CF26BA}"/>
              </a:ext>
            </a:extLst>
          </p:cNvPr>
          <p:cNvSpPr txBox="1"/>
          <p:nvPr/>
        </p:nvSpPr>
        <p:spPr>
          <a:xfrm>
            <a:off x="4089222"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六、实验结果</a:t>
            </a:r>
          </a:p>
        </p:txBody>
      </p:sp>
      <p:pic>
        <p:nvPicPr>
          <p:cNvPr id="4" name="图片 3">
            <a:extLst>
              <a:ext uri="{FF2B5EF4-FFF2-40B4-BE49-F238E27FC236}">
                <a16:creationId xmlns:a16="http://schemas.microsoft.com/office/drawing/2014/main" id="{25FFF37A-A01C-487B-1CD9-F4CAED317824}"/>
              </a:ext>
            </a:extLst>
          </p:cNvPr>
          <p:cNvPicPr>
            <a:picLocks noChangeAspect="1"/>
          </p:cNvPicPr>
          <p:nvPr/>
        </p:nvPicPr>
        <p:blipFill>
          <a:blip r:embed="rId14"/>
          <a:stretch>
            <a:fillRect/>
          </a:stretch>
        </p:blipFill>
        <p:spPr>
          <a:xfrm>
            <a:off x="374650" y="2844870"/>
            <a:ext cx="3345470" cy="701101"/>
          </a:xfrm>
          <a:prstGeom prst="rect">
            <a:avLst/>
          </a:prstGeom>
        </p:spPr>
      </p:pic>
      <p:pic>
        <p:nvPicPr>
          <p:cNvPr id="9" name="图片 8">
            <a:extLst>
              <a:ext uri="{FF2B5EF4-FFF2-40B4-BE49-F238E27FC236}">
                <a16:creationId xmlns:a16="http://schemas.microsoft.com/office/drawing/2014/main" id="{C40B9C22-DC91-2E64-11B5-5A33F1D2645E}"/>
              </a:ext>
            </a:extLst>
          </p:cNvPr>
          <p:cNvPicPr>
            <a:picLocks noChangeAspect="1"/>
          </p:cNvPicPr>
          <p:nvPr/>
        </p:nvPicPr>
        <p:blipFill>
          <a:blip r:embed="rId15"/>
          <a:stretch>
            <a:fillRect/>
          </a:stretch>
        </p:blipFill>
        <p:spPr>
          <a:xfrm>
            <a:off x="4089222" y="2470400"/>
            <a:ext cx="2796782" cy="1539373"/>
          </a:xfrm>
          <a:prstGeom prst="rect">
            <a:avLst/>
          </a:prstGeom>
        </p:spPr>
      </p:pic>
      <p:pic>
        <p:nvPicPr>
          <p:cNvPr id="13" name="图片 12">
            <a:extLst>
              <a:ext uri="{FF2B5EF4-FFF2-40B4-BE49-F238E27FC236}">
                <a16:creationId xmlns:a16="http://schemas.microsoft.com/office/drawing/2014/main" id="{F8FF1D16-0D39-93EE-B360-4AA9F647822C}"/>
              </a:ext>
            </a:extLst>
          </p:cNvPr>
          <p:cNvPicPr>
            <a:picLocks noChangeAspect="1"/>
          </p:cNvPicPr>
          <p:nvPr/>
        </p:nvPicPr>
        <p:blipFill>
          <a:blip r:embed="rId16"/>
          <a:stretch>
            <a:fillRect/>
          </a:stretch>
        </p:blipFill>
        <p:spPr>
          <a:xfrm>
            <a:off x="7300891" y="2508503"/>
            <a:ext cx="3741744" cy="1501270"/>
          </a:xfrm>
          <a:prstGeom prst="rect">
            <a:avLst/>
          </a:prstGeom>
        </p:spPr>
      </p:pic>
      <p:sp>
        <p:nvSpPr>
          <p:cNvPr id="3" name="图形">
            <a:extLst>
              <a:ext uri="{FF2B5EF4-FFF2-40B4-BE49-F238E27FC236}">
                <a16:creationId xmlns:a16="http://schemas.microsoft.com/office/drawing/2014/main" id="{F7D6EC08-5590-1F3E-7895-411A4213D248}"/>
              </a:ext>
            </a:extLst>
          </p:cNvPr>
          <p:cNvSpPr txBox="1">
            <a:spLocks noChangeArrowheads="1"/>
          </p:cNvSpPr>
          <p:nvPr>
            <p:custDataLst>
              <p:tags r:id="rId3"/>
            </p:custDataLst>
          </p:nvPr>
        </p:nvSpPr>
        <p:spPr bwMode="auto">
          <a:xfrm>
            <a:off x="1151480" y="4198769"/>
            <a:ext cx="1522051"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cap set</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结果</a:t>
            </a:r>
            <a:endPar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
        <p:nvSpPr>
          <p:cNvPr id="5" name="图形">
            <a:extLst>
              <a:ext uri="{FF2B5EF4-FFF2-40B4-BE49-F238E27FC236}">
                <a16:creationId xmlns:a16="http://schemas.microsoft.com/office/drawing/2014/main" id="{5E4AFC1C-1EB9-5A34-9827-178777D27B61}"/>
              </a:ext>
            </a:extLst>
          </p:cNvPr>
          <p:cNvSpPr txBox="1">
            <a:spLocks noChangeArrowheads="1"/>
          </p:cNvSpPr>
          <p:nvPr>
            <p:custDataLst>
              <p:tags r:id="rId4"/>
            </p:custDataLst>
          </p:nvPr>
        </p:nvSpPr>
        <p:spPr bwMode="auto">
          <a:xfrm>
            <a:off x="4510831" y="4198769"/>
            <a:ext cx="2159417"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t>
            </a: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Admissible set</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结果</a:t>
            </a:r>
            <a:endPar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
        <p:nvSpPr>
          <p:cNvPr id="12" name="图形">
            <a:extLst>
              <a:ext uri="{FF2B5EF4-FFF2-40B4-BE49-F238E27FC236}">
                <a16:creationId xmlns:a16="http://schemas.microsoft.com/office/drawing/2014/main" id="{4ADCBBA1-5CF2-8600-8B37-D0853D81DB24}"/>
              </a:ext>
            </a:extLst>
          </p:cNvPr>
          <p:cNvSpPr txBox="1">
            <a:spLocks noChangeArrowheads="1"/>
          </p:cNvSpPr>
          <p:nvPr>
            <p:custDataLst>
              <p:tags r:id="rId5"/>
            </p:custDataLst>
          </p:nvPr>
        </p:nvSpPr>
        <p:spPr bwMode="auto">
          <a:xfrm>
            <a:off x="7862018" y="4198769"/>
            <a:ext cx="2619489"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t>
            </a: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Online bin packing</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结果</a:t>
            </a:r>
            <a:endPar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6237182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89BD68-BD4A-D8FB-6439-A112DED12268}"/>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1AE35D74-8DF3-5788-9171-CE7683BFCDBF}"/>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31EE4BB7-1F0B-D70B-D527-DCDB95DDB59B}"/>
              </a:ext>
            </a:extLst>
          </p:cNvPr>
          <p:cNvPicPr>
            <a:picLocks noChangeAspect="1"/>
          </p:cNvPicPr>
          <p:nvPr>
            <p:custDataLst>
              <p:tags r:id="rId1"/>
            </p:custDataLst>
          </p:nvPr>
        </p:nvPicPr>
        <p:blipFill>
          <a:blip r:embed="rId5">
            <a:extLst>
              <a:ext uri="{96DAC541-7B7A-43D3-8B79-37D633B846F1}">
                <asvg:svgBlip xmlns:asvg="http://schemas.microsoft.com/office/drawing/2016/SVG/main" r:embed="rId6"/>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5F88E6BC-FA29-542E-0C2C-E687418F5A37}"/>
              </a:ext>
            </a:extLst>
          </p:cNvPr>
          <p:cNvPicPr>
            <a:picLocks noChangeAspect="1"/>
          </p:cNvPicPr>
          <p:nvPr>
            <p:custDataLst>
              <p:tags r:id="rId2"/>
            </p:custDataLst>
          </p:nvPr>
        </p:nvPicPr>
        <p:blipFill>
          <a:blip r:embed="rId7">
            <a:extLst>
              <a:ext uri="{96DAC541-7B7A-43D3-8B79-37D633B846F1}">
                <asvg:svgBlip xmlns:asvg="http://schemas.microsoft.com/office/drawing/2016/SVG/main" r:embed="rId8"/>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C04FE981-038D-86D1-A44E-9826E06C8C51}"/>
              </a:ext>
            </a:extLst>
          </p:cNvPr>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pic>
        <p:nvPicPr>
          <p:cNvPr id="67" name="图片 66" descr="logo">
            <a:extLst>
              <a:ext uri="{FF2B5EF4-FFF2-40B4-BE49-F238E27FC236}">
                <a16:creationId xmlns:a16="http://schemas.microsoft.com/office/drawing/2014/main" id="{EA550838-8E90-08CF-5B27-90A7CE51C6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89F6E348-BD8E-FC5A-1604-CC86DE28DB29}"/>
              </a:ext>
            </a:extLst>
          </p:cNvPr>
          <p:cNvSpPr txBox="1"/>
          <p:nvPr/>
        </p:nvSpPr>
        <p:spPr>
          <a:xfrm>
            <a:off x="3567208" y="2904920"/>
            <a:ext cx="4387658"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七、结论与未来工作</a:t>
            </a:r>
          </a:p>
        </p:txBody>
      </p:sp>
    </p:spTree>
    <p:extLst>
      <p:ext uri="{BB962C8B-B14F-4D97-AF65-F5344CB8AC3E}">
        <p14:creationId xmlns:p14="http://schemas.microsoft.com/office/powerpoint/2010/main" val="27025517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30964A-1E1A-E760-7898-A58F2D28BF70}"/>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8F3A84E7-2AAB-7383-931D-4BB3C22BEA02}"/>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BB88312D-4D03-C7D5-BEE9-8569D00CE4BC}"/>
              </a:ext>
            </a:extLst>
          </p:cNvPr>
          <p:cNvPicPr>
            <a:picLocks noChangeAspect="1"/>
          </p:cNvPicPr>
          <p:nvPr>
            <p:custDataLst>
              <p:tags r:id="rId1"/>
            </p:custDataLst>
          </p:nvPr>
        </p:nvPicPr>
        <p:blipFill>
          <a:blip r:embed="rId11">
            <a:extLst>
              <a:ext uri="{96DAC541-7B7A-43D3-8B79-37D633B846F1}">
                <asvg:svgBlip xmlns:asvg="http://schemas.microsoft.com/office/drawing/2016/SVG/main" r:embed="rId12"/>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E7BD98EA-A7E2-9648-06C3-D737FDC90C97}"/>
              </a:ext>
            </a:extLst>
          </p:cNvPr>
          <p:cNvPicPr>
            <a:picLocks noChangeAspect="1"/>
          </p:cNvPicPr>
          <p:nvPr>
            <p:custDataLst>
              <p:tags r:id="rId2"/>
            </p:custDataLst>
          </p:nvPr>
        </p:nvPicPr>
        <p:blipFill>
          <a:blip r:embed="rId13">
            <a:extLst>
              <a:ext uri="{96DAC541-7B7A-43D3-8B79-37D633B846F1}">
                <asvg:svgBlip xmlns:asvg="http://schemas.microsoft.com/office/drawing/2016/SVG/main" r:embed="rId14"/>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C1B3ACDC-B057-30BF-0A67-67C4CDA8D264}"/>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pic>
        <p:nvPicPr>
          <p:cNvPr id="67" name="图片 66" descr="logo">
            <a:extLst>
              <a:ext uri="{FF2B5EF4-FFF2-40B4-BE49-F238E27FC236}">
                <a16:creationId xmlns:a16="http://schemas.microsoft.com/office/drawing/2014/main" id="{795E21A6-0224-F2A1-0373-84C353EC79C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03130" y="107315"/>
            <a:ext cx="1323340" cy="387985"/>
          </a:xfrm>
          <a:prstGeom prst="rect">
            <a:avLst/>
          </a:prstGeom>
        </p:spPr>
      </p:pic>
      <p:cxnSp>
        <p:nvCxnSpPr>
          <p:cNvPr id="6" name="直接连接符 5">
            <a:extLst>
              <a:ext uri="{FF2B5EF4-FFF2-40B4-BE49-F238E27FC236}">
                <a16:creationId xmlns:a16="http://schemas.microsoft.com/office/drawing/2014/main" id="{704C9387-CB54-A14D-DD37-8CB3A2887109}"/>
              </a:ext>
            </a:extLst>
          </p:cNvPr>
          <p:cNvCxnSpPr/>
          <p:nvPr/>
        </p:nvCxnSpPr>
        <p:spPr>
          <a:xfrm>
            <a:off x="648266" y="2155914"/>
            <a:ext cx="414670" cy="0"/>
          </a:xfrm>
          <a:prstGeom prst="line">
            <a:avLst/>
          </a:prstGeom>
          <a:ln w="25400" cap="flat">
            <a:solidFill>
              <a:srgbClr val="AC4384"/>
            </a:solidFill>
            <a:beve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A42C447-21E6-D043-6E5D-D56F86DCCC73}"/>
              </a:ext>
            </a:extLst>
          </p:cNvPr>
          <p:cNvSpPr txBox="1"/>
          <p:nvPr/>
        </p:nvSpPr>
        <p:spPr>
          <a:xfrm>
            <a:off x="1237239" y="1733629"/>
            <a:ext cx="3947160" cy="1106805"/>
          </a:xfrm>
          <a:prstGeom prst="rect">
            <a:avLst/>
          </a:prstGeom>
          <a:noFill/>
        </p:spPr>
        <p:txBody>
          <a:bodyPr wrap="square" rtlCol="0">
            <a:spAutoFit/>
          </a:bodyPr>
          <a:lstStyle/>
          <a:p>
            <a:r>
              <a:rPr lang="en-US" altLang="zh-CN" sz="6600" dirty="0">
                <a:latin typeface="微软雅黑" panose="020B0503020204020204" charset="-122"/>
                <a:ea typeface="微软雅黑" panose="020B0503020204020204" charset="-122"/>
              </a:rPr>
              <a:t>P</a:t>
            </a:r>
            <a:r>
              <a:rPr lang="en-US" altLang="zh-CN" sz="6000" dirty="0">
                <a:latin typeface="微软雅黑" panose="020B0503020204020204" charset="-122"/>
                <a:ea typeface="微软雅黑" panose="020B0503020204020204" charset="-122"/>
              </a:rPr>
              <a:t>art </a:t>
            </a:r>
            <a:r>
              <a:rPr lang="en-US" altLang="zh-CN" sz="6000" dirty="0">
                <a:solidFill>
                  <a:srgbClr val="AC4384"/>
                </a:solidFill>
                <a:latin typeface="微软雅黑" panose="020B0503020204020204" charset="-122"/>
                <a:ea typeface="微软雅黑" panose="020B0503020204020204" charset="-122"/>
              </a:rPr>
              <a:t>two</a:t>
            </a:r>
          </a:p>
        </p:txBody>
      </p:sp>
      <p:sp>
        <p:nvSpPr>
          <p:cNvPr id="11" name="iconfont-1192-846629">
            <a:extLst>
              <a:ext uri="{FF2B5EF4-FFF2-40B4-BE49-F238E27FC236}">
                <a16:creationId xmlns:a16="http://schemas.microsoft.com/office/drawing/2014/main" id="{BCFA016A-0FAF-1785-EB97-35B7D84A3DCC}"/>
              </a:ext>
            </a:extLst>
          </p:cNvPr>
          <p:cNvSpPr>
            <a:spLocks noChangeAspect="1"/>
          </p:cNvSpPr>
          <p:nvPr/>
        </p:nvSpPr>
        <p:spPr bwMode="auto">
          <a:xfrm rot="10800000">
            <a:off x="5110417"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sp>
        <p:nvSpPr>
          <p:cNvPr id="13" name="iconfont-1192-846629">
            <a:extLst>
              <a:ext uri="{FF2B5EF4-FFF2-40B4-BE49-F238E27FC236}">
                <a16:creationId xmlns:a16="http://schemas.microsoft.com/office/drawing/2014/main" id="{365C6515-7468-BB55-CF00-8802121213AD}"/>
              </a:ext>
            </a:extLst>
          </p:cNvPr>
          <p:cNvSpPr>
            <a:spLocks noChangeAspect="1"/>
          </p:cNvSpPr>
          <p:nvPr/>
        </p:nvSpPr>
        <p:spPr bwMode="auto">
          <a:xfrm rot="10800000">
            <a:off x="5358672"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sp>
        <p:nvSpPr>
          <p:cNvPr id="5" name="iconfont-1192-846629">
            <a:extLst>
              <a:ext uri="{FF2B5EF4-FFF2-40B4-BE49-F238E27FC236}">
                <a16:creationId xmlns:a16="http://schemas.microsoft.com/office/drawing/2014/main" id="{A571546C-2FEF-3A06-FEBE-C42A8D5A4D25}"/>
              </a:ext>
            </a:extLst>
          </p:cNvPr>
          <p:cNvSpPr>
            <a:spLocks noChangeAspect="1"/>
          </p:cNvSpPr>
          <p:nvPr/>
        </p:nvSpPr>
        <p:spPr bwMode="auto">
          <a:xfrm rot="10800000">
            <a:off x="5606927"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grpSp>
        <p:nvGrpSpPr>
          <p:cNvPr id="4" name="组合 3">
            <a:extLst>
              <a:ext uri="{FF2B5EF4-FFF2-40B4-BE49-F238E27FC236}">
                <a16:creationId xmlns:a16="http://schemas.microsoft.com/office/drawing/2014/main" id="{C984880B-6CA2-AE86-D8AF-2AD7A5F9921B}"/>
              </a:ext>
            </a:extLst>
          </p:cNvPr>
          <p:cNvGrpSpPr/>
          <p:nvPr/>
        </p:nvGrpSpPr>
        <p:grpSpPr>
          <a:xfrm>
            <a:off x="614679" y="3023870"/>
            <a:ext cx="9992361" cy="1670050"/>
            <a:chOff x="614680" y="3023870"/>
            <a:chExt cx="7063740" cy="1670050"/>
          </a:xfrm>
        </p:grpSpPr>
        <p:sp>
          <p:nvSpPr>
            <p:cNvPr id="7" name="íSḷiḍê">
              <a:extLst>
                <a:ext uri="{FF2B5EF4-FFF2-40B4-BE49-F238E27FC236}">
                  <a16:creationId xmlns:a16="http://schemas.microsoft.com/office/drawing/2014/main" id="{6C8FB78D-AABD-54B8-69E9-E5696FF76E28}"/>
                </a:ext>
              </a:extLst>
            </p:cNvPr>
            <p:cNvSpPr/>
            <p:nvPr/>
          </p:nvSpPr>
          <p:spPr>
            <a:xfrm>
              <a:off x="614680" y="3023870"/>
              <a:ext cx="7063740" cy="292100"/>
            </a:xfrm>
            <a:prstGeom prst="rect">
              <a:avLst/>
            </a:prstGeom>
            <a:solidFill>
              <a:srgbClr val="12408E"/>
            </a:solidFill>
            <a:ln w="12700" cap="rnd">
              <a:noFill/>
              <a:prstDash val="solid"/>
              <a:rou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lnSpcReduction="10000"/>
            </a:bodyPr>
            <a:lstStyle/>
            <a:p>
              <a:pPr algn="ctr" defTabSz="914400"/>
              <a:endParaRPr lang="zh-CN" altLang="en-US" sz="1600" b="1" dirty="0">
                <a:solidFill>
                  <a:schemeClr val="tx1">
                    <a:lumMod val="85000"/>
                    <a:lumOff val="15000"/>
                  </a:schemeClr>
                </a:solidFill>
              </a:endParaRPr>
            </a:p>
          </p:txBody>
        </p:sp>
        <p:sp>
          <p:nvSpPr>
            <p:cNvPr id="10" name="î$ľîḍè">
              <a:extLst>
                <a:ext uri="{FF2B5EF4-FFF2-40B4-BE49-F238E27FC236}">
                  <a16:creationId xmlns:a16="http://schemas.microsoft.com/office/drawing/2014/main" id="{7D4DAE79-D8C0-F434-4709-64A741E293EA}"/>
                </a:ext>
              </a:extLst>
            </p:cNvPr>
            <p:cNvSpPr/>
            <p:nvPr/>
          </p:nvSpPr>
          <p:spPr>
            <a:xfrm>
              <a:off x="614680" y="3315970"/>
              <a:ext cx="7063740" cy="1377950"/>
            </a:xfrm>
            <a:prstGeom prst="rect">
              <a:avLst/>
            </a:prstGeom>
            <a:solidFill>
              <a:schemeClr val="bg1"/>
            </a:solidFill>
            <a:ln>
              <a:noFill/>
            </a:ln>
            <a:effectLst>
              <a:outerShdw blurRad="584200" dist="203200" dir="5400000" sx="92000" sy="92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p>
          </p:txBody>
        </p:sp>
      </p:grpSp>
      <p:sp>
        <p:nvSpPr>
          <p:cNvPr id="41" name="矩形 40">
            <a:extLst>
              <a:ext uri="{FF2B5EF4-FFF2-40B4-BE49-F238E27FC236}">
                <a16:creationId xmlns:a16="http://schemas.microsoft.com/office/drawing/2014/main" id="{71EE692F-9F33-DCBD-6D4A-CD2819B53F3B}"/>
              </a:ext>
            </a:extLst>
          </p:cNvPr>
          <p:cNvSpPr/>
          <p:nvPr>
            <p:custDataLst>
              <p:tags r:id="rId3"/>
            </p:custDataLst>
          </p:nvPr>
        </p:nvSpPr>
        <p:spPr>
          <a:xfrm>
            <a:off x="724813" y="3697368"/>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研究背景</a:t>
            </a:r>
            <a:endParaRPr lang="en-US" altLang="zh-CN" sz="1300" dirty="0">
              <a:solidFill>
                <a:schemeClr val="bg2">
                  <a:lumMod val="25000"/>
                </a:schemeClr>
              </a:solidFill>
            </a:endParaRPr>
          </a:p>
        </p:txBody>
      </p:sp>
      <p:sp>
        <p:nvSpPr>
          <p:cNvPr id="21" name="TextBox 17">
            <a:extLst>
              <a:ext uri="{FF2B5EF4-FFF2-40B4-BE49-F238E27FC236}">
                <a16:creationId xmlns:a16="http://schemas.microsoft.com/office/drawing/2014/main" id="{48696455-CE41-23C5-2423-DDE72220FD9A}"/>
              </a:ext>
            </a:extLst>
          </p:cNvPr>
          <p:cNvSpPr txBox="1"/>
          <p:nvPr/>
        </p:nvSpPr>
        <p:spPr>
          <a:xfrm>
            <a:off x="6103803" y="2023484"/>
            <a:ext cx="5259691" cy="670333"/>
          </a:xfrm>
          <a:prstGeom prst="rect">
            <a:avLst/>
          </a:prstGeom>
          <a:noFill/>
        </p:spPr>
        <p:txBody>
          <a:bodyPr wrap="none" lIns="115212" tIns="57605" rIns="115212" bIns="57605" rtlCol="0">
            <a:spAutoFit/>
          </a:bodyPr>
          <a:lstStyle/>
          <a:p>
            <a:r>
              <a:rPr lang="en-US" altLang="zh-CN" sz="3600" b="1" dirty="0">
                <a:solidFill>
                  <a:srgbClr val="00489D"/>
                </a:solidFill>
              </a:rPr>
              <a:t>Evolution of Heuristics</a:t>
            </a:r>
            <a:endParaRPr lang="zh-CN" altLang="en-US" sz="3600" b="1" dirty="0">
              <a:solidFill>
                <a:srgbClr val="00489D"/>
              </a:solidFill>
            </a:endParaRPr>
          </a:p>
        </p:txBody>
      </p:sp>
      <p:pic>
        <p:nvPicPr>
          <p:cNvPr id="2" name="图片 1" descr="07-3">
            <a:extLst>
              <a:ext uri="{FF2B5EF4-FFF2-40B4-BE49-F238E27FC236}">
                <a16:creationId xmlns:a16="http://schemas.microsoft.com/office/drawing/2014/main" id="{0513304B-69F6-0D52-C9AB-BE24E1C92298}"/>
              </a:ext>
            </a:extLst>
          </p:cNvPr>
          <p:cNvPicPr>
            <a:picLocks noChangeAspect="1"/>
          </p:cNvPicPr>
          <p:nvPr/>
        </p:nvPicPr>
        <p:blipFill>
          <a:blip r:embed="rId17">
            <a:alphaModFix amt="40000"/>
            <a:extLst>
              <a:ext uri="{96DAC541-7B7A-43D3-8B79-37D633B846F1}">
                <asvg:svgBlip xmlns:asvg="http://schemas.microsoft.com/office/drawing/2016/SVG/main" r:embed="rId18"/>
              </a:ext>
            </a:extLst>
          </a:blip>
          <a:srcRect t="29511" r="10497"/>
          <a:stretch>
            <a:fillRect/>
          </a:stretch>
        </p:blipFill>
        <p:spPr>
          <a:xfrm rot="5400000">
            <a:off x="8272145" y="3230245"/>
            <a:ext cx="3259455" cy="3239770"/>
          </a:xfrm>
          <a:prstGeom prst="rect">
            <a:avLst/>
          </a:prstGeom>
        </p:spPr>
      </p:pic>
      <p:sp>
        <p:nvSpPr>
          <p:cNvPr id="9" name="矩形 8">
            <a:extLst>
              <a:ext uri="{FF2B5EF4-FFF2-40B4-BE49-F238E27FC236}">
                <a16:creationId xmlns:a16="http://schemas.microsoft.com/office/drawing/2014/main" id="{A9FF2F6D-DC86-D805-D957-CD291245A7E3}"/>
              </a:ext>
            </a:extLst>
          </p:cNvPr>
          <p:cNvSpPr/>
          <p:nvPr>
            <p:custDataLst>
              <p:tags r:id="rId4"/>
            </p:custDataLst>
          </p:nvPr>
        </p:nvSpPr>
        <p:spPr>
          <a:xfrm>
            <a:off x="2180875" y="3708389"/>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科学问题</a:t>
            </a:r>
            <a:endParaRPr lang="en-US" altLang="zh-CN" sz="1300" dirty="0">
              <a:solidFill>
                <a:schemeClr val="bg2">
                  <a:lumMod val="25000"/>
                </a:schemeClr>
              </a:solidFill>
            </a:endParaRPr>
          </a:p>
        </p:txBody>
      </p:sp>
      <p:sp>
        <p:nvSpPr>
          <p:cNvPr id="12" name="矩形 11">
            <a:extLst>
              <a:ext uri="{FF2B5EF4-FFF2-40B4-BE49-F238E27FC236}">
                <a16:creationId xmlns:a16="http://schemas.microsoft.com/office/drawing/2014/main" id="{7B01A6BD-D712-047F-0816-3CBBD07CDF81}"/>
              </a:ext>
            </a:extLst>
          </p:cNvPr>
          <p:cNvSpPr/>
          <p:nvPr>
            <p:custDataLst>
              <p:tags r:id="rId5"/>
            </p:custDataLst>
          </p:nvPr>
        </p:nvSpPr>
        <p:spPr>
          <a:xfrm>
            <a:off x="3636937" y="3708389"/>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难点</a:t>
            </a:r>
            <a:endParaRPr lang="en-US" altLang="zh-CN" sz="1300" dirty="0">
              <a:solidFill>
                <a:schemeClr val="bg2">
                  <a:lumMod val="25000"/>
                </a:schemeClr>
              </a:solidFill>
            </a:endParaRPr>
          </a:p>
        </p:txBody>
      </p:sp>
      <p:sp>
        <p:nvSpPr>
          <p:cNvPr id="15" name="矩形 14">
            <a:extLst>
              <a:ext uri="{FF2B5EF4-FFF2-40B4-BE49-F238E27FC236}">
                <a16:creationId xmlns:a16="http://schemas.microsoft.com/office/drawing/2014/main" id="{9B004B5B-F2FB-0E00-7D15-ADF5675849CB}"/>
              </a:ext>
            </a:extLst>
          </p:cNvPr>
          <p:cNvSpPr/>
          <p:nvPr>
            <p:custDataLst>
              <p:tags r:id="rId6"/>
            </p:custDataLst>
          </p:nvPr>
        </p:nvSpPr>
        <p:spPr>
          <a:xfrm>
            <a:off x="4503400" y="3689010"/>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解决方案</a:t>
            </a:r>
            <a:endParaRPr lang="en-US" altLang="zh-CN" sz="1300" dirty="0">
              <a:solidFill>
                <a:schemeClr val="bg2">
                  <a:lumMod val="25000"/>
                </a:schemeClr>
              </a:solidFill>
            </a:endParaRPr>
          </a:p>
        </p:txBody>
      </p:sp>
      <p:sp>
        <p:nvSpPr>
          <p:cNvPr id="16" name="矩形 15">
            <a:extLst>
              <a:ext uri="{FF2B5EF4-FFF2-40B4-BE49-F238E27FC236}">
                <a16:creationId xmlns:a16="http://schemas.microsoft.com/office/drawing/2014/main" id="{49053E4E-313D-B9A1-71F3-7A223D87F5A2}"/>
              </a:ext>
            </a:extLst>
          </p:cNvPr>
          <p:cNvSpPr/>
          <p:nvPr>
            <p:custDataLst>
              <p:tags r:id="rId7"/>
            </p:custDataLst>
          </p:nvPr>
        </p:nvSpPr>
        <p:spPr>
          <a:xfrm>
            <a:off x="5959462" y="3698854"/>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实验设计</a:t>
            </a:r>
            <a:endParaRPr lang="en-US" altLang="zh-CN" sz="1300" dirty="0">
              <a:solidFill>
                <a:schemeClr val="bg2">
                  <a:lumMod val="25000"/>
                </a:schemeClr>
              </a:solidFill>
            </a:endParaRPr>
          </a:p>
        </p:txBody>
      </p:sp>
      <p:sp>
        <p:nvSpPr>
          <p:cNvPr id="18" name="矩形 17">
            <a:extLst>
              <a:ext uri="{FF2B5EF4-FFF2-40B4-BE49-F238E27FC236}">
                <a16:creationId xmlns:a16="http://schemas.microsoft.com/office/drawing/2014/main" id="{DCDD54FE-0939-AF9D-B418-390BE8390165}"/>
              </a:ext>
            </a:extLst>
          </p:cNvPr>
          <p:cNvSpPr/>
          <p:nvPr>
            <p:custDataLst>
              <p:tags r:id="rId8"/>
            </p:custDataLst>
          </p:nvPr>
        </p:nvSpPr>
        <p:spPr>
          <a:xfrm>
            <a:off x="7412773" y="3701769"/>
            <a:ext cx="2114403"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结论与未来工作</a:t>
            </a:r>
            <a:endParaRPr lang="en-US" altLang="zh-CN" sz="1300" dirty="0">
              <a:solidFill>
                <a:schemeClr val="bg2">
                  <a:lumMod val="25000"/>
                </a:schemeClr>
              </a:solidFill>
            </a:endParaRPr>
          </a:p>
        </p:txBody>
      </p:sp>
    </p:spTree>
    <p:extLst>
      <p:ext uri="{BB962C8B-B14F-4D97-AF65-F5344CB8AC3E}">
        <p14:creationId xmlns:p14="http://schemas.microsoft.com/office/powerpoint/2010/main" val="42690427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E5E9D2-3400-B8FC-0165-C45E3D00A335}"/>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238555AC-6F59-E40D-A027-DA6A98A0A48A}"/>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4" descr="07-3">
            <a:extLst>
              <a:ext uri="{FF2B5EF4-FFF2-40B4-BE49-F238E27FC236}">
                <a16:creationId xmlns:a16="http://schemas.microsoft.com/office/drawing/2014/main" id="{92728CFE-E021-9383-4132-03302546F5CE}"/>
              </a:ext>
            </a:extLst>
          </p:cNvPr>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745BB4DF-5355-0610-1B4B-64D443730C03}"/>
              </a:ext>
            </a:extLst>
          </p:cNvPr>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983A6209-23B9-8744-0011-ECFCADC4EAD1}"/>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sp>
        <p:nvSpPr>
          <p:cNvPr id="45" name="图形">
            <a:extLst>
              <a:ext uri="{FF2B5EF4-FFF2-40B4-BE49-F238E27FC236}">
                <a16:creationId xmlns:a16="http://schemas.microsoft.com/office/drawing/2014/main" id="{2B17AF90-A464-AE5A-3005-2A4088FDDCBC}"/>
              </a:ext>
            </a:extLst>
          </p:cNvPr>
          <p:cNvSpPr txBox="1"/>
          <p:nvPr>
            <p:custDataLst>
              <p:tags r:id="rId3"/>
            </p:custDataLst>
          </p:nvPr>
        </p:nvSpPr>
        <p:spPr>
          <a:xfrm>
            <a:off x="374650" y="3308696"/>
            <a:ext cx="3295288" cy="400110"/>
          </a:xfrm>
          <a:prstGeom prst="rect">
            <a:avLst/>
          </a:prstGeom>
          <a:noFill/>
        </p:spPr>
        <p:txBody>
          <a:bodyPr wrap="square" rtlCol="0">
            <a:spAutoFit/>
            <a:scene3d>
              <a:camera prst="orthographicFront"/>
              <a:lightRig rig="threePt" dir="t"/>
            </a:scene3d>
            <a:sp3d contourW="12700"/>
          </a:bodyPr>
          <a:lstStyle/>
          <a:p>
            <a:pPr algn="l"/>
            <a:r>
              <a:rPr lang="en-US" altLang="zh-CN" sz="2000" b="1" dirty="0">
                <a:latin typeface="微软雅黑" panose="020B0503020204020204" charset="-122"/>
                <a:ea typeface="微软雅黑" panose="020B0503020204020204" charset="-122"/>
                <a:cs typeface="+mn-ea"/>
                <a:sym typeface="+mn-lt"/>
              </a:rPr>
              <a:t>1. </a:t>
            </a:r>
            <a:r>
              <a:rPr lang="zh-CN" altLang="en-US" sz="2000" b="1" dirty="0">
                <a:latin typeface="微软雅黑" panose="020B0503020204020204" charset="-122"/>
                <a:ea typeface="微软雅黑" panose="020B0503020204020204" charset="-122"/>
                <a:cs typeface="+mn-ea"/>
                <a:sym typeface="+mn-lt"/>
              </a:rPr>
              <a:t>传统启发式算法依赖人力</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endParaRPr>
          </a:p>
        </p:txBody>
      </p:sp>
      <p:pic>
        <p:nvPicPr>
          <p:cNvPr id="67" name="图片 66" descr="logo">
            <a:extLst>
              <a:ext uri="{FF2B5EF4-FFF2-40B4-BE49-F238E27FC236}">
                <a16:creationId xmlns:a16="http://schemas.microsoft.com/office/drawing/2014/main" id="{B87C8F40-1801-BA10-3DC1-4C57AF4C1BE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sp>
        <p:nvSpPr>
          <p:cNvPr id="8" name="图形">
            <a:extLst>
              <a:ext uri="{FF2B5EF4-FFF2-40B4-BE49-F238E27FC236}">
                <a16:creationId xmlns:a16="http://schemas.microsoft.com/office/drawing/2014/main" id="{CF0F669A-B99A-9010-8361-1437345F851D}"/>
              </a:ext>
            </a:extLst>
          </p:cNvPr>
          <p:cNvSpPr txBox="1"/>
          <p:nvPr>
            <p:custDataLst>
              <p:tags r:id="rId4"/>
            </p:custDataLst>
          </p:nvPr>
        </p:nvSpPr>
        <p:spPr>
          <a:xfrm>
            <a:off x="3913861" y="3299123"/>
            <a:ext cx="3878859" cy="400110"/>
          </a:xfrm>
          <a:prstGeom prst="rect">
            <a:avLst/>
          </a:prstGeom>
          <a:noFill/>
        </p:spPr>
        <p:txBody>
          <a:bodyPr wrap="square" rtlCol="0">
            <a:spAutoFit/>
            <a:scene3d>
              <a:camera prst="orthographicFront"/>
              <a:lightRig rig="threePt" dir="t"/>
            </a:scene3d>
            <a:sp3d contourW="12700"/>
          </a:bodyPr>
          <a:lstStyle/>
          <a:p>
            <a:pPr algn="l"/>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2. </a:t>
            </a:r>
            <a:r>
              <a:rPr lang="zh-CN" altLang="en-US"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自动启发式算法设计存在局限</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endParaRPr>
          </a:p>
        </p:txBody>
      </p:sp>
      <p:sp>
        <p:nvSpPr>
          <p:cNvPr id="10" name="图形">
            <a:extLst>
              <a:ext uri="{FF2B5EF4-FFF2-40B4-BE49-F238E27FC236}">
                <a16:creationId xmlns:a16="http://schemas.microsoft.com/office/drawing/2014/main" id="{A6F828CE-01CC-8C75-3A6B-7E3DDB7CCED8}"/>
              </a:ext>
            </a:extLst>
          </p:cNvPr>
          <p:cNvSpPr txBox="1"/>
          <p:nvPr>
            <p:custDataLst>
              <p:tags r:id="rId5"/>
            </p:custDataLst>
          </p:nvPr>
        </p:nvSpPr>
        <p:spPr>
          <a:xfrm>
            <a:off x="8036643" y="3299123"/>
            <a:ext cx="2758258" cy="400110"/>
          </a:xfrm>
          <a:prstGeom prst="rect">
            <a:avLst/>
          </a:prstGeom>
          <a:noFill/>
        </p:spPr>
        <p:txBody>
          <a:bodyPr wrap="square" rtlCol="0">
            <a:spAutoFit/>
            <a:scene3d>
              <a:camera prst="orthographicFront"/>
              <a:lightRig rig="threePt" dir="t"/>
            </a:scene3d>
            <a:sp3d contourW="12700"/>
          </a:bodyPr>
          <a:lstStyle/>
          <a:p>
            <a:pPr algn="l"/>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3.</a:t>
            </a: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 </a:t>
            </a:r>
            <a:r>
              <a:rPr kumimoji="0" lang="en-US" altLang="zh-CN" sz="2000" b="1" i="0" u="none" strike="noStrike" kern="0" cap="none" spc="0" normalizeH="0" baseline="0" noProof="0" dirty="0" err="1">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FunSearch</a:t>
            </a: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的局限</a:t>
            </a:r>
          </a:p>
        </p:txBody>
      </p:sp>
      <p:sp>
        <p:nvSpPr>
          <p:cNvPr id="3" name="TextBox 17">
            <a:extLst>
              <a:ext uri="{FF2B5EF4-FFF2-40B4-BE49-F238E27FC236}">
                <a16:creationId xmlns:a16="http://schemas.microsoft.com/office/drawing/2014/main" id="{29441BCB-CA24-D444-A497-D48056300362}"/>
              </a:ext>
            </a:extLst>
          </p:cNvPr>
          <p:cNvSpPr txBox="1"/>
          <p:nvPr/>
        </p:nvSpPr>
        <p:spPr>
          <a:xfrm>
            <a:off x="4089208"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一、研究背景</a:t>
            </a:r>
          </a:p>
        </p:txBody>
      </p:sp>
    </p:spTree>
    <p:extLst>
      <p:ext uri="{BB962C8B-B14F-4D97-AF65-F5344CB8AC3E}">
        <p14:creationId xmlns:p14="http://schemas.microsoft.com/office/powerpoint/2010/main" val="13839357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FEEF26-3BB3-CB2C-902D-FCFC8560BE31}"/>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389A2C67-9B6C-D97D-4C5A-9966B7122046}"/>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1" name="图片 10" descr="07-3">
            <a:extLst>
              <a:ext uri="{FF2B5EF4-FFF2-40B4-BE49-F238E27FC236}">
                <a16:creationId xmlns:a16="http://schemas.microsoft.com/office/drawing/2014/main" id="{41ED5560-D1D5-54F5-D567-89DB622A30C6}"/>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12" name="图片 11" descr="07-5">
            <a:extLst>
              <a:ext uri="{FF2B5EF4-FFF2-40B4-BE49-F238E27FC236}">
                <a16:creationId xmlns:a16="http://schemas.microsoft.com/office/drawing/2014/main" id="{8DA32100-D5BA-21CA-0670-353764D076A4}"/>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24B9156A-5870-B583-C215-10D530C7BFF2}"/>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pic>
        <p:nvPicPr>
          <p:cNvPr id="67" name="图片 66" descr="logo">
            <a:extLst>
              <a:ext uri="{FF2B5EF4-FFF2-40B4-BE49-F238E27FC236}">
                <a16:creationId xmlns:a16="http://schemas.microsoft.com/office/drawing/2014/main" id="{573750D3-8CAF-8F2E-9A9A-8BDCDB30843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18" name="矩形 17">
            <a:extLst>
              <a:ext uri="{FF2B5EF4-FFF2-40B4-BE49-F238E27FC236}">
                <a16:creationId xmlns:a16="http://schemas.microsoft.com/office/drawing/2014/main" id="{89CBC5E5-2B00-BACD-F7C0-67BD5B8C31CF}"/>
              </a:ext>
            </a:extLst>
          </p:cNvPr>
          <p:cNvSpPr/>
          <p:nvPr>
            <p:custDataLst>
              <p:tags r:id="rId3"/>
            </p:custDataLst>
          </p:nvPr>
        </p:nvSpPr>
        <p:spPr>
          <a:xfrm>
            <a:off x="497544" y="2650580"/>
            <a:ext cx="10526985" cy="936076"/>
          </a:xfrm>
          <a:prstGeom prst="rect">
            <a:avLst/>
          </a:prstGeom>
        </p:spPr>
        <p:txBody>
          <a:bodyPr wrap="square" lIns="86411" tIns="43205" rIns="86411" bIns="43205">
            <a:spAutoFit/>
          </a:bodyPr>
          <a:lstStyle/>
          <a:p>
            <a:pPr lvl="0">
              <a:lnSpc>
                <a:spcPct val="120000"/>
              </a:lnSpc>
              <a:buClr>
                <a:schemeClr val="accent1"/>
              </a:buClr>
              <a:defRPr/>
            </a:pPr>
            <a:r>
              <a:rPr lang="zh-CN" altLang="en-US" sz="2400" dirty="0">
                <a:solidFill>
                  <a:schemeClr val="tx1">
                    <a:lumMod val="75000"/>
                    <a:lumOff val="25000"/>
                  </a:schemeClr>
                </a:solidFill>
                <a:latin typeface="微软雅黑" panose="020B0503020204020204" charset="-122"/>
                <a:ea typeface="微软雅黑" panose="020B0503020204020204" charset="-122"/>
                <a:cs typeface="+mn-ea"/>
                <a:sym typeface="+mn-lt"/>
              </a:rPr>
              <a:t>    文章目的在于通过使用大语言模型和进化算法结合，在类似</a:t>
            </a:r>
            <a:r>
              <a:rPr lang="en-US" altLang="zh-CN" sz="2400" dirty="0" err="1">
                <a:solidFill>
                  <a:schemeClr val="tx1">
                    <a:lumMod val="75000"/>
                    <a:lumOff val="25000"/>
                  </a:schemeClr>
                </a:solidFill>
                <a:latin typeface="微软雅黑" panose="020B0503020204020204" charset="-122"/>
                <a:ea typeface="微软雅黑" panose="020B0503020204020204" charset="-122"/>
                <a:cs typeface="+mn-ea"/>
                <a:sym typeface="+mn-lt"/>
              </a:rPr>
              <a:t>FunSearch</a:t>
            </a:r>
            <a:r>
              <a:rPr lang="zh-CN" altLang="en-US" sz="2400" dirty="0">
                <a:solidFill>
                  <a:schemeClr val="tx1">
                    <a:lumMod val="75000"/>
                    <a:lumOff val="25000"/>
                  </a:schemeClr>
                </a:solidFill>
                <a:latin typeface="微软雅黑" panose="020B0503020204020204" charset="-122"/>
                <a:ea typeface="微软雅黑" panose="020B0503020204020204" charset="-122"/>
                <a:cs typeface="+mn-ea"/>
                <a:sym typeface="+mn-lt"/>
              </a:rPr>
              <a:t>的进化框架基础上进行优化，在实验中取得更好的结果并提升有效性。</a:t>
            </a:r>
          </a:p>
        </p:txBody>
      </p:sp>
      <p:sp>
        <p:nvSpPr>
          <p:cNvPr id="2" name="TextBox 17">
            <a:extLst>
              <a:ext uri="{FF2B5EF4-FFF2-40B4-BE49-F238E27FC236}">
                <a16:creationId xmlns:a16="http://schemas.microsoft.com/office/drawing/2014/main" id="{346F3DDF-C745-93E3-55A6-5D83F79DA463}"/>
              </a:ext>
            </a:extLst>
          </p:cNvPr>
          <p:cNvSpPr txBox="1"/>
          <p:nvPr/>
        </p:nvSpPr>
        <p:spPr>
          <a:xfrm>
            <a:off x="3627547" y="788823"/>
            <a:ext cx="392599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二、科学问题表述</a:t>
            </a:r>
          </a:p>
        </p:txBody>
      </p:sp>
    </p:spTree>
    <p:extLst>
      <p:ext uri="{BB962C8B-B14F-4D97-AF65-F5344CB8AC3E}">
        <p14:creationId xmlns:p14="http://schemas.microsoft.com/office/powerpoint/2010/main" val="207116177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B80FB9-DB63-6FFC-0DCA-2E6DEC06CD10}"/>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065AF9F4-2B1E-7527-9890-0AF701964622}"/>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4" name="图片 3" descr="07-3">
            <a:extLst>
              <a:ext uri="{FF2B5EF4-FFF2-40B4-BE49-F238E27FC236}">
                <a16:creationId xmlns:a16="http://schemas.microsoft.com/office/drawing/2014/main" id="{013FDDF5-71BE-F7B4-ECFB-6088B247D44E}"/>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5" name="图片 4" descr="07-5">
            <a:extLst>
              <a:ext uri="{FF2B5EF4-FFF2-40B4-BE49-F238E27FC236}">
                <a16:creationId xmlns:a16="http://schemas.microsoft.com/office/drawing/2014/main" id="{01EF15BC-ECA3-3EF5-1008-E95484181FB2}"/>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17" name="TextBox 16">
            <a:extLst>
              <a:ext uri="{FF2B5EF4-FFF2-40B4-BE49-F238E27FC236}">
                <a16:creationId xmlns:a16="http://schemas.microsoft.com/office/drawing/2014/main" id="{BBF3B730-227B-EF39-D36C-AD6086848C7B}"/>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sp>
        <p:nvSpPr>
          <p:cNvPr id="37" name="图形">
            <a:extLst>
              <a:ext uri="{FF2B5EF4-FFF2-40B4-BE49-F238E27FC236}">
                <a16:creationId xmlns:a16="http://schemas.microsoft.com/office/drawing/2014/main" id="{9338675C-D3D4-9681-BC1A-8C99318920EE}"/>
              </a:ext>
            </a:extLst>
          </p:cNvPr>
          <p:cNvSpPr txBox="1"/>
          <p:nvPr>
            <p:custDataLst>
              <p:tags r:id="rId3"/>
            </p:custDataLst>
          </p:nvPr>
        </p:nvSpPr>
        <p:spPr bwMode="auto">
          <a:xfrm>
            <a:off x="2366492" y="3240087"/>
            <a:ext cx="6789089" cy="60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gn="ct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如何在</a:t>
            </a:r>
            <a:r>
              <a:rPr lang="en-US" altLang="zh-CN" sz="2000" b="1" dirty="0" err="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FunSearch</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的基础上提升稳定性？</a:t>
            </a:r>
            <a:endPar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algn="l"/>
            <a:endPar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algn="l"/>
            <a:endPar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67" name="图片 66" descr="logo">
            <a:extLst>
              <a:ext uri="{FF2B5EF4-FFF2-40B4-BE49-F238E27FC236}">
                <a16:creationId xmlns:a16="http://schemas.microsoft.com/office/drawing/2014/main" id="{E0E07ED7-4E85-72D7-B2C8-8E6A0C61115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8" name="TextBox 17">
            <a:extLst>
              <a:ext uri="{FF2B5EF4-FFF2-40B4-BE49-F238E27FC236}">
                <a16:creationId xmlns:a16="http://schemas.microsoft.com/office/drawing/2014/main" id="{81B725EF-1254-7E25-AD81-C38CDABA54BF}"/>
              </a:ext>
            </a:extLst>
          </p:cNvPr>
          <p:cNvSpPr txBox="1"/>
          <p:nvPr/>
        </p:nvSpPr>
        <p:spPr>
          <a:xfrm>
            <a:off x="3858380" y="788823"/>
            <a:ext cx="3464328"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三、难点与挑战</a:t>
            </a:r>
          </a:p>
        </p:txBody>
      </p:sp>
    </p:spTree>
    <p:extLst>
      <p:ext uri="{BB962C8B-B14F-4D97-AF65-F5344CB8AC3E}">
        <p14:creationId xmlns:p14="http://schemas.microsoft.com/office/powerpoint/2010/main" val="25899154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EEE9A2-7581-A148-E6D3-B50580DA6C9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7406C77D-0D60-AFD7-C0C3-A7BAE3323E85}"/>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6C193F07-14C8-B2E8-2DE3-4EBE111AA81E}"/>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AC8A639E-216C-EBA6-1C81-7F8801A9AC74}"/>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F10EF8C8-3349-670E-FDC4-0AA485A409C3}"/>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sp>
        <p:nvSpPr>
          <p:cNvPr id="32" name="图形">
            <a:extLst>
              <a:ext uri="{FF2B5EF4-FFF2-40B4-BE49-F238E27FC236}">
                <a16:creationId xmlns:a16="http://schemas.microsoft.com/office/drawing/2014/main" id="{89AAFC32-5599-C469-CEF5-8126ACA85965}"/>
              </a:ext>
            </a:extLst>
          </p:cNvPr>
          <p:cNvSpPr txBox="1"/>
          <p:nvPr>
            <p:custDataLst>
              <p:tags r:id="rId3"/>
            </p:custDataLst>
          </p:nvPr>
        </p:nvSpPr>
        <p:spPr>
          <a:xfrm>
            <a:off x="374650" y="2267909"/>
            <a:ext cx="6435372" cy="400110"/>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1.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注重算法思想，将算法思想和算法代码一同进化</a:t>
            </a:r>
          </a:p>
        </p:txBody>
      </p:sp>
      <p:pic>
        <p:nvPicPr>
          <p:cNvPr id="67" name="图片 66" descr="logo">
            <a:extLst>
              <a:ext uri="{FF2B5EF4-FFF2-40B4-BE49-F238E27FC236}">
                <a16:creationId xmlns:a16="http://schemas.microsoft.com/office/drawing/2014/main" id="{98ACB09C-8747-D29A-EAEB-5695D292BF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7F4DE715-26F9-8C50-72A8-428BE4D6239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140" y="1663065"/>
            <a:ext cx="752475" cy="351790"/>
          </a:xfrm>
          <a:prstGeom prst="rect">
            <a:avLst/>
          </a:prstGeom>
        </p:spPr>
      </p:pic>
      <p:sp>
        <p:nvSpPr>
          <p:cNvPr id="6" name="TextBox 17">
            <a:extLst>
              <a:ext uri="{FF2B5EF4-FFF2-40B4-BE49-F238E27FC236}">
                <a16:creationId xmlns:a16="http://schemas.microsoft.com/office/drawing/2014/main" id="{EFF1F82A-BDCC-E524-559F-A1AF048D16A5}"/>
              </a:ext>
            </a:extLst>
          </p:cNvPr>
          <p:cNvSpPr txBox="1"/>
          <p:nvPr/>
        </p:nvSpPr>
        <p:spPr>
          <a:xfrm>
            <a:off x="1344882" y="788823"/>
            <a:ext cx="8491346"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Evolution of Heuristics</a:t>
            </a:r>
            <a:endParaRPr lang="zh-CN" altLang="en-US" sz="3600" b="1" dirty="0">
              <a:solidFill>
                <a:srgbClr val="00489D"/>
              </a:solidFill>
            </a:endParaRPr>
          </a:p>
        </p:txBody>
      </p:sp>
      <p:pic>
        <p:nvPicPr>
          <p:cNvPr id="4" name="图片 3">
            <a:extLst>
              <a:ext uri="{FF2B5EF4-FFF2-40B4-BE49-F238E27FC236}">
                <a16:creationId xmlns:a16="http://schemas.microsoft.com/office/drawing/2014/main" id="{459EB27D-C697-8782-B172-75F5BE57DDAA}"/>
              </a:ext>
            </a:extLst>
          </p:cNvPr>
          <p:cNvPicPr>
            <a:picLocks noChangeAspect="1"/>
          </p:cNvPicPr>
          <p:nvPr/>
        </p:nvPicPr>
        <p:blipFill>
          <a:blip r:embed="rId14"/>
          <a:stretch>
            <a:fillRect/>
          </a:stretch>
        </p:blipFill>
        <p:spPr>
          <a:xfrm>
            <a:off x="3891132" y="2803473"/>
            <a:ext cx="3398815" cy="3238781"/>
          </a:xfrm>
          <a:prstGeom prst="rect">
            <a:avLst/>
          </a:prstGeom>
        </p:spPr>
      </p:pic>
    </p:spTree>
    <p:extLst>
      <p:ext uri="{BB962C8B-B14F-4D97-AF65-F5344CB8AC3E}">
        <p14:creationId xmlns:p14="http://schemas.microsoft.com/office/powerpoint/2010/main" val="153135353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07-3"/>
          <p:cNvPicPr>
            <a:picLocks noChangeAspect="1"/>
          </p:cNvPicPr>
          <p:nvPr/>
        </p:nvPicPr>
        <p:blipFill>
          <a:blip r:embed="rId16">
            <a:alphaModFix amt="40000"/>
            <a:extLst>
              <a:ext uri="{96DAC541-7B7A-43D3-8B79-37D633B846F1}">
                <asvg:svgBlip xmlns:asvg="http://schemas.microsoft.com/office/drawing/2016/SVG/main" r:embed="rId17"/>
              </a:ext>
            </a:extLst>
          </a:blip>
          <a:srcRect t="29511" r="10497"/>
          <a:stretch>
            <a:fillRect/>
          </a:stretch>
        </p:blipFill>
        <p:spPr>
          <a:xfrm rot="5400000">
            <a:off x="8272145" y="3230245"/>
            <a:ext cx="3259455" cy="3239770"/>
          </a:xfrm>
          <a:prstGeom prst="rect">
            <a:avLst/>
          </a:prstGeom>
        </p:spPr>
      </p:pic>
      <p:sp>
        <p:nvSpPr>
          <p:cNvPr id="3" name="矩形 2"/>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p:cNvPicPr>
            <a:picLocks noChangeAspect="1"/>
          </p:cNvPicPr>
          <p:nvPr>
            <p:custDataLst>
              <p:tags r:id="rId1"/>
            </p:custDataLst>
          </p:nvPr>
        </p:nvPicPr>
        <p:blipFill>
          <a:blip r:embed="rId18">
            <a:extLst>
              <a:ext uri="{96DAC541-7B7A-43D3-8B79-37D633B846F1}">
                <asvg:svgBlip xmlns:asvg="http://schemas.microsoft.com/office/drawing/2016/SVG/main" r:embed="rId19"/>
              </a:ext>
            </a:extLst>
          </a:blip>
          <a:srcRect l="55060" t="39789" r="32644"/>
          <a:stretch>
            <a:fillRect/>
          </a:stretch>
        </p:blipFill>
        <p:spPr>
          <a:xfrm rot="5400000">
            <a:off x="9355455" y="-1561465"/>
            <a:ext cx="570230" cy="3695700"/>
          </a:xfrm>
          <a:prstGeom prst="rect">
            <a:avLst/>
          </a:prstGeom>
        </p:spPr>
      </p:pic>
      <p:pic>
        <p:nvPicPr>
          <p:cNvPr id="33" name="图片 32" descr="07-5"/>
          <p:cNvPicPr>
            <a:picLocks noChangeAspect="1"/>
          </p:cNvPicPr>
          <p:nvPr>
            <p:custDataLst>
              <p:tags r:id="rId2"/>
            </p:custDataLst>
          </p:nvPr>
        </p:nvPicPr>
        <p:blipFill>
          <a:blip r:embed="rId20">
            <a:extLst>
              <a:ext uri="{96DAC541-7B7A-43D3-8B79-37D633B846F1}">
                <asvg:svgBlip xmlns:asvg="http://schemas.microsoft.com/office/drawing/2016/SVG/main" r:embed="rId21"/>
              </a:ext>
            </a:extLst>
          </a:blip>
          <a:srcRect b="90784"/>
          <a:stretch>
            <a:fillRect/>
          </a:stretch>
        </p:blipFill>
        <p:spPr>
          <a:xfrm>
            <a:off x="374650" y="107315"/>
            <a:ext cx="5215890" cy="480695"/>
          </a:xfrm>
          <a:prstGeom prst="rect">
            <a:avLst/>
          </a:prstGeom>
        </p:spPr>
      </p:pic>
      <p:sp>
        <p:nvSpPr>
          <p:cNvPr id="59" name="任意多边形 58"/>
          <p:cNvSpPr/>
          <p:nvPr>
            <p:custDataLst>
              <p:tags r:id="rId3"/>
            </p:custDataLst>
          </p:nvPr>
        </p:nvSpPr>
        <p:spPr>
          <a:xfrm rot="16200000">
            <a:off x="942975" y="3627664"/>
            <a:ext cx="956945" cy="831215"/>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noFill/>
          <a:ln>
            <a:noFill/>
          </a:ln>
          <a:extLst>
            <a:ext uri="{909E8E84-426E-40DD-AFC4-6F175D3DCCD1}">
              <a14:hiddenFill xmlns:a14="http://schemas.microsoft.com/office/drawing/2010/main">
                <a:solidFill>
                  <a:srgbClr val="00489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lIns="86411" tIns="43205" rIns="86411" bIns="43205" rtlCol="0" anchor="t"/>
          <a:lstStyle/>
          <a:p>
            <a:pPr algn="ctr"/>
            <a:r>
              <a:rPr lang="en-US" altLang="zh-CN" sz="4000" dirty="0">
                <a:solidFill>
                  <a:schemeClr val="bg1"/>
                </a:solidFill>
              </a:rPr>
              <a:t>04</a:t>
            </a:r>
            <a:endParaRPr lang="zh-CN" altLang="en-US" sz="4000" dirty="0">
              <a:solidFill>
                <a:schemeClr val="bg1"/>
              </a:solidFill>
            </a:endParaRPr>
          </a:p>
        </p:txBody>
      </p:sp>
      <p:sp>
        <p:nvSpPr>
          <p:cNvPr id="62" name="任意多边形 61"/>
          <p:cNvSpPr/>
          <p:nvPr>
            <p:custDataLst>
              <p:tags r:id="rId4"/>
            </p:custDataLst>
          </p:nvPr>
        </p:nvSpPr>
        <p:spPr>
          <a:xfrm rot="16200000">
            <a:off x="7421880" y="3627664"/>
            <a:ext cx="956945" cy="831215"/>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noFill/>
          <a:ln>
            <a:noFill/>
          </a:ln>
          <a:extLst>
            <a:ext uri="{909E8E84-426E-40DD-AFC4-6F175D3DCCD1}">
              <a14:hiddenFill xmlns:a14="http://schemas.microsoft.com/office/drawing/2010/main">
                <a:solidFill>
                  <a:srgbClr val="00489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lIns="86411" tIns="43205" rIns="86411" bIns="43205" rtlCol="0" anchor="t"/>
          <a:lstStyle/>
          <a:p>
            <a:pPr algn="ctr"/>
            <a:r>
              <a:rPr lang="en-US" altLang="zh-CN" sz="4000" dirty="0">
                <a:solidFill>
                  <a:schemeClr val="bg1"/>
                </a:solidFill>
              </a:rPr>
              <a:t>06</a:t>
            </a:r>
            <a:endParaRPr lang="zh-CN" altLang="en-US" sz="4000" dirty="0">
              <a:solidFill>
                <a:schemeClr val="bg1"/>
              </a:solidFill>
            </a:endParaRPr>
          </a:p>
        </p:txBody>
      </p:sp>
      <p:sp>
        <p:nvSpPr>
          <p:cNvPr id="16" name="TextBox 44"/>
          <p:cNvSpPr txBox="1"/>
          <p:nvPr/>
        </p:nvSpPr>
        <p:spPr>
          <a:xfrm>
            <a:off x="4769076" y="867795"/>
            <a:ext cx="1983921" cy="610474"/>
          </a:xfrm>
          <a:prstGeom prst="rect">
            <a:avLst/>
          </a:prstGeom>
          <a:noFill/>
        </p:spPr>
        <p:txBody>
          <a:bodyPr wrap="square" lIns="86411" tIns="43205" rIns="86411" bIns="43205" rtlCol="0">
            <a:spAutoFit/>
          </a:bodyPr>
          <a:lstStyle/>
          <a:p>
            <a:r>
              <a:rPr lang="zh-CN" altLang="en-US" sz="34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参考文献</a:t>
            </a:r>
            <a:r>
              <a:rPr lang="en-US" altLang="zh-CN" sz="34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endParaRPr lang="en-US" sz="18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
        <p:nvSpPr>
          <p:cNvPr id="41" name="矩形 40"/>
          <p:cNvSpPr/>
          <p:nvPr>
            <p:custDataLst>
              <p:tags r:id="rId5"/>
            </p:custDataLst>
          </p:nvPr>
        </p:nvSpPr>
        <p:spPr>
          <a:xfrm>
            <a:off x="2677839" y="2008526"/>
            <a:ext cx="8427042" cy="678412"/>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en-US" altLang="zh-CN" sz="1200" b="1" dirty="0">
                <a:solidFill>
                  <a:schemeClr val="bg2">
                    <a:lumMod val="25000"/>
                  </a:schemeClr>
                </a:solidFill>
              </a:rPr>
              <a:t>Mathematical discoveries from program search with large language models.</a:t>
            </a:r>
          </a:p>
          <a:p>
            <a:pPr marL="0" marR="0" lvl="0" indent="0" algn="l" defTabSz="457200" eaLnBrk="1" fontAlgn="auto" latinLnBrk="0" hangingPunct="1">
              <a:lnSpc>
                <a:spcPct val="150000"/>
              </a:lnSpc>
              <a:spcBef>
                <a:spcPts val="0"/>
              </a:spcBef>
              <a:spcAft>
                <a:spcPts val="0"/>
              </a:spcAft>
              <a:buClrTx/>
              <a:buSzTx/>
              <a:buFontTx/>
              <a:buNone/>
              <a:defRPr/>
            </a:pP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提出</a:t>
            </a:r>
            <a:r>
              <a:rPr lang="en-US" altLang="zh-CN" sz="14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FunSearch</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，基于大模型对代码进行迭代式优化</a:t>
            </a:r>
          </a:p>
        </p:txBody>
      </p:sp>
      <p:grpSp>
        <p:nvGrpSpPr>
          <p:cNvPr id="70" name="组合 69"/>
          <p:cNvGrpSpPr/>
          <p:nvPr>
            <p:custDataLst>
              <p:tags r:id="rId6"/>
            </p:custDataLst>
          </p:nvPr>
        </p:nvGrpSpPr>
        <p:grpSpPr>
          <a:xfrm>
            <a:off x="1678983" y="1933665"/>
            <a:ext cx="889000" cy="974090"/>
            <a:chOff x="1550" y="3937"/>
            <a:chExt cx="1400" cy="1534"/>
          </a:xfrm>
        </p:grpSpPr>
        <p:pic>
          <p:nvPicPr>
            <p:cNvPr id="42" name="图片 41" descr="色块"/>
            <p:cNvPicPr>
              <a:picLocks noChangeAspect="1"/>
            </p:cNvPicPr>
            <p:nvPr>
              <p:custDataLst>
                <p:tags r:id="rId12"/>
              </p:custDataLst>
            </p:nvPr>
          </p:nvPicPr>
          <p:blipFill>
            <a:blip r:embed="rId22">
              <a:extLst>
                <a:ext uri="{96DAC541-7B7A-43D3-8B79-37D633B846F1}">
                  <asvg:svgBlip xmlns:asvg="http://schemas.microsoft.com/office/drawing/2016/SVG/main" r:embed="rId23"/>
                </a:ext>
              </a:extLst>
            </a:blip>
            <a:stretch>
              <a:fillRect/>
            </a:stretch>
          </p:blipFill>
          <p:spPr>
            <a:xfrm>
              <a:off x="1550" y="3937"/>
              <a:ext cx="1401" cy="1350"/>
            </a:xfrm>
            <a:prstGeom prst="rect">
              <a:avLst/>
            </a:prstGeom>
          </p:spPr>
        </p:pic>
        <p:sp>
          <p:nvSpPr>
            <p:cNvPr id="43" name="任意多边形 42"/>
            <p:cNvSpPr/>
            <p:nvPr>
              <p:custDataLst>
                <p:tags r:id="rId13"/>
              </p:custDataLst>
            </p:nvPr>
          </p:nvSpPr>
          <p:spPr>
            <a:xfrm rot="16200000">
              <a:off x="1485" y="4064"/>
              <a:ext cx="1507" cy="1309"/>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noFill/>
            <a:ln>
              <a:noFill/>
            </a:ln>
            <a:extLst>
              <a:ext uri="{909E8E84-426E-40DD-AFC4-6F175D3DCCD1}">
                <a14:hiddenFill xmlns:a14="http://schemas.microsoft.com/office/drawing/2010/main">
                  <a:solidFill>
                    <a:srgbClr val="00489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lIns="86411" tIns="43205" rIns="86411" bIns="43205" rtlCol="0" anchor="t"/>
            <a:lstStyle/>
            <a:p>
              <a:pPr algn="ctr"/>
              <a:r>
                <a:rPr lang="en-US" altLang="zh-CN" sz="4000" dirty="0">
                  <a:solidFill>
                    <a:schemeClr val="bg1"/>
                  </a:solidFill>
                </a:rPr>
                <a:t>01</a:t>
              </a:r>
              <a:endParaRPr lang="zh-CN" altLang="en-US" sz="4000" dirty="0">
                <a:solidFill>
                  <a:schemeClr val="bg1"/>
                </a:solidFill>
              </a:endParaRPr>
            </a:p>
          </p:txBody>
        </p:sp>
      </p:grpSp>
      <p:sp>
        <p:nvSpPr>
          <p:cNvPr id="47" name="任意多边形 46"/>
          <p:cNvSpPr/>
          <p:nvPr>
            <p:custDataLst>
              <p:tags r:id="rId7"/>
            </p:custDataLst>
          </p:nvPr>
        </p:nvSpPr>
        <p:spPr>
          <a:xfrm rot="16200000">
            <a:off x="1589132" y="4773893"/>
            <a:ext cx="956945" cy="831215"/>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noFill/>
          <a:ln>
            <a:noFill/>
          </a:ln>
          <a:extLst>
            <a:ext uri="{909E8E84-426E-40DD-AFC4-6F175D3DCCD1}">
              <a14:hiddenFill xmlns:a14="http://schemas.microsoft.com/office/drawing/2010/main">
                <a:solidFill>
                  <a:srgbClr val="00489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lIns="86411" tIns="43205" rIns="86411" bIns="43205" rtlCol="0" anchor="t"/>
          <a:lstStyle/>
          <a:p>
            <a:pPr algn="ctr"/>
            <a:r>
              <a:rPr lang="en-US" altLang="zh-CN" sz="4000" dirty="0">
                <a:solidFill>
                  <a:schemeClr val="bg1"/>
                </a:solidFill>
              </a:rPr>
              <a:t>03</a:t>
            </a:r>
            <a:endParaRPr lang="zh-CN" altLang="en-US" sz="4000" dirty="0">
              <a:solidFill>
                <a:schemeClr val="bg1"/>
              </a:solidFill>
            </a:endParaRPr>
          </a:p>
        </p:txBody>
      </p:sp>
      <p:sp>
        <p:nvSpPr>
          <p:cNvPr id="53" name="矩形 52"/>
          <p:cNvSpPr/>
          <p:nvPr>
            <p:custDataLst>
              <p:tags r:id="rId8"/>
            </p:custDataLst>
          </p:nvPr>
        </p:nvSpPr>
        <p:spPr>
          <a:xfrm>
            <a:off x="2602588" y="4097439"/>
            <a:ext cx="8448632" cy="678412"/>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en-US" altLang="zh-CN" sz="1200" b="1" dirty="0">
                <a:solidFill>
                  <a:schemeClr val="bg2">
                    <a:lumMod val="25000"/>
                  </a:schemeClr>
                </a:solidFill>
              </a:rPr>
              <a:t>Evolution of Heuristics: Towards Efficient Automatic Algorithm Design Using  Large Language Model. </a:t>
            </a:r>
          </a:p>
          <a:p>
            <a:pPr marL="0" marR="0" lvl="0" indent="0" algn="l" defTabSz="457200" eaLnBrk="1" fontAlgn="auto" latinLnBrk="0" hangingPunct="1">
              <a:lnSpc>
                <a:spcPct val="150000"/>
              </a:lnSpc>
              <a:spcBef>
                <a:spcPts val="0"/>
              </a:spcBef>
              <a:spcAft>
                <a:spcPts val="0"/>
              </a:spcAft>
              <a:buClrTx/>
              <a:buSzTx/>
              <a:buFontTx/>
              <a:buNone/>
              <a:defRPr/>
            </a:pP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提出</a:t>
            </a:r>
            <a:r>
              <a:rPr lang="en-US" altLang="zh-CN" sz="14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EoH</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，基于大模型对算法的思想连同代码一起迭代优化</a:t>
            </a:r>
          </a:p>
        </p:txBody>
      </p:sp>
      <p:grpSp>
        <p:nvGrpSpPr>
          <p:cNvPr id="71" name="组合 70"/>
          <p:cNvGrpSpPr/>
          <p:nvPr>
            <p:custDataLst>
              <p:tags r:id="rId9"/>
            </p:custDataLst>
          </p:nvPr>
        </p:nvGrpSpPr>
        <p:grpSpPr>
          <a:xfrm>
            <a:off x="1671680" y="4034699"/>
            <a:ext cx="889000" cy="974090"/>
            <a:chOff x="6651" y="3937"/>
            <a:chExt cx="1400" cy="1534"/>
          </a:xfrm>
        </p:grpSpPr>
        <p:pic>
          <p:nvPicPr>
            <p:cNvPr id="54" name="图片 53" descr="色块"/>
            <p:cNvPicPr>
              <a:picLocks noChangeAspect="1"/>
            </p:cNvPicPr>
            <p:nvPr>
              <p:custDataLst>
                <p:tags r:id="rId10"/>
              </p:custDataLst>
            </p:nvPr>
          </p:nvPicPr>
          <p:blipFill>
            <a:blip r:embed="rId24">
              <a:extLst>
                <a:ext uri="{96DAC541-7B7A-43D3-8B79-37D633B846F1}">
                  <asvg:svgBlip xmlns:asvg="http://schemas.microsoft.com/office/drawing/2016/SVG/main" r:embed="rId25"/>
                </a:ext>
              </a:extLst>
            </a:blip>
            <a:stretch>
              <a:fillRect/>
            </a:stretch>
          </p:blipFill>
          <p:spPr>
            <a:xfrm>
              <a:off x="6651" y="3937"/>
              <a:ext cx="1401" cy="1350"/>
            </a:xfrm>
            <a:prstGeom prst="rect">
              <a:avLst/>
            </a:prstGeom>
          </p:spPr>
        </p:pic>
        <p:sp>
          <p:nvSpPr>
            <p:cNvPr id="55" name="任意多边形 54"/>
            <p:cNvSpPr/>
            <p:nvPr>
              <p:custDataLst>
                <p:tags r:id="rId11"/>
              </p:custDataLst>
            </p:nvPr>
          </p:nvSpPr>
          <p:spPr>
            <a:xfrm rot="16200000">
              <a:off x="6586" y="4064"/>
              <a:ext cx="1507" cy="1309"/>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noFill/>
            <a:ln>
              <a:noFill/>
            </a:ln>
            <a:extLst>
              <a:ext uri="{909E8E84-426E-40DD-AFC4-6F175D3DCCD1}">
                <a14:hiddenFill xmlns:a14="http://schemas.microsoft.com/office/drawing/2010/main">
                  <a:solidFill>
                    <a:srgbClr val="00489D"/>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lIns="86411" tIns="43205" rIns="86411" bIns="43205" rtlCol="0" anchor="t"/>
            <a:lstStyle/>
            <a:p>
              <a:pPr algn="ctr"/>
              <a:r>
                <a:rPr lang="en-US" altLang="zh-CN" sz="4000" dirty="0">
                  <a:solidFill>
                    <a:schemeClr val="bg1"/>
                  </a:solidFill>
                </a:rPr>
                <a:t>02</a:t>
              </a:r>
              <a:endParaRPr lang="zh-CN" altLang="en-US" sz="4000" dirty="0">
                <a:solidFill>
                  <a:schemeClr val="bg1"/>
                </a:solidFill>
              </a:endParaRPr>
            </a:p>
          </p:txBody>
        </p:sp>
      </p:grpSp>
      <p:pic>
        <p:nvPicPr>
          <p:cNvPr id="67" name="图片 66" descr="logo"/>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803130" y="107315"/>
            <a:ext cx="1323340" cy="3879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6D4248-632E-94E8-A6E2-9D6DE4D58664}"/>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AA2DAF25-D237-6FBC-BD1B-9C6D5A575BF3}"/>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0473F671-54D3-E4DE-C667-2499E6336BB0}"/>
              </a:ext>
            </a:extLst>
          </p:cNvPr>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FFC60AA3-FB98-0A2A-F4D7-0B5A235F7949}"/>
              </a:ext>
            </a:extLst>
          </p:cNvPr>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B0F30B9E-FF5E-03A1-8335-10E109405FAF}"/>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grpSp>
        <p:nvGrpSpPr>
          <p:cNvPr id="17" name="组合 16">
            <a:extLst>
              <a:ext uri="{FF2B5EF4-FFF2-40B4-BE49-F238E27FC236}">
                <a16:creationId xmlns:a16="http://schemas.microsoft.com/office/drawing/2014/main" id="{668189AC-48D6-E699-A9A3-B6714EBACFFD}"/>
              </a:ext>
            </a:extLst>
          </p:cNvPr>
          <p:cNvGrpSpPr/>
          <p:nvPr/>
        </p:nvGrpSpPr>
        <p:grpSpPr>
          <a:xfrm>
            <a:off x="374650" y="2267909"/>
            <a:ext cx="6435372" cy="1191362"/>
            <a:chOff x="374650" y="2267909"/>
            <a:chExt cx="6435372" cy="1191362"/>
          </a:xfrm>
        </p:grpSpPr>
        <p:sp>
          <p:nvSpPr>
            <p:cNvPr id="7" name="图形">
              <a:extLst>
                <a:ext uri="{FF2B5EF4-FFF2-40B4-BE49-F238E27FC236}">
                  <a16:creationId xmlns:a16="http://schemas.microsoft.com/office/drawing/2014/main" id="{7CD45632-1B33-1324-42F1-4FCDC9AF316A}"/>
                </a:ext>
              </a:extLst>
            </p:cNvPr>
            <p:cNvSpPr txBox="1">
              <a:spLocks noChangeArrowheads="1"/>
            </p:cNvSpPr>
            <p:nvPr>
              <p:custDataLst>
                <p:tags r:id="rId4"/>
              </p:custDataLst>
            </p:nvPr>
          </p:nvSpPr>
          <p:spPr bwMode="auto">
            <a:xfrm>
              <a:off x="464128" y="2646356"/>
              <a:ext cx="6144145" cy="81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    研究者提出了一个初始化提示词和用于进化的两大类提示词</a:t>
              </a: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Exploration</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和</a:t>
              </a: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Modification</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a:t>
              </a:r>
              <a:endPar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
          <p:nvSpPr>
            <p:cNvPr id="32" name="图形">
              <a:extLst>
                <a:ext uri="{FF2B5EF4-FFF2-40B4-BE49-F238E27FC236}">
                  <a16:creationId xmlns:a16="http://schemas.microsoft.com/office/drawing/2014/main" id="{C0FBC966-7C33-1E7B-8136-B6E9BAC0CB29}"/>
                </a:ext>
              </a:extLst>
            </p:cNvPr>
            <p:cNvSpPr txBox="1"/>
            <p:nvPr>
              <p:custDataLst>
                <p:tags r:id="rId5"/>
              </p:custDataLst>
            </p:nvPr>
          </p:nvSpPr>
          <p:spPr>
            <a:xfrm>
              <a:off x="374650" y="2267909"/>
              <a:ext cx="6435372" cy="400110"/>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2.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初始化提示词和两大类进化提示词</a:t>
              </a:r>
            </a:p>
          </p:txBody>
        </p:sp>
      </p:grpSp>
      <p:pic>
        <p:nvPicPr>
          <p:cNvPr id="67" name="图片 66" descr="logo">
            <a:extLst>
              <a:ext uri="{FF2B5EF4-FFF2-40B4-BE49-F238E27FC236}">
                <a16:creationId xmlns:a16="http://schemas.microsoft.com/office/drawing/2014/main" id="{E36DB77D-E006-012B-5C74-B6A9560DF3F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74A37F09-40D0-AEDE-9B2D-4B8B47B3282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39140" y="1663065"/>
            <a:ext cx="752475" cy="351790"/>
          </a:xfrm>
          <a:prstGeom prst="rect">
            <a:avLst/>
          </a:prstGeom>
        </p:spPr>
      </p:pic>
      <p:sp>
        <p:nvSpPr>
          <p:cNvPr id="6" name="TextBox 17">
            <a:extLst>
              <a:ext uri="{FF2B5EF4-FFF2-40B4-BE49-F238E27FC236}">
                <a16:creationId xmlns:a16="http://schemas.microsoft.com/office/drawing/2014/main" id="{1D9ED4A9-FD2B-9064-D6A7-291137B8F32D}"/>
              </a:ext>
            </a:extLst>
          </p:cNvPr>
          <p:cNvSpPr txBox="1"/>
          <p:nvPr/>
        </p:nvSpPr>
        <p:spPr>
          <a:xfrm>
            <a:off x="1344882" y="788823"/>
            <a:ext cx="8491346"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Evolution of Heuristics</a:t>
            </a:r>
            <a:endParaRPr lang="zh-CN" altLang="en-US" sz="3600" b="1" dirty="0">
              <a:solidFill>
                <a:srgbClr val="00489D"/>
              </a:solidFill>
            </a:endParaRPr>
          </a:p>
        </p:txBody>
      </p:sp>
      <p:sp>
        <p:nvSpPr>
          <p:cNvPr id="3" name="图形">
            <a:extLst>
              <a:ext uri="{FF2B5EF4-FFF2-40B4-BE49-F238E27FC236}">
                <a16:creationId xmlns:a16="http://schemas.microsoft.com/office/drawing/2014/main" id="{3B2DA02C-C9BC-B9AD-1CFD-AA2672E627F1}"/>
              </a:ext>
            </a:extLst>
          </p:cNvPr>
          <p:cNvSpPr txBox="1">
            <a:spLocks noChangeArrowheads="1"/>
          </p:cNvSpPr>
          <p:nvPr>
            <p:custDataLst>
              <p:tags r:id="rId3"/>
            </p:custDataLst>
          </p:nvPr>
        </p:nvSpPr>
        <p:spPr bwMode="auto">
          <a:xfrm>
            <a:off x="374650" y="3837718"/>
            <a:ext cx="6144145" cy="109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    </a:t>
            </a: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(1) </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初始化提示词</a:t>
            </a:r>
            <a:endPar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    初始化提示词用于引导大模型生成初始的数个启发式算法，提示词内容如右图。</a:t>
            </a:r>
            <a:endPar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pic>
        <p:nvPicPr>
          <p:cNvPr id="9" name="图片 8">
            <a:extLst>
              <a:ext uri="{FF2B5EF4-FFF2-40B4-BE49-F238E27FC236}">
                <a16:creationId xmlns:a16="http://schemas.microsoft.com/office/drawing/2014/main" id="{8E7B395C-8938-5292-920A-E4B51ECABCE2}"/>
              </a:ext>
            </a:extLst>
          </p:cNvPr>
          <p:cNvPicPr>
            <a:picLocks noChangeAspect="1"/>
          </p:cNvPicPr>
          <p:nvPr/>
        </p:nvPicPr>
        <p:blipFill>
          <a:blip r:embed="rId16"/>
          <a:stretch>
            <a:fillRect/>
          </a:stretch>
        </p:blipFill>
        <p:spPr>
          <a:xfrm>
            <a:off x="7467806" y="1904779"/>
            <a:ext cx="2560542" cy="4046571"/>
          </a:xfrm>
          <a:prstGeom prst="rect">
            <a:avLst/>
          </a:prstGeom>
        </p:spPr>
      </p:pic>
    </p:spTree>
    <p:extLst>
      <p:ext uri="{BB962C8B-B14F-4D97-AF65-F5344CB8AC3E}">
        <p14:creationId xmlns:p14="http://schemas.microsoft.com/office/powerpoint/2010/main" val="19469998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87B8E2-3E60-ABEF-6F2D-2B6BAB1DDD67}"/>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E5768575-02F0-5491-3A29-91AF21382C62}"/>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9F0AEE6C-331A-0C81-0BF5-9AA39F540FC1}"/>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358EACAD-9927-F349-F0F3-DCC96F2EAFDF}"/>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4C59075B-1C78-42B1-D448-86AF4018E902}"/>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pic>
        <p:nvPicPr>
          <p:cNvPr id="67" name="图片 66" descr="logo">
            <a:extLst>
              <a:ext uri="{FF2B5EF4-FFF2-40B4-BE49-F238E27FC236}">
                <a16:creationId xmlns:a16="http://schemas.microsoft.com/office/drawing/2014/main" id="{DE4FEE8D-97BE-61C9-CFA6-96E2D60866B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E1A2AAF6-15E6-6D7B-FDA8-5CB2B832B02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140" y="1663065"/>
            <a:ext cx="752475" cy="351790"/>
          </a:xfrm>
          <a:prstGeom prst="rect">
            <a:avLst/>
          </a:prstGeom>
        </p:spPr>
      </p:pic>
      <p:sp>
        <p:nvSpPr>
          <p:cNvPr id="6" name="TextBox 17">
            <a:extLst>
              <a:ext uri="{FF2B5EF4-FFF2-40B4-BE49-F238E27FC236}">
                <a16:creationId xmlns:a16="http://schemas.microsoft.com/office/drawing/2014/main" id="{5D7DD886-9D1A-79C1-8FEB-D8594F4531CC}"/>
              </a:ext>
            </a:extLst>
          </p:cNvPr>
          <p:cNvSpPr txBox="1"/>
          <p:nvPr/>
        </p:nvSpPr>
        <p:spPr>
          <a:xfrm>
            <a:off x="1344882" y="788823"/>
            <a:ext cx="8491346"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Evolution of Heuristics</a:t>
            </a:r>
            <a:endParaRPr lang="zh-CN" altLang="en-US" sz="3600" b="1" dirty="0">
              <a:solidFill>
                <a:srgbClr val="00489D"/>
              </a:solidFill>
            </a:endParaRPr>
          </a:p>
        </p:txBody>
      </p:sp>
      <p:sp>
        <p:nvSpPr>
          <p:cNvPr id="3" name="图形">
            <a:extLst>
              <a:ext uri="{FF2B5EF4-FFF2-40B4-BE49-F238E27FC236}">
                <a16:creationId xmlns:a16="http://schemas.microsoft.com/office/drawing/2014/main" id="{63B7A997-4760-5344-3C76-3F86A09D9339}"/>
              </a:ext>
            </a:extLst>
          </p:cNvPr>
          <p:cNvSpPr txBox="1">
            <a:spLocks noChangeArrowheads="1"/>
          </p:cNvSpPr>
          <p:nvPr>
            <p:custDataLst>
              <p:tags r:id="rId3"/>
            </p:custDataLst>
          </p:nvPr>
        </p:nvSpPr>
        <p:spPr bwMode="auto">
          <a:xfrm>
            <a:off x="507670" y="2014855"/>
            <a:ext cx="6144145" cy="2773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    </a:t>
            </a: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(2) </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进化类提示词</a:t>
            </a:r>
            <a:endPar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     Exploration</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包括：</a:t>
            </a:r>
            <a:endPar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E1.</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生成与父启发式方法尽可能不同的新启发式方法。</a:t>
            </a:r>
            <a:endPar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E2</a:t>
            </a: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探索与所选父启发式方法具有相同概念的新启发式方法。</a:t>
            </a:r>
            <a:endPar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Modification</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包括：</a:t>
            </a:r>
            <a:endPar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M1.</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修改一个启发式方法以获得更好的性能。</a:t>
            </a:r>
            <a:endPar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rPr>
              <a:t>     M2.</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只修改一个启发式方法的参数部分。</a:t>
            </a:r>
            <a:endParaRPr lang="en-US" altLang="zh-CN" sz="1400" spc="200" dirty="0">
              <a:solidFill>
                <a:schemeClr val="tx1">
                  <a:lumMod val="75000"/>
                  <a:lumOff val="25000"/>
                </a:schemeClr>
              </a:solidFill>
              <a:latin typeface="微软雅黑" panose="020B0503020204020204" charset="-122"/>
              <a:cs typeface="微软雅黑" panose="020B0503020204020204" charset="-122"/>
              <a:sym typeface="+mn-ea"/>
            </a:endParaRPr>
          </a:p>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M3.</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通过删除冗余组件来简化启发式方法。这样可以缩短程序长度。</a:t>
            </a:r>
          </a:p>
        </p:txBody>
      </p:sp>
      <p:pic>
        <p:nvPicPr>
          <p:cNvPr id="5" name="图片 4">
            <a:extLst>
              <a:ext uri="{FF2B5EF4-FFF2-40B4-BE49-F238E27FC236}">
                <a16:creationId xmlns:a16="http://schemas.microsoft.com/office/drawing/2014/main" id="{786AAA2A-E110-B668-0052-EEB53FFFCC58}"/>
              </a:ext>
            </a:extLst>
          </p:cNvPr>
          <p:cNvPicPr>
            <a:picLocks noChangeAspect="1"/>
          </p:cNvPicPr>
          <p:nvPr/>
        </p:nvPicPr>
        <p:blipFill>
          <a:blip r:embed="rId14"/>
          <a:stretch>
            <a:fillRect/>
          </a:stretch>
        </p:blipFill>
        <p:spPr>
          <a:xfrm>
            <a:off x="6883285" y="1736229"/>
            <a:ext cx="4046571" cy="3955123"/>
          </a:xfrm>
          <a:prstGeom prst="rect">
            <a:avLst/>
          </a:prstGeom>
        </p:spPr>
      </p:pic>
    </p:spTree>
    <p:extLst>
      <p:ext uri="{BB962C8B-B14F-4D97-AF65-F5344CB8AC3E}">
        <p14:creationId xmlns:p14="http://schemas.microsoft.com/office/powerpoint/2010/main" val="17214383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C4672D-F80C-BECD-4A7F-1D2307EA5EBD}"/>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9AB23A64-CEC7-A727-FDC4-5E42C590CD05}"/>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A9B78A1F-2C7D-5481-69C0-E0030553C52B}"/>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C59BB4D9-4584-B342-E57D-20136F4886FC}"/>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B1EFC9A2-8427-D921-E28C-E881E2E0AE57}"/>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sp>
        <p:nvSpPr>
          <p:cNvPr id="32" name="图形">
            <a:extLst>
              <a:ext uri="{FF2B5EF4-FFF2-40B4-BE49-F238E27FC236}">
                <a16:creationId xmlns:a16="http://schemas.microsoft.com/office/drawing/2014/main" id="{4CB7E34D-1A5F-8560-7ED6-5416F4B3FC95}"/>
              </a:ext>
            </a:extLst>
          </p:cNvPr>
          <p:cNvSpPr txBox="1"/>
          <p:nvPr>
            <p:custDataLst>
              <p:tags r:id="rId3"/>
            </p:custDataLst>
          </p:nvPr>
        </p:nvSpPr>
        <p:spPr>
          <a:xfrm>
            <a:off x="374650" y="1862024"/>
            <a:ext cx="6435372" cy="473035"/>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3.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具体流程</a:t>
            </a:r>
          </a:p>
        </p:txBody>
      </p:sp>
      <p:pic>
        <p:nvPicPr>
          <p:cNvPr id="67" name="图片 66" descr="logo">
            <a:extLst>
              <a:ext uri="{FF2B5EF4-FFF2-40B4-BE49-F238E27FC236}">
                <a16:creationId xmlns:a16="http://schemas.microsoft.com/office/drawing/2014/main" id="{0B4372BB-F6D8-61FC-1AA5-8497B8A1FB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8F0E5E33-0752-FFD8-0340-0B4A43DAB517}"/>
              </a:ext>
            </a:extLst>
          </p:cNvPr>
          <p:cNvSpPr txBox="1"/>
          <p:nvPr/>
        </p:nvSpPr>
        <p:spPr>
          <a:xfrm>
            <a:off x="1344882" y="788823"/>
            <a:ext cx="8491346"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Evolution of Heuristics</a:t>
            </a:r>
            <a:endParaRPr lang="zh-CN" altLang="en-US" sz="3600" b="1" dirty="0">
              <a:solidFill>
                <a:srgbClr val="00489D"/>
              </a:solidFill>
            </a:endParaRPr>
          </a:p>
        </p:txBody>
      </p:sp>
      <p:pic>
        <p:nvPicPr>
          <p:cNvPr id="4" name="图片 3" descr="图示&#10;&#10;AI 生成的内容可能不正确。">
            <a:extLst>
              <a:ext uri="{FF2B5EF4-FFF2-40B4-BE49-F238E27FC236}">
                <a16:creationId xmlns:a16="http://schemas.microsoft.com/office/drawing/2014/main" id="{ADFDF46D-183B-09BE-569E-B93B83A84F13}"/>
              </a:ext>
            </a:extLst>
          </p:cNvPr>
          <p:cNvPicPr>
            <a:picLocks noChangeAspect="1"/>
          </p:cNvPicPr>
          <p:nvPr/>
        </p:nvPicPr>
        <p:blipFill>
          <a:blip r:embed="rId12"/>
          <a:stretch>
            <a:fillRect/>
          </a:stretch>
        </p:blipFill>
        <p:spPr>
          <a:xfrm>
            <a:off x="4224517" y="1338625"/>
            <a:ext cx="1717499" cy="5034235"/>
          </a:xfrm>
          <a:prstGeom prst="rect">
            <a:avLst/>
          </a:prstGeom>
        </p:spPr>
      </p:pic>
    </p:spTree>
    <p:extLst>
      <p:ext uri="{BB962C8B-B14F-4D97-AF65-F5344CB8AC3E}">
        <p14:creationId xmlns:p14="http://schemas.microsoft.com/office/powerpoint/2010/main" val="30563392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5FF93F-942F-E178-F864-664A435961A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5E0167DF-98FD-5A9A-50EE-1398ECE3C7A3}"/>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33E2DC51-207E-DC2F-2F6D-320E7E683CDB}"/>
              </a:ext>
            </a:extLst>
          </p:cNvPr>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DEDF7F64-9B96-A552-629D-5EF17EC3993B}"/>
              </a:ext>
            </a:extLst>
          </p:cNvPr>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9637E73E-09C9-2C53-55E9-1514DE80B5CC}"/>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sp>
        <p:nvSpPr>
          <p:cNvPr id="7" name="图形">
            <a:extLst>
              <a:ext uri="{FF2B5EF4-FFF2-40B4-BE49-F238E27FC236}">
                <a16:creationId xmlns:a16="http://schemas.microsoft.com/office/drawing/2014/main" id="{596D0B01-836A-25D7-938D-9C8830038E2F}"/>
              </a:ext>
            </a:extLst>
          </p:cNvPr>
          <p:cNvSpPr txBox="1">
            <a:spLocks noChangeArrowheads="1"/>
          </p:cNvSpPr>
          <p:nvPr>
            <p:custDataLst>
              <p:tags r:id="rId3"/>
            </p:custDataLst>
          </p:nvPr>
        </p:nvSpPr>
        <p:spPr bwMode="auto">
          <a:xfrm>
            <a:off x="385127" y="1586198"/>
            <a:ext cx="10751820" cy="53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研究者让</a:t>
            </a:r>
            <a:r>
              <a:rPr kumimoji="0" lang="en-US" altLang="zh-CN" sz="1400" b="0" i="0" u="none" strike="noStrike" kern="1200" cap="none" spc="200" normalizeH="0" baseline="0" noProof="0" dirty="0" err="1">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EoH</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在如下几个问题上进行了实验：</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Online bin packing </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Traveling salesman </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Flow shop scheduling </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a:t>
            </a:r>
          </a:p>
        </p:txBody>
      </p:sp>
      <p:pic>
        <p:nvPicPr>
          <p:cNvPr id="67" name="图片 66" descr="logo">
            <a:extLst>
              <a:ext uri="{FF2B5EF4-FFF2-40B4-BE49-F238E27FC236}">
                <a16:creationId xmlns:a16="http://schemas.microsoft.com/office/drawing/2014/main" id="{34FCBE35-3FB6-545C-28B2-7647EB95B58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pic>
        <p:nvPicPr>
          <p:cNvPr id="18" name="图片 17" descr="05">
            <a:extLst>
              <a:ext uri="{FF2B5EF4-FFF2-40B4-BE49-F238E27FC236}">
                <a16:creationId xmlns:a16="http://schemas.microsoft.com/office/drawing/2014/main" id="{83B05123-9648-21A1-2F6F-EE2B2317725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3212" y="3320905"/>
            <a:ext cx="614045" cy="321310"/>
          </a:xfrm>
          <a:prstGeom prst="rect">
            <a:avLst/>
          </a:prstGeom>
        </p:spPr>
      </p:pic>
      <p:sp>
        <p:nvSpPr>
          <p:cNvPr id="6" name="TextBox 17">
            <a:extLst>
              <a:ext uri="{FF2B5EF4-FFF2-40B4-BE49-F238E27FC236}">
                <a16:creationId xmlns:a16="http://schemas.microsoft.com/office/drawing/2014/main" id="{AFA47C75-EF36-2F34-62B2-EC7865D2165C}"/>
              </a:ext>
            </a:extLst>
          </p:cNvPr>
          <p:cNvSpPr txBox="1"/>
          <p:nvPr/>
        </p:nvSpPr>
        <p:spPr>
          <a:xfrm>
            <a:off x="4089219"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五、实验设计</a:t>
            </a:r>
          </a:p>
        </p:txBody>
      </p:sp>
      <p:sp>
        <p:nvSpPr>
          <p:cNvPr id="4" name="图形">
            <a:extLst>
              <a:ext uri="{FF2B5EF4-FFF2-40B4-BE49-F238E27FC236}">
                <a16:creationId xmlns:a16="http://schemas.microsoft.com/office/drawing/2014/main" id="{5B46BC6B-9D59-4747-08B1-0AB86E5B75CF}"/>
              </a:ext>
            </a:extLst>
          </p:cNvPr>
          <p:cNvSpPr txBox="1">
            <a:spLocks noChangeArrowheads="1"/>
          </p:cNvSpPr>
          <p:nvPr>
            <p:custDataLst>
              <p:tags r:id="rId4"/>
            </p:custDataLst>
          </p:nvPr>
        </p:nvSpPr>
        <p:spPr bwMode="auto">
          <a:xfrm>
            <a:off x="374650" y="2626431"/>
            <a:ext cx="10751820" cy="53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Traveling salesman problem</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（旅行商问题，</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TSP</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）是经典组合优化难题。给定一系列城市和每对城市间的距离，目标是找到一条遍历所有城市且每个城市仅访问一次，最后回到起始城市的最短路径。</a:t>
            </a:r>
          </a:p>
        </p:txBody>
      </p:sp>
      <p:sp>
        <p:nvSpPr>
          <p:cNvPr id="5" name="图形">
            <a:extLst>
              <a:ext uri="{FF2B5EF4-FFF2-40B4-BE49-F238E27FC236}">
                <a16:creationId xmlns:a16="http://schemas.microsoft.com/office/drawing/2014/main" id="{97476D5D-43AF-5535-E6BB-8E2DBA8B1FBB}"/>
              </a:ext>
            </a:extLst>
          </p:cNvPr>
          <p:cNvSpPr txBox="1">
            <a:spLocks noChangeArrowheads="1"/>
          </p:cNvSpPr>
          <p:nvPr>
            <p:custDataLst>
              <p:tags r:id="rId5"/>
            </p:custDataLst>
          </p:nvPr>
        </p:nvSpPr>
        <p:spPr bwMode="auto">
          <a:xfrm>
            <a:off x="374650" y="3803851"/>
            <a:ext cx="10751820" cy="53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Flow shop scheduling</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（流水车间调度问题）是生产调度经典问题。多个工件需按相同加工顺序，依次在一系列机器上加工。目标是确定工件加工顺序，使如完工时间、延迟时间等指标最优。</a:t>
            </a:r>
          </a:p>
        </p:txBody>
      </p:sp>
    </p:spTree>
    <p:extLst>
      <p:ext uri="{BB962C8B-B14F-4D97-AF65-F5344CB8AC3E}">
        <p14:creationId xmlns:p14="http://schemas.microsoft.com/office/powerpoint/2010/main" val="238787662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2ED753-98CE-F0B6-6A20-FBD1442F8399}"/>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BC88D315-7CCB-30BA-DF81-A20531F23AC2}"/>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9141DAC9-6E02-B4B1-AD75-864C8A78CA90}"/>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16D9BE02-76E2-1470-1D29-99B88D226EF4}"/>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286757C9-DEB1-F086-328F-D15B0832E402}"/>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pic>
        <p:nvPicPr>
          <p:cNvPr id="67" name="图片 66" descr="logo">
            <a:extLst>
              <a:ext uri="{FF2B5EF4-FFF2-40B4-BE49-F238E27FC236}">
                <a16:creationId xmlns:a16="http://schemas.microsoft.com/office/drawing/2014/main" id="{BE50A62B-179F-D689-6340-AB6BEFD0A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19282611-F566-D0B1-902D-407A7CFF070F}"/>
              </a:ext>
            </a:extLst>
          </p:cNvPr>
          <p:cNvSpPr txBox="1"/>
          <p:nvPr/>
        </p:nvSpPr>
        <p:spPr>
          <a:xfrm>
            <a:off x="4089222"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六、实验结果</a:t>
            </a:r>
          </a:p>
        </p:txBody>
      </p:sp>
      <p:pic>
        <p:nvPicPr>
          <p:cNvPr id="5" name="图片 4">
            <a:extLst>
              <a:ext uri="{FF2B5EF4-FFF2-40B4-BE49-F238E27FC236}">
                <a16:creationId xmlns:a16="http://schemas.microsoft.com/office/drawing/2014/main" id="{659B6773-7F18-751C-BAD2-8DE584E75859}"/>
              </a:ext>
            </a:extLst>
          </p:cNvPr>
          <p:cNvPicPr>
            <a:picLocks noChangeAspect="1"/>
          </p:cNvPicPr>
          <p:nvPr/>
        </p:nvPicPr>
        <p:blipFill>
          <a:blip r:embed="rId13"/>
          <a:stretch>
            <a:fillRect/>
          </a:stretch>
        </p:blipFill>
        <p:spPr>
          <a:xfrm>
            <a:off x="454081" y="2979849"/>
            <a:ext cx="3459780" cy="1600339"/>
          </a:xfrm>
          <a:prstGeom prst="rect">
            <a:avLst/>
          </a:prstGeom>
        </p:spPr>
      </p:pic>
      <p:pic>
        <p:nvPicPr>
          <p:cNvPr id="15" name="图片 14">
            <a:extLst>
              <a:ext uri="{FF2B5EF4-FFF2-40B4-BE49-F238E27FC236}">
                <a16:creationId xmlns:a16="http://schemas.microsoft.com/office/drawing/2014/main" id="{07536B82-4BB7-E466-C661-1A71EE1F50EF}"/>
              </a:ext>
            </a:extLst>
          </p:cNvPr>
          <p:cNvPicPr>
            <a:picLocks noChangeAspect="1"/>
          </p:cNvPicPr>
          <p:nvPr/>
        </p:nvPicPr>
        <p:blipFill>
          <a:blip r:embed="rId14"/>
          <a:stretch>
            <a:fillRect/>
          </a:stretch>
        </p:blipFill>
        <p:spPr>
          <a:xfrm>
            <a:off x="4076871" y="2819815"/>
            <a:ext cx="3368332" cy="1920406"/>
          </a:xfrm>
          <a:prstGeom prst="rect">
            <a:avLst/>
          </a:prstGeom>
        </p:spPr>
      </p:pic>
      <p:pic>
        <p:nvPicPr>
          <p:cNvPr id="17" name="图片 16">
            <a:extLst>
              <a:ext uri="{FF2B5EF4-FFF2-40B4-BE49-F238E27FC236}">
                <a16:creationId xmlns:a16="http://schemas.microsoft.com/office/drawing/2014/main" id="{7A5BD9D2-5A18-11EA-9177-44125F6A7AF4}"/>
              </a:ext>
            </a:extLst>
          </p:cNvPr>
          <p:cNvPicPr>
            <a:picLocks noChangeAspect="1"/>
          </p:cNvPicPr>
          <p:nvPr/>
        </p:nvPicPr>
        <p:blipFill>
          <a:blip r:embed="rId15"/>
          <a:stretch>
            <a:fillRect/>
          </a:stretch>
        </p:blipFill>
        <p:spPr>
          <a:xfrm>
            <a:off x="7792720" y="2838866"/>
            <a:ext cx="3383573" cy="1882303"/>
          </a:xfrm>
          <a:prstGeom prst="rect">
            <a:avLst/>
          </a:prstGeom>
        </p:spPr>
      </p:pic>
      <p:sp>
        <p:nvSpPr>
          <p:cNvPr id="18" name="图形">
            <a:extLst>
              <a:ext uri="{FF2B5EF4-FFF2-40B4-BE49-F238E27FC236}">
                <a16:creationId xmlns:a16="http://schemas.microsoft.com/office/drawing/2014/main" id="{E96F8F21-3B30-948E-F828-74910D6BBA0A}"/>
              </a:ext>
            </a:extLst>
          </p:cNvPr>
          <p:cNvSpPr txBox="1">
            <a:spLocks noChangeArrowheads="1"/>
          </p:cNvSpPr>
          <p:nvPr>
            <p:custDataLst>
              <p:tags r:id="rId3"/>
            </p:custDataLst>
          </p:nvPr>
        </p:nvSpPr>
        <p:spPr bwMode="auto">
          <a:xfrm>
            <a:off x="385127" y="1586198"/>
            <a:ext cx="10751820"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ctr"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err="1">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EoH</a:t>
            </a: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在三个问题上的表现如下图。</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
        <p:nvSpPr>
          <p:cNvPr id="19" name="图形">
            <a:extLst>
              <a:ext uri="{FF2B5EF4-FFF2-40B4-BE49-F238E27FC236}">
                <a16:creationId xmlns:a16="http://schemas.microsoft.com/office/drawing/2014/main" id="{7288F10C-90E2-C38A-4E6B-ACF907A4592E}"/>
              </a:ext>
            </a:extLst>
          </p:cNvPr>
          <p:cNvSpPr txBox="1">
            <a:spLocks noChangeArrowheads="1"/>
          </p:cNvSpPr>
          <p:nvPr>
            <p:custDataLst>
              <p:tags r:id="rId4"/>
            </p:custDataLst>
          </p:nvPr>
        </p:nvSpPr>
        <p:spPr bwMode="auto">
          <a:xfrm>
            <a:off x="385127" y="5361363"/>
            <a:ext cx="10751820"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此外，</a:t>
            </a:r>
            <a:r>
              <a:rPr kumimoji="0" lang="en-US" altLang="zh-CN" sz="1400" b="0" i="0" u="none" strike="noStrike" kern="1200" cap="none" spc="200" normalizeH="0" baseline="0" noProof="0" dirty="0" err="1">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EoH</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用于生成最后答案而向大语言模型提问的次数只有数千次，相比于</a:t>
            </a:r>
            <a:r>
              <a:rPr kumimoji="0" lang="en-US" altLang="zh-CN" sz="1400" b="0" i="0" u="none" strike="noStrike" kern="1200" cap="none" spc="200" normalizeH="0" baseline="0" noProof="0" dirty="0" err="1">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FunSearch</a:t>
            </a: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的上百万次少了很多。</a:t>
            </a:r>
          </a:p>
        </p:txBody>
      </p:sp>
    </p:spTree>
    <p:extLst>
      <p:ext uri="{BB962C8B-B14F-4D97-AF65-F5344CB8AC3E}">
        <p14:creationId xmlns:p14="http://schemas.microsoft.com/office/powerpoint/2010/main" val="23647457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21FB79-4A99-E98C-EC74-2CC9AD2BB91C}"/>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A8917463-50AF-6022-E98E-EC9928B3DE03}"/>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55DAA3D1-E940-F529-C8A1-D717D5278C9D}"/>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26C13F80-1992-BD91-0281-20391232CEE5}"/>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C9B14DD0-D71E-D0B5-35CB-0FECCE554870}"/>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pic>
        <p:nvPicPr>
          <p:cNvPr id="67" name="图片 66" descr="logo">
            <a:extLst>
              <a:ext uri="{FF2B5EF4-FFF2-40B4-BE49-F238E27FC236}">
                <a16:creationId xmlns:a16="http://schemas.microsoft.com/office/drawing/2014/main" id="{8787740A-3C38-D6C6-F30D-6EF03BE51A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BF43E825-D1EA-CD0C-97C4-DAC319553FED}"/>
              </a:ext>
            </a:extLst>
          </p:cNvPr>
          <p:cNvSpPr txBox="1"/>
          <p:nvPr/>
        </p:nvSpPr>
        <p:spPr>
          <a:xfrm>
            <a:off x="4089222"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六、实验结果</a:t>
            </a:r>
          </a:p>
        </p:txBody>
      </p:sp>
      <p:sp>
        <p:nvSpPr>
          <p:cNvPr id="18" name="图形">
            <a:extLst>
              <a:ext uri="{FF2B5EF4-FFF2-40B4-BE49-F238E27FC236}">
                <a16:creationId xmlns:a16="http://schemas.microsoft.com/office/drawing/2014/main" id="{84519C18-03B5-E0A7-AFEE-A2F21C426149}"/>
              </a:ext>
            </a:extLst>
          </p:cNvPr>
          <p:cNvSpPr txBox="1">
            <a:spLocks noChangeArrowheads="1"/>
          </p:cNvSpPr>
          <p:nvPr>
            <p:custDataLst>
              <p:tags r:id="rId3"/>
            </p:custDataLst>
          </p:nvPr>
        </p:nvSpPr>
        <p:spPr bwMode="auto">
          <a:xfrm>
            <a:off x="385127" y="1586198"/>
            <a:ext cx="10751820"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ctr" defTabSz="1216025" rtl="0" eaLnBrk="1" fontAlgn="auto" latinLnBrk="0" hangingPunct="1">
              <a:lnSpc>
                <a:spcPct val="130000"/>
              </a:lnSpc>
              <a:spcBef>
                <a:spcPts val="0"/>
              </a:spcBef>
              <a:spcAft>
                <a:spcPts val="0"/>
              </a:spcAft>
              <a:buClrTx/>
              <a:buSzTx/>
              <a:buFontTx/>
              <a:buNone/>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研究者还对五个提示词的效果以及进化想法的效果进行了测试，作了消融研究。</a:t>
            </a: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    </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pic>
        <p:nvPicPr>
          <p:cNvPr id="4" name="图片 3">
            <a:extLst>
              <a:ext uri="{FF2B5EF4-FFF2-40B4-BE49-F238E27FC236}">
                <a16:creationId xmlns:a16="http://schemas.microsoft.com/office/drawing/2014/main" id="{3330EE07-7B35-F8ED-2595-2C889236B525}"/>
              </a:ext>
            </a:extLst>
          </p:cNvPr>
          <p:cNvPicPr>
            <a:picLocks noChangeAspect="1"/>
          </p:cNvPicPr>
          <p:nvPr/>
        </p:nvPicPr>
        <p:blipFill>
          <a:blip r:embed="rId12"/>
          <a:stretch>
            <a:fillRect/>
          </a:stretch>
        </p:blipFill>
        <p:spPr>
          <a:xfrm>
            <a:off x="1212298" y="2827133"/>
            <a:ext cx="3314987" cy="1417443"/>
          </a:xfrm>
          <a:prstGeom prst="rect">
            <a:avLst/>
          </a:prstGeom>
        </p:spPr>
      </p:pic>
      <p:pic>
        <p:nvPicPr>
          <p:cNvPr id="9" name="图片 8">
            <a:extLst>
              <a:ext uri="{FF2B5EF4-FFF2-40B4-BE49-F238E27FC236}">
                <a16:creationId xmlns:a16="http://schemas.microsoft.com/office/drawing/2014/main" id="{DF62D9F8-9AAA-1461-DB9E-AA6644856BA9}"/>
              </a:ext>
            </a:extLst>
          </p:cNvPr>
          <p:cNvPicPr>
            <a:picLocks noChangeAspect="1"/>
          </p:cNvPicPr>
          <p:nvPr/>
        </p:nvPicPr>
        <p:blipFill>
          <a:blip r:embed="rId13"/>
          <a:stretch>
            <a:fillRect/>
          </a:stretch>
        </p:blipFill>
        <p:spPr>
          <a:xfrm>
            <a:off x="6169519" y="3032890"/>
            <a:ext cx="3246401" cy="1005927"/>
          </a:xfrm>
          <a:prstGeom prst="rect">
            <a:avLst/>
          </a:prstGeom>
        </p:spPr>
      </p:pic>
    </p:spTree>
    <p:extLst>
      <p:ext uri="{BB962C8B-B14F-4D97-AF65-F5344CB8AC3E}">
        <p14:creationId xmlns:p14="http://schemas.microsoft.com/office/powerpoint/2010/main" val="237885009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B6358E-92C8-8016-954B-5975FC0C36CC}"/>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5FCF66F3-173E-7D63-E0DB-C0EF48D71F5A}"/>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C98B3327-A8E0-6908-84B3-0DC3541D0500}"/>
              </a:ext>
            </a:extLst>
          </p:cNvPr>
          <p:cNvPicPr>
            <a:picLocks noChangeAspect="1"/>
          </p:cNvPicPr>
          <p:nvPr>
            <p:custDataLst>
              <p:tags r:id="rId1"/>
            </p:custDataLst>
          </p:nvPr>
        </p:nvPicPr>
        <p:blipFill>
          <a:blip r:embed="rId5">
            <a:extLst>
              <a:ext uri="{96DAC541-7B7A-43D3-8B79-37D633B846F1}">
                <asvg:svgBlip xmlns:asvg="http://schemas.microsoft.com/office/drawing/2016/SVG/main" r:embed="rId6"/>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D3A824C7-1453-7191-A51A-489D154A7D7A}"/>
              </a:ext>
            </a:extLst>
          </p:cNvPr>
          <p:cNvPicPr>
            <a:picLocks noChangeAspect="1"/>
          </p:cNvPicPr>
          <p:nvPr>
            <p:custDataLst>
              <p:tags r:id="rId2"/>
            </p:custDataLst>
          </p:nvPr>
        </p:nvPicPr>
        <p:blipFill>
          <a:blip r:embed="rId7">
            <a:extLst>
              <a:ext uri="{96DAC541-7B7A-43D3-8B79-37D633B846F1}">
                <asvg:svgBlip xmlns:asvg="http://schemas.microsoft.com/office/drawing/2016/SVG/main" r:embed="rId8"/>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8F429DCA-53D7-5595-C5E3-8987A7B127C7}"/>
              </a:ext>
            </a:extLst>
          </p:cNvPr>
          <p:cNvSpPr txBox="1"/>
          <p:nvPr/>
        </p:nvSpPr>
        <p:spPr>
          <a:xfrm>
            <a:off x="277891" y="124372"/>
            <a:ext cx="3635970"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Evolution of Heuristics(</a:t>
            </a:r>
            <a:r>
              <a:rPr lang="en-US" altLang="zh-CN" sz="1900" b="1" dirty="0" err="1">
                <a:solidFill>
                  <a:schemeClr val="bg1"/>
                </a:solidFill>
                <a:latin typeface="微软雅黑" panose="020B0503020204020204" charset="-122"/>
                <a:ea typeface="微软雅黑" panose="020B0503020204020204" charset="-122"/>
              </a:rPr>
              <a:t>EoH</a:t>
            </a:r>
            <a:r>
              <a:rPr lang="en-US" altLang="zh-CN" sz="1900" b="1" dirty="0">
                <a:solidFill>
                  <a:schemeClr val="bg1"/>
                </a:solidFill>
                <a:latin typeface="微软雅黑" panose="020B0503020204020204" charset="-122"/>
                <a:ea typeface="微软雅黑" panose="020B0503020204020204" charset="-122"/>
              </a:rPr>
              <a:t>)</a:t>
            </a:r>
          </a:p>
        </p:txBody>
      </p:sp>
      <p:pic>
        <p:nvPicPr>
          <p:cNvPr id="67" name="图片 66" descr="logo">
            <a:extLst>
              <a:ext uri="{FF2B5EF4-FFF2-40B4-BE49-F238E27FC236}">
                <a16:creationId xmlns:a16="http://schemas.microsoft.com/office/drawing/2014/main" id="{9D92BB6A-5D44-6B86-16F7-FB5BFAB6D92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838F89FE-DFD7-EE50-AA0B-34589A67EC9D}"/>
              </a:ext>
            </a:extLst>
          </p:cNvPr>
          <p:cNvSpPr txBox="1"/>
          <p:nvPr/>
        </p:nvSpPr>
        <p:spPr>
          <a:xfrm>
            <a:off x="3396728" y="2904920"/>
            <a:ext cx="4387658"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七、结论与未来工作</a:t>
            </a:r>
          </a:p>
        </p:txBody>
      </p:sp>
    </p:spTree>
    <p:extLst>
      <p:ext uri="{BB962C8B-B14F-4D97-AF65-F5344CB8AC3E}">
        <p14:creationId xmlns:p14="http://schemas.microsoft.com/office/powerpoint/2010/main" val="19380780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3D89"/>
        </a:solidFill>
        <a:effectLst/>
      </p:bgPr>
    </p:bg>
    <p:spTree>
      <p:nvGrpSpPr>
        <p:cNvPr id="1" name=""/>
        <p:cNvGrpSpPr/>
        <p:nvPr/>
      </p:nvGrpSpPr>
      <p:grpSpPr>
        <a:xfrm>
          <a:off x="0" y="0"/>
          <a:ext cx="0" cy="0"/>
          <a:chOff x="0" y="0"/>
          <a:chExt cx="0" cy="0"/>
        </a:xfrm>
      </p:grpSpPr>
      <p:pic>
        <p:nvPicPr>
          <p:cNvPr id="2" name="图片 1" descr="07-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3575" y="3739515"/>
            <a:ext cx="3238500" cy="2740660"/>
          </a:xfrm>
          <a:prstGeom prst="rect">
            <a:avLst/>
          </a:prstGeom>
        </p:spPr>
      </p:pic>
      <p:pic>
        <p:nvPicPr>
          <p:cNvPr id="11" name="图片 10" descr="07-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2733675" cy="1790700"/>
          </a:xfrm>
          <a:prstGeom prst="rect">
            <a:avLst/>
          </a:prstGeom>
        </p:spPr>
      </p:pic>
      <p:pic>
        <p:nvPicPr>
          <p:cNvPr id="29" name="图片 28" descr="07-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3037840"/>
            <a:ext cx="3430270" cy="3442335"/>
          </a:xfrm>
          <a:prstGeom prst="rect">
            <a:avLst/>
          </a:prstGeom>
        </p:spPr>
      </p:pic>
      <p:pic>
        <p:nvPicPr>
          <p:cNvPr id="31" name="图片 30" descr="07-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27265" y="0"/>
            <a:ext cx="4194810" cy="5293995"/>
          </a:xfrm>
          <a:prstGeom prst="rect">
            <a:avLst/>
          </a:prstGeom>
        </p:spPr>
      </p:pic>
      <p:pic>
        <p:nvPicPr>
          <p:cNvPr id="33" name="图片 32" descr="07-5"/>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895" y="307340"/>
            <a:ext cx="4986655" cy="4986655"/>
          </a:xfrm>
          <a:prstGeom prst="rect">
            <a:avLst/>
          </a:prstGeom>
        </p:spPr>
      </p:pic>
      <p:pic>
        <p:nvPicPr>
          <p:cNvPr id="3" name="图片 2" descr="logo"/>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1845" y="1127760"/>
            <a:ext cx="2274570" cy="667385"/>
          </a:xfrm>
          <a:prstGeom prst="rect">
            <a:avLst/>
          </a:prstGeom>
        </p:spPr>
      </p:pic>
      <p:sp>
        <p:nvSpPr>
          <p:cNvPr id="14" name="TextBox 13"/>
          <p:cNvSpPr txBox="1"/>
          <p:nvPr/>
        </p:nvSpPr>
        <p:spPr>
          <a:xfrm>
            <a:off x="644042" y="2431561"/>
            <a:ext cx="4736551" cy="1901825"/>
          </a:xfrm>
          <a:prstGeom prst="rect">
            <a:avLst/>
          </a:prstGeom>
          <a:noFill/>
        </p:spPr>
        <p:txBody>
          <a:bodyPr wrap="square" lIns="86411" tIns="43205" rIns="86411" bIns="43205" rtlCol="0">
            <a:spAutoFit/>
          </a:bodyPr>
          <a:lstStyle/>
          <a:p>
            <a:r>
              <a:rPr lang="en-US" altLang="zh-CN" sz="5400" dirty="0">
                <a:solidFill>
                  <a:schemeClr val="bg1"/>
                </a:solidFill>
                <a:latin typeface="微软雅黑" panose="020B0503020204020204" charset="-122"/>
                <a:ea typeface="微软雅黑" panose="020B0503020204020204" charset="-122"/>
                <a:sym typeface="+mn-ea"/>
              </a:rPr>
              <a:t>THANKS!</a:t>
            </a:r>
            <a:endParaRPr lang="en-US" altLang="zh-CN" sz="5400" dirty="0">
              <a:solidFill>
                <a:schemeClr val="bg1"/>
              </a:solidFill>
              <a:latin typeface="微软雅黑" panose="020B0503020204020204" charset="-122"/>
              <a:ea typeface="微软雅黑" panose="020B0503020204020204" charset="-122"/>
            </a:endParaRPr>
          </a:p>
          <a:p>
            <a:r>
              <a:rPr lang="zh-CN" altLang="en-US" sz="3200" dirty="0">
                <a:solidFill>
                  <a:schemeClr val="bg1"/>
                </a:solidFill>
                <a:latin typeface="微软雅黑" panose="020B0503020204020204" charset="-122"/>
                <a:ea typeface="微软雅黑" panose="020B0503020204020204" charset="-122"/>
              </a:rPr>
              <a:t>谢谢！</a:t>
            </a:r>
          </a:p>
          <a:p>
            <a:endParaRPr lang="en-US" altLang="zh-CN" sz="32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p:cNvPicPr>
            <a:picLocks noChangeAspect="1"/>
          </p:cNvPicPr>
          <p:nvPr>
            <p:custDataLst>
              <p:tags r:id="rId1"/>
            </p:custDataLst>
          </p:nvPr>
        </p:nvPicPr>
        <p:blipFill>
          <a:blip r:embed="rId11">
            <a:extLst>
              <a:ext uri="{96DAC541-7B7A-43D3-8B79-37D633B846F1}">
                <asvg:svgBlip xmlns:asvg="http://schemas.microsoft.com/office/drawing/2016/SVG/main" r:embed="rId12"/>
              </a:ext>
            </a:extLst>
          </a:blip>
          <a:srcRect l="55060" t="39789" r="32644"/>
          <a:stretch>
            <a:fillRect/>
          </a:stretch>
        </p:blipFill>
        <p:spPr>
          <a:xfrm rot="5400000">
            <a:off x="9355455" y="-1561465"/>
            <a:ext cx="570230" cy="3695700"/>
          </a:xfrm>
          <a:prstGeom prst="rect">
            <a:avLst/>
          </a:prstGeom>
        </p:spPr>
      </p:pic>
      <p:pic>
        <p:nvPicPr>
          <p:cNvPr id="33" name="图片 32" descr="07-5"/>
          <p:cNvPicPr>
            <a:picLocks noChangeAspect="1"/>
          </p:cNvPicPr>
          <p:nvPr>
            <p:custDataLst>
              <p:tags r:id="rId2"/>
            </p:custDataLst>
          </p:nvPr>
        </p:nvPicPr>
        <p:blipFill>
          <a:blip r:embed="rId13">
            <a:extLst>
              <a:ext uri="{96DAC541-7B7A-43D3-8B79-37D633B846F1}">
                <asvg:svgBlip xmlns:asvg="http://schemas.microsoft.com/office/drawing/2016/SVG/main" r:embed="rId14"/>
              </a:ext>
            </a:extLst>
          </a:blip>
          <a:srcRect b="90784"/>
          <a:stretch>
            <a:fillRect/>
          </a:stretch>
        </p:blipFill>
        <p:spPr>
          <a:xfrm>
            <a:off x="374650" y="107315"/>
            <a:ext cx="5215890" cy="480695"/>
          </a:xfrm>
          <a:prstGeom prst="rect">
            <a:avLst/>
          </a:prstGeom>
        </p:spPr>
      </p:pic>
      <p:sp>
        <p:nvSpPr>
          <p:cNvPr id="17" name="TextBox 16"/>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pic>
        <p:nvPicPr>
          <p:cNvPr id="67" name="图片 66" descr="logo"/>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03130" y="107315"/>
            <a:ext cx="1323340" cy="387985"/>
          </a:xfrm>
          <a:prstGeom prst="rect">
            <a:avLst/>
          </a:prstGeom>
        </p:spPr>
      </p:pic>
      <p:cxnSp>
        <p:nvCxnSpPr>
          <p:cNvPr id="6" name="直接连接符 5"/>
          <p:cNvCxnSpPr/>
          <p:nvPr/>
        </p:nvCxnSpPr>
        <p:spPr>
          <a:xfrm>
            <a:off x="648266" y="2155914"/>
            <a:ext cx="414670" cy="0"/>
          </a:xfrm>
          <a:prstGeom prst="line">
            <a:avLst/>
          </a:prstGeom>
          <a:ln w="25400" cap="flat">
            <a:solidFill>
              <a:srgbClr val="AC4384"/>
            </a:solidFill>
            <a:beve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37239" y="1733629"/>
            <a:ext cx="3947160" cy="1106805"/>
          </a:xfrm>
          <a:prstGeom prst="rect">
            <a:avLst/>
          </a:prstGeom>
          <a:noFill/>
        </p:spPr>
        <p:txBody>
          <a:bodyPr wrap="square" rtlCol="0">
            <a:spAutoFit/>
          </a:bodyPr>
          <a:lstStyle/>
          <a:p>
            <a:r>
              <a:rPr lang="en-US" altLang="zh-CN" sz="6600" dirty="0">
                <a:latin typeface="微软雅黑" panose="020B0503020204020204" charset="-122"/>
                <a:ea typeface="微软雅黑" panose="020B0503020204020204" charset="-122"/>
              </a:rPr>
              <a:t>P</a:t>
            </a:r>
            <a:r>
              <a:rPr lang="en-US" altLang="zh-CN" sz="6000" dirty="0">
                <a:latin typeface="微软雅黑" panose="020B0503020204020204" charset="-122"/>
                <a:ea typeface="微软雅黑" panose="020B0503020204020204" charset="-122"/>
              </a:rPr>
              <a:t>art </a:t>
            </a:r>
            <a:r>
              <a:rPr lang="en-US" altLang="zh-CN" sz="6000" dirty="0">
                <a:solidFill>
                  <a:srgbClr val="AC4384"/>
                </a:solidFill>
                <a:latin typeface="微软雅黑" panose="020B0503020204020204" charset="-122"/>
                <a:ea typeface="微软雅黑" panose="020B0503020204020204" charset="-122"/>
              </a:rPr>
              <a:t>one</a:t>
            </a:r>
          </a:p>
        </p:txBody>
      </p:sp>
      <p:sp>
        <p:nvSpPr>
          <p:cNvPr id="11" name="iconfont-1192-846629"/>
          <p:cNvSpPr>
            <a:spLocks noChangeAspect="1"/>
          </p:cNvSpPr>
          <p:nvPr/>
        </p:nvSpPr>
        <p:spPr bwMode="auto">
          <a:xfrm rot="10800000">
            <a:off x="5110417"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sp>
        <p:nvSpPr>
          <p:cNvPr id="13" name="iconfont-1192-846629"/>
          <p:cNvSpPr>
            <a:spLocks noChangeAspect="1"/>
          </p:cNvSpPr>
          <p:nvPr/>
        </p:nvSpPr>
        <p:spPr bwMode="auto">
          <a:xfrm rot="10800000">
            <a:off x="5358672"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sp>
        <p:nvSpPr>
          <p:cNvPr id="5" name="iconfont-1192-846629"/>
          <p:cNvSpPr>
            <a:spLocks noChangeAspect="1"/>
          </p:cNvSpPr>
          <p:nvPr/>
        </p:nvSpPr>
        <p:spPr bwMode="auto">
          <a:xfrm rot="10800000">
            <a:off x="5606927"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grpSp>
        <p:nvGrpSpPr>
          <p:cNvPr id="4" name="组合 3">
            <a:extLst>
              <a:ext uri="{FF2B5EF4-FFF2-40B4-BE49-F238E27FC236}">
                <a16:creationId xmlns:a16="http://schemas.microsoft.com/office/drawing/2014/main" id="{2B9195D9-2C17-7A38-2C60-0B18B3C21586}"/>
              </a:ext>
            </a:extLst>
          </p:cNvPr>
          <p:cNvGrpSpPr/>
          <p:nvPr/>
        </p:nvGrpSpPr>
        <p:grpSpPr>
          <a:xfrm>
            <a:off x="614679" y="3023870"/>
            <a:ext cx="9992361" cy="1670050"/>
            <a:chOff x="614680" y="3023870"/>
            <a:chExt cx="7063740" cy="1670050"/>
          </a:xfrm>
        </p:grpSpPr>
        <p:sp>
          <p:nvSpPr>
            <p:cNvPr id="7" name="íSḷiḍê"/>
            <p:cNvSpPr/>
            <p:nvPr/>
          </p:nvSpPr>
          <p:spPr>
            <a:xfrm>
              <a:off x="614680" y="3023870"/>
              <a:ext cx="7063740" cy="292100"/>
            </a:xfrm>
            <a:prstGeom prst="rect">
              <a:avLst/>
            </a:prstGeom>
            <a:solidFill>
              <a:srgbClr val="12408E"/>
            </a:solidFill>
            <a:ln w="12700" cap="rnd">
              <a:noFill/>
              <a:prstDash val="solid"/>
              <a:rou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lnSpcReduction="10000"/>
            </a:bodyPr>
            <a:lstStyle/>
            <a:p>
              <a:pPr algn="ctr" defTabSz="914400"/>
              <a:endParaRPr lang="zh-CN" altLang="en-US" sz="1600" b="1" dirty="0">
                <a:solidFill>
                  <a:schemeClr val="tx1">
                    <a:lumMod val="85000"/>
                    <a:lumOff val="15000"/>
                  </a:schemeClr>
                </a:solidFill>
              </a:endParaRPr>
            </a:p>
          </p:txBody>
        </p:sp>
        <p:sp>
          <p:nvSpPr>
            <p:cNvPr id="10" name="î$ľîḍè"/>
            <p:cNvSpPr/>
            <p:nvPr/>
          </p:nvSpPr>
          <p:spPr>
            <a:xfrm>
              <a:off x="614680" y="3315970"/>
              <a:ext cx="7063740" cy="1377950"/>
            </a:xfrm>
            <a:prstGeom prst="rect">
              <a:avLst/>
            </a:prstGeom>
            <a:solidFill>
              <a:schemeClr val="bg1"/>
            </a:solidFill>
            <a:ln>
              <a:noFill/>
            </a:ln>
            <a:effectLst>
              <a:outerShdw blurRad="584200" dist="203200" dir="5400000" sx="92000" sy="92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p>
          </p:txBody>
        </p:sp>
      </p:grpSp>
      <p:sp>
        <p:nvSpPr>
          <p:cNvPr id="41" name="矩形 40"/>
          <p:cNvSpPr/>
          <p:nvPr>
            <p:custDataLst>
              <p:tags r:id="rId3"/>
            </p:custDataLst>
          </p:nvPr>
        </p:nvSpPr>
        <p:spPr>
          <a:xfrm>
            <a:off x="724813" y="3697368"/>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研究背景</a:t>
            </a:r>
            <a:endParaRPr lang="en-US" altLang="zh-CN" sz="1300" dirty="0">
              <a:solidFill>
                <a:schemeClr val="bg2">
                  <a:lumMod val="25000"/>
                </a:schemeClr>
              </a:solidFill>
            </a:endParaRPr>
          </a:p>
        </p:txBody>
      </p:sp>
      <p:sp>
        <p:nvSpPr>
          <p:cNvPr id="21" name="TextBox 17"/>
          <p:cNvSpPr txBox="1"/>
          <p:nvPr/>
        </p:nvSpPr>
        <p:spPr>
          <a:xfrm>
            <a:off x="6103803" y="2023484"/>
            <a:ext cx="2617943" cy="670333"/>
          </a:xfrm>
          <a:prstGeom prst="rect">
            <a:avLst/>
          </a:prstGeom>
          <a:noFill/>
        </p:spPr>
        <p:txBody>
          <a:bodyPr wrap="none" lIns="115212" tIns="57605" rIns="115212" bIns="57605" rtlCol="0">
            <a:spAutoFit/>
          </a:bodyPr>
          <a:lstStyle/>
          <a:p>
            <a:r>
              <a:rPr lang="en-US" altLang="zh-CN" sz="3600" b="1" dirty="0" err="1">
                <a:solidFill>
                  <a:srgbClr val="00489D"/>
                </a:solidFill>
              </a:rPr>
              <a:t>FunSearch</a:t>
            </a:r>
            <a:endParaRPr lang="zh-CN" altLang="en-US" sz="3600" b="1" dirty="0">
              <a:solidFill>
                <a:srgbClr val="00489D"/>
              </a:solidFill>
            </a:endParaRPr>
          </a:p>
        </p:txBody>
      </p:sp>
      <p:pic>
        <p:nvPicPr>
          <p:cNvPr id="2" name="图片 1" descr="07-3"/>
          <p:cNvPicPr>
            <a:picLocks noChangeAspect="1"/>
          </p:cNvPicPr>
          <p:nvPr/>
        </p:nvPicPr>
        <p:blipFill>
          <a:blip r:embed="rId17">
            <a:alphaModFix amt="40000"/>
            <a:extLst>
              <a:ext uri="{96DAC541-7B7A-43D3-8B79-37D633B846F1}">
                <asvg:svgBlip xmlns:asvg="http://schemas.microsoft.com/office/drawing/2016/SVG/main" r:embed="rId18"/>
              </a:ext>
            </a:extLst>
          </a:blip>
          <a:srcRect t="29511" r="10497"/>
          <a:stretch>
            <a:fillRect/>
          </a:stretch>
        </p:blipFill>
        <p:spPr>
          <a:xfrm rot="5400000">
            <a:off x="8272145" y="3230245"/>
            <a:ext cx="3259455" cy="3239770"/>
          </a:xfrm>
          <a:prstGeom prst="rect">
            <a:avLst/>
          </a:prstGeom>
        </p:spPr>
      </p:pic>
      <p:sp>
        <p:nvSpPr>
          <p:cNvPr id="9" name="矩形 8">
            <a:extLst>
              <a:ext uri="{FF2B5EF4-FFF2-40B4-BE49-F238E27FC236}">
                <a16:creationId xmlns:a16="http://schemas.microsoft.com/office/drawing/2014/main" id="{67462523-E7EE-179F-45DF-02B18BC4482A}"/>
              </a:ext>
            </a:extLst>
          </p:cNvPr>
          <p:cNvSpPr/>
          <p:nvPr>
            <p:custDataLst>
              <p:tags r:id="rId4"/>
            </p:custDataLst>
          </p:nvPr>
        </p:nvSpPr>
        <p:spPr>
          <a:xfrm>
            <a:off x="2180875" y="3708389"/>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科学问题</a:t>
            </a:r>
            <a:endParaRPr lang="en-US" altLang="zh-CN" sz="1300" dirty="0">
              <a:solidFill>
                <a:schemeClr val="bg2">
                  <a:lumMod val="25000"/>
                </a:schemeClr>
              </a:solidFill>
            </a:endParaRPr>
          </a:p>
        </p:txBody>
      </p:sp>
      <p:sp>
        <p:nvSpPr>
          <p:cNvPr id="12" name="矩形 11">
            <a:extLst>
              <a:ext uri="{FF2B5EF4-FFF2-40B4-BE49-F238E27FC236}">
                <a16:creationId xmlns:a16="http://schemas.microsoft.com/office/drawing/2014/main" id="{75C1424E-09F8-962E-2CED-D8947C75D202}"/>
              </a:ext>
            </a:extLst>
          </p:cNvPr>
          <p:cNvSpPr/>
          <p:nvPr>
            <p:custDataLst>
              <p:tags r:id="rId5"/>
            </p:custDataLst>
          </p:nvPr>
        </p:nvSpPr>
        <p:spPr>
          <a:xfrm>
            <a:off x="3636937" y="3708389"/>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难点</a:t>
            </a:r>
            <a:endParaRPr lang="en-US" altLang="zh-CN" sz="1300" dirty="0">
              <a:solidFill>
                <a:schemeClr val="bg2">
                  <a:lumMod val="25000"/>
                </a:schemeClr>
              </a:solidFill>
            </a:endParaRPr>
          </a:p>
        </p:txBody>
      </p:sp>
      <p:sp>
        <p:nvSpPr>
          <p:cNvPr id="15" name="矩形 14">
            <a:extLst>
              <a:ext uri="{FF2B5EF4-FFF2-40B4-BE49-F238E27FC236}">
                <a16:creationId xmlns:a16="http://schemas.microsoft.com/office/drawing/2014/main" id="{6A2CA152-BBED-5CA9-F376-04D9FB45117F}"/>
              </a:ext>
            </a:extLst>
          </p:cNvPr>
          <p:cNvSpPr/>
          <p:nvPr>
            <p:custDataLst>
              <p:tags r:id="rId6"/>
            </p:custDataLst>
          </p:nvPr>
        </p:nvSpPr>
        <p:spPr>
          <a:xfrm>
            <a:off x="4503400" y="3689010"/>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解决方案</a:t>
            </a:r>
            <a:endParaRPr lang="en-US" altLang="zh-CN" sz="1300" dirty="0">
              <a:solidFill>
                <a:schemeClr val="bg2">
                  <a:lumMod val="25000"/>
                </a:schemeClr>
              </a:solidFill>
            </a:endParaRPr>
          </a:p>
        </p:txBody>
      </p:sp>
      <p:sp>
        <p:nvSpPr>
          <p:cNvPr id="16" name="矩形 15">
            <a:extLst>
              <a:ext uri="{FF2B5EF4-FFF2-40B4-BE49-F238E27FC236}">
                <a16:creationId xmlns:a16="http://schemas.microsoft.com/office/drawing/2014/main" id="{EFEC8569-B679-9D94-6B91-0B34FB12C177}"/>
              </a:ext>
            </a:extLst>
          </p:cNvPr>
          <p:cNvSpPr/>
          <p:nvPr>
            <p:custDataLst>
              <p:tags r:id="rId7"/>
            </p:custDataLst>
          </p:nvPr>
        </p:nvSpPr>
        <p:spPr>
          <a:xfrm>
            <a:off x="5959462" y="3698854"/>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实验设计</a:t>
            </a:r>
            <a:endParaRPr lang="en-US" altLang="zh-CN" sz="1300" dirty="0">
              <a:solidFill>
                <a:schemeClr val="bg2">
                  <a:lumMod val="25000"/>
                </a:schemeClr>
              </a:solidFill>
            </a:endParaRPr>
          </a:p>
        </p:txBody>
      </p:sp>
      <p:sp>
        <p:nvSpPr>
          <p:cNvPr id="18" name="矩形 17">
            <a:extLst>
              <a:ext uri="{FF2B5EF4-FFF2-40B4-BE49-F238E27FC236}">
                <a16:creationId xmlns:a16="http://schemas.microsoft.com/office/drawing/2014/main" id="{1881FB4F-CCF3-7922-6DB4-ECAF5D6E266C}"/>
              </a:ext>
            </a:extLst>
          </p:cNvPr>
          <p:cNvSpPr/>
          <p:nvPr>
            <p:custDataLst>
              <p:tags r:id="rId8"/>
            </p:custDataLst>
          </p:nvPr>
        </p:nvSpPr>
        <p:spPr>
          <a:xfrm>
            <a:off x="7412773" y="3701769"/>
            <a:ext cx="2114403"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结论与未来工作</a:t>
            </a:r>
            <a:endParaRPr lang="en-US" altLang="zh-CN" sz="1300" dirty="0">
              <a:solidFill>
                <a:schemeClr val="bg2">
                  <a:lumMod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4" descr="07-3"/>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33" name="图片 32" descr="07-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sp>
        <p:nvSpPr>
          <p:cNvPr id="2" name="TextBox 16"/>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sp>
        <p:nvSpPr>
          <p:cNvPr id="45" name="图形"/>
          <p:cNvSpPr txBox="1"/>
          <p:nvPr>
            <p:custDataLst>
              <p:tags r:id="rId3"/>
            </p:custDataLst>
          </p:nvPr>
        </p:nvSpPr>
        <p:spPr>
          <a:xfrm>
            <a:off x="493669" y="3351935"/>
            <a:ext cx="2959734" cy="400110"/>
          </a:xfrm>
          <a:prstGeom prst="rect">
            <a:avLst/>
          </a:prstGeom>
          <a:noFill/>
        </p:spPr>
        <p:txBody>
          <a:bodyPr wrap="square" rtlCol="0">
            <a:spAutoFit/>
            <a:scene3d>
              <a:camera prst="orthographicFront"/>
              <a:lightRig rig="threePt" dir="t"/>
            </a:scene3d>
            <a:sp3d contourW="12700"/>
          </a:bodyPr>
          <a:lstStyle/>
          <a:p>
            <a:pPr algn="l"/>
            <a:r>
              <a:rPr lang="en-US" altLang="zh-CN" sz="2000" b="1" dirty="0">
                <a:latin typeface="微软雅黑" panose="020B0503020204020204" charset="-122"/>
                <a:ea typeface="微软雅黑" panose="020B0503020204020204" charset="-122"/>
                <a:cs typeface="+mn-ea"/>
                <a:sym typeface="+mn-lt"/>
              </a:rPr>
              <a:t>1. </a:t>
            </a:r>
            <a:r>
              <a:rPr lang="zh-CN" altLang="en-US" sz="2000" b="1" dirty="0">
                <a:latin typeface="微软雅黑" panose="020B0503020204020204" charset="-122"/>
                <a:ea typeface="微软雅黑" panose="020B0503020204020204" charset="-122"/>
                <a:cs typeface="+mn-ea"/>
                <a:sym typeface="+mn-lt"/>
              </a:rPr>
              <a:t>大语言模型的局限</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endParaRPr>
          </a:p>
        </p:txBody>
      </p:sp>
      <p:pic>
        <p:nvPicPr>
          <p:cNvPr id="67" name="图片 66" descr="logo"/>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sp>
        <p:nvSpPr>
          <p:cNvPr id="8" name="图形"/>
          <p:cNvSpPr txBox="1"/>
          <p:nvPr>
            <p:custDataLst>
              <p:tags r:id="rId4"/>
            </p:custDataLst>
          </p:nvPr>
        </p:nvSpPr>
        <p:spPr>
          <a:xfrm>
            <a:off x="4307296" y="3351935"/>
            <a:ext cx="3068864" cy="707886"/>
          </a:xfrm>
          <a:prstGeom prst="rect">
            <a:avLst/>
          </a:prstGeom>
          <a:noFill/>
        </p:spPr>
        <p:txBody>
          <a:bodyPr wrap="square" rtlCol="0">
            <a:spAutoFit/>
            <a:scene3d>
              <a:camera prst="orthographicFront"/>
              <a:lightRig rig="threePt" dir="t"/>
            </a:scene3d>
            <a:sp3d contourW="12700"/>
          </a:bodyPr>
          <a:lstStyle/>
          <a:p>
            <a:pPr algn="l"/>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2. </a:t>
            </a: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开放类</a:t>
            </a:r>
            <a:r>
              <a:rPr lang="zh-CN" altLang="en-US"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数学问题的特点：</a:t>
            </a:r>
            <a:endParaRPr lang="en-US" altLang="zh-CN" sz="2000" b="1" kern="0" dirty="0">
              <a:solidFill>
                <a:schemeClr val="tx1">
                  <a:lumMod val="75000"/>
                  <a:lumOff val="25000"/>
                </a:schemeClr>
              </a:solidFill>
              <a:latin typeface="微软雅黑" panose="020B0503020204020204" charset="-122"/>
              <a:ea typeface="微软雅黑" panose="020B0503020204020204" charset="-122"/>
              <a:cs typeface="+mn-ea"/>
              <a:sym typeface="+mn-lt"/>
            </a:endParaRPr>
          </a:p>
          <a:p>
            <a:pPr algn="ct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易于评估，难以求解</a:t>
            </a:r>
          </a:p>
        </p:txBody>
      </p:sp>
      <p:sp>
        <p:nvSpPr>
          <p:cNvPr id="10" name="图形"/>
          <p:cNvSpPr txBox="1"/>
          <p:nvPr>
            <p:custDataLst>
              <p:tags r:id="rId5"/>
            </p:custDataLst>
          </p:nvPr>
        </p:nvSpPr>
        <p:spPr>
          <a:xfrm>
            <a:off x="8270148" y="3351935"/>
            <a:ext cx="2758258" cy="400110"/>
          </a:xfrm>
          <a:prstGeom prst="rect">
            <a:avLst/>
          </a:prstGeom>
          <a:noFill/>
        </p:spPr>
        <p:txBody>
          <a:bodyPr wrap="square" rtlCol="0">
            <a:spAutoFit/>
            <a:scene3d>
              <a:camera prst="orthographicFront"/>
              <a:lightRig rig="threePt" dir="t"/>
            </a:scene3d>
            <a:sp3d contourW="12700"/>
          </a:bodyPr>
          <a:lstStyle/>
          <a:p>
            <a:pPr algn="l"/>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3.</a:t>
            </a: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 </a:t>
            </a:r>
            <a:r>
              <a:rPr lang="zh-CN" altLang="en-US"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过去的相关研究</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endParaRPr>
          </a:p>
        </p:txBody>
      </p:sp>
      <p:sp>
        <p:nvSpPr>
          <p:cNvPr id="3" name="TextBox 17">
            <a:extLst>
              <a:ext uri="{FF2B5EF4-FFF2-40B4-BE49-F238E27FC236}">
                <a16:creationId xmlns:a16="http://schemas.microsoft.com/office/drawing/2014/main" id="{16788151-C78F-E427-FFC0-E7648FA3A83B}"/>
              </a:ext>
            </a:extLst>
          </p:cNvPr>
          <p:cNvSpPr txBox="1"/>
          <p:nvPr/>
        </p:nvSpPr>
        <p:spPr>
          <a:xfrm>
            <a:off x="4089208"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一、研究背景</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1" name="图片 10" descr="07-3"/>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12" name="图片 11" descr="07-5"/>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17" name="TextBox 16"/>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pic>
        <p:nvPicPr>
          <p:cNvPr id="67" name="图片 66" descr="logo"/>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18" name="矩形 17"/>
          <p:cNvSpPr/>
          <p:nvPr>
            <p:custDataLst>
              <p:tags r:id="rId3"/>
            </p:custDataLst>
          </p:nvPr>
        </p:nvSpPr>
        <p:spPr>
          <a:xfrm>
            <a:off x="497544" y="2650580"/>
            <a:ext cx="10526985" cy="936076"/>
          </a:xfrm>
          <a:prstGeom prst="rect">
            <a:avLst/>
          </a:prstGeom>
        </p:spPr>
        <p:txBody>
          <a:bodyPr wrap="square" lIns="86411" tIns="43205" rIns="86411" bIns="43205">
            <a:spAutoFit/>
          </a:bodyPr>
          <a:lstStyle/>
          <a:p>
            <a:pPr lvl="0">
              <a:lnSpc>
                <a:spcPct val="120000"/>
              </a:lnSpc>
              <a:buClr>
                <a:schemeClr val="accent1"/>
              </a:buClr>
              <a:defRPr/>
            </a:pPr>
            <a:r>
              <a:rPr lang="zh-CN" altLang="en-US" sz="2400" dirty="0">
                <a:solidFill>
                  <a:schemeClr val="tx1">
                    <a:lumMod val="75000"/>
                    <a:lumOff val="25000"/>
                  </a:schemeClr>
                </a:solidFill>
                <a:latin typeface="微软雅黑" panose="020B0503020204020204" charset="-122"/>
                <a:ea typeface="微软雅黑" panose="020B0503020204020204" charset="-122"/>
                <a:cs typeface="+mn-ea"/>
                <a:sym typeface="+mn-lt"/>
              </a:rPr>
              <a:t>    通过更好地将大语言模型和进化算法相结合，使得通过程序搜索方式找到的开放类数学问题的解超越现有的最优解。</a:t>
            </a:r>
          </a:p>
        </p:txBody>
      </p:sp>
      <p:sp>
        <p:nvSpPr>
          <p:cNvPr id="2" name="TextBox 17">
            <a:extLst>
              <a:ext uri="{FF2B5EF4-FFF2-40B4-BE49-F238E27FC236}">
                <a16:creationId xmlns:a16="http://schemas.microsoft.com/office/drawing/2014/main" id="{EC7F9FA4-A5DA-1D7A-B8C9-9EA099B781D8}"/>
              </a:ext>
            </a:extLst>
          </p:cNvPr>
          <p:cNvSpPr txBox="1"/>
          <p:nvPr/>
        </p:nvSpPr>
        <p:spPr>
          <a:xfrm>
            <a:off x="3627547" y="788823"/>
            <a:ext cx="392599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二、科学问题表述</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4" name="图片 3" descr="07-3"/>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5" name="图片 4" descr="07-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sp>
        <p:nvSpPr>
          <p:cNvPr id="17" name="TextBox 16"/>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sp>
        <p:nvSpPr>
          <p:cNvPr id="37" name="图形"/>
          <p:cNvSpPr txBox="1"/>
          <p:nvPr>
            <p:custDataLst>
              <p:tags r:id="rId3"/>
            </p:custDataLst>
          </p:nvPr>
        </p:nvSpPr>
        <p:spPr bwMode="auto">
          <a:xfrm>
            <a:off x="3661196" y="1998466"/>
            <a:ext cx="3858685" cy="35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gn="l"/>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1.</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 如何减弱大模型的幻觉的影响？</a:t>
            </a:r>
          </a:p>
        </p:txBody>
      </p:sp>
      <p:sp>
        <p:nvSpPr>
          <p:cNvPr id="39" name="图形"/>
          <p:cNvSpPr txBox="1"/>
          <p:nvPr>
            <p:custDataLst>
              <p:tags r:id="rId4"/>
            </p:custDataLst>
          </p:nvPr>
        </p:nvSpPr>
        <p:spPr bwMode="auto">
          <a:xfrm>
            <a:off x="3484863" y="2888932"/>
            <a:ext cx="4211352" cy="35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gn="l"/>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2.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如何让大模型更有效地改进算法？</a:t>
            </a:r>
          </a:p>
        </p:txBody>
      </p:sp>
      <p:pic>
        <p:nvPicPr>
          <p:cNvPr id="67" name="图片 66" descr="logo"/>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sp>
        <p:nvSpPr>
          <p:cNvPr id="8" name="TextBox 17">
            <a:extLst>
              <a:ext uri="{FF2B5EF4-FFF2-40B4-BE49-F238E27FC236}">
                <a16:creationId xmlns:a16="http://schemas.microsoft.com/office/drawing/2014/main" id="{20B9805F-552F-1A97-C84D-2A4493C1CC1E}"/>
              </a:ext>
            </a:extLst>
          </p:cNvPr>
          <p:cNvSpPr txBox="1"/>
          <p:nvPr/>
        </p:nvSpPr>
        <p:spPr>
          <a:xfrm>
            <a:off x="3858380" y="788823"/>
            <a:ext cx="3464328"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三、难点与挑战</a:t>
            </a:r>
          </a:p>
        </p:txBody>
      </p:sp>
      <p:sp>
        <p:nvSpPr>
          <p:cNvPr id="9" name="图形">
            <a:extLst>
              <a:ext uri="{FF2B5EF4-FFF2-40B4-BE49-F238E27FC236}">
                <a16:creationId xmlns:a16="http://schemas.microsoft.com/office/drawing/2014/main" id="{59A9255C-088A-CB95-49DF-8ACE79579E18}"/>
              </a:ext>
            </a:extLst>
          </p:cNvPr>
          <p:cNvSpPr txBox="1"/>
          <p:nvPr>
            <p:custDataLst>
              <p:tags r:id="rId5"/>
            </p:custDataLst>
          </p:nvPr>
        </p:nvSpPr>
        <p:spPr bwMode="auto">
          <a:xfrm>
            <a:off x="2982595" y="3781566"/>
            <a:ext cx="4211352" cy="35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gn="l"/>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3.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如何解决程序搜索容易陷入局部最优解的问题？</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342EF-09CB-BA2B-7B8C-268D657295E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AA12CA34-6B76-47D0-060A-401D6ED5ECD1}"/>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A6ADD034-A004-8794-5568-4B27D90153C0}"/>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D47ECF24-EA73-C4DB-21FC-2BB3490550B4}"/>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22ABCC3D-6730-E03B-B2B7-6E370FA78D9D}"/>
              </a:ext>
            </a:extLst>
          </p:cNvPr>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sp>
        <p:nvSpPr>
          <p:cNvPr id="32" name="图形">
            <a:extLst>
              <a:ext uri="{FF2B5EF4-FFF2-40B4-BE49-F238E27FC236}">
                <a16:creationId xmlns:a16="http://schemas.microsoft.com/office/drawing/2014/main" id="{1735FA8D-0648-83AE-3FCF-668E7FE292D6}"/>
              </a:ext>
            </a:extLst>
          </p:cNvPr>
          <p:cNvSpPr txBox="1"/>
          <p:nvPr>
            <p:custDataLst>
              <p:tags r:id="rId3"/>
            </p:custDataLst>
          </p:nvPr>
        </p:nvSpPr>
        <p:spPr>
          <a:xfrm>
            <a:off x="374650" y="2267909"/>
            <a:ext cx="6435372" cy="400110"/>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1.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整体流程</a:t>
            </a:r>
          </a:p>
        </p:txBody>
      </p:sp>
      <p:pic>
        <p:nvPicPr>
          <p:cNvPr id="67" name="图片 66" descr="logo">
            <a:extLst>
              <a:ext uri="{FF2B5EF4-FFF2-40B4-BE49-F238E27FC236}">
                <a16:creationId xmlns:a16="http://schemas.microsoft.com/office/drawing/2014/main" id="{74ADC10C-9F72-B1F5-52DB-585D785DE22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B1AFE28A-FEF2-0A3D-345B-C87F30A4A3E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140" y="1663065"/>
            <a:ext cx="752475" cy="351790"/>
          </a:xfrm>
          <a:prstGeom prst="rect">
            <a:avLst/>
          </a:prstGeom>
        </p:spPr>
      </p:pic>
      <p:sp>
        <p:nvSpPr>
          <p:cNvPr id="6" name="TextBox 17">
            <a:extLst>
              <a:ext uri="{FF2B5EF4-FFF2-40B4-BE49-F238E27FC236}">
                <a16:creationId xmlns:a16="http://schemas.microsoft.com/office/drawing/2014/main" id="{BFAEF49D-403D-69A2-CA4C-EDCAFA7E70C6}"/>
              </a:ext>
            </a:extLst>
          </p:cNvPr>
          <p:cNvSpPr txBox="1"/>
          <p:nvPr/>
        </p:nvSpPr>
        <p:spPr>
          <a:xfrm>
            <a:off x="2556745" y="788823"/>
            <a:ext cx="6067605"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err="1">
                <a:solidFill>
                  <a:srgbClr val="00489D"/>
                </a:solidFill>
              </a:rPr>
              <a:t>FunSearch</a:t>
            </a:r>
            <a:endParaRPr lang="zh-CN" altLang="en-US" sz="3600" b="1" dirty="0">
              <a:solidFill>
                <a:srgbClr val="00489D"/>
              </a:solidFill>
            </a:endParaRPr>
          </a:p>
        </p:txBody>
      </p:sp>
      <p:pic>
        <p:nvPicPr>
          <p:cNvPr id="5" name="图片 4">
            <a:extLst>
              <a:ext uri="{FF2B5EF4-FFF2-40B4-BE49-F238E27FC236}">
                <a16:creationId xmlns:a16="http://schemas.microsoft.com/office/drawing/2014/main" id="{9EAEF2DA-0667-2239-7F03-425A8E600F8D}"/>
              </a:ext>
            </a:extLst>
          </p:cNvPr>
          <p:cNvPicPr>
            <a:picLocks noChangeAspect="1"/>
          </p:cNvPicPr>
          <p:nvPr/>
        </p:nvPicPr>
        <p:blipFill>
          <a:blip r:embed="rId14"/>
          <a:stretch>
            <a:fillRect/>
          </a:stretch>
        </p:blipFill>
        <p:spPr>
          <a:xfrm>
            <a:off x="3592336" y="2668019"/>
            <a:ext cx="4465707" cy="2354784"/>
          </a:xfrm>
          <a:prstGeom prst="rect">
            <a:avLst/>
          </a:prstGeom>
        </p:spPr>
      </p:pic>
    </p:spTree>
    <p:extLst>
      <p:ext uri="{BB962C8B-B14F-4D97-AF65-F5344CB8AC3E}">
        <p14:creationId xmlns:p14="http://schemas.microsoft.com/office/powerpoint/2010/main" val="28981334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8" name="图片 7" descr="07-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sp>
        <p:nvSpPr>
          <p:cNvPr id="2" name="TextBox 16"/>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grpSp>
        <p:nvGrpSpPr>
          <p:cNvPr id="17" name="组合 16">
            <a:extLst>
              <a:ext uri="{FF2B5EF4-FFF2-40B4-BE49-F238E27FC236}">
                <a16:creationId xmlns:a16="http://schemas.microsoft.com/office/drawing/2014/main" id="{FB268956-953C-8C23-A990-94B38ABEE148}"/>
              </a:ext>
            </a:extLst>
          </p:cNvPr>
          <p:cNvGrpSpPr/>
          <p:nvPr/>
        </p:nvGrpSpPr>
        <p:grpSpPr>
          <a:xfrm>
            <a:off x="374650" y="2267909"/>
            <a:ext cx="6435372" cy="1816940"/>
            <a:chOff x="374650" y="2267909"/>
            <a:chExt cx="6435372" cy="1816940"/>
          </a:xfrm>
        </p:grpSpPr>
        <p:sp>
          <p:nvSpPr>
            <p:cNvPr id="7" name="图形"/>
            <p:cNvSpPr txBox="1">
              <a:spLocks noChangeArrowheads="1"/>
            </p:cNvSpPr>
            <p:nvPr>
              <p:custDataLst>
                <p:tags r:id="rId3"/>
              </p:custDataLst>
            </p:nvPr>
          </p:nvSpPr>
          <p:spPr bwMode="auto">
            <a:xfrm>
              <a:off x="520263" y="3097337"/>
              <a:ext cx="6144145"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    </a:t>
              </a:r>
              <a:r>
                <a:rPr lang="zh-CN" altLang="en-US" sz="1400" b="1" spc="200" dirty="0">
                  <a:solidFill>
                    <a:schemeClr val="tx1">
                      <a:lumMod val="75000"/>
                      <a:lumOff val="25000"/>
                    </a:schemeClr>
                  </a:solidFill>
                  <a:latin typeface="微软雅黑" panose="020B0503020204020204" charset="-122"/>
                  <a:cs typeface="微软雅黑" panose="020B0503020204020204" charset="-122"/>
                  <a:sym typeface="+mn-ea"/>
                </a:rPr>
                <a:t>聚焦于开放类数学问题的特点，开发评分函数</a:t>
              </a:r>
              <a:endParaRPr lang="en-US" altLang="zh-CN" sz="1400" b="1" spc="200" dirty="0">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32" name="图形"/>
            <p:cNvSpPr txBox="1"/>
            <p:nvPr>
              <p:custDataLst>
                <p:tags r:id="rId4"/>
              </p:custDataLst>
            </p:nvPr>
          </p:nvSpPr>
          <p:spPr>
            <a:xfrm>
              <a:off x="374650" y="2267909"/>
              <a:ext cx="6435372" cy="400110"/>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2.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将评分器作为重要组件</a:t>
              </a:r>
            </a:p>
          </p:txBody>
        </p:sp>
        <p:sp>
          <p:nvSpPr>
            <p:cNvPr id="3" name="图形">
              <a:extLst>
                <a:ext uri="{FF2B5EF4-FFF2-40B4-BE49-F238E27FC236}">
                  <a16:creationId xmlns:a16="http://schemas.microsoft.com/office/drawing/2014/main" id="{0D3B15D0-901A-1062-B8DF-CFDB6FAA873B}"/>
                </a:ext>
              </a:extLst>
            </p:cNvPr>
            <p:cNvSpPr txBox="1">
              <a:spLocks noChangeArrowheads="1"/>
            </p:cNvSpPr>
            <p:nvPr>
              <p:custDataLst>
                <p:tags r:id="rId5"/>
              </p:custDataLst>
            </p:nvPr>
          </p:nvSpPr>
          <p:spPr bwMode="auto">
            <a:xfrm>
              <a:off x="520264" y="3832087"/>
              <a:ext cx="6144145"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    </a:t>
              </a:r>
              <a:r>
                <a:rPr lang="zh-CN" altLang="en-US" sz="1400" b="1" spc="200" dirty="0">
                  <a:solidFill>
                    <a:schemeClr val="tx1">
                      <a:lumMod val="75000"/>
                      <a:lumOff val="25000"/>
                    </a:schemeClr>
                  </a:solidFill>
                  <a:latin typeface="微软雅黑" panose="020B0503020204020204" charset="-122"/>
                  <a:cs typeface="微软雅黑" panose="020B0503020204020204" charset="-122"/>
                  <a:sym typeface="+mn-ea"/>
                </a:rPr>
                <a:t>评分函数可以有效避免大模型的幻觉问题</a:t>
              </a:r>
              <a:endParaRPr lang="en-US" altLang="zh-CN" sz="1400" b="1" spc="200" dirty="0">
                <a:solidFill>
                  <a:schemeClr val="tx1">
                    <a:lumMod val="75000"/>
                    <a:lumOff val="25000"/>
                  </a:schemeClr>
                </a:solidFill>
                <a:latin typeface="微软雅黑" panose="020B0503020204020204" charset="-122"/>
                <a:cs typeface="微软雅黑" panose="020B0503020204020204" charset="-122"/>
                <a:sym typeface="+mn-ea"/>
              </a:endParaRPr>
            </a:p>
          </p:txBody>
        </p:sp>
      </p:grpSp>
      <p:pic>
        <p:nvPicPr>
          <p:cNvPr id="67" name="图片 66" descr="logo"/>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pic>
        <p:nvPicPr>
          <p:cNvPr id="14" name="图片 13" descr="12"/>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39140" y="1663065"/>
            <a:ext cx="752475" cy="351790"/>
          </a:xfrm>
          <a:prstGeom prst="rect">
            <a:avLst/>
          </a:prstGeom>
        </p:spPr>
      </p:pic>
      <p:sp>
        <p:nvSpPr>
          <p:cNvPr id="6" name="TextBox 17">
            <a:extLst>
              <a:ext uri="{FF2B5EF4-FFF2-40B4-BE49-F238E27FC236}">
                <a16:creationId xmlns:a16="http://schemas.microsoft.com/office/drawing/2014/main" id="{33BE08FA-F5A9-D370-0CB2-8E6DAA8D6531}"/>
              </a:ext>
            </a:extLst>
          </p:cNvPr>
          <p:cNvSpPr txBox="1"/>
          <p:nvPr/>
        </p:nvSpPr>
        <p:spPr>
          <a:xfrm>
            <a:off x="2556745" y="788823"/>
            <a:ext cx="6067605"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err="1">
                <a:solidFill>
                  <a:srgbClr val="00489D"/>
                </a:solidFill>
              </a:rPr>
              <a:t>FunSearch</a:t>
            </a:r>
            <a:endParaRPr lang="zh-CN" altLang="en-US" sz="3600" b="1" dirty="0">
              <a:solidFill>
                <a:srgbClr val="00489D"/>
              </a:solidFill>
            </a:endParaRPr>
          </a:p>
        </p:txBody>
      </p:sp>
      <p:pic>
        <p:nvPicPr>
          <p:cNvPr id="21" name="图片 20">
            <a:extLst>
              <a:ext uri="{FF2B5EF4-FFF2-40B4-BE49-F238E27FC236}">
                <a16:creationId xmlns:a16="http://schemas.microsoft.com/office/drawing/2014/main" id="{1FF84AC0-00E0-6018-5ED8-B79E8A37531F}"/>
              </a:ext>
            </a:extLst>
          </p:cNvPr>
          <p:cNvPicPr>
            <a:picLocks noChangeAspect="1"/>
          </p:cNvPicPr>
          <p:nvPr/>
        </p:nvPicPr>
        <p:blipFill>
          <a:blip r:embed="rId16"/>
          <a:stretch>
            <a:fillRect/>
          </a:stretch>
        </p:blipFill>
        <p:spPr>
          <a:xfrm>
            <a:off x="5146767" y="1663065"/>
            <a:ext cx="5874896" cy="4488421"/>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2B9BCC-F38A-47E6-9020-2FCBFB730D8B}"/>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47F5B95F-B9EE-048B-EBB1-64E46C259719}"/>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532212A8-3A47-F8D1-0F8A-6AFEDD4A441F}"/>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32FECA2B-F013-F695-1073-C295D87EA021}"/>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A5847D91-5355-8EE7-A818-AC4BE181E8B6}"/>
              </a:ext>
            </a:extLst>
          </p:cNvPr>
          <p:cNvSpPr txBox="1"/>
          <p:nvPr/>
        </p:nvSpPr>
        <p:spPr>
          <a:xfrm>
            <a:off x="277891" y="124372"/>
            <a:ext cx="1438061" cy="379642"/>
          </a:xfrm>
          <a:prstGeom prst="rect">
            <a:avLst/>
          </a:prstGeom>
          <a:noFill/>
        </p:spPr>
        <p:txBody>
          <a:bodyPr wrap="none" lIns="86411" tIns="43205" rIns="86411" bIns="43205" rtlCol="0">
            <a:spAutoFit/>
          </a:bodyPr>
          <a:lstStyle/>
          <a:p>
            <a:r>
              <a:rPr lang="en-US" altLang="zh-CN" sz="1900" b="1" dirty="0" err="1">
                <a:solidFill>
                  <a:schemeClr val="bg1"/>
                </a:solidFill>
                <a:latin typeface="微软雅黑" panose="020B0503020204020204" charset="-122"/>
                <a:ea typeface="微软雅黑" panose="020B0503020204020204" charset="-122"/>
              </a:rPr>
              <a:t>FunSearch</a:t>
            </a:r>
            <a:endParaRPr lang="en-US" altLang="zh-CN" sz="1900" b="1" dirty="0">
              <a:solidFill>
                <a:schemeClr val="bg1"/>
              </a:solidFill>
              <a:latin typeface="微软雅黑" panose="020B0503020204020204" charset="-122"/>
              <a:ea typeface="微软雅黑" panose="020B0503020204020204" charset="-122"/>
            </a:endParaRPr>
          </a:p>
        </p:txBody>
      </p:sp>
      <p:sp>
        <p:nvSpPr>
          <p:cNvPr id="32" name="图形">
            <a:extLst>
              <a:ext uri="{FF2B5EF4-FFF2-40B4-BE49-F238E27FC236}">
                <a16:creationId xmlns:a16="http://schemas.microsoft.com/office/drawing/2014/main" id="{A06A006A-08AB-34CE-B797-155CF06A8A9E}"/>
              </a:ext>
            </a:extLst>
          </p:cNvPr>
          <p:cNvSpPr txBox="1"/>
          <p:nvPr>
            <p:custDataLst>
              <p:tags r:id="rId3"/>
            </p:custDataLst>
          </p:nvPr>
        </p:nvSpPr>
        <p:spPr>
          <a:xfrm>
            <a:off x="374650" y="2470646"/>
            <a:ext cx="7640992" cy="769441"/>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3. </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提前手动定义算法结构，</a:t>
            </a:r>
            <a:endPar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lvl="0">
              <a:spcBef>
                <a:spcPct val="20000"/>
              </a:spcBef>
              <a:defRPr/>
            </a:pP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将核心处理函数留空交给大模型填空</a:t>
            </a:r>
          </a:p>
        </p:txBody>
      </p:sp>
      <p:pic>
        <p:nvPicPr>
          <p:cNvPr id="67" name="图片 66" descr="logo">
            <a:extLst>
              <a:ext uri="{FF2B5EF4-FFF2-40B4-BE49-F238E27FC236}">
                <a16:creationId xmlns:a16="http://schemas.microsoft.com/office/drawing/2014/main" id="{F856FF32-4186-E5A5-358A-B888A16F49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535229DE-FF41-7309-5388-332FB4C06E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140" y="1663065"/>
            <a:ext cx="752475" cy="351790"/>
          </a:xfrm>
          <a:prstGeom prst="rect">
            <a:avLst/>
          </a:prstGeom>
        </p:spPr>
      </p:pic>
      <p:sp>
        <p:nvSpPr>
          <p:cNvPr id="6" name="TextBox 17">
            <a:extLst>
              <a:ext uri="{FF2B5EF4-FFF2-40B4-BE49-F238E27FC236}">
                <a16:creationId xmlns:a16="http://schemas.microsoft.com/office/drawing/2014/main" id="{FFC77F56-6B6B-97D1-FF4F-D31D9DD41459}"/>
              </a:ext>
            </a:extLst>
          </p:cNvPr>
          <p:cNvSpPr txBox="1"/>
          <p:nvPr/>
        </p:nvSpPr>
        <p:spPr>
          <a:xfrm>
            <a:off x="2556745" y="788823"/>
            <a:ext cx="6067605"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err="1">
                <a:solidFill>
                  <a:srgbClr val="00489D"/>
                </a:solidFill>
              </a:rPr>
              <a:t>FunSearch</a:t>
            </a:r>
            <a:endParaRPr lang="zh-CN" altLang="en-US" sz="3600" b="1" dirty="0">
              <a:solidFill>
                <a:srgbClr val="00489D"/>
              </a:solidFill>
            </a:endParaRPr>
          </a:p>
        </p:txBody>
      </p:sp>
      <p:pic>
        <p:nvPicPr>
          <p:cNvPr id="4" name="图片 3">
            <a:extLst>
              <a:ext uri="{FF2B5EF4-FFF2-40B4-BE49-F238E27FC236}">
                <a16:creationId xmlns:a16="http://schemas.microsoft.com/office/drawing/2014/main" id="{252C1555-1BFE-D681-BD8D-12D72A0AD386}"/>
              </a:ext>
            </a:extLst>
          </p:cNvPr>
          <p:cNvPicPr>
            <a:picLocks noChangeAspect="1"/>
          </p:cNvPicPr>
          <p:nvPr/>
        </p:nvPicPr>
        <p:blipFill>
          <a:blip r:embed="rId14"/>
          <a:stretch>
            <a:fillRect/>
          </a:stretch>
        </p:blipFill>
        <p:spPr>
          <a:xfrm>
            <a:off x="4870196" y="1579282"/>
            <a:ext cx="5845047" cy="4366638"/>
          </a:xfrm>
          <a:prstGeom prst="rect">
            <a:avLst/>
          </a:prstGeom>
        </p:spPr>
      </p:pic>
    </p:spTree>
    <p:extLst>
      <p:ext uri="{BB962C8B-B14F-4D97-AF65-F5344CB8AC3E}">
        <p14:creationId xmlns:p14="http://schemas.microsoft.com/office/powerpoint/2010/main" val="67513343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MGFmYWU0ZTFmYjQxZmY0MDA5NThiZjMyOWNkNWEwNzc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106.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107.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10.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111.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31.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280.95,&quot;left&quot;:49.575,&quot;top&quot;:124.9,&quot;width&quot;:477.125}"/>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61.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80.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81.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82.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DIAGRAM_VIRTUALLY_FRAME" val="{&quot;height&quot;:280.95,&quot;left&quot;:49.575,&quot;top&quot;:124.9,&quot;width&quot;:477.125}"/>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95.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96.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1190</Words>
  <Application>Microsoft Office PowerPoint</Application>
  <PresentationFormat>自定义</PresentationFormat>
  <Paragraphs>155</Paragraphs>
  <Slides>27</Slides>
  <Notes>27</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27</vt:i4>
      </vt:variant>
    </vt:vector>
  </HeadingPairs>
  <TitlesOfParts>
    <vt:vector size="30" baseType="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雨年 王</cp:lastModifiedBy>
  <cp:revision>299</cp:revision>
  <dcterms:created xsi:type="dcterms:W3CDTF">2015-01-10T17:33:00Z</dcterms:created>
  <dcterms:modified xsi:type="dcterms:W3CDTF">2025-04-28T10:51:54Z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D73443C843D94445A9E169ADA73C1CCC_13</vt:lpwstr>
  </property>
  <property fmtid="{D5CDD505-2E9C-101B-9397-08002B2CF9AE}" pid="3" name="KSOProductBuildVer">
    <vt:lpwstr>2052-12.1.0.20288</vt:lpwstr>
  </property>
</Properties>
</file>