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57" r:id="rId3"/>
    <p:sldId id="294" r:id="rId4"/>
    <p:sldId id="279" r:id="rId5"/>
    <p:sldId id="295" r:id="rId6"/>
    <p:sldId id="280" r:id="rId7"/>
    <p:sldId id="284" r:id="rId8"/>
    <p:sldId id="281" r:id="rId9"/>
    <p:sldId id="283" r:id="rId10"/>
    <p:sldId id="290" r:id="rId11"/>
    <p:sldId id="287" r:id="rId12"/>
    <p:sldId id="289" r:id="rId13"/>
    <p:sldId id="288" r:id="rId14"/>
    <p:sldId id="282" r:id="rId15"/>
    <p:sldId id="291" r:id="rId16"/>
    <p:sldId id="292" r:id="rId17"/>
    <p:sldId id="293" r:id="rId18"/>
    <p:sldId id="278" r:id="rId19"/>
  </p:sldIdLst>
  <p:sldSz cx="11522075" cy="6480175"/>
  <p:notesSz cx="6858000" cy="9144000"/>
  <p:custDataLst>
    <p:tags r:id="rId22"/>
  </p:custDataLst>
  <p:defaultText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37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CCE"/>
    <a:srgbClr val="CDD6E8"/>
    <a:srgbClr val="3C5D9F"/>
    <a:srgbClr val="6A83B6"/>
    <a:srgbClr val="004098"/>
    <a:srgbClr val="AC4384"/>
    <a:srgbClr val="774186"/>
    <a:srgbClr val="1A5BA2"/>
    <a:srgbClr val="12408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02" d="100"/>
          <a:sy n="102" d="100"/>
        </p:scale>
        <p:origin x="72" y="192"/>
      </p:cViewPr>
      <p:guideLst>
        <p:guide orient="horz" pos="2173"/>
        <p:guide pos="3706"/>
      </p:guideLst>
    </p:cSldViewPr>
  </p:slideViewPr>
  <p:notesTextViewPr>
    <p:cViewPr>
      <p:scale>
        <a:sx n="1" d="1"/>
        <a:sy n="1" d="1"/>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2025/4/28</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A3A2C8B3-F9D7-4422-8C0E-9194A35BF3B8}" type="datetimeFigureOut">
              <a:rPr lang="zh-CN" altLang="en-US" smtClean="0"/>
              <a:t>2025/4/28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A842B054-0CF9-400F-B234-20538BCD453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1pPr>
    <a:lvl2pPr marL="43180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2pPr>
    <a:lvl3pPr marL="864235"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3pPr>
    <a:lvl4pPr marL="1296035"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4pPr>
    <a:lvl5pPr marL="172847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5pPr>
    <a:lvl6pPr marL="2160270" algn="l" defTabSz="864235" rtl="0" eaLnBrk="1" latinLnBrk="0" hangingPunct="1">
      <a:defRPr sz="1100" kern="1200">
        <a:solidFill>
          <a:schemeClr val="tx1"/>
        </a:solidFill>
        <a:latin typeface="+mn-lt"/>
        <a:ea typeface="+mn-ea"/>
        <a:cs typeface="+mn-cs"/>
      </a:defRPr>
    </a:lvl6pPr>
    <a:lvl7pPr marL="2592070" algn="l" defTabSz="864235" rtl="0" eaLnBrk="1" latinLnBrk="0" hangingPunct="1">
      <a:defRPr sz="1100" kern="1200">
        <a:solidFill>
          <a:schemeClr val="tx1"/>
        </a:solidFill>
        <a:latin typeface="+mn-lt"/>
        <a:ea typeface="+mn-ea"/>
        <a:cs typeface="+mn-cs"/>
      </a:defRPr>
    </a:lvl7pPr>
    <a:lvl8pPr marL="3024505" algn="l" defTabSz="864235" rtl="0" eaLnBrk="1" latinLnBrk="0" hangingPunct="1">
      <a:defRPr sz="1100" kern="1200">
        <a:solidFill>
          <a:schemeClr val="tx1"/>
        </a:solidFill>
        <a:latin typeface="+mn-lt"/>
        <a:ea typeface="+mn-ea"/>
        <a:cs typeface="+mn-cs"/>
      </a:defRPr>
    </a:lvl8pPr>
    <a:lvl9pPr marL="3456305" algn="l" defTabSz="86423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52C28-25F3-B158-0676-21F1976A1D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AED990-5C4F-5672-1D85-A7F43444AB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470CACB-E481-3907-7FCA-E7AF7DA2B2C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23E1E6D-4DCC-986F-3DCB-02DD02C1862E}"/>
              </a:ext>
            </a:extLst>
          </p:cNvPr>
          <p:cNvSpPr>
            <a:spLocks noGrp="1"/>
          </p:cNvSpPr>
          <p:nvPr>
            <p:ph type="sldNum" sz="quarter" idx="5"/>
          </p:nvPr>
        </p:nvSpPr>
        <p:spPr/>
        <p:txBody>
          <a:bodyPr/>
          <a:lstStyle/>
          <a:p>
            <a:fld id="{A842B054-0CF9-400F-B234-20538BCD453F}" type="slidenum">
              <a:rPr lang="zh-CN" altLang="en-US" smtClean="0"/>
              <a:t>10</a:t>
            </a:fld>
            <a:endParaRPr lang="zh-CN" altLang="en-US"/>
          </a:p>
        </p:txBody>
      </p:sp>
    </p:spTree>
    <p:extLst>
      <p:ext uri="{BB962C8B-B14F-4D97-AF65-F5344CB8AC3E}">
        <p14:creationId xmlns:p14="http://schemas.microsoft.com/office/powerpoint/2010/main" val="241191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72CB9-E15D-7863-335F-99F0479A616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1605455-6896-297D-6E5E-E153A3CF66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DF1B25-7537-D620-A982-7B2314AF14C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74A7BA1-916B-93CE-DFCF-46C05D717510}"/>
              </a:ext>
            </a:extLst>
          </p:cNvPr>
          <p:cNvSpPr>
            <a:spLocks noGrp="1"/>
          </p:cNvSpPr>
          <p:nvPr>
            <p:ph type="sldNum" sz="quarter" idx="5"/>
          </p:nvPr>
        </p:nvSpPr>
        <p:spPr/>
        <p:txBody>
          <a:bodyPr/>
          <a:lstStyle/>
          <a:p>
            <a:fld id="{A842B054-0CF9-400F-B234-20538BCD453F}" type="slidenum">
              <a:rPr lang="zh-CN" altLang="en-US" smtClean="0"/>
              <a:t>11</a:t>
            </a:fld>
            <a:endParaRPr lang="zh-CN" altLang="en-US"/>
          </a:p>
        </p:txBody>
      </p:sp>
    </p:spTree>
    <p:extLst>
      <p:ext uri="{BB962C8B-B14F-4D97-AF65-F5344CB8AC3E}">
        <p14:creationId xmlns:p14="http://schemas.microsoft.com/office/powerpoint/2010/main" val="1149353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D24AD-7E6A-0D49-C6C9-EEA87ABD8E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F37EDE-E57F-C2F5-7676-2C977C869C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561F203-B85A-6F67-0E22-EF71534A3F2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98D71B7-BD9F-CBBA-BB1E-3990288FA704}"/>
              </a:ext>
            </a:extLst>
          </p:cNvPr>
          <p:cNvSpPr>
            <a:spLocks noGrp="1"/>
          </p:cNvSpPr>
          <p:nvPr>
            <p:ph type="sldNum" sz="quarter" idx="5"/>
          </p:nvPr>
        </p:nvSpPr>
        <p:spPr/>
        <p:txBody>
          <a:bodyPr/>
          <a:lstStyle/>
          <a:p>
            <a:fld id="{A842B054-0CF9-400F-B234-20538BCD453F}" type="slidenum">
              <a:rPr lang="zh-CN" altLang="en-US" smtClean="0"/>
              <a:t>12</a:t>
            </a:fld>
            <a:endParaRPr lang="zh-CN" altLang="en-US"/>
          </a:p>
        </p:txBody>
      </p:sp>
    </p:spTree>
    <p:extLst>
      <p:ext uri="{BB962C8B-B14F-4D97-AF65-F5344CB8AC3E}">
        <p14:creationId xmlns:p14="http://schemas.microsoft.com/office/powerpoint/2010/main" val="28391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4A1DF-DFF6-1081-42A3-6D7FF027B4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8C531C-E9ED-8A77-9A60-E831CB8047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7CD182-5ADE-DF7B-D753-BCB8D9ECEBD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16FEB16-F98F-87DE-AFE7-ED537504AEB1}"/>
              </a:ext>
            </a:extLst>
          </p:cNvPr>
          <p:cNvSpPr>
            <a:spLocks noGrp="1"/>
          </p:cNvSpPr>
          <p:nvPr>
            <p:ph type="sldNum" sz="quarter" idx="5"/>
          </p:nvPr>
        </p:nvSpPr>
        <p:spPr/>
        <p:txBody>
          <a:bodyPr/>
          <a:lstStyle/>
          <a:p>
            <a:fld id="{A842B054-0CF9-400F-B234-20538BCD453F}" type="slidenum">
              <a:rPr lang="zh-CN" altLang="en-US" smtClean="0"/>
              <a:t>13</a:t>
            </a:fld>
            <a:endParaRPr lang="zh-CN" altLang="en-US"/>
          </a:p>
        </p:txBody>
      </p:sp>
    </p:spTree>
    <p:extLst>
      <p:ext uri="{BB962C8B-B14F-4D97-AF65-F5344CB8AC3E}">
        <p14:creationId xmlns:p14="http://schemas.microsoft.com/office/powerpoint/2010/main" val="788723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2BFDC-AB49-B2EE-CB85-27FF172F6E3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9EE146-AC84-BFC2-9439-A1009B1E0E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25BC8F-0B9A-3AD5-0820-F0B2C2C5493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9215475-ABE8-98AA-18BC-C19A262A3403}"/>
              </a:ext>
            </a:extLst>
          </p:cNvPr>
          <p:cNvSpPr>
            <a:spLocks noGrp="1"/>
          </p:cNvSpPr>
          <p:nvPr>
            <p:ph type="sldNum" sz="quarter" idx="5"/>
          </p:nvPr>
        </p:nvSpPr>
        <p:spPr/>
        <p:txBody>
          <a:bodyPr/>
          <a:lstStyle/>
          <a:p>
            <a:fld id="{A842B054-0CF9-400F-B234-20538BCD453F}" type="slidenum">
              <a:rPr lang="zh-CN" altLang="en-US" smtClean="0"/>
              <a:t>14</a:t>
            </a:fld>
            <a:endParaRPr lang="zh-CN" altLang="en-US"/>
          </a:p>
        </p:txBody>
      </p:sp>
    </p:spTree>
    <p:extLst>
      <p:ext uri="{BB962C8B-B14F-4D97-AF65-F5344CB8AC3E}">
        <p14:creationId xmlns:p14="http://schemas.microsoft.com/office/powerpoint/2010/main" val="695878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7EE81-E49D-D074-D350-B031FB13BF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C767D8-D0EF-5852-D5E6-B7C21CB4D86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0CA6D5-0C04-8064-E8A0-884A239D502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504F9D4-7D6F-0BA1-AF0C-98CA74764781}"/>
              </a:ext>
            </a:extLst>
          </p:cNvPr>
          <p:cNvSpPr>
            <a:spLocks noGrp="1"/>
          </p:cNvSpPr>
          <p:nvPr>
            <p:ph type="sldNum" sz="quarter" idx="5"/>
          </p:nvPr>
        </p:nvSpPr>
        <p:spPr/>
        <p:txBody>
          <a:bodyPr/>
          <a:lstStyle/>
          <a:p>
            <a:fld id="{A842B054-0CF9-400F-B234-20538BCD453F}" type="slidenum">
              <a:rPr lang="zh-CN" altLang="en-US" smtClean="0"/>
              <a:t>15</a:t>
            </a:fld>
            <a:endParaRPr lang="zh-CN" altLang="en-US"/>
          </a:p>
        </p:txBody>
      </p:sp>
    </p:spTree>
    <p:extLst>
      <p:ext uri="{BB962C8B-B14F-4D97-AF65-F5344CB8AC3E}">
        <p14:creationId xmlns:p14="http://schemas.microsoft.com/office/powerpoint/2010/main" val="1808521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025B8-789F-B400-12D8-164296066C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8166D3A-C2DC-5239-00F8-09B401F555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224F62-F2F4-6A9B-DB39-EF740151F1E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8268F55-66AF-05FB-E497-C79B6428FE26}"/>
              </a:ext>
            </a:extLst>
          </p:cNvPr>
          <p:cNvSpPr>
            <a:spLocks noGrp="1"/>
          </p:cNvSpPr>
          <p:nvPr>
            <p:ph type="sldNum" sz="quarter" idx="5"/>
          </p:nvPr>
        </p:nvSpPr>
        <p:spPr/>
        <p:txBody>
          <a:bodyPr/>
          <a:lstStyle/>
          <a:p>
            <a:fld id="{A842B054-0CF9-400F-B234-20538BCD453F}" type="slidenum">
              <a:rPr lang="zh-CN" altLang="en-US" smtClean="0"/>
              <a:t>16</a:t>
            </a:fld>
            <a:endParaRPr lang="zh-CN" altLang="en-US"/>
          </a:p>
        </p:txBody>
      </p:sp>
    </p:spTree>
    <p:extLst>
      <p:ext uri="{BB962C8B-B14F-4D97-AF65-F5344CB8AC3E}">
        <p14:creationId xmlns:p14="http://schemas.microsoft.com/office/powerpoint/2010/main" val="77605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BC490-04EF-AB26-53AA-0DA0C471F58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9806FB-67E4-D268-889A-2768919DA13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4A618D1-1EC1-DAAB-2F13-57860EEABFD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A114214-7DF3-EA26-0206-EE006A398496}"/>
              </a:ext>
            </a:extLst>
          </p:cNvPr>
          <p:cNvSpPr>
            <a:spLocks noGrp="1"/>
          </p:cNvSpPr>
          <p:nvPr>
            <p:ph type="sldNum" sz="quarter" idx="5"/>
          </p:nvPr>
        </p:nvSpPr>
        <p:spPr/>
        <p:txBody>
          <a:bodyPr/>
          <a:lstStyle/>
          <a:p>
            <a:fld id="{A842B054-0CF9-400F-B234-20538BCD453F}" type="slidenum">
              <a:rPr lang="zh-CN" altLang="en-US" smtClean="0"/>
              <a:t>17</a:t>
            </a:fld>
            <a:endParaRPr lang="zh-CN" altLang="en-US"/>
          </a:p>
        </p:txBody>
      </p:sp>
    </p:spTree>
    <p:extLst>
      <p:ext uri="{BB962C8B-B14F-4D97-AF65-F5344CB8AC3E}">
        <p14:creationId xmlns:p14="http://schemas.microsoft.com/office/powerpoint/2010/main" val="3334072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88CCF-9C27-A545-A2E6-4B23DD5531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DD37BFE-8C7A-4168-9498-DD47AFD8996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38CCCC-1AC3-9028-B74F-CF8FD617CB5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9DDFBD1-0812-019E-BD37-8EBC7BE5CE52}"/>
              </a:ext>
            </a:extLst>
          </p:cNvPr>
          <p:cNvSpPr>
            <a:spLocks noGrp="1"/>
          </p:cNvSpPr>
          <p:nvPr>
            <p:ph type="sldNum" sz="quarter" idx="5"/>
          </p:nvPr>
        </p:nvSpPr>
        <p:spPr/>
        <p:txBody>
          <a:bodyPr/>
          <a:lstStyle/>
          <a:p>
            <a:fld id="{A842B054-0CF9-400F-B234-20538BCD453F}" type="slidenum">
              <a:rPr lang="zh-CN" altLang="en-US" smtClean="0"/>
              <a:t>3</a:t>
            </a:fld>
            <a:endParaRPr lang="zh-CN" altLang="en-US"/>
          </a:p>
        </p:txBody>
      </p:sp>
    </p:spTree>
    <p:extLst>
      <p:ext uri="{BB962C8B-B14F-4D97-AF65-F5344CB8AC3E}">
        <p14:creationId xmlns:p14="http://schemas.microsoft.com/office/powerpoint/2010/main" val="77678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F6739-BAC3-C2D4-3934-3B58003874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52E0679-04D0-4941-696E-50F1F4CA449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0E2086-5527-71B7-E40C-649A45B55E1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909D3D3-4352-5BCF-3F16-145D4822060B}"/>
              </a:ext>
            </a:extLst>
          </p:cNvPr>
          <p:cNvSpPr>
            <a:spLocks noGrp="1"/>
          </p:cNvSpPr>
          <p:nvPr>
            <p:ph type="sldNum" sz="quarter" idx="5"/>
          </p:nvPr>
        </p:nvSpPr>
        <p:spPr/>
        <p:txBody>
          <a:bodyPr/>
          <a:lstStyle/>
          <a:p>
            <a:fld id="{A842B054-0CF9-400F-B234-20538BCD453F}" type="slidenum">
              <a:rPr lang="zh-CN" altLang="en-US" smtClean="0"/>
              <a:t>4</a:t>
            </a:fld>
            <a:endParaRPr lang="zh-CN" altLang="en-US"/>
          </a:p>
        </p:txBody>
      </p:sp>
    </p:spTree>
    <p:extLst>
      <p:ext uri="{BB962C8B-B14F-4D97-AF65-F5344CB8AC3E}">
        <p14:creationId xmlns:p14="http://schemas.microsoft.com/office/powerpoint/2010/main" val="382804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FC344-35B2-E4CA-22C0-EE879A3D9E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61293E-1219-1173-7B68-77785C4AA5B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52A867-9E07-AA9C-EA03-AAD38832C9F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8615E53-7BB2-79E6-F0FF-6AC6286C10B9}"/>
              </a:ext>
            </a:extLst>
          </p:cNvPr>
          <p:cNvSpPr>
            <a:spLocks noGrp="1"/>
          </p:cNvSpPr>
          <p:nvPr>
            <p:ph type="sldNum" sz="quarter" idx="5"/>
          </p:nvPr>
        </p:nvSpPr>
        <p:spPr/>
        <p:txBody>
          <a:bodyPr/>
          <a:lstStyle/>
          <a:p>
            <a:fld id="{A842B054-0CF9-400F-B234-20538BCD453F}" type="slidenum">
              <a:rPr lang="zh-CN" altLang="en-US" smtClean="0"/>
              <a:t>5</a:t>
            </a:fld>
            <a:endParaRPr lang="zh-CN" altLang="en-US"/>
          </a:p>
        </p:txBody>
      </p:sp>
    </p:spTree>
    <p:extLst>
      <p:ext uri="{BB962C8B-B14F-4D97-AF65-F5344CB8AC3E}">
        <p14:creationId xmlns:p14="http://schemas.microsoft.com/office/powerpoint/2010/main" val="324022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2F6B-441C-2F71-4A1D-386E309B47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389A17-DD7A-C1CD-957D-49B35F252E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D6D25E-6305-85EB-799A-CE50AC54C65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C6A9D4B-9786-31C8-0A6F-A1014187B702}"/>
              </a:ext>
            </a:extLst>
          </p:cNvPr>
          <p:cNvSpPr>
            <a:spLocks noGrp="1"/>
          </p:cNvSpPr>
          <p:nvPr>
            <p:ph type="sldNum" sz="quarter" idx="5"/>
          </p:nvPr>
        </p:nvSpPr>
        <p:spPr/>
        <p:txBody>
          <a:bodyPr/>
          <a:lstStyle/>
          <a:p>
            <a:fld id="{A842B054-0CF9-400F-B234-20538BCD453F}" type="slidenum">
              <a:rPr lang="zh-CN" altLang="en-US" smtClean="0"/>
              <a:t>6</a:t>
            </a:fld>
            <a:endParaRPr lang="zh-CN" altLang="en-US"/>
          </a:p>
        </p:txBody>
      </p:sp>
    </p:spTree>
    <p:extLst>
      <p:ext uri="{BB962C8B-B14F-4D97-AF65-F5344CB8AC3E}">
        <p14:creationId xmlns:p14="http://schemas.microsoft.com/office/powerpoint/2010/main" val="273781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C1615-9637-F7F2-DDB1-D045703839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AF507D-84A0-96A7-155A-D1ACF6E66BD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85A3A9-3E25-08A9-1457-1504B190872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D0A8789-E56B-C4E8-FEBA-C978861689F8}"/>
              </a:ext>
            </a:extLst>
          </p:cNvPr>
          <p:cNvSpPr>
            <a:spLocks noGrp="1"/>
          </p:cNvSpPr>
          <p:nvPr>
            <p:ph type="sldNum" sz="quarter" idx="5"/>
          </p:nvPr>
        </p:nvSpPr>
        <p:spPr/>
        <p:txBody>
          <a:bodyPr/>
          <a:lstStyle/>
          <a:p>
            <a:fld id="{A842B054-0CF9-400F-B234-20538BCD453F}" type="slidenum">
              <a:rPr lang="zh-CN" altLang="en-US" smtClean="0"/>
              <a:t>7</a:t>
            </a:fld>
            <a:endParaRPr lang="zh-CN" altLang="en-US"/>
          </a:p>
        </p:txBody>
      </p:sp>
    </p:spTree>
    <p:extLst>
      <p:ext uri="{BB962C8B-B14F-4D97-AF65-F5344CB8AC3E}">
        <p14:creationId xmlns:p14="http://schemas.microsoft.com/office/powerpoint/2010/main" val="2274885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4836C-226F-4AFA-511B-295750DA94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ECFA2E-468C-74AE-6280-207A0A9624E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09A7B8-817A-092C-5DAD-8DA67E4F370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49F6D65-24E7-5015-B158-B095D64F9A78}"/>
              </a:ext>
            </a:extLst>
          </p:cNvPr>
          <p:cNvSpPr>
            <a:spLocks noGrp="1"/>
          </p:cNvSpPr>
          <p:nvPr>
            <p:ph type="sldNum" sz="quarter" idx="5"/>
          </p:nvPr>
        </p:nvSpPr>
        <p:spPr/>
        <p:txBody>
          <a:bodyPr/>
          <a:lstStyle/>
          <a:p>
            <a:fld id="{A842B054-0CF9-400F-B234-20538BCD453F}" type="slidenum">
              <a:rPr lang="zh-CN" altLang="en-US" smtClean="0"/>
              <a:t>8</a:t>
            </a:fld>
            <a:endParaRPr lang="zh-CN" altLang="en-US"/>
          </a:p>
        </p:txBody>
      </p:sp>
    </p:spTree>
    <p:extLst>
      <p:ext uri="{BB962C8B-B14F-4D97-AF65-F5344CB8AC3E}">
        <p14:creationId xmlns:p14="http://schemas.microsoft.com/office/powerpoint/2010/main" val="16945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0C95E-1F76-D37B-29B0-AE53A31981E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136663-90BB-B286-4ED8-BBDE9A2217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DBB09C-DD6B-52D2-D875-4BEBF907CBE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1954764-E575-13E5-7BE5-47BB4CAAF189}"/>
              </a:ext>
            </a:extLst>
          </p:cNvPr>
          <p:cNvSpPr>
            <a:spLocks noGrp="1"/>
          </p:cNvSpPr>
          <p:nvPr>
            <p:ph type="sldNum" sz="quarter" idx="5"/>
          </p:nvPr>
        </p:nvSpPr>
        <p:spPr/>
        <p:txBody>
          <a:bodyPr/>
          <a:lstStyle/>
          <a:p>
            <a:fld id="{A842B054-0CF9-400F-B234-20538BCD453F}" type="slidenum">
              <a:rPr lang="zh-CN" altLang="en-US" smtClean="0"/>
              <a:t>9</a:t>
            </a:fld>
            <a:endParaRPr lang="zh-CN" altLang="en-US"/>
          </a:p>
        </p:txBody>
      </p:sp>
    </p:spTree>
    <p:extLst>
      <p:ext uri="{BB962C8B-B14F-4D97-AF65-F5344CB8AC3E}">
        <p14:creationId xmlns:p14="http://schemas.microsoft.com/office/powerpoint/2010/main" val="152611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0529"/>
            <a:ext cx="8641556" cy="2256061"/>
          </a:xfrm>
        </p:spPr>
        <p:txBody>
          <a:bodyPr anchor="b"/>
          <a:lstStyle>
            <a:lvl1pPr algn="ctr">
              <a:defRPr sz="5700"/>
            </a:lvl1pPr>
          </a:lstStyle>
          <a:p>
            <a:r>
              <a:rPr lang="zh-CN" altLang="en-US"/>
              <a:t>单击此处编辑母版标题样式</a:t>
            </a:r>
          </a:p>
        </p:txBody>
      </p:sp>
      <p:sp>
        <p:nvSpPr>
          <p:cNvPr id="3" name="副标题 2"/>
          <p:cNvSpPr>
            <a:spLocks noGrp="1"/>
          </p:cNvSpPr>
          <p:nvPr>
            <p:ph type="subTitle" idx="1"/>
          </p:nvPr>
        </p:nvSpPr>
        <p:spPr>
          <a:xfrm>
            <a:off x="1440260" y="3403592"/>
            <a:ext cx="8641556" cy="1564542"/>
          </a:xfrm>
        </p:spPr>
        <p:txBody>
          <a:bodyPr/>
          <a:lstStyle>
            <a:lvl1pPr marL="0" indent="0" algn="ctr">
              <a:buNone/>
              <a:defRPr sz="2300"/>
            </a:lvl1pPr>
            <a:lvl2pPr marL="431800" indent="0" algn="ctr">
              <a:buNone/>
              <a:defRPr sz="1900"/>
            </a:lvl2pPr>
            <a:lvl3pPr marL="864235" indent="0" algn="ctr">
              <a:buNone/>
              <a:defRPr sz="1700"/>
            </a:lvl3pPr>
            <a:lvl4pPr marL="1296035" indent="0" algn="ctr">
              <a:buNone/>
              <a:defRPr sz="1500"/>
            </a:lvl4pPr>
            <a:lvl5pPr marL="1728470" indent="0" algn="ctr">
              <a:buNone/>
              <a:defRPr sz="1500"/>
            </a:lvl5pPr>
            <a:lvl6pPr marL="2160270" indent="0" algn="ctr">
              <a:buNone/>
              <a:defRPr sz="1500"/>
            </a:lvl6pPr>
            <a:lvl7pPr marL="2592070" indent="0" algn="ctr">
              <a:buNone/>
              <a:defRPr sz="1500"/>
            </a:lvl7pPr>
            <a:lvl8pPr marL="3024505" indent="0" algn="ctr">
              <a:buNone/>
              <a:defRPr sz="1500"/>
            </a:lvl8pPr>
            <a:lvl9pPr marL="3456305" indent="0" algn="ctr">
              <a:buNone/>
              <a:defRPr sz="15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5485" y="345009"/>
            <a:ext cx="2484447" cy="54916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2143" y="345009"/>
            <a:ext cx="7309316" cy="54916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1" y="1615545"/>
            <a:ext cx="9937790" cy="2695572"/>
          </a:xfrm>
        </p:spPr>
        <p:txBody>
          <a:bodyPr anchor="b"/>
          <a:lstStyle>
            <a:lvl1pPr>
              <a:defRPr sz="5700"/>
            </a:lvl1pPr>
          </a:lstStyle>
          <a:p>
            <a:r>
              <a:rPr lang="zh-CN" altLang="en-US"/>
              <a:t>单击此处编辑母版标题样式</a:t>
            </a:r>
          </a:p>
        </p:txBody>
      </p:sp>
      <p:sp>
        <p:nvSpPr>
          <p:cNvPr id="3" name="文本占位符 2"/>
          <p:cNvSpPr>
            <a:spLocks noGrp="1"/>
          </p:cNvSpPr>
          <p:nvPr>
            <p:ph type="body" idx="1"/>
          </p:nvPr>
        </p:nvSpPr>
        <p:spPr>
          <a:xfrm>
            <a:off x="786141" y="4336618"/>
            <a:ext cx="9937790" cy="1417538"/>
          </a:xfrm>
        </p:spPr>
        <p:txBody>
          <a:bodyPr/>
          <a:lstStyle>
            <a:lvl1pPr marL="0" indent="0">
              <a:buNone/>
              <a:defRPr sz="2300">
                <a:solidFill>
                  <a:schemeClr val="tx1">
                    <a:tint val="75000"/>
                  </a:schemeClr>
                </a:solidFill>
              </a:defRPr>
            </a:lvl1pPr>
            <a:lvl2pPr marL="431800" indent="0">
              <a:buNone/>
              <a:defRPr sz="1900">
                <a:solidFill>
                  <a:schemeClr val="tx1">
                    <a:tint val="75000"/>
                  </a:schemeClr>
                </a:solidFill>
              </a:defRPr>
            </a:lvl2pPr>
            <a:lvl3pPr marL="864235" indent="0">
              <a:buNone/>
              <a:defRPr sz="1700">
                <a:solidFill>
                  <a:schemeClr val="tx1">
                    <a:tint val="75000"/>
                  </a:schemeClr>
                </a:solidFill>
              </a:defRPr>
            </a:lvl3pPr>
            <a:lvl4pPr marL="1296035" indent="0">
              <a:buNone/>
              <a:defRPr sz="1500">
                <a:solidFill>
                  <a:schemeClr val="tx1">
                    <a:tint val="75000"/>
                  </a:schemeClr>
                </a:solidFill>
              </a:defRPr>
            </a:lvl4pPr>
            <a:lvl5pPr marL="1728470" indent="0">
              <a:buNone/>
              <a:defRPr sz="1500">
                <a:solidFill>
                  <a:schemeClr val="tx1">
                    <a:tint val="75000"/>
                  </a:schemeClr>
                </a:solidFill>
              </a:defRPr>
            </a:lvl5pPr>
            <a:lvl6pPr marL="2160270" indent="0">
              <a:buNone/>
              <a:defRPr sz="1500">
                <a:solidFill>
                  <a:schemeClr val="tx1">
                    <a:tint val="75000"/>
                  </a:schemeClr>
                </a:solidFill>
              </a:defRPr>
            </a:lvl6pPr>
            <a:lvl7pPr marL="2592070" indent="0">
              <a:buNone/>
              <a:defRPr sz="1500">
                <a:solidFill>
                  <a:schemeClr val="tx1">
                    <a:tint val="75000"/>
                  </a:schemeClr>
                </a:solidFill>
              </a:defRPr>
            </a:lvl7pPr>
            <a:lvl8pPr marL="3024505" indent="0">
              <a:buNone/>
              <a:defRPr sz="1500">
                <a:solidFill>
                  <a:schemeClr val="tx1">
                    <a:tint val="75000"/>
                  </a:schemeClr>
                </a:solidFill>
              </a:defRPr>
            </a:lvl8pPr>
            <a:lvl9pPr marL="3456305" indent="0">
              <a:buNone/>
              <a:defRPr sz="15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2143"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3050"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45010"/>
            <a:ext cx="9937790" cy="1252534"/>
          </a:xfrm>
        </p:spPr>
        <p:txBody>
          <a:bodyPr/>
          <a:lstStyle/>
          <a:p>
            <a:r>
              <a:rPr lang="zh-CN" altLang="en-US"/>
              <a:t>单击此处编辑母版标题样式</a:t>
            </a:r>
          </a:p>
        </p:txBody>
      </p:sp>
      <p:sp>
        <p:nvSpPr>
          <p:cNvPr id="3" name="文本占位符 2"/>
          <p:cNvSpPr>
            <a:spLocks noGrp="1"/>
          </p:cNvSpPr>
          <p:nvPr>
            <p:ph type="body" idx="1"/>
          </p:nvPr>
        </p:nvSpPr>
        <p:spPr>
          <a:xfrm>
            <a:off x="793644" y="1588543"/>
            <a:ext cx="4874377" cy="778521"/>
          </a:xfrm>
        </p:spPr>
        <p:txBody>
          <a:bodyPr anchor="b"/>
          <a:lstStyle>
            <a:lvl1pPr marL="0" indent="0">
              <a:buNone/>
              <a:defRPr sz="2300" b="1"/>
            </a:lvl1pPr>
            <a:lvl2pPr marL="431800" indent="0">
              <a:buNone/>
              <a:defRPr sz="1900" b="1"/>
            </a:lvl2pPr>
            <a:lvl3pPr marL="864235" indent="0">
              <a:buNone/>
              <a:defRPr sz="1700" b="1"/>
            </a:lvl3pPr>
            <a:lvl4pPr marL="1296035" indent="0">
              <a:buNone/>
              <a:defRPr sz="1500" b="1"/>
            </a:lvl4pPr>
            <a:lvl5pPr marL="1728470" indent="0">
              <a:buNone/>
              <a:defRPr sz="1500" b="1"/>
            </a:lvl5pPr>
            <a:lvl6pPr marL="2160270" indent="0">
              <a:buNone/>
              <a:defRPr sz="1500" b="1"/>
            </a:lvl6pPr>
            <a:lvl7pPr marL="2592070" indent="0">
              <a:buNone/>
              <a:defRPr sz="1500" b="1"/>
            </a:lvl7pPr>
            <a:lvl8pPr marL="3024505" indent="0">
              <a:buNone/>
              <a:defRPr sz="1500" b="1"/>
            </a:lvl8pPr>
            <a:lvl9pPr marL="3456305"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793644" y="2367064"/>
            <a:ext cx="4874377"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33050" y="1588543"/>
            <a:ext cx="4898383" cy="778521"/>
          </a:xfrm>
        </p:spPr>
        <p:txBody>
          <a:bodyPr anchor="b"/>
          <a:lstStyle>
            <a:lvl1pPr marL="0" indent="0">
              <a:buNone/>
              <a:defRPr sz="2300" b="1"/>
            </a:lvl1pPr>
            <a:lvl2pPr marL="431800" indent="0">
              <a:buNone/>
              <a:defRPr sz="1900" b="1"/>
            </a:lvl2pPr>
            <a:lvl3pPr marL="864235" indent="0">
              <a:buNone/>
              <a:defRPr sz="1700" b="1"/>
            </a:lvl3pPr>
            <a:lvl4pPr marL="1296035" indent="0">
              <a:buNone/>
              <a:defRPr sz="1500" b="1"/>
            </a:lvl4pPr>
            <a:lvl5pPr marL="1728470" indent="0">
              <a:buNone/>
              <a:defRPr sz="1500" b="1"/>
            </a:lvl5pPr>
            <a:lvl6pPr marL="2160270" indent="0">
              <a:buNone/>
              <a:defRPr sz="1500" b="1"/>
            </a:lvl6pPr>
            <a:lvl7pPr marL="2592070" indent="0">
              <a:buNone/>
              <a:defRPr sz="1500" b="1"/>
            </a:lvl7pPr>
            <a:lvl8pPr marL="3024505" indent="0">
              <a:buNone/>
              <a:defRPr sz="1500" b="1"/>
            </a:lvl8pPr>
            <a:lvl9pPr marL="3456305"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5833050" y="2367064"/>
            <a:ext cx="4898383"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00"/>
            </a:lvl1pPr>
          </a:lstStyle>
          <a:p>
            <a:r>
              <a:rPr lang="zh-CN" altLang="en-US"/>
              <a:t>单击此处编辑母版标题样式</a:t>
            </a:r>
          </a:p>
        </p:txBody>
      </p:sp>
      <p:sp>
        <p:nvSpPr>
          <p:cNvPr id="3" name="内容占位符 2"/>
          <p:cNvSpPr>
            <a:spLocks noGrp="1"/>
          </p:cNvSpPr>
          <p:nvPr>
            <p:ph idx="1"/>
          </p:nvPr>
        </p:nvSpPr>
        <p:spPr>
          <a:xfrm>
            <a:off x="4898383" y="933026"/>
            <a:ext cx="5833050" cy="4605124"/>
          </a:xfrm>
        </p:spPr>
        <p:txBody>
          <a:bodyPr/>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00"/>
            </a:lvl1pPr>
            <a:lvl2pPr marL="431800" indent="0">
              <a:buNone/>
              <a:defRPr sz="1300"/>
            </a:lvl2pPr>
            <a:lvl3pPr marL="864235" indent="0">
              <a:buNone/>
              <a:defRPr sz="1100"/>
            </a:lvl3pPr>
            <a:lvl4pPr marL="1296035" indent="0">
              <a:buNone/>
              <a:defRPr sz="900"/>
            </a:lvl4pPr>
            <a:lvl5pPr marL="1728470" indent="0">
              <a:buNone/>
              <a:defRPr sz="900"/>
            </a:lvl5pPr>
            <a:lvl6pPr marL="2160270" indent="0">
              <a:buNone/>
              <a:defRPr sz="900"/>
            </a:lvl6pPr>
            <a:lvl7pPr marL="2592070" indent="0">
              <a:buNone/>
              <a:defRPr sz="900"/>
            </a:lvl7pPr>
            <a:lvl8pPr marL="3024505" indent="0">
              <a:buNone/>
              <a:defRPr sz="900"/>
            </a:lvl8pPr>
            <a:lvl9pPr marL="345630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00"/>
            </a:lvl1pPr>
          </a:lstStyle>
          <a:p>
            <a:r>
              <a:rPr lang="zh-CN" altLang="en-US"/>
              <a:t>单击此处编辑母版标题样式</a:t>
            </a:r>
          </a:p>
        </p:txBody>
      </p:sp>
      <p:sp>
        <p:nvSpPr>
          <p:cNvPr id="3" name="图片占位符 2"/>
          <p:cNvSpPr>
            <a:spLocks noGrp="1"/>
          </p:cNvSpPr>
          <p:nvPr>
            <p:ph type="pic" idx="1"/>
          </p:nvPr>
        </p:nvSpPr>
        <p:spPr>
          <a:xfrm>
            <a:off x="4898383" y="933026"/>
            <a:ext cx="5833050" cy="4605124"/>
          </a:xfrm>
        </p:spPr>
        <p:txBody>
          <a:bodyPr/>
          <a:lstStyle>
            <a:lvl1pPr marL="0" indent="0">
              <a:buNone/>
              <a:defRPr sz="3000"/>
            </a:lvl1pPr>
            <a:lvl2pPr marL="431800" indent="0">
              <a:buNone/>
              <a:defRPr sz="2600"/>
            </a:lvl2pPr>
            <a:lvl3pPr marL="864235" indent="0">
              <a:buNone/>
              <a:defRPr sz="2300"/>
            </a:lvl3pPr>
            <a:lvl4pPr marL="1296035" indent="0">
              <a:buNone/>
              <a:defRPr sz="1900"/>
            </a:lvl4pPr>
            <a:lvl5pPr marL="1728470" indent="0">
              <a:buNone/>
              <a:defRPr sz="1900"/>
            </a:lvl5pPr>
            <a:lvl6pPr marL="2160270" indent="0">
              <a:buNone/>
              <a:defRPr sz="1900"/>
            </a:lvl6pPr>
            <a:lvl7pPr marL="2592070" indent="0">
              <a:buNone/>
              <a:defRPr sz="1900"/>
            </a:lvl7pPr>
            <a:lvl8pPr marL="3024505" indent="0">
              <a:buNone/>
              <a:defRPr sz="1900"/>
            </a:lvl8pPr>
            <a:lvl9pPr marL="3456305" indent="0">
              <a:buNone/>
              <a:defRPr sz="1900"/>
            </a:lvl9pPr>
          </a:lstStyle>
          <a:p>
            <a:endParaRPr lang="zh-CN" altLang="en-US"/>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00"/>
            </a:lvl1pPr>
            <a:lvl2pPr marL="431800" indent="0">
              <a:buNone/>
              <a:defRPr sz="1300"/>
            </a:lvl2pPr>
            <a:lvl3pPr marL="864235" indent="0">
              <a:buNone/>
              <a:defRPr sz="1100"/>
            </a:lvl3pPr>
            <a:lvl4pPr marL="1296035" indent="0">
              <a:buNone/>
              <a:defRPr sz="900"/>
            </a:lvl4pPr>
            <a:lvl5pPr marL="1728470" indent="0">
              <a:buNone/>
              <a:defRPr sz="900"/>
            </a:lvl5pPr>
            <a:lvl6pPr marL="2160270" indent="0">
              <a:buNone/>
              <a:defRPr sz="900"/>
            </a:lvl6pPr>
            <a:lvl7pPr marL="2592070" indent="0">
              <a:buNone/>
              <a:defRPr sz="900"/>
            </a:lvl7pPr>
            <a:lvl8pPr marL="3024505" indent="0">
              <a:buNone/>
              <a:defRPr sz="900"/>
            </a:lvl8pPr>
            <a:lvl9pPr marL="345630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143" y="345010"/>
            <a:ext cx="9937790" cy="1252534"/>
          </a:xfrm>
          <a:prstGeom prst="rect">
            <a:avLst/>
          </a:prstGeom>
        </p:spPr>
        <p:txBody>
          <a:bodyPr vert="horz" lIns="86411" tIns="43205" rIns="86411" bIns="43205" rtlCol="0" anchor="ctr">
            <a:normAutofit/>
          </a:bodyPr>
          <a:lstStyle/>
          <a:p>
            <a:r>
              <a:rPr lang="zh-CN" altLang="en-US"/>
              <a:t>单击此处编辑母版标题样式</a:t>
            </a:r>
          </a:p>
        </p:txBody>
      </p:sp>
      <p:sp>
        <p:nvSpPr>
          <p:cNvPr id="3" name="文本占位符 2"/>
          <p:cNvSpPr>
            <a:spLocks noGrp="1"/>
          </p:cNvSpPr>
          <p:nvPr>
            <p:ph type="body" idx="1"/>
          </p:nvPr>
        </p:nvSpPr>
        <p:spPr>
          <a:xfrm>
            <a:off x="792143" y="1725046"/>
            <a:ext cx="9937790" cy="4111612"/>
          </a:xfrm>
          <a:prstGeom prst="rect">
            <a:avLst/>
          </a:prstGeom>
        </p:spPr>
        <p:txBody>
          <a:bodyPr vert="horz" lIns="86411" tIns="43205" rIns="86411" bIns="432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92143" y="6006163"/>
            <a:ext cx="2592467" cy="345009"/>
          </a:xfrm>
          <a:prstGeom prst="rect">
            <a:avLst/>
          </a:prstGeom>
        </p:spPr>
        <p:txBody>
          <a:bodyPr vert="horz" lIns="86411" tIns="43205" rIns="86411" bIns="43205" rtlCol="0" anchor="ctr"/>
          <a:lstStyle>
            <a:lvl1pPr algn="l">
              <a:defRPr sz="1100">
                <a:solidFill>
                  <a:schemeClr val="tx1">
                    <a:tint val="75000"/>
                  </a:schemeClr>
                </a:solidFill>
              </a:defRPr>
            </a:lvl1p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3"/>
          </p:nvPr>
        </p:nvSpPr>
        <p:spPr>
          <a:xfrm>
            <a:off x="3816688" y="6006163"/>
            <a:ext cx="3888700" cy="345009"/>
          </a:xfrm>
          <a:prstGeom prst="rect">
            <a:avLst/>
          </a:prstGeom>
        </p:spPr>
        <p:txBody>
          <a:bodyPr vert="horz" lIns="86411" tIns="43205" rIns="86411" bIns="4320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137465" y="6006163"/>
            <a:ext cx="2592467" cy="345009"/>
          </a:xfrm>
          <a:prstGeom prst="rect">
            <a:avLst/>
          </a:prstGeom>
        </p:spPr>
        <p:txBody>
          <a:bodyPr vert="horz" lIns="86411" tIns="43205" rIns="86411" bIns="43205" rtlCol="0" anchor="ctr"/>
          <a:lstStyle>
            <a:lvl1pPr algn="r">
              <a:defRPr sz="1100">
                <a:solidFill>
                  <a:schemeClr val="tx1">
                    <a:tint val="75000"/>
                  </a:schemeClr>
                </a:solidFill>
              </a:defRPr>
            </a:lvl1pPr>
          </a:lstStyle>
          <a:p>
            <a:fld id="{9D88EFB3-8ED2-4592-A1CC-D9AB009053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864235" rtl="0" eaLnBrk="1" latinLnBrk="0" hangingPunct="1">
        <a:lnSpc>
          <a:spcPct val="90000"/>
        </a:lnSpc>
        <a:spcBef>
          <a:spcPct val="0"/>
        </a:spcBef>
        <a:buNone/>
        <a:defRPr sz="4200" kern="1200">
          <a:solidFill>
            <a:schemeClr val="tx1"/>
          </a:solidFill>
          <a:latin typeface="微软雅黑" panose="020B0503020204020204" charset="-122"/>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00" kern="1200">
          <a:solidFill>
            <a:schemeClr val="tx1"/>
          </a:solidFill>
          <a:latin typeface="+mn-lt"/>
          <a:ea typeface="+mn-ea"/>
          <a:cs typeface="+mn-cs"/>
        </a:defRPr>
      </a:lvl1pPr>
      <a:lvl2pPr marL="648335" indent="-215900" algn="l" defTabSz="864235" rtl="0" eaLnBrk="1" latinLnBrk="0" hangingPunct="1">
        <a:lnSpc>
          <a:spcPct val="90000"/>
        </a:lnSpc>
        <a:spcBef>
          <a:spcPts val="470"/>
        </a:spcBef>
        <a:buFont typeface="Arial" panose="020B0604020202020204" pitchFamily="34" charset="0"/>
        <a:buChar char="•"/>
        <a:defRPr sz="230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90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43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86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404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tags" Target="../tags/tag4.xml"/><Relationship Id="rId21" Type="http://schemas.openxmlformats.org/officeDocument/2006/relationships/image" Target="../media/image16.png"/><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1.svg"/><Relationship Id="rId20" Type="http://schemas.openxmlformats.org/officeDocument/2006/relationships/image" Target="../media/image15.svg"/><Relationship Id="rId1" Type="http://schemas.openxmlformats.org/officeDocument/2006/relationships/tags" Target="../tags/tag2.xml"/><Relationship Id="rId6" Type="http://schemas.openxmlformats.org/officeDocument/2006/relationships/notesSlide" Target="../notesSlides/notesSlide1.xml"/><Relationship Id="rId11" Type="http://schemas.openxmlformats.org/officeDocument/2006/relationships/image" Target="../media/image6.png"/><Relationship Id="rId24" Type="http://schemas.openxmlformats.org/officeDocument/2006/relationships/image" Target="../media/image19.svg"/><Relationship Id="rId5" Type="http://schemas.openxmlformats.org/officeDocument/2006/relationships/slideLayout" Target="../slideLayouts/slideLayout1.xml"/><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svg"/><Relationship Id="rId19" Type="http://schemas.openxmlformats.org/officeDocument/2006/relationships/image" Target="../media/image14.png"/><Relationship Id="rId4" Type="http://schemas.openxmlformats.org/officeDocument/2006/relationships/tags" Target="../tags/tag5.xml"/><Relationship Id="rId9" Type="http://schemas.openxmlformats.org/officeDocument/2006/relationships/image" Target="../media/image4.png"/><Relationship Id="rId14" Type="http://schemas.openxmlformats.org/officeDocument/2006/relationships/image" Target="../media/image9.svg"/><Relationship Id="rId22" Type="http://schemas.openxmlformats.org/officeDocument/2006/relationships/image" Target="../media/image17.svg"/></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slide" Target="slide11.xml"/><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slide" Target="slide13.xml"/><Relationship Id="rId10" Type="http://schemas.openxmlformats.org/officeDocument/2006/relationships/image" Target="../media/image11.svg"/><Relationship Id="rId4" Type="http://schemas.openxmlformats.org/officeDocument/2006/relationships/notesSlide" Target="../notesSlides/notesSlide10.xml"/><Relationship Id="rId9" Type="http://schemas.openxmlformats.org/officeDocument/2006/relationships/image" Target="../media/image10.png"/><Relationship Id="rId14"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7.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25.xml"/><Relationship Id="rId16" Type="http://schemas.openxmlformats.org/officeDocument/2006/relationships/slide" Target="slide10.xml"/><Relationship Id="rId1" Type="http://schemas.openxmlformats.org/officeDocument/2006/relationships/tags" Target="../tags/tag2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9.png"/><Relationship Id="rId10" Type="http://schemas.openxmlformats.org/officeDocument/2006/relationships/image" Target="../media/image11.svg"/><Relationship Id="rId4" Type="http://schemas.openxmlformats.org/officeDocument/2006/relationships/notesSlide" Target="../notesSlides/notesSlide11.xml"/><Relationship Id="rId9" Type="http://schemas.openxmlformats.org/officeDocument/2006/relationships/image" Target="../media/image10.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0.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12.xml"/><Relationship Id="rId9" Type="http://schemas.openxmlformats.org/officeDocument/2006/relationships/image" Target="../media/image10.png"/><Relationship Id="rId14" Type="http://schemas.openxmlformats.org/officeDocument/2006/relationships/slide" Target="slide10.xml"/></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1.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13.xml"/><Relationship Id="rId9" Type="http://schemas.openxmlformats.org/officeDocument/2006/relationships/image" Target="../media/image10.png"/><Relationship Id="rId14" Type="http://schemas.openxmlformats.org/officeDocument/2006/relationships/slide" Target="slide10.xml"/></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14.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15.xml"/><Relationship Id="rId9" Type="http://schemas.openxmlformats.org/officeDocument/2006/relationships/image" Target="../media/image10.png"/><Relationship Id="rId1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16.xml"/><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17.xml"/><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1.sv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35.svg"/><Relationship Id="rId9" Type="http://schemas.openxmlformats.org/officeDocument/2006/relationships/image" Target="../media/image6.png"/><Relationship Id="rId14" Type="http://schemas.openxmlformats.org/officeDocument/2006/relationships/image" Target="../media/image37.svg"/></Relationships>
</file>

<file path=ppt/slides/_rels/slide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2.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2.xm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3.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4.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5.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6.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5.png"/><Relationship Id="rId10" Type="http://schemas.openxmlformats.org/officeDocument/2006/relationships/image" Target="../media/image11.svg"/><Relationship Id="rId4" Type="http://schemas.openxmlformats.org/officeDocument/2006/relationships/notesSlide" Target="../notesSlides/notesSlide7.xml"/><Relationship Id="rId9" Type="http://schemas.openxmlformats.org/officeDocument/2006/relationships/image" Target="../media/image10.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8.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slideLayout" Target="../slideLayouts/slideLayout7.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notesSlide" Target="../notesSlides/notesSlide9.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3D89"/>
        </a:solidFill>
        <a:effectLst/>
      </p:bgPr>
    </p:bg>
    <p:spTree>
      <p:nvGrpSpPr>
        <p:cNvPr id="1" name=""/>
        <p:cNvGrpSpPr/>
        <p:nvPr/>
      </p:nvGrpSpPr>
      <p:grpSpPr>
        <a:xfrm>
          <a:off x="0" y="0"/>
          <a:ext cx="0" cy="0"/>
          <a:chOff x="0" y="0"/>
          <a:chExt cx="0" cy="0"/>
        </a:xfrm>
      </p:grpSpPr>
      <p:pic>
        <p:nvPicPr>
          <p:cNvPr id="11" name="图片 10" descr="07-2"/>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0"/>
            <a:ext cx="2733675" cy="1790700"/>
          </a:xfrm>
          <a:prstGeom prst="rect">
            <a:avLst/>
          </a:prstGeom>
        </p:spPr>
      </p:pic>
      <p:pic>
        <p:nvPicPr>
          <p:cNvPr id="32" name="图片 31" descr="07-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83575" y="2960370"/>
            <a:ext cx="3238500" cy="2740660"/>
          </a:xfrm>
          <a:prstGeom prst="rect">
            <a:avLst/>
          </a:prstGeom>
        </p:spPr>
      </p:pic>
      <p:pic>
        <p:nvPicPr>
          <p:cNvPr id="14" name="图片 13" descr="07-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83525" y="0"/>
            <a:ext cx="3641725" cy="4596130"/>
          </a:xfrm>
          <a:prstGeom prst="rect">
            <a:avLst/>
          </a:prstGeom>
        </p:spPr>
      </p:pic>
      <p:pic>
        <p:nvPicPr>
          <p:cNvPr id="29" name="图片 28" descr="07-1"/>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2340610"/>
            <a:ext cx="3430270" cy="3442335"/>
          </a:xfrm>
          <a:prstGeom prst="rect">
            <a:avLst/>
          </a:prstGeom>
        </p:spPr>
      </p:pic>
      <p:pic>
        <p:nvPicPr>
          <p:cNvPr id="33" name="图片 32" descr="07-5"/>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17295" y="307340"/>
            <a:ext cx="4986655" cy="4986655"/>
          </a:xfrm>
          <a:prstGeom prst="rect">
            <a:avLst/>
          </a:prstGeom>
        </p:spPr>
      </p:pic>
      <p:sp>
        <p:nvSpPr>
          <p:cNvPr id="7" name="矩形 6"/>
          <p:cNvSpPr/>
          <p:nvPr/>
        </p:nvSpPr>
        <p:spPr>
          <a:xfrm>
            <a:off x="-3810" y="4365625"/>
            <a:ext cx="11525250" cy="2125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643889" y="2703830"/>
            <a:ext cx="9896763" cy="641252"/>
          </a:xfrm>
          <a:prstGeom prst="rect">
            <a:avLst/>
          </a:prstGeom>
          <a:noFill/>
        </p:spPr>
        <p:txBody>
          <a:bodyPr wrap="square" lIns="86411" tIns="43205" rIns="86411" bIns="43205" rtlCol="0">
            <a:spAutoFit/>
          </a:bodyPr>
          <a:lstStyle/>
          <a:p>
            <a:r>
              <a:rPr lang="zh-CN" altLang="en-US" sz="3600" b="1" dirty="0">
                <a:solidFill>
                  <a:schemeClr val="bg1"/>
                </a:solidFill>
                <a:latin typeface="微软雅黑" panose="020B0503020204020204" charset="-122"/>
                <a:ea typeface="微软雅黑" panose="020B0503020204020204" charset="-122"/>
              </a:rPr>
              <a:t>多边缘环境下不完全信息基于博弈的任务卸载</a:t>
            </a:r>
          </a:p>
        </p:txBody>
      </p:sp>
      <p:sp>
        <p:nvSpPr>
          <p:cNvPr id="18" name="TextBox 17"/>
          <p:cNvSpPr txBox="1"/>
          <p:nvPr/>
        </p:nvSpPr>
        <p:spPr>
          <a:xfrm>
            <a:off x="718894" y="3666508"/>
            <a:ext cx="5304119" cy="395030"/>
          </a:xfrm>
          <a:prstGeom prst="rect">
            <a:avLst/>
          </a:prstGeom>
          <a:noFill/>
        </p:spPr>
        <p:txBody>
          <a:bodyPr wrap="none" lIns="86411" tIns="43205" rIns="86411" bIns="43205" rtlCol="0">
            <a:spAutoFit/>
          </a:bodyPr>
          <a:lstStyle/>
          <a:p>
            <a:r>
              <a:rPr lang="zh-CN" altLang="en-US" sz="2000" dirty="0">
                <a:solidFill>
                  <a:schemeClr val="bg1"/>
                </a:solidFill>
                <a:latin typeface="微软雅黑" panose="020B0503020204020204" charset="-122"/>
                <a:ea typeface="微软雅黑" panose="020B0503020204020204" charset="-122"/>
              </a:rPr>
              <a:t>关注的问题是网络中不完全信息下的任务卸载</a:t>
            </a:r>
          </a:p>
        </p:txBody>
      </p:sp>
      <p:sp>
        <p:nvSpPr>
          <p:cNvPr id="3" name="圆角矩形 2"/>
          <p:cNvSpPr/>
          <p:nvPr/>
        </p:nvSpPr>
        <p:spPr>
          <a:xfrm>
            <a:off x="824230" y="5386705"/>
            <a:ext cx="1974215" cy="361315"/>
          </a:xfrm>
          <a:prstGeom prst="roundRect">
            <a:avLst/>
          </a:prstGeom>
          <a:solidFill>
            <a:srgbClr val="123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115945" y="5386705"/>
            <a:ext cx="2698750" cy="361315"/>
          </a:xfrm>
          <a:prstGeom prst="roundRect">
            <a:avLst/>
          </a:prstGeom>
          <a:solidFill>
            <a:srgbClr val="123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4540" y="561975"/>
            <a:ext cx="2274570" cy="667385"/>
          </a:xfrm>
          <a:prstGeom prst="rect">
            <a:avLst/>
          </a:prstGeom>
        </p:spPr>
      </p:pic>
      <p:sp>
        <p:nvSpPr>
          <p:cNvPr id="8" name="TextBox 15"/>
          <p:cNvSpPr txBox="1"/>
          <p:nvPr/>
        </p:nvSpPr>
        <p:spPr>
          <a:xfrm>
            <a:off x="843758" y="5393559"/>
            <a:ext cx="4557120" cy="348864"/>
          </a:xfrm>
          <a:prstGeom prst="rect">
            <a:avLst/>
          </a:prstGeom>
          <a:noFill/>
        </p:spPr>
        <p:txBody>
          <a:bodyPr wrap="none" lIns="86411" tIns="43205" rIns="86411" bIns="43205" rtlCol="0">
            <a:spAutoFit/>
          </a:bodyPr>
          <a:lstStyle/>
          <a:p>
            <a:r>
              <a:rPr lang="zh-CN" altLang="en-US" dirty="0">
                <a:solidFill>
                  <a:schemeClr val="bg1"/>
                </a:solidFill>
              </a:rPr>
              <a:t>汇报人：崔林坤     </a:t>
            </a:r>
            <a:r>
              <a:rPr lang="en-US" altLang="zh-CN" dirty="0">
                <a:solidFill>
                  <a:schemeClr val="bg1"/>
                </a:solidFill>
              </a:rPr>
              <a:t>        </a:t>
            </a:r>
            <a:r>
              <a:rPr lang="zh-CN" altLang="en-US" dirty="0">
                <a:solidFill>
                  <a:schemeClr val="bg1"/>
                </a:solidFill>
              </a:rPr>
              <a:t>汇报日期：</a:t>
            </a:r>
            <a:r>
              <a:rPr lang="en-US" altLang="zh-CN" dirty="0">
                <a:solidFill>
                  <a:schemeClr val="bg1"/>
                </a:solidFill>
              </a:rPr>
              <a:t>2025.4.28</a:t>
            </a:r>
          </a:p>
        </p:txBody>
      </p:sp>
      <p:sp>
        <p:nvSpPr>
          <p:cNvPr id="12" name="矩形 11"/>
          <p:cNvSpPr/>
          <p:nvPr/>
        </p:nvSpPr>
        <p:spPr>
          <a:xfrm>
            <a:off x="0" y="4365625"/>
            <a:ext cx="11525250" cy="36000"/>
          </a:xfrm>
          <a:prstGeom prst="rect">
            <a:avLst/>
          </a:prstGeom>
          <a:gradFill>
            <a:gsLst>
              <a:gs pos="0">
                <a:srgbClr val="036EB8"/>
              </a:gs>
              <a:gs pos="29000">
                <a:srgbClr val="2EA7E0">
                  <a:alpha val="50000"/>
                </a:srgbClr>
              </a:gs>
              <a:gs pos="100000">
                <a:srgbClr val="2EA7E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01"/>
          <p:cNvPicPr>
            <a:picLocks noChangeAspect="1"/>
          </p:cNvPicPr>
          <p:nvPr>
            <p:custDataLst>
              <p:tags r:id="rId1"/>
            </p:custDataLst>
          </p:nvPr>
        </p:nvPicPr>
        <p:blipFill>
          <a:blip r:embed="rId19">
            <a:extLst>
              <a:ext uri="{96DAC541-7B7A-43D3-8B79-37D633B846F1}">
                <asvg:svgBlip xmlns:asvg="http://schemas.microsoft.com/office/drawing/2016/SVG/main" r:embed="rId20"/>
              </a:ext>
            </a:extLst>
          </a:blip>
          <a:stretch>
            <a:fillRect/>
          </a:stretch>
        </p:blipFill>
        <p:spPr>
          <a:xfrm>
            <a:off x="2798445" y="4596130"/>
            <a:ext cx="525145" cy="525145"/>
          </a:xfrm>
          <a:prstGeom prst="rect">
            <a:avLst/>
          </a:prstGeom>
        </p:spPr>
      </p:pic>
      <p:pic>
        <p:nvPicPr>
          <p:cNvPr id="5" name="图片 4" descr="02"/>
          <p:cNvPicPr>
            <a:picLocks noChangeAspect="1"/>
          </p:cNvPicPr>
          <p:nvPr>
            <p:custDataLst>
              <p:tags r:id="rId2"/>
            </p:custDataLst>
          </p:nvPr>
        </p:nvPicPr>
        <p:blipFill>
          <a:blip r:embed="rId21">
            <a:extLst>
              <a:ext uri="{96DAC541-7B7A-43D3-8B79-37D633B846F1}">
                <asvg:svgBlip xmlns:asvg="http://schemas.microsoft.com/office/drawing/2016/SVG/main" r:embed="rId22"/>
              </a:ext>
            </a:extLst>
          </a:blip>
          <a:stretch>
            <a:fillRect/>
          </a:stretch>
        </p:blipFill>
        <p:spPr>
          <a:xfrm>
            <a:off x="843915" y="4596130"/>
            <a:ext cx="525145" cy="525145"/>
          </a:xfrm>
          <a:prstGeom prst="rect">
            <a:avLst/>
          </a:prstGeom>
        </p:spPr>
      </p:pic>
      <p:pic>
        <p:nvPicPr>
          <p:cNvPr id="10" name="图片 9" descr="03"/>
          <p:cNvPicPr>
            <a:picLocks noChangeAspect="1"/>
          </p:cNvPicPr>
          <p:nvPr>
            <p:custDataLst>
              <p:tags r:id="rId3"/>
            </p:custDataLst>
          </p:nvPr>
        </p:nvPicPr>
        <p:blipFill>
          <a:blip r:embed="rId23">
            <a:extLst>
              <a:ext uri="{96DAC541-7B7A-43D3-8B79-37D633B846F1}">
                <asvg:svgBlip xmlns:asvg="http://schemas.microsoft.com/office/drawing/2016/SVG/main" r:embed="rId24"/>
              </a:ext>
            </a:extLst>
          </a:blip>
          <a:stretch>
            <a:fillRect/>
          </a:stretch>
        </p:blipFill>
        <p:spPr>
          <a:xfrm>
            <a:off x="1821180" y="4596130"/>
            <a:ext cx="525145" cy="525145"/>
          </a:xfrm>
          <a:prstGeom prst="rect">
            <a:avLst/>
          </a:prstGeom>
        </p:spPr>
      </p:pic>
      <p:cxnSp>
        <p:nvCxnSpPr>
          <p:cNvPr id="6" name="直接连接符 5"/>
          <p:cNvCxnSpPr/>
          <p:nvPr/>
        </p:nvCxnSpPr>
        <p:spPr>
          <a:xfrm flipH="1">
            <a:off x="1590675" y="4675505"/>
            <a:ext cx="8890" cy="366395"/>
          </a:xfrm>
          <a:prstGeom prst="line">
            <a:avLst/>
          </a:prstGeom>
          <a:ln w="12700">
            <a:solidFill>
              <a:srgbClr val="123D89"/>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4"/>
            </p:custDataLst>
          </p:nvPr>
        </p:nvCxnSpPr>
        <p:spPr>
          <a:xfrm flipH="1">
            <a:off x="2567940" y="4675505"/>
            <a:ext cx="8890" cy="366395"/>
          </a:xfrm>
          <a:prstGeom prst="line">
            <a:avLst/>
          </a:prstGeom>
          <a:ln w="12700">
            <a:solidFill>
              <a:srgbClr val="123D89"/>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597-8965-A48C-7430-61BDA98B9C36}"/>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29E8E523-797C-FF2C-22CB-D8EC2F4DB125}"/>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C9DA63D6-F572-1D0F-6D54-D273306770A8}"/>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30B4EF02-80E5-CE32-526B-0A0B69C98D10}"/>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3056138F-E631-70DD-953F-092898B34B0B}"/>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337FA03D-F735-4F43-9DCC-24C0277C5A34}"/>
              </a:ext>
            </a:extLst>
          </p:cNvPr>
          <p:cNvSpPr txBox="1"/>
          <p:nvPr/>
        </p:nvSpPr>
        <p:spPr>
          <a:xfrm>
            <a:off x="277891" y="124372"/>
            <a:ext cx="268321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 </a:t>
            </a:r>
            <a:r>
              <a:rPr lang="zh-CN" altLang="en-US" sz="1900" b="1" dirty="0">
                <a:solidFill>
                  <a:schemeClr val="bg1"/>
                </a:solidFill>
                <a:latin typeface="微软雅黑" panose="020B0503020204020204" charset="-122"/>
                <a:ea typeface="微软雅黑" panose="020B0503020204020204" charset="-122"/>
              </a:rPr>
              <a:t>纳什均衡点存在性证明</a:t>
            </a:r>
          </a:p>
        </p:txBody>
      </p:sp>
      <p:pic>
        <p:nvPicPr>
          <p:cNvPr id="67" name="图片 66" descr="logo">
            <a:extLst>
              <a:ext uri="{FF2B5EF4-FFF2-40B4-BE49-F238E27FC236}">
                <a16:creationId xmlns:a16="http://schemas.microsoft.com/office/drawing/2014/main" id="{166C89A6-107C-EBFB-95BF-528AAF99A9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5" name="矩形 4">
            <a:extLst>
              <a:ext uri="{FF2B5EF4-FFF2-40B4-BE49-F238E27FC236}">
                <a16:creationId xmlns:a16="http://schemas.microsoft.com/office/drawing/2014/main" id="{6D6E69FE-6720-70F5-FB30-FE5D53E918EE}"/>
              </a:ext>
            </a:extLst>
          </p:cNvPr>
          <p:cNvSpPr/>
          <p:nvPr/>
        </p:nvSpPr>
        <p:spPr>
          <a:xfrm>
            <a:off x="6835167" y="823104"/>
            <a:ext cx="2981537" cy="60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8" name="直接箭头连接符 7">
            <a:extLst>
              <a:ext uri="{FF2B5EF4-FFF2-40B4-BE49-F238E27FC236}">
                <a16:creationId xmlns:a16="http://schemas.microsoft.com/office/drawing/2014/main" id="{68C5F1EE-BD8B-8838-DEB9-1D152F2629D9}"/>
              </a:ext>
            </a:extLst>
          </p:cNvPr>
          <p:cNvCxnSpPr>
            <a:cxnSpLocks/>
          </p:cNvCxnSpPr>
          <p:nvPr/>
        </p:nvCxnSpPr>
        <p:spPr>
          <a:xfrm flipH="1">
            <a:off x="8337042" y="1434319"/>
            <a:ext cx="0" cy="21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矩形 8">
            <a:hlinkClick r:id="rId13" action="ppaction://hlinksldjump"/>
            <a:extLst>
              <a:ext uri="{FF2B5EF4-FFF2-40B4-BE49-F238E27FC236}">
                <a16:creationId xmlns:a16="http://schemas.microsoft.com/office/drawing/2014/main" id="{6E87D58B-7576-9FF8-336E-2B91756F6D5A}"/>
              </a:ext>
            </a:extLst>
          </p:cNvPr>
          <p:cNvSpPr/>
          <p:nvPr/>
        </p:nvSpPr>
        <p:spPr>
          <a:xfrm>
            <a:off x="5761037" y="1650319"/>
            <a:ext cx="4920527" cy="526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定理</a:t>
            </a:r>
            <a:r>
              <a:rPr lang="en-US" altLang="zh-CN" dirty="0"/>
              <a:t>1</a:t>
            </a:r>
            <a:r>
              <a:rPr lang="zh-CN" altLang="en-US" dirty="0"/>
              <a:t>：策略闭合凸</a:t>
            </a:r>
            <a:r>
              <a:rPr lang="en-US" altLang="zh-CN" dirty="0"/>
              <a:t>+</a:t>
            </a:r>
            <a:r>
              <a:rPr lang="zh-CN" altLang="en-US" dirty="0"/>
              <a:t>效用函数连续可微</a:t>
            </a:r>
          </a:p>
        </p:txBody>
      </p:sp>
      <p:cxnSp>
        <p:nvCxnSpPr>
          <p:cNvPr id="11" name="直接箭头连接符 10">
            <a:extLst>
              <a:ext uri="{FF2B5EF4-FFF2-40B4-BE49-F238E27FC236}">
                <a16:creationId xmlns:a16="http://schemas.microsoft.com/office/drawing/2014/main" id="{B211B4A6-7348-249D-9555-47FD0EDE6DC6}"/>
              </a:ext>
            </a:extLst>
          </p:cNvPr>
          <p:cNvCxnSpPr/>
          <p:nvPr/>
        </p:nvCxnSpPr>
        <p:spPr>
          <a:xfrm flipH="1">
            <a:off x="8325936" y="2176492"/>
            <a:ext cx="0" cy="21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hlinkClick r:id="rId14" action="ppaction://hlinksldjump"/>
            <a:extLst>
              <a:ext uri="{FF2B5EF4-FFF2-40B4-BE49-F238E27FC236}">
                <a16:creationId xmlns:a16="http://schemas.microsoft.com/office/drawing/2014/main" id="{D321BE92-3B6F-D3E6-11F8-91EFA713690D}"/>
              </a:ext>
            </a:extLst>
          </p:cNvPr>
          <p:cNvSpPr/>
          <p:nvPr/>
        </p:nvSpPr>
        <p:spPr>
          <a:xfrm>
            <a:off x="5761037" y="2356000"/>
            <a:ext cx="4940869" cy="526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定理</a:t>
            </a:r>
            <a:r>
              <a:rPr lang="en-US" altLang="zh-CN" dirty="0"/>
              <a:t>2</a:t>
            </a:r>
            <a:r>
              <a:rPr lang="zh-CN" altLang="en-US" dirty="0"/>
              <a:t>：效用函数凸性</a:t>
            </a:r>
          </a:p>
        </p:txBody>
      </p:sp>
      <p:cxnSp>
        <p:nvCxnSpPr>
          <p:cNvPr id="13" name="直接箭头连接符 12">
            <a:extLst>
              <a:ext uri="{FF2B5EF4-FFF2-40B4-BE49-F238E27FC236}">
                <a16:creationId xmlns:a16="http://schemas.microsoft.com/office/drawing/2014/main" id="{E0EC96A6-ABA1-B7EC-64D6-C63DE257C77F}"/>
              </a:ext>
            </a:extLst>
          </p:cNvPr>
          <p:cNvCxnSpPr/>
          <p:nvPr/>
        </p:nvCxnSpPr>
        <p:spPr>
          <a:xfrm flipH="1">
            <a:off x="8332426" y="2882173"/>
            <a:ext cx="0" cy="21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hlinkClick r:id="rId15" action="ppaction://hlinksldjump"/>
            <a:extLst>
              <a:ext uri="{FF2B5EF4-FFF2-40B4-BE49-F238E27FC236}">
                <a16:creationId xmlns:a16="http://schemas.microsoft.com/office/drawing/2014/main" id="{7C943B80-4296-DD47-F4B5-F64DE2768EE7}"/>
              </a:ext>
            </a:extLst>
          </p:cNvPr>
          <p:cNvSpPr/>
          <p:nvPr/>
        </p:nvSpPr>
        <p:spPr>
          <a:xfrm>
            <a:off x="5555931" y="3082268"/>
            <a:ext cx="5540008" cy="514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定理</a:t>
            </a:r>
            <a:r>
              <a:rPr lang="en-US" altLang="zh-CN" dirty="0"/>
              <a:t>3</a:t>
            </a:r>
            <a:r>
              <a:rPr lang="zh-CN" altLang="en-US" dirty="0"/>
              <a:t>：证明博弈纳什均衡点存在等价于变分不等式</a:t>
            </a:r>
          </a:p>
        </p:txBody>
      </p:sp>
      <p:cxnSp>
        <p:nvCxnSpPr>
          <p:cNvPr id="16" name="直接箭头连接符 15">
            <a:extLst>
              <a:ext uri="{FF2B5EF4-FFF2-40B4-BE49-F238E27FC236}">
                <a16:creationId xmlns:a16="http://schemas.microsoft.com/office/drawing/2014/main" id="{D459B034-A05E-32DA-0423-115D4BD4F597}"/>
              </a:ext>
            </a:extLst>
          </p:cNvPr>
          <p:cNvCxnSpPr/>
          <p:nvPr/>
        </p:nvCxnSpPr>
        <p:spPr>
          <a:xfrm flipH="1">
            <a:off x="8332426" y="3597096"/>
            <a:ext cx="0" cy="21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EE20759-CDD0-0AD3-C8BE-91256E9B88BA}"/>
              </a:ext>
            </a:extLst>
          </p:cNvPr>
          <p:cNvSpPr/>
          <p:nvPr/>
        </p:nvSpPr>
        <p:spPr>
          <a:xfrm>
            <a:off x="6208763" y="3812372"/>
            <a:ext cx="4302305" cy="400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定理</a:t>
            </a:r>
            <a:r>
              <a:rPr lang="en-US" altLang="zh-CN" dirty="0"/>
              <a:t>4</a:t>
            </a:r>
            <a:r>
              <a:rPr lang="zh-CN" altLang="en-US" dirty="0"/>
              <a:t>：梯度严格单调性</a:t>
            </a:r>
          </a:p>
        </p:txBody>
      </p:sp>
      <p:cxnSp>
        <p:nvCxnSpPr>
          <p:cNvPr id="20" name="直接箭头连接符 19">
            <a:extLst>
              <a:ext uri="{FF2B5EF4-FFF2-40B4-BE49-F238E27FC236}">
                <a16:creationId xmlns:a16="http://schemas.microsoft.com/office/drawing/2014/main" id="{3B636E8C-0404-2858-417E-A7C5E9EF2C76}"/>
              </a:ext>
            </a:extLst>
          </p:cNvPr>
          <p:cNvCxnSpPr/>
          <p:nvPr/>
        </p:nvCxnSpPr>
        <p:spPr>
          <a:xfrm flipH="1">
            <a:off x="8359915" y="4168832"/>
            <a:ext cx="0" cy="21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9676AD70-29FB-CDA8-657A-3F329826FEC0}"/>
              </a:ext>
            </a:extLst>
          </p:cNvPr>
          <p:cNvSpPr/>
          <p:nvPr/>
        </p:nvSpPr>
        <p:spPr>
          <a:xfrm>
            <a:off x="6814857" y="4383795"/>
            <a:ext cx="3001847" cy="661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应用变分不等式存在性定理</a:t>
            </a:r>
          </a:p>
        </p:txBody>
      </p:sp>
      <p:cxnSp>
        <p:nvCxnSpPr>
          <p:cNvPr id="22" name="直接箭头连接符 21">
            <a:extLst>
              <a:ext uri="{FF2B5EF4-FFF2-40B4-BE49-F238E27FC236}">
                <a16:creationId xmlns:a16="http://schemas.microsoft.com/office/drawing/2014/main" id="{F9411F2B-BCB8-05EA-0365-FD2E2308F55A}"/>
              </a:ext>
            </a:extLst>
          </p:cNvPr>
          <p:cNvCxnSpPr/>
          <p:nvPr/>
        </p:nvCxnSpPr>
        <p:spPr>
          <a:xfrm flipH="1">
            <a:off x="8404049" y="5043906"/>
            <a:ext cx="0" cy="21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58C53406-74B0-812C-384D-1EBB2387F53D}"/>
              </a:ext>
            </a:extLst>
          </p:cNvPr>
          <p:cNvSpPr/>
          <p:nvPr/>
        </p:nvSpPr>
        <p:spPr>
          <a:xfrm>
            <a:off x="6858991" y="5258869"/>
            <a:ext cx="3001847" cy="661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纳什均衡点存在</a:t>
            </a:r>
          </a:p>
        </p:txBody>
      </p:sp>
      <p:sp>
        <p:nvSpPr>
          <p:cNvPr id="4" name="文本框 3">
            <a:extLst>
              <a:ext uri="{FF2B5EF4-FFF2-40B4-BE49-F238E27FC236}">
                <a16:creationId xmlns:a16="http://schemas.microsoft.com/office/drawing/2014/main" id="{777567EC-F4E6-7721-43EB-7024C9318374}"/>
              </a:ext>
            </a:extLst>
          </p:cNvPr>
          <p:cNvSpPr txBox="1"/>
          <p:nvPr/>
        </p:nvSpPr>
        <p:spPr>
          <a:xfrm>
            <a:off x="426136" y="2176492"/>
            <a:ext cx="4115996" cy="1400383"/>
          </a:xfrm>
          <a:prstGeom prst="rect">
            <a:avLst/>
          </a:prstGeom>
          <a:noFill/>
        </p:spPr>
        <p:txBody>
          <a:bodyPr wrap="square">
            <a:spAutoFit/>
          </a:bodyPr>
          <a:lstStyle/>
          <a:p>
            <a:pPr>
              <a:buNone/>
            </a:pPr>
            <a:r>
              <a:rPr lang="zh-CN" altLang="en-US" dirty="0"/>
              <a:t>将证明纳什均衡点存在性的问题转换为数学上的变分不等式的问题</a:t>
            </a:r>
            <a:endParaRPr lang="en-US" altLang="zh-CN" dirty="0"/>
          </a:p>
          <a:p>
            <a:pPr>
              <a:buNone/>
            </a:pPr>
            <a:endParaRPr lang="en-US" altLang="zh-CN" dirty="0"/>
          </a:p>
          <a:p>
            <a:pPr>
              <a:buNone/>
            </a:pPr>
            <a:r>
              <a:rPr lang="zh-CN" altLang="en-US" dirty="0"/>
              <a:t>要证明纳什均衡点存在需要证明四个定理成立</a:t>
            </a:r>
            <a:endParaRPr lang="en-US" altLang="zh-CN" dirty="0"/>
          </a:p>
        </p:txBody>
      </p:sp>
    </p:spTree>
    <p:extLst>
      <p:ext uri="{BB962C8B-B14F-4D97-AF65-F5344CB8AC3E}">
        <p14:creationId xmlns:p14="http://schemas.microsoft.com/office/powerpoint/2010/main" val="393680874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C4EC9-BE01-6ADD-9B26-EE8461AE77AE}"/>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30A35128-3C97-59B2-CEA6-5AC8407DD9A7}"/>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C45C2A94-73C1-066A-2C36-27FA99506635}"/>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C9D2F7AF-A76D-C3ED-4B59-3A597C41C040}"/>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7A017AB5-41D6-A3F6-5D98-9ABAF959481F}"/>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16D931D3-3A24-3437-39FC-B43B0DB16C41}"/>
              </a:ext>
            </a:extLst>
          </p:cNvPr>
          <p:cNvSpPr txBox="1"/>
          <p:nvPr/>
        </p:nvSpPr>
        <p:spPr>
          <a:xfrm>
            <a:off x="277891" y="124372"/>
            <a:ext cx="2611074"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证明纳什均衡点的存在</a:t>
            </a:r>
          </a:p>
        </p:txBody>
      </p:sp>
      <p:pic>
        <p:nvPicPr>
          <p:cNvPr id="67" name="图片 66" descr="logo">
            <a:extLst>
              <a:ext uri="{FF2B5EF4-FFF2-40B4-BE49-F238E27FC236}">
                <a16:creationId xmlns:a16="http://schemas.microsoft.com/office/drawing/2014/main" id="{5EDB1856-0225-D3F6-8F5A-1FB1891ADD3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13" name="文本框 12">
            <a:extLst>
              <a:ext uri="{FF2B5EF4-FFF2-40B4-BE49-F238E27FC236}">
                <a16:creationId xmlns:a16="http://schemas.microsoft.com/office/drawing/2014/main" id="{D4D36C1E-999A-B47F-96D7-8F09A4CB7A1D}"/>
              </a:ext>
            </a:extLst>
          </p:cNvPr>
          <p:cNvSpPr txBox="1"/>
          <p:nvPr/>
        </p:nvSpPr>
        <p:spPr>
          <a:xfrm>
            <a:off x="480867" y="1512142"/>
            <a:ext cx="10818283" cy="353943"/>
          </a:xfrm>
          <a:prstGeom prst="rect">
            <a:avLst/>
          </a:prstGeom>
          <a:noFill/>
        </p:spPr>
        <p:txBody>
          <a:bodyPr wrap="square">
            <a:spAutoFit/>
          </a:bodyPr>
          <a:lstStyle/>
          <a:p>
            <a:pPr>
              <a:buNone/>
            </a:pPr>
            <a:r>
              <a:rPr lang="zh-CN" altLang="en-US" dirty="0"/>
              <a:t>卸载策略：</a:t>
            </a:r>
            <a:endParaRPr lang="en-US" altLang="zh-CN" dirty="0"/>
          </a:p>
        </p:txBody>
      </p:sp>
      <p:pic>
        <p:nvPicPr>
          <p:cNvPr id="15" name="图片 14">
            <a:extLst>
              <a:ext uri="{FF2B5EF4-FFF2-40B4-BE49-F238E27FC236}">
                <a16:creationId xmlns:a16="http://schemas.microsoft.com/office/drawing/2014/main" id="{9B47EFE8-5F1F-AC09-EA43-BD5BFF818EC9}"/>
              </a:ext>
            </a:extLst>
          </p:cNvPr>
          <p:cNvPicPr>
            <a:picLocks noChangeAspect="1"/>
          </p:cNvPicPr>
          <p:nvPr/>
        </p:nvPicPr>
        <p:blipFill>
          <a:blip r:embed="rId13"/>
          <a:stretch>
            <a:fillRect/>
          </a:stretch>
        </p:blipFill>
        <p:spPr>
          <a:xfrm>
            <a:off x="1850804" y="1358059"/>
            <a:ext cx="2991004" cy="1016052"/>
          </a:xfrm>
          <a:prstGeom prst="rect">
            <a:avLst/>
          </a:prstGeom>
        </p:spPr>
      </p:pic>
      <p:sp>
        <p:nvSpPr>
          <p:cNvPr id="16" name="文本框 15">
            <a:extLst>
              <a:ext uri="{FF2B5EF4-FFF2-40B4-BE49-F238E27FC236}">
                <a16:creationId xmlns:a16="http://schemas.microsoft.com/office/drawing/2014/main" id="{0AD17F71-88A8-F087-FBF1-E5D546E41D3C}"/>
              </a:ext>
            </a:extLst>
          </p:cNvPr>
          <p:cNvSpPr txBox="1"/>
          <p:nvPr/>
        </p:nvSpPr>
        <p:spPr>
          <a:xfrm>
            <a:off x="480867" y="2612424"/>
            <a:ext cx="10818283" cy="353943"/>
          </a:xfrm>
          <a:prstGeom prst="rect">
            <a:avLst/>
          </a:prstGeom>
          <a:noFill/>
        </p:spPr>
        <p:txBody>
          <a:bodyPr wrap="square">
            <a:spAutoFit/>
          </a:bodyPr>
          <a:lstStyle/>
          <a:p>
            <a:pPr>
              <a:buNone/>
            </a:pPr>
            <a:r>
              <a:rPr lang="zh-CN" altLang="en-US" dirty="0"/>
              <a:t>效用函数：</a:t>
            </a:r>
            <a:endParaRPr lang="en-US" altLang="zh-CN" dirty="0"/>
          </a:p>
        </p:txBody>
      </p:sp>
      <p:pic>
        <p:nvPicPr>
          <p:cNvPr id="18" name="图片 17">
            <a:extLst>
              <a:ext uri="{FF2B5EF4-FFF2-40B4-BE49-F238E27FC236}">
                <a16:creationId xmlns:a16="http://schemas.microsoft.com/office/drawing/2014/main" id="{236E47EA-089B-46E2-E310-A9528C1C2119}"/>
              </a:ext>
            </a:extLst>
          </p:cNvPr>
          <p:cNvPicPr>
            <a:picLocks noChangeAspect="1"/>
          </p:cNvPicPr>
          <p:nvPr/>
        </p:nvPicPr>
        <p:blipFill>
          <a:blip r:embed="rId14"/>
          <a:stretch>
            <a:fillRect/>
          </a:stretch>
        </p:blipFill>
        <p:spPr>
          <a:xfrm>
            <a:off x="1789606" y="2528194"/>
            <a:ext cx="5048509" cy="876345"/>
          </a:xfrm>
          <a:prstGeom prst="rect">
            <a:avLst/>
          </a:prstGeom>
        </p:spPr>
      </p:pic>
      <p:sp>
        <p:nvSpPr>
          <p:cNvPr id="4" name="文本框 3">
            <a:extLst>
              <a:ext uri="{FF2B5EF4-FFF2-40B4-BE49-F238E27FC236}">
                <a16:creationId xmlns:a16="http://schemas.microsoft.com/office/drawing/2014/main" id="{B37A9E35-0E47-B107-4486-EE5B26B5139E}"/>
              </a:ext>
            </a:extLst>
          </p:cNvPr>
          <p:cNvSpPr txBox="1"/>
          <p:nvPr/>
        </p:nvSpPr>
        <p:spPr>
          <a:xfrm>
            <a:off x="480867" y="819935"/>
            <a:ext cx="10818283" cy="353943"/>
          </a:xfrm>
          <a:prstGeom prst="rect">
            <a:avLst/>
          </a:prstGeom>
          <a:noFill/>
        </p:spPr>
        <p:txBody>
          <a:bodyPr wrap="square">
            <a:spAutoFit/>
          </a:bodyPr>
          <a:lstStyle/>
          <a:p>
            <a:pPr>
              <a:buNone/>
            </a:pPr>
            <a:r>
              <a:rPr lang="zh-CN" altLang="en-US" dirty="0"/>
              <a:t>定理</a:t>
            </a:r>
            <a:r>
              <a:rPr lang="en-US" altLang="zh-CN" dirty="0"/>
              <a:t>1</a:t>
            </a:r>
            <a:r>
              <a:rPr lang="zh-CN" altLang="en-US" dirty="0"/>
              <a:t>：卸载策略闭合凸且效用函数连续可微</a:t>
            </a:r>
            <a:endParaRPr lang="en-US" altLang="zh-CN" dirty="0"/>
          </a:p>
        </p:txBody>
      </p:sp>
      <p:sp>
        <p:nvSpPr>
          <p:cNvPr id="6" name="文本框 5">
            <a:extLst>
              <a:ext uri="{FF2B5EF4-FFF2-40B4-BE49-F238E27FC236}">
                <a16:creationId xmlns:a16="http://schemas.microsoft.com/office/drawing/2014/main" id="{6C59D08D-A3CD-9D56-AA82-5BEE8A4256A5}"/>
              </a:ext>
            </a:extLst>
          </p:cNvPr>
          <p:cNvSpPr txBox="1"/>
          <p:nvPr/>
        </p:nvSpPr>
        <p:spPr>
          <a:xfrm>
            <a:off x="480867" y="3735637"/>
            <a:ext cx="10818283" cy="892552"/>
          </a:xfrm>
          <a:prstGeom prst="rect">
            <a:avLst/>
          </a:prstGeom>
          <a:noFill/>
        </p:spPr>
        <p:txBody>
          <a:bodyPr wrap="square">
            <a:spAutoFit/>
          </a:bodyPr>
          <a:lstStyle/>
          <a:p>
            <a:r>
              <a:rPr lang="zh-CN" altLang="en-US" dirty="0"/>
              <a:t>①卸载策略闭合凸：卸载量</a:t>
            </a:r>
            <a:r>
              <a:rPr lang="en-US" altLang="zh-CN" dirty="0"/>
              <a:t>0</a:t>
            </a:r>
            <a:r>
              <a:rPr lang="zh-CN" altLang="en-US" dirty="0"/>
              <a:t>≤</a:t>
            </a:r>
            <a:r>
              <a:rPr lang="en-US" altLang="zh-CN" sz="1800" dirty="0" err="1">
                <a:latin typeface="等线" panose="02010600030101010101" pitchFamily="2" charset="-122"/>
                <a:cs typeface="Times New Roman" panose="02020603050405020304" pitchFamily="18" charset="0"/>
              </a:rPr>
              <a:t>x</a:t>
            </a:r>
            <a:r>
              <a:rPr lang="en-US" altLang="zh-CN" sz="1800" baseline="-25000" dirty="0" err="1">
                <a:effectLst/>
                <a:latin typeface="等线" panose="02010600030101010101" pitchFamily="2" charset="-122"/>
                <a:cs typeface="Times New Roman" panose="02020603050405020304" pitchFamily="18" charset="0"/>
              </a:rPr>
              <a:t>i,j</a:t>
            </a:r>
            <a:r>
              <a:rPr lang="zh-CN" altLang="en-US" sz="1800" dirty="0"/>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λ</a:t>
            </a:r>
            <a:r>
              <a:rPr lang="en-US" altLang="zh-CN" sz="1800" kern="100" baseline="-250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en-US" sz="1800" dirty="0"/>
              <a:t>且满足线性约束即</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Σ</a:t>
            </a:r>
            <a:r>
              <a:rPr lang="en-US" altLang="zh-CN" sz="1800" kern="100" baseline="-25000" dirty="0" err="1">
                <a:effectLst/>
                <a:latin typeface="等线" panose="02010600030101010101" pitchFamily="2" charset="-122"/>
                <a:ea typeface="等线" panose="02010600030101010101" pitchFamily="2" charset="-122"/>
                <a:cs typeface="Times New Roman" panose="02020603050405020304" pitchFamily="18" charset="0"/>
              </a:rPr>
              <a:t>j</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kern="100" baseline="-250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λ</a:t>
            </a:r>
            <a:r>
              <a:rPr lang="en-US" altLang="zh-CN" sz="1800" kern="100" baseline="-250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dirty="0"/>
              <a:t>——</a:t>
            </a:r>
            <a:r>
              <a:rPr lang="zh-CN" altLang="en-US" sz="1800" dirty="0"/>
              <a:t>此类约束形成的集合是闭合且凸的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r>
              <a:rPr lang="zh-CN" altLang="en-US" dirty="0"/>
              <a:t>②效用函数连续可微：通过计算偏导数证明其存在且连续可微</a:t>
            </a:r>
            <a:endParaRPr lang="zh-CN" altLang="zh-CN" dirty="0"/>
          </a:p>
        </p:txBody>
      </p:sp>
      <p:pic>
        <p:nvPicPr>
          <p:cNvPr id="8" name="图片 7">
            <a:extLst>
              <a:ext uri="{FF2B5EF4-FFF2-40B4-BE49-F238E27FC236}">
                <a16:creationId xmlns:a16="http://schemas.microsoft.com/office/drawing/2014/main" id="{60570DA2-3713-3E94-F116-E483B4A2F6A9}"/>
              </a:ext>
            </a:extLst>
          </p:cNvPr>
          <p:cNvPicPr>
            <a:picLocks noChangeAspect="1"/>
          </p:cNvPicPr>
          <p:nvPr/>
        </p:nvPicPr>
        <p:blipFill>
          <a:blip r:embed="rId15"/>
          <a:stretch>
            <a:fillRect/>
          </a:stretch>
        </p:blipFill>
        <p:spPr>
          <a:xfrm>
            <a:off x="2605568" y="4677678"/>
            <a:ext cx="4691160" cy="1071821"/>
          </a:xfrm>
          <a:prstGeom prst="rect">
            <a:avLst/>
          </a:prstGeom>
        </p:spPr>
      </p:pic>
      <p:sp>
        <p:nvSpPr>
          <p:cNvPr id="9" name="椭圆 8">
            <a:hlinkClick r:id="rId16" action="ppaction://hlinksldjump"/>
            <a:extLst>
              <a:ext uri="{FF2B5EF4-FFF2-40B4-BE49-F238E27FC236}">
                <a16:creationId xmlns:a16="http://schemas.microsoft.com/office/drawing/2014/main" id="{D6948D91-448B-9344-EE11-BCB6C0053224}"/>
              </a:ext>
            </a:extLst>
          </p:cNvPr>
          <p:cNvSpPr/>
          <p:nvPr/>
        </p:nvSpPr>
        <p:spPr>
          <a:xfrm>
            <a:off x="877455" y="5749499"/>
            <a:ext cx="1117600" cy="606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336882163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3D6EB-D638-D3FB-9DA7-178935B261B4}"/>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78DCC3E6-6D51-A9D5-3821-BF9A61B62EEB}"/>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5F9D9EB7-647C-9F28-13E5-56E3424D3E28}"/>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BE66B1FE-9C57-BB58-64FE-3247E7D393DC}"/>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2CFFF2AC-B096-C2EB-0F66-0822A1A7A561}"/>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B6C657A5-F862-E8AC-BD0B-F73DAD3A2EFA}"/>
              </a:ext>
            </a:extLst>
          </p:cNvPr>
          <p:cNvSpPr txBox="1"/>
          <p:nvPr/>
        </p:nvSpPr>
        <p:spPr>
          <a:xfrm>
            <a:off x="277891" y="124372"/>
            <a:ext cx="2611074"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证明纳什均衡点的存在</a:t>
            </a:r>
          </a:p>
        </p:txBody>
      </p:sp>
      <p:pic>
        <p:nvPicPr>
          <p:cNvPr id="67" name="图片 66" descr="logo">
            <a:extLst>
              <a:ext uri="{FF2B5EF4-FFF2-40B4-BE49-F238E27FC236}">
                <a16:creationId xmlns:a16="http://schemas.microsoft.com/office/drawing/2014/main" id="{C87C7743-1871-75F8-B8D8-807FEB35FFA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4" name="文本框 3">
            <a:extLst>
              <a:ext uri="{FF2B5EF4-FFF2-40B4-BE49-F238E27FC236}">
                <a16:creationId xmlns:a16="http://schemas.microsoft.com/office/drawing/2014/main" id="{895F3F81-A792-DBEA-F1B4-1A450441DAC0}"/>
              </a:ext>
            </a:extLst>
          </p:cNvPr>
          <p:cNvSpPr txBox="1"/>
          <p:nvPr/>
        </p:nvSpPr>
        <p:spPr>
          <a:xfrm>
            <a:off x="480867" y="819935"/>
            <a:ext cx="10818283" cy="4555093"/>
          </a:xfrm>
          <a:prstGeom prst="rect">
            <a:avLst/>
          </a:prstGeom>
          <a:noFill/>
        </p:spPr>
        <p:txBody>
          <a:bodyPr wrap="square">
            <a:spAutoFit/>
          </a:bodyPr>
          <a:lstStyle/>
          <a:p>
            <a:pPr>
              <a:buNone/>
            </a:pPr>
            <a:r>
              <a:rPr lang="zh-CN" altLang="en-US" dirty="0"/>
              <a:t>定理</a:t>
            </a:r>
            <a:r>
              <a:rPr lang="en-US" altLang="zh-CN" dirty="0"/>
              <a:t>2</a:t>
            </a:r>
            <a:r>
              <a:rPr lang="zh-CN" altLang="en-US" dirty="0"/>
              <a:t>：效用函数凸性</a:t>
            </a:r>
            <a:endParaRPr lang="en-US" altLang="zh-CN" dirty="0"/>
          </a:p>
          <a:p>
            <a:pPr>
              <a:buNone/>
            </a:pPr>
            <a:endParaRPr lang="en-US" altLang="zh-CN" dirty="0"/>
          </a:p>
          <a:p>
            <a:pPr>
              <a:buNone/>
            </a:pPr>
            <a:r>
              <a:rPr lang="zh-CN" altLang="en-US" dirty="0"/>
              <a:t>证明：①</a:t>
            </a:r>
            <a:r>
              <a:rPr lang="en-US" altLang="zh-CN" dirty="0"/>
              <a:t>Hessian</a:t>
            </a:r>
            <a:r>
              <a:rPr lang="zh-CN" altLang="en-US" dirty="0"/>
              <a:t>矩阵正定性：</a:t>
            </a: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r>
              <a:rPr lang="zh-CN" altLang="en-US" dirty="0"/>
              <a:t>约束条件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t>
            </a:r>
            <a:r>
              <a:rPr lang="en-US" altLang="zh-CN" sz="1800" kern="100" baseline="-25000" dirty="0">
                <a:effectLst/>
                <a:latin typeface="等线" panose="02010600030101010101" pitchFamily="2" charset="-122"/>
                <a:ea typeface="等线" panose="02010600030101010101" pitchFamily="2" charset="-122"/>
                <a:cs typeface="Times New Roman" panose="02020603050405020304" pitchFamily="18" charset="0"/>
              </a:rPr>
              <a:t>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a:t>
            </a:r>
            <a:r>
              <a:rPr lang="en-US" altLang="zh-CN" sz="1800" kern="100" baseline="-250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en-US" sz="1800" dirty="0"/>
              <a:t>＞</a:t>
            </a:r>
            <a:r>
              <a:rPr lang="en-US" altLang="zh-CN" sz="1800" dirty="0"/>
              <a:t>0</a:t>
            </a:r>
            <a:r>
              <a:rPr lang="zh-CN" altLang="en-US" sz="1800" dirty="0"/>
              <a:t>，所有对角线元素为正，矩阵正定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buNone/>
            </a:pPr>
            <a:endParaRPr lang="en-US" altLang="zh-CN" dirty="0"/>
          </a:p>
          <a:p>
            <a:pPr>
              <a:buNone/>
            </a:pPr>
            <a:r>
              <a:rPr lang="zh-CN" altLang="en-US" dirty="0"/>
              <a:t>②凸函数定义：</a:t>
            </a:r>
            <a:r>
              <a:rPr lang="en-US" altLang="zh-CN" dirty="0"/>
              <a:t>Hessian</a:t>
            </a:r>
            <a:r>
              <a:rPr lang="zh-CN" altLang="en-US" dirty="0"/>
              <a:t>正定则函数凸</a:t>
            </a:r>
            <a:endParaRPr lang="en-US" altLang="zh-CN" dirty="0"/>
          </a:p>
        </p:txBody>
      </p:sp>
      <p:pic>
        <p:nvPicPr>
          <p:cNvPr id="7" name="图片 6">
            <a:extLst>
              <a:ext uri="{FF2B5EF4-FFF2-40B4-BE49-F238E27FC236}">
                <a16:creationId xmlns:a16="http://schemas.microsoft.com/office/drawing/2014/main" id="{9CEDA213-90E9-F2B7-891C-2127EADE1557}"/>
              </a:ext>
            </a:extLst>
          </p:cNvPr>
          <p:cNvPicPr>
            <a:picLocks noChangeAspect="1"/>
          </p:cNvPicPr>
          <p:nvPr/>
        </p:nvPicPr>
        <p:blipFill>
          <a:blip r:embed="rId13"/>
          <a:stretch>
            <a:fillRect/>
          </a:stretch>
        </p:blipFill>
        <p:spPr>
          <a:xfrm>
            <a:off x="2062340" y="1697098"/>
            <a:ext cx="5318964" cy="2558094"/>
          </a:xfrm>
          <a:prstGeom prst="rect">
            <a:avLst/>
          </a:prstGeom>
        </p:spPr>
      </p:pic>
      <p:sp>
        <p:nvSpPr>
          <p:cNvPr id="9" name="文本框 8">
            <a:extLst>
              <a:ext uri="{FF2B5EF4-FFF2-40B4-BE49-F238E27FC236}">
                <a16:creationId xmlns:a16="http://schemas.microsoft.com/office/drawing/2014/main" id="{4C6FA399-3B75-2F1B-5EE9-B8D0D7AD005C}"/>
              </a:ext>
            </a:extLst>
          </p:cNvPr>
          <p:cNvSpPr txBox="1"/>
          <p:nvPr/>
        </p:nvSpPr>
        <p:spPr>
          <a:xfrm>
            <a:off x="480867" y="2397289"/>
            <a:ext cx="10818283" cy="353943"/>
          </a:xfrm>
          <a:prstGeom prst="rect">
            <a:avLst/>
          </a:prstGeom>
          <a:noFill/>
        </p:spPr>
        <p:txBody>
          <a:bodyPr wrap="square">
            <a:spAutoFit/>
          </a:bodyPr>
          <a:lstStyle/>
          <a:p>
            <a:pPr>
              <a:buNone/>
            </a:pPr>
            <a:r>
              <a:rPr lang="en-US" altLang="zh-CN" dirty="0"/>
              <a:t>Hessian</a:t>
            </a:r>
            <a:r>
              <a:rPr lang="zh-CN" altLang="en-US" dirty="0"/>
              <a:t>矩阵：</a:t>
            </a:r>
            <a:endParaRPr lang="en-US" altLang="zh-CN" dirty="0"/>
          </a:p>
        </p:txBody>
      </p:sp>
      <p:sp>
        <p:nvSpPr>
          <p:cNvPr id="10" name="文本框 9">
            <a:extLst>
              <a:ext uri="{FF2B5EF4-FFF2-40B4-BE49-F238E27FC236}">
                <a16:creationId xmlns:a16="http://schemas.microsoft.com/office/drawing/2014/main" id="{848CEFBC-79E4-0FBD-6ABA-03D2885ED47A}"/>
              </a:ext>
            </a:extLst>
          </p:cNvPr>
          <p:cNvSpPr txBox="1"/>
          <p:nvPr/>
        </p:nvSpPr>
        <p:spPr>
          <a:xfrm>
            <a:off x="480867" y="3628395"/>
            <a:ext cx="10818283" cy="353943"/>
          </a:xfrm>
          <a:prstGeom prst="rect">
            <a:avLst/>
          </a:prstGeom>
          <a:noFill/>
        </p:spPr>
        <p:txBody>
          <a:bodyPr wrap="square">
            <a:spAutoFit/>
          </a:bodyPr>
          <a:lstStyle/>
          <a:p>
            <a:pPr>
              <a:buNone/>
            </a:pPr>
            <a:r>
              <a:rPr lang="zh-CN" altLang="en-US" dirty="0"/>
              <a:t>二阶导数矩阵：</a:t>
            </a:r>
            <a:endParaRPr lang="en-US" altLang="zh-CN" dirty="0"/>
          </a:p>
        </p:txBody>
      </p:sp>
      <p:sp>
        <p:nvSpPr>
          <p:cNvPr id="11" name="椭圆 10">
            <a:hlinkClick r:id="rId14" action="ppaction://hlinksldjump"/>
            <a:extLst>
              <a:ext uri="{FF2B5EF4-FFF2-40B4-BE49-F238E27FC236}">
                <a16:creationId xmlns:a16="http://schemas.microsoft.com/office/drawing/2014/main" id="{B606F179-562C-97B5-5B24-892C4C1E02B4}"/>
              </a:ext>
            </a:extLst>
          </p:cNvPr>
          <p:cNvSpPr/>
          <p:nvPr/>
        </p:nvSpPr>
        <p:spPr>
          <a:xfrm>
            <a:off x="877455" y="5749499"/>
            <a:ext cx="1117600" cy="606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213274535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3CCE-7159-6EE4-049F-D32C915D4A65}"/>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8A339931-997C-C1A4-7368-A81DD44808AD}"/>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74E4BF54-2BF5-497A-4593-E000C2339D49}"/>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72C311F1-7E25-1FE6-348B-350222FD7AD4}"/>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830DF7AF-AE02-56D4-B845-9B5580B6FFBC}"/>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1C3783D7-C5FC-C317-6B07-0A905C1F3B98}"/>
              </a:ext>
            </a:extLst>
          </p:cNvPr>
          <p:cNvSpPr txBox="1"/>
          <p:nvPr/>
        </p:nvSpPr>
        <p:spPr>
          <a:xfrm>
            <a:off x="277891" y="124372"/>
            <a:ext cx="3342044"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将卸载策略建模为非合作博弈</a:t>
            </a:r>
          </a:p>
        </p:txBody>
      </p:sp>
      <p:pic>
        <p:nvPicPr>
          <p:cNvPr id="67" name="图片 66" descr="logo">
            <a:extLst>
              <a:ext uri="{FF2B5EF4-FFF2-40B4-BE49-F238E27FC236}">
                <a16:creationId xmlns:a16="http://schemas.microsoft.com/office/drawing/2014/main" id="{DF876A07-5048-0FA3-41CA-AF2B4E441BB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4" name="文本框 3">
            <a:extLst>
              <a:ext uri="{FF2B5EF4-FFF2-40B4-BE49-F238E27FC236}">
                <a16:creationId xmlns:a16="http://schemas.microsoft.com/office/drawing/2014/main" id="{52A03DEE-C7FA-A79F-73ED-45A3F75C02C0}"/>
              </a:ext>
            </a:extLst>
          </p:cNvPr>
          <p:cNvSpPr txBox="1"/>
          <p:nvPr/>
        </p:nvSpPr>
        <p:spPr>
          <a:xfrm>
            <a:off x="480867" y="819935"/>
            <a:ext cx="10818283" cy="2708434"/>
          </a:xfrm>
          <a:prstGeom prst="rect">
            <a:avLst/>
          </a:prstGeom>
          <a:noFill/>
        </p:spPr>
        <p:txBody>
          <a:bodyPr wrap="square">
            <a:spAutoFit/>
          </a:bodyPr>
          <a:lstStyle/>
          <a:p>
            <a:pPr>
              <a:buNone/>
            </a:pPr>
            <a:r>
              <a:rPr lang="zh-CN" altLang="en-US" dirty="0"/>
              <a:t>定理</a:t>
            </a:r>
            <a:r>
              <a:rPr lang="en-US" altLang="zh-CN" dirty="0"/>
              <a:t>3</a:t>
            </a:r>
            <a:r>
              <a:rPr lang="zh-CN" altLang="en-US" dirty="0"/>
              <a:t>：博弈的纳什均衡点存在性的证明与变分不等式等价</a:t>
            </a:r>
            <a:endParaRPr lang="en-US" altLang="zh-CN" dirty="0"/>
          </a:p>
          <a:p>
            <a:pPr>
              <a:buNone/>
            </a:pPr>
            <a:endParaRPr lang="en-US" altLang="zh-CN" dirty="0"/>
          </a:p>
          <a:p>
            <a:pPr>
              <a:buNone/>
            </a:pPr>
            <a:r>
              <a:rPr lang="zh-CN" altLang="en-US" dirty="0"/>
              <a:t>定理</a:t>
            </a:r>
            <a:r>
              <a:rPr lang="en-US" altLang="zh-CN" dirty="0"/>
              <a:t>4</a:t>
            </a:r>
            <a:r>
              <a:rPr lang="zh-CN" altLang="en-US" dirty="0"/>
              <a:t>：梯度严格单调性</a:t>
            </a:r>
            <a:r>
              <a:rPr lang="en-US" altLang="zh-CN" dirty="0"/>
              <a:t>——</a:t>
            </a:r>
            <a:r>
              <a:rPr lang="zh-CN" altLang="en-US" dirty="0"/>
              <a:t>确保解存在</a:t>
            </a:r>
            <a:endParaRPr lang="en-US" altLang="zh-CN" dirty="0"/>
          </a:p>
          <a:p>
            <a:pPr>
              <a:buNone/>
            </a:pPr>
            <a:endParaRPr lang="en-US" altLang="zh-CN" dirty="0"/>
          </a:p>
          <a:p>
            <a:pPr>
              <a:buNone/>
            </a:pPr>
            <a:r>
              <a:rPr lang="zh-CN" altLang="en-US" dirty="0"/>
              <a:t>①严格单调定义：</a:t>
            </a:r>
            <a:endParaRPr lang="en-US" altLang="zh-CN" dirty="0"/>
          </a:p>
          <a:p>
            <a:pPr>
              <a:buNone/>
            </a:pPr>
            <a:endParaRPr lang="en-US" altLang="zh-CN" dirty="0"/>
          </a:p>
          <a:p>
            <a:pPr>
              <a:buNone/>
            </a:pPr>
            <a:endParaRPr lang="en-US" altLang="zh-CN" dirty="0"/>
          </a:p>
          <a:p>
            <a:pPr>
              <a:buNone/>
            </a:pPr>
            <a:r>
              <a:rPr lang="zh-CN" altLang="en-US" dirty="0"/>
              <a:t>②雅可比矩阵正定：梯度</a:t>
            </a:r>
            <a:r>
              <a:rPr lang="en-US" altLang="zh-CN" dirty="0"/>
              <a:t>q</a:t>
            </a:r>
            <a:r>
              <a:rPr lang="zh-CN" altLang="en-US" dirty="0"/>
              <a:t>的</a:t>
            </a:r>
            <a:r>
              <a:rPr lang="en-US" altLang="zh-CN" dirty="0"/>
              <a:t>Hessian</a:t>
            </a:r>
            <a:r>
              <a:rPr lang="zh-CN" altLang="en-US" dirty="0"/>
              <a:t>矩阵在定理</a:t>
            </a:r>
            <a:r>
              <a:rPr lang="en-US" altLang="zh-CN" dirty="0"/>
              <a:t>2</a:t>
            </a:r>
            <a:r>
              <a:rPr lang="zh-CN" altLang="en-US" dirty="0"/>
              <a:t>中已经证明正定</a:t>
            </a:r>
            <a:endParaRPr lang="en-US" altLang="zh-CN" dirty="0"/>
          </a:p>
          <a:p>
            <a:pPr>
              <a:buNone/>
            </a:pPr>
            <a:endParaRPr lang="en-US" altLang="zh-CN" dirty="0"/>
          </a:p>
          <a:p>
            <a:pPr>
              <a:buNone/>
            </a:pPr>
            <a:r>
              <a:rPr lang="zh-CN" altLang="en-US" dirty="0"/>
              <a:t>最终证明梯度严格单调，变分不等式有解，即存在纳什均衡点。</a:t>
            </a:r>
            <a:endParaRPr lang="en-US" altLang="zh-CN" dirty="0"/>
          </a:p>
        </p:txBody>
      </p:sp>
      <p:pic>
        <p:nvPicPr>
          <p:cNvPr id="7" name="图片 6">
            <a:extLst>
              <a:ext uri="{FF2B5EF4-FFF2-40B4-BE49-F238E27FC236}">
                <a16:creationId xmlns:a16="http://schemas.microsoft.com/office/drawing/2014/main" id="{44525172-831B-D41A-822D-CDE4F65367C7}"/>
              </a:ext>
            </a:extLst>
          </p:cNvPr>
          <p:cNvPicPr>
            <a:picLocks noChangeAspect="1"/>
          </p:cNvPicPr>
          <p:nvPr/>
        </p:nvPicPr>
        <p:blipFill>
          <a:blip r:embed="rId13"/>
          <a:stretch>
            <a:fillRect/>
          </a:stretch>
        </p:blipFill>
        <p:spPr>
          <a:xfrm>
            <a:off x="2195985" y="1682081"/>
            <a:ext cx="4045158" cy="692186"/>
          </a:xfrm>
          <a:prstGeom prst="rect">
            <a:avLst/>
          </a:prstGeom>
        </p:spPr>
      </p:pic>
      <p:sp>
        <p:nvSpPr>
          <p:cNvPr id="8" name="椭圆 7">
            <a:hlinkClick r:id="rId14" action="ppaction://hlinksldjump"/>
            <a:extLst>
              <a:ext uri="{FF2B5EF4-FFF2-40B4-BE49-F238E27FC236}">
                <a16:creationId xmlns:a16="http://schemas.microsoft.com/office/drawing/2014/main" id="{514F84BF-2095-646F-F305-484EA3ACB53A}"/>
              </a:ext>
            </a:extLst>
          </p:cNvPr>
          <p:cNvSpPr/>
          <p:nvPr/>
        </p:nvSpPr>
        <p:spPr>
          <a:xfrm>
            <a:off x="877455" y="5749499"/>
            <a:ext cx="1117600" cy="606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129446970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BD562-4E09-2D8E-B0E3-C5C7DFB27A82}"/>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4DFC6F9E-72A3-10B7-FEFB-C298F84B33E4}"/>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AE4387D4-8A42-A9EB-2961-30FFB610FCEE}"/>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1DEDA7F0-5980-FEC9-1315-322AF56351B8}"/>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3D98DC16-CF33-2661-3B31-48F2B749A88D}"/>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2773736E-2F06-4ADF-3A99-386392D9CB21}"/>
              </a:ext>
            </a:extLst>
          </p:cNvPr>
          <p:cNvSpPr txBox="1"/>
          <p:nvPr/>
        </p:nvSpPr>
        <p:spPr>
          <a:xfrm>
            <a:off x="277891" y="124372"/>
            <a:ext cx="4032232"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分布式协同卸载均衡算法（</a:t>
            </a:r>
            <a:r>
              <a:rPr lang="en-US" altLang="zh-CN" sz="1900" b="1" dirty="0">
                <a:solidFill>
                  <a:schemeClr val="bg1"/>
                </a:solidFill>
                <a:latin typeface="微软雅黑" panose="020B0503020204020204" charset="-122"/>
                <a:ea typeface="微软雅黑" panose="020B0503020204020204" charset="-122"/>
              </a:rPr>
              <a:t>SBOA</a:t>
            </a:r>
            <a:r>
              <a:rPr lang="zh-CN" altLang="en-US"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FCB4F3F5-4C46-46F6-5D69-FD6A99CD24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5" name="文本框 4">
            <a:extLst>
              <a:ext uri="{FF2B5EF4-FFF2-40B4-BE49-F238E27FC236}">
                <a16:creationId xmlns:a16="http://schemas.microsoft.com/office/drawing/2014/main" id="{EF780D83-2AC4-23AE-7E32-EB7559F7300C}"/>
              </a:ext>
            </a:extLst>
          </p:cNvPr>
          <p:cNvSpPr txBox="1"/>
          <p:nvPr/>
        </p:nvSpPr>
        <p:spPr>
          <a:xfrm>
            <a:off x="277891" y="1737437"/>
            <a:ext cx="10951693" cy="3184974"/>
          </a:xfrm>
          <a:prstGeom prst="rect">
            <a:avLst/>
          </a:prstGeom>
          <a:noFill/>
        </p:spPr>
        <p:txBody>
          <a:bodyPr wrap="square">
            <a:spAutoFit/>
          </a:bodyPr>
          <a:lstStyle/>
          <a:p>
            <a:pPr>
              <a:lnSpc>
                <a:spcPct val="150000"/>
              </a:lnSpc>
            </a:pPr>
            <a:r>
              <a:rPr lang="zh-CN" altLang="en-US" dirty="0"/>
              <a:t>协同平衡卸载算法( SBOA )</a:t>
            </a:r>
            <a:r>
              <a:rPr lang="en-US" altLang="zh-CN" dirty="0"/>
              <a:t>——</a:t>
            </a:r>
            <a:r>
              <a:rPr lang="zh-CN" altLang="en-US" dirty="0"/>
              <a:t>以获得所有MEC服务器在NE下的最优卸载策略。</a:t>
            </a:r>
            <a:endParaRPr lang="en-US" altLang="zh-CN" dirty="0"/>
          </a:p>
          <a:p>
            <a:pPr>
              <a:lnSpc>
                <a:spcPct val="150000"/>
              </a:lnSpc>
            </a:pPr>
            <a:r>
              <a:rPr lang="zh-CN" altLang="en-US" dirty="0"/>
              <a:t>该算法以分布式的方式依次在所有MEC服务器上执行，试图为每个服务器生成最优的卸载向量。它采用分布式架构进行计算卸载策略的部署，避免了单点故障对整个系统稳定性和性能的潜在威胁。</a:t>
            </a:r>
            <a:endParaRPr lang="en-US" altLang="zh-CN" dirty="0"/>
          </a:p>
          <a:p>
            <a:pPr>
              <a:lnSpc>
                <a:spcPct val="150000"/>
              </a:lnSpc>
            </a:pPr>
            <a:endParaRPr lang="en-US" altLang="zh-CN" dirty="0"/>
          </a:p>
          <a:p>
            <a:pPr>
              <a:lnSpc>
                <a:spcPct val="150000"/>
              </a:lnSpc>
            </a:pPr>
            <a:r>
              <a:rPr lang="zh-CN" altLang="en-US" dirty="0"/>
              <a:t>通过分布式决策的方式提出了一种协同均衡卸载算法</a:t>
            </a:r>
            <a:r>
              <a:rPr lang="en-US" altLang="zh-CN" dirty="0"/>
              <a:t>( SBOA )</a:t>
            </a:r>
            <a:r>
              <a:rPr lang="zh-CN" altLang="en-US" dirty="0"/>
              <a:t>，以获得多边缘环境下的最优卸载策略。</a:t>
            </a:r>
            <a:endParaRPr lang="en-US" altLang="zh-CN" dirty="0"/>
          </a:p>
          <a:p>
            <a:pPr>
              <a:lnSpc>
                <a:spcPct val="150000"/>
              </a:lnSpc>
            </a:pPr>
            <a:endParaRPr lang="en-US" altLang="zh-CN" dirty="0"/>
          </a:p>
          <a:p>
            <a:pPr>
              <a:lnSpc>
                <a:spcPct val="150000"/>
              </a:lnSpc>
            </a:pPr>
            <a:r>
              <a:rPr lang="zh-CN" altLang="en-US" dirty="0"/>
              <a:t>仿真结果表明，</a:t>
            </a:r>
            <a:r>
              <a:rPr lang="en-US" altLang="zh-CN" dirty="0"/>
              <a:t>SBOA</a:t>
            </a:r>
            <a:r>
              <a:rPr lang="zh-CN" altLang="en-US" dirty="0"/>
              <a:t>可以减轻负载，其稳定性和有效性在两种场景下均明显优于</a:t>
            </a:r>
            <a:r>
              <a:rPr lang="en-US" altLang="zh-CN" dirty="0"/>
              <a:t>IPA</a:t>
            </a:r>
            <a:r>
              <a:rPr lang="zh-CN" altLang="en-US" dirty="0"/>
              <a:t>、</a:t>
            </a:r>
            <a:r>
              <a:rPr lang="en-US" altLang="zh-CN" dirty="0"/>
              <a:t>DRL</a:t>
            </a:r>
            <a:r>
              <a:rPr lang="zh-CN" altLang="en-US" dirty="0"/>
              <a:t>和</a:t>
            </a:r>
            <a:r>
              <a:rPr lang="en-US" altLang="zh-CN" dirty="0"/>
              <a:t>LC</a:t>
            </a:r>
            <a:r>
              <a:rPr lang="zh-CN" altLang="en-US" dirty="0"/>
              <a:t>。特别地，在大规模场景下，</a:t>
            </a:r>
            <a:r>
              <a:rPr lang="en-US" altLang="zh-CN" dirty="0"/>
              <a:t>SBOA</a:t>
            </a:r>
            <a:r>
              <a:rPr lang="zh-CN" altLang="en-US" dirty="0"/>
              <a:t>能够有效降低系统完成时间。</a:t>
            </a:r>
            <a:endParaRPr lang="en-US" altLang="zh-CN" dirty="0"/>
          </a:p>
        </p:txBody>
      </p:sp>
    </p:spTree>
    <p:extLst>
      <p:ext uri="{BB962C8B-B14F-4D97-AF65-F5344CB8AC3E}">
        <p14:creationId xmlns:p14="http://schemas.microsoft.com/office/powerpoint/2010/main" val="318174019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EC435-288E-2FE5-5478-10F07B78E77E}"/>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2FE8F34E-871B-514F-7919-E5E28740AA41}"/>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10D983A7-95A6-CCDB-3FDD-8066B2F0C523}"/>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2313ACBF-6007-BAC0-9193-C048552D9989}"/>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D6A64CF3-95C5-86E1-14EF-29510505ECCF}"/>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B634365F-7167-DCE9-5FBD-C92BB0D08CB9}"/>
              </a:ext>
            </a:extLst>
          </p:cNvPr>
          <p:cNvSpPr txBox="1"/>
          <p:nvPr/>
        </p:nvSpPr>
        <p:spPr>
          <a:xfrm>
            <a:off x="277891" y="124372"/>
            <a:ext cx="3301263"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协同卸载均衡算法（</a:t>
            </a:r>
            <a:r>
              <a:rPr lang="en-US" altLang="zh-CN" sz="1900" b="1" dirty="0">
                <a:solidFill>
                  <a:schemeClr val="bg1"/>
                </a:solidFill>
                <a:latin typeface="微软雅黑" panose="020B0503020204020204" charset="-122"/>
                <a:ea typeface="微软雅黑" panose="020B0503020204020204" charset="-122"/>
              </a:rPr>
              <a:t>SBOA</a:t>
            </a:r>
            <a:r>
              <a:rPr lang="zh-CN" altLang="en-US"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0EB21C14-A5EC-8857-4B55-FA125480D2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6" name="图片 5">
            <a:extLst>
              <a:ext uri="{FF2B5EF4-FFF2-40B4-BE49-F238E27FC236}">
                <a16:creationId xmlns:a16="http://schemas.microsoft.com/office/drawing/2014/main" id="{DD9ACF23-EA95-07A4-9D12-9565DBCAC418}"/>
              </a:ext>
            </a:extLst>
          </p:cNvPr>
          <p:cNvPicPr>
            <a:picLocks noChangeAspect="1"/>
          </p:cNvPicPr>
          <p:nvPr/>
        </p:nvPicPr>
        <p:blipFill>
          <a:blip r:embed="rId13"/>
          <a:stretch>
            <a:fillRect/>
          </a:stretch>
        </p:blipFill>
        <p:spPr>
          <a:xfrm>
            <a:off x="374650" y="725572"/>
            <a:ext cx="5245370" cy="5448580"/>
          </a:xfrm>
          <a:prstGeom prst="rect">
            <a:avLst/>
          </a:prstGeom>
        </p:spPr>
      </p:pic>
      <p:pic>
        <p:nvPicPr>
          <p:cNvPr id="8" name="图片 7">
            <a:extLst>
              <a:ext uri="{FF2B5EF4-FFF2-40B4-BE49-F238E27FC236}">
                <a16:creationId xmlns:a16="http://schemas.microsoft.com/office/drawing/2014/main" id="{BC94E446-C6AE-78CB-4179-F9F55A5642A4}"/>
              </a:ext>
            </a:extLst>
          </p:cNvPr>
          <p:cNvPicPr>
            <a:picLocks noChangeAspect="1"/>
          </p:cNvPicPr>
          <p:nvPr/>
        </p:nvPicPr>
        <p:blipFill>
          <a:blip r:embed="rId14"/>
          <a:stretch>
            <a:fillRect/>
          </a:stretch>
        </p:blipFill>
        <p:spPr>
          <a:xfrm>
            <a:off x="5620020" y="622847"/>
            <a:ext cx="5506450" cy="5604663"/>
          </a:xfrm>
          <a:prstGeom prst="rect">
            <a:avLst/>
          </a:prstGeom>
        </p:spPr>
      </p:pic>
    </p:spTree>
    <p:extLst>
      <p:ext uri="{BB962C8B-B14F-4D97-AF65-F5344CB8AC3E}">
        <p14:creationId xmlns:p14="http://schemas.microsoft.com/office/powerpoint/2010/main" val="286422139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C2511-6D25-46FC-3D16-EDDD5BC7422D}"/>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BC95B6FB-85F7-A8F0-62ED-78FD0C8572DB}"/>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B1169A9E-5D08-D484-41D0-8B1FF1427959}"/>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16430471-DB0D-1921-C5DE-783B70C153AA}"/>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66E1502A-60BE-38A2-497E-52861C387D2E}"/>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DC5EC8DC-A503-04FA-7FE4-FC886345FE21}"/>
              </a:ext>
            </a:extLst>
          </p:cNvPr>
          <p:cNvSpPr txBox="1"/>
          <p:nvPr/>
        </p:nvSpPr>
        <p:spPr>
          <a:xfrm>
            <a:off x="277891" y="124372"/>
            <a:ext cx="1149135"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性能分析</a:t>
            </a:r>
          </a:p>
        </p:txBody>
      </p:sp>
      <p:pic>
        <p:nvPicPr>
          <p:cNvPr id="67" name="图片 66" descr="logo">
            <a:extLst>
              <a:ext uri="{FF2B5EF4-FFF2-40B4-BE49-F238E27FC236}">
                <a16:creationId xmlns:a16="http://schemas.microsoft.com/office/drawing/2014/main" id="{E845354B-F744-811D-46E7-78F27657B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6" name="图片 5">
            <a:extLst>
              <a:ext uri="{FF2B5EF4-FFF2-40B4-BE49-F238E27FC236}">
                <a16:creationId xmlns:a16="http://schemas.microsoft.com/office/drawing/2014/main" id="{12DA3C6F-67A5-5BD8-74B2-B4F61B492C5A}"/>
              </a:ext>
            </a:extLst>
          </p:cNvPr>
          <p:cNvPicPr>
            <a:picLocks noChangeAspect="1"/>
          </p:cNvPicPr>
          <p:nvPr/>
        </p:nvPicPr>
        <p:blipFill>
          <a:blip r:embed="rId13"/>
          <a:stretch>
            <a:fillRect/>
          </a:stretch>
        </p:blipFill>
        <p:spPr>
          <a:xfrm>
            <a:off x="3347694" y="612806"/>
            <a:ext cx="8180846" cy="5850859"/>
          </a:xfrm>
          <a:prstGeom prst="rect">
            <a:avLst/>
          </a:prstGeom>
        </p:spPr>
      </p:pic>
      <p:sp>
        <p:nvSpPr>
          <p:cNvPr id="8" name="文本框 7">
            <a:extLst>
              <a:ext uri="{FF2B5EF4-FFF2-40B4-BE49-F238E27FC236}">
                <a16:creationId xmlns:a16="http://schemas.microsoft.com/office/drawing/2014/main" id="{9A216648-E188-4AE8-557A-769FC29D9452}"/>
              </a:ext>
            </a:extLst>
          </p:cNvPr>
          <p:cNvSpPr txBox="1"/>
          <p:nvPr/>
        </p:nvSpPr>
        <p:spPr>
          <a:xfrm>
            <a:off x="7279106" y="3051125"/>
            <a:ext cx="5245532" cy="338554"/>
          </a:xfrm>
          <a:prstGeom prst="rect">
            <a:avLst/>
          </a:prstGeom>
          <a:noFill/>
        </p:spPr>
        <p:txBody>
          <a:bodyPr wrap="square">
            <a:spAutoFit/>
          </a:bodyPr>
          <a:lstStyle/>
          <a:p>
            <a:r>
              <a:rPr lang="zh-CN" altLang="en-US" sz="1600" dirty="0"/>
              <a:t>不同场景下不同服务速率的系统平均负效用。</a:t>
            </a:r>
          </a:p>
        </p:txBody>
      </p:sp>
      <p:sp>
        <p:nvSpPr>
          <p:cNvPr id="10" name="文本框 9">
            <a:extLst>
              <a:ext uri="{FF2B5EF4-FFF2-40B4-BE49-F238E27FC236}">
                <a16:creationId xmlns:a16="http://schemas.microsoft.com/office/drawing/2014/main" id="{F569ED94-E581-916A-1312-21EF8ECF306C}"/>
              </a:ext>
            </a:extLst>
          </p:cNvPr>
          <p:cNvSpPr txBox="1"/>
          <p:nvPr/>
        </p:nvSpPr>
        <p:spPr>
          <a:xfrm>
            <a:off x="6921385" y="6125111"/>
            <a:ext cx="5763490" cy="338554"/>
          </a:xfrm>
          <a:prstGeom prst="rect">
            <a:avLst/>
          </a:prstGeom>
          <a:noFill/>
        </p:spPr>
        <p:txBody>
          <a:bodyPr wrap="square">
            <a:spAutoFit/>
          </a:bodyPr>
          <a:lstStyle/>
          <a:p>
            <a:r>
              <a:rPr lang="zh-CN" altLang="en-US" sz="1600" dirty="0"/>
              <a:t>不同任务到达率的系统在不同场景下的平均负效用。</a:t>
            </a:r>
          </a:p>
        </p:txBody>
      </p:sp>
      <p:sp>
        <p:nvSpPr>
          <p:cNvPr id="11" name="文本框 10">
            <a:extLst>
              <a:ext uri="{FF2B5EF4-FFF2-40B4-BE49-F238E27FC236}">
                <a16:creationId xmlns:a16="http://schemas.microsoft.com/office/drawing/2014/main" id="{CD8FFC54-B83A-0592-5122-EB5441139D48}"/>
              </a:ext>
            </a:extLst>
          </p:cNvPr>
          <p:cNvSpPr txBox="1"/>
          <p:nvPr/>
        </p:nvSpPr>
        <p:spPr>
          <a:xfrm>
            <a:off x="0" y="1066055"/>
            <a:ext cx="3740726" cy="4801314"/>
          </a:xfrm>
          <a:prstGeom prst="rect">
            <a:avLst/>
          </a:prstGeom>
          <a:noFill/>
        </p:spPr>
        <p:txBody>
          <a:bodyPr wrap="square" rtlCol="0">
            <a:spAutoFit/>
          </a:bodyPr>
          <a:lstStyle/>
          <a:p>
            <a:r>
              <a:rPr lang="en-US" altLang="zh-CN" dirty="0"/>
              <a:t>LC(</a:t>
            </a:r>
            <a:r>
              <a:rPr lang="zh-CN" altLang="en-US" dirty="0"/>
              <a:t>负载均衡算法</a:t>
            </a:r>
            <a:r>
              <a:rPr lang="en-US" altLang="zh-CN" dirty="0"/>
              <a:t>):</a:t>
            </a:r>
            <a:r>
              <a:rPr lang="zh-CN" altLang="en-US" dirty="0"/>
              <a:t>通过动态监测各服务器的负载情况分配任务。</a:t>
            </a:r>
            <a:endParaRPr lang="en-US" altLang="zh-CN" dirty="0"/>
          </a:p>
          <a:p>
            <a:endParaRPr lang="en-US" altLang="zh-CN" dirty="0"/>
          </a:p>
          <a:p>
            <a:r>
              <a:rPr lang="en-US" altLang="zh-CN" dirty="0"/>
              <a:t>DRL(</a:t>
            </a:r>
            <a:r>
              <a:rPr lang="zh-CN" altLang="en-US" dirty="0"/>
              <a:t>深度强化学习</a:t>
            </a:r>
            <a:r>
              <a:rPr lang="en-US" altLang="zh-CN" dirty="0"/>
              <a:t>):</a:t>
            </a:r>
            <a:r>
              <a:rPr lang="zh-CN" altLang="en-US" dirty="0"/>
              <a:t>结合深度神经网络和强化学习，服务器作为学习主体通过与环境交互学习到最优卸载策略。</a:t>
            </a:r>
            <a:endParaRPr lang="en-US" altLang="zh-CN" dirty="0"/>
          </a:p>
          <a:p>
            <a:endParaRPr lang="en-US" altLang="zh-CN" dirty="0"/>
          </a:p>
          <a:p>
            <a:r>
              <a:rPr lang="en-US" altLang="zh-CN" dirty="0"/>
              <a:t>PSOGA(</a:t>
            </a:r>
            <a:r>
              <a:rPr lang="zh-CN" altLang="en-US" dirty="0"/>
              <a:t>粒子群优化</a:t>
            </a:r>
            <a:r>
              <a:rPr lang="en-US" altLang="zh-CN" dirty="0"/>
              <a:t>-</a:t>
            </a:r>
            <a:r>
              <a:rPr lang="zh-CN" altLang="en-US" dirty="0"/>
              <a:t>遗传混合算法</a:t>
            </a:r>
            <a:r>
              <a:rPr lang="en-US" altLang="zh-CN" dirty="0"/>
              <a:t>):</a:t>
            </a:r>
            <a:r>
              <a:rPr lang="zh-CN" altLang="en-US" dirty="0"/>
              <a:t>结合粒子群优化的群体协作和遗传算法的交叉变异机制，通过迭代更新得到最优解。</a:t>
            </a:r>
            <a:endParaRPr lang="en-US" altLang="zh-CN" dirty="0"/>
          </a:p>
          <a:p>
            <a:endParaRPr lang="en-US" altLang="zh-CN" dirty="0"/>
          </a:p>
          <a:p>
            <a:r>
              <a:rPr lang="en-US" altLang="zh-CN" dirty="0"/>
              <a:t>IPA(</a:t>
            </a:r>
            <a:r>
              <a:rPr lang="zh-CN" altLang="en-US" dirty="0"/>
              <a:t>干扰定价算法</a:t>
            </a:r>
            <a:r>
              <a:rPr lang="en-US" altLang="zh-CN" dirty="0"/>
              <a:t>):</a:t>
            </a:r>
            <a:r>
              <a:rPr lang="zh-CN" altLang="en-US" dirty="0"/>
              <a:t>量化服务器之间的资源竞争，并通过定价机制激励合理资源共享。</a:t>
            </a:r>
            <a:endParaRPr lang="en-US" altLang="zh-CN" dirty="0"/>
          </a:p>
          <a:p>
            <a:endParaRPr lang="en-US" altLang="zh-CN" dirty="0"/>
          </a:p>
          <a:p>
            <a:r>
              <a:rPr lang="en-US" altLang="zh-CN" dirty="0"/>
              <a:t>SBOA(</a:t>
            </a:r>
            <a:r>
              <a:rPr lang="zh-CN" altLang="en-US" dirty="0"/>
              <a:t>协同均衡卸载算法</a:t>
            </a:r>
            <a:r>
              <a:rPr lang="en-US" altLang="zh-CN" dirty="0"/>
              <a:t>):</a:t>
            </a:r>
            <a:r>
              <a:rPr lang="zh-CN" altLang="en-US" dirty="0"/>
              <a:t>通过分布式协作实现任务卸载的全局均衡。</a:t>
            </a:r>
          </a:p>
        </p:txBody>
      </p:sp>
    </p:spTree>
    <p:extLst>
      <p:ext uri="{BB962C8B-B14F-4D97-AF65-F5344CB8AC3E}">
        <p14:creationId xmlns:p14="http://schemas.microsoft.com/office/powerpoint/2010/main" val="309932950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8CC1B-C979-B180-56CE-19B5A8A6889B}"/>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23C02BDD-9423-32AE-4933-5833E0506C9E}"/>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B45CC7B0-469B-0FCF-2080-37BAF1725A73}"/>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72F364AB-921C-3148-B13D-125078E5BE45}"/>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9786C964-7320-E360-5A9C-B00526197212}"/>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CFC8FA3C-03FB-54F0-0084-3BEC066EAC8C}"/>
              </a:ext>
            </a:extLst>
          </p:cNvPr>
          <p:cNvSpPr txBox="1"/>
          <p:nvPr/>
        </p:nvSpPr>
        <p:spPr>
          <a:xfrm>
            <a:off x="277891" y="124372"/>
            <a:ext cx="2367418"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未来需要解决的问题</a:t>
            </a:r>
          </a:p>
        </p:txBody>
      </p:sp>
      <p:pic>
        <p:nvPicPr>
          <p:cNvPr id="67" name="图片 66" descr="logo">
            <a:extLst>
              <a:ext uri="{FF2B5EF4-FFF2-40B4-BE49-F238E27FC236}">
                <a16:creationId xmlns:a16="http://schemas.microsoft.com/office/drawing/2014/main" id="{EB16826C-8C74-8DD4-4AB0-B586B5354C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11" name="文本框 10">
            <a:extLst>
              <a:ext uri="{FF2B5EF4-FFF2-40B4-BE49-F238E27FC236}">
                <a16:creationId xmlns:a16="http://schemas.microsoft.com/office/drawing/2014/main" id="{CA405A1C-CF6E-C62E-4652-FC8190ED9EBE}"/>
              </a:ext>
            </a:extLst>
          </p:cNvPr>
          <p:cNvSpPr txBox="1"/>
          <p:nvPr/>
        </p:nvSpPr>
        <p:spPr>
          <a:xfrm>
            <a:off x="861146" y="2702178"/>
            <a:ext cx="11333018" cy="830997"/>
          </a:xfrm>
          <a:prstGeom prst="rect">
            <a:avLst/>
          </a:prstGeom>
          <a:noFill/>
        </p:spPr>
        <p:txBody>
          <a:bodyPr wrap="square" rtlCol="0">
            <a:spAutoFit/>
          </a:bodyPr>
          <a:lstStyle/>
          <a:p>
            <a:r>
              <a:rPr lang="zh-CN" altLang="en-US" sz="2400" dirty="0"/>
              <a:t>需要处理多边缘环境下依赖任务的计算卸载问题</a:t>
            </a:r>
            <a:endParaRPr lang="en-US" altLang="zh-CN" sz="2400" dirty="0"/>
          </a:p>
          <a:p>
            <a:r>
              <a:rPr lang="zh-CN" altLang="en-US" sz="2400" dirty="0"/>
              <a:t>需要将进一步考虑边缘设备的能量消耗，并试图最大化其能量效率</a:t>
            </a:r>
          </a:p>
        </p:txBody>
      </p:sp>
    </p:spTree>
    <p:extLst>
      <p:ext uri="{BB962C8B-B14F-4D97-AF65-F5344CB8AC3E}">
        <p14:creationId xmlns:p14="http://schemas.microsoft.com/office/powerpoint/2010/main" val="96423652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3D89"/>
        </a:solidFill>
        <a:effectLst/>
      </p:bgPr>
    </p:bg>
    <p:spTree>
      <p:nvGrpSpPr>
        <p:cNvPr id="1" name=""/>
        <p:cNvGrpSpPr/>
        <p:nvPr/>
      </p:nvGrpSpPr>
      <p:grpSpPr>
        <a:xfrm>
          <a:off x="0" y="0"/>
          <a:ext cx="0" cy="0"/>
          <a:chOff x="0" y="0"/>
          <a:chExt cx="0" cy="0"/>
        </a:xfrm>
      </p:grpSpPr>
      <p:pic>
        <p:nvPicPr>
          <p:cNvPr id="2" name="图片 1" descr="07-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3575" y="3739515"/>
            <a:ext cx="3238500" cy="2740660"/>
          </a:xfrm>
          <a:prstGeom prst="rect">
            <a:avLst/>
          </a:prstGeom>
        </p:spPr>
      </p:pic>
      <p:pic>
        <p:nvPicPr>
          <p:cNvPr id="11" name="图片 10" descr="07-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2733675" cy="1790700"/>
          </a:xfrm>
          <a:prstGeom prst="rect">
            <a:avLst/>
          </a:prstGeom>
        </p:spPr>
      </p:pic>
      <p:pic>
        <p:nvPicPr>
          <p:cNvPr id="29" name="图片 28" descr="07-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3037840"/>
            <a:ext cx="3430270" cy="3442335"/>
          </a:xfrm>
          <a:prstGeom prst="rect">
            <a:avLst/>
          </a:prstGeom>
        </p:spPr>
      </p:pic>
      <p:pic>
        <p:nvPicPr>
          <p:cNvPr id="31" name="图片 30" descr="07-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27265" y="0"/>
            <a:ext cx="4194810" cy="5293995"/>
          </a:xfrm>
          <a:prstGeom prst="rect">
            <a:avLst/>
          </a:prstGeom>
        </p:spPr>
      </p:pic>
      <p:pic>
        <p:nvPicPr>
          <p:cNvPr id="33" name="图片 32" descr="07-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895" y="307340"/>
            <a:ext cx="4986655" cy="4986655"/>
          </a:xfrm>
          <a:prstGeom prst="rect">
            <a:avLst/>
          </a:prstGeom>
        </p:spPr>
      </p:pic>
      <p:pic>
        <p:nvPicPr>
          <p:cNvPr id="3" name="图片 2" descr="logo"/>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1845" y="1127760"/>
            <a:ext cx="2274570" cy="667385"/>
          </a:xfrm>
          <a:prstGeom prst="rect">
            <a:avLst/>
          </a:prstGeom>
        </p:spPr>
      </p:pic>
      <p:sp>
        <p:nvSpPr>
          <p:cNvPr id="14" name="TextBox 13"/>
          <p:cNvSpPr txBox="1"/>
          <p:nvPr/>
        </p:nvSpPr>
        <p:spPr>
          <a:xfrm>
            <a:off x="644042" y="2431561"/>
            <a:ext cx="4736551" cy="1901825"/>
          </a:xfrm>
          <a:prstGeom prst="rect">
            <a:avLst/>
          </a:prstGeom>
          <a:noFill/>
        </p:spPr>
        <p:txBody>
          <a:bodyPr wrap="square" lIns="86411" tIns="43205" rIns="86411" bIns="43205" rtlCol="0">
            <a:spAutoFit/>
          </a:bodyPr>
          <a:lstStyle/>
          <a:p>
            <a:r>
              <a:rPr lang="en-US" altLang="zh-CN" sz="5400" dirty="0">
                <a:solidFill>
                  <a:schemeClr val="bg1"/>
                </a:solidFill>
                <a:latin typeface="微软雅黑" panose="020B0503020204020204" charset="-122"/>
                <a:ea typeface="微软雅黑" panose="020B0503020204020204" charset="-122"/>
                <a:sym typeface="+mn-ea"/>
              </a:rPr>
              <a:t>THANKS!</a:t>
            </a:r>
            <a:endParaRPr lang="en-US" altLang="zh-CN" sz="5400" dirty="0">
              <a:solidFill>
                <a:schemeClr val="bg1"/>
              </a:solidFill>
              <a:latin typeface="微软雅黑" panose="020B0503020204020204" charset="-122"/>
              <a:ea typeface="微软雅黑" panose="020B0503020204020204" charset="-122"/>
            </a:endParaRPr>
          </a:p>
          <a:p>
            <a:r>
              <a:rPr lang="zh-CN" altLang="en-US" sz="3200" dirty="0">
                <a:solidFill>
                  <a:schemeClr val="bg1"/>
                </a:solidFill>
                <a:latin typeface="微软雅黑" panose="020B0503020204020204" charset="-122"/>
                <a:ea typeface="微软雅黑" panose="020B0503020204020204" charset="-122"/>
              </a:rPr>
              <a:t>谢谢！</a:t>
            </a:r>
          </a:p>
          <a:p>
            <a:endParaRPr lang="en-US" altLang="zh-CN" sz="32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07-3"/>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p:cNvSpPr txBox="1"/>
          <p:nvPr/>
        </p:nvSpPr>
        <p:spPr>
          <a:xfrm>
            <a:off x="277891" y="124372"/>
            <a:ext cx="1636448"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标题以及作者</a:t>
            </a:r>
          </a:p>
        </p:txBody>
      </p:sp>
      <p:pic>
        <p:nvPicPr>
          <p:cNvPr id="67" name="图片 66" descr="logo"/>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4" name="图片 3">
            <a:extLst>
              <a:ext uri="{FF2B5EF4-FFF2-40B4-BE49-F238E27FC236}">
                <a16:creationId xmlns:a16="http://schemas.microsoft.com/office/drawing/2014/main" id="{62CC8D7E-367E-680A-F451-5A1E62532662}"/>
              </a:ext>
            </a:extLst>
          </p:cNvPr>
          <p:cNvPicPr>
            <a:picLocks noChangeAspect="1"/>
          </p:cNvPicPr>
          <p:nvPr/>
        </p:nvPicPr>
        <p:blipFill>
          <a:blip r:embed="rId13"/>
          <a:stretch>
            <a:fillRect/>
          </a:stretch>
        </p:blipFill>
        <p:spPr>
          <a:xfrm>
            <a:off x="277891" y="1634598"/>
            <a:ext cx="10771966" cy="3977014"/>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7B9B-3982-5ABC-DE42-1B990EEFE8A8}"/>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99DD0848-B891-EF57-7C8B-56FAD704EA85}"/>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BB714196-649D-8A20-DDDF-46FFF4D5265D}"/>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C18904DD-C680-E82D-1C9E-87CEB3B522D3}"/>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93AB2BBC-2C58-AF53-1468-8EB39B7BE992}"/>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B33F6E3F-B1C9-45EA-9321-1FCC8B5BD444}"/>
              </a:ext>
            </a:extLst>
          </p:cNvPr>
          <p:cNvSpPr txBox="1"/>
          <p:nvPr/>
        </p:nvSpPr>
        <p:spPr>
          <a:xfrm>
            <a:off x="277891" y="124372"/>
            <a:ext cx="1880105"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本文的发表背景</a:t>
            </a:r>
          </a:p>
        </p:txBody>
      </p:sp>
      <p:pic>
        <p:nvPicPr>
          <p:cNvPr id="67" name="图片 66" descr="logo">
            <a:extLst>
              <a:ext uri="{FF2B5EF4-FFF2-40B4-BE49-F238E27FC236}">
                <a16:creationId xmlns:a16="http://schemas.microsoft.com/office/drawing/2014/main" id="{2B3F0327-235E-4F60-CC37-2AC974AA92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5" name="文本框 4">
            <a:extLst>
              <a:ext uri="{FF2B5EF4-FFF2-40B4-BE49-F238E27FC236}">
                <a16:creationId xmlns:a16="http://schemas.microsoft.com/office/drawing/2014/main" id="{F653D744-7B60-CE84-5F60-5B178E5DE1CD}"/>
              </a:ext>
            </a:extLst>
          </p:cNvPr>
          <p:cNvSpPr txBox="1"/>
          <p:nvPr/>
        </p:nvSpPr>
        <p:spPr>
          <a:xfrm>
            <a:off x="475988" y="929629"/>
            <a:ext cx="10446707" cy="5145255"/>
          </a:xfrm>
          <a:prstGeom prst="rect">
            <a:avLst/>
          </a:prstGeom>
          <a:noFill/>
        </p:spPr>
        <p:txBody>
          <a:bodyPr wrap="square">
            <a:spAutoFit/>
          </a:bodyPr>
          <a:lstStyle/>
          <a:p>
            <a:pPr>
              <a:lnSpc>
                <a:spcPct val="150000"/>
              </a:lnSpc>
            </a:pPr>
            <a:r>
              <a:rPr lang="zh-CN" altLang="en-US" dirty="0"/>
              <a:t>随着</a:t>
            </a:r>
            <a:r>
              <a:rPr lang="en-US" altLang="zh-CN" dirty="0"/>
              <a:t>5G</a:t>
            </a:r>
            <a:r>
              <a:rPr lang="zh-CN" altLang="en-US" dirty="0"/>
              <a:t>移动通信技术和物联网（</a:t>
            </a:r>
            <a:r>
              <a:rPr lang="en-US" altLang="zh-CN" dirty="0"/>
              <a:t>IoT</a:t>
            </a:r>
            <a:r>
              <a:rPr lang="zh-CN" altLang="en-US" dirty="0"/>
              <a:t>）的快速发展，智能交通、环境监测、电子竞技、电子健康等许多物联网应用近来涌现。这些应用产生的计算密集型任务通常需要大量的计算资源，以确保高服务性能。然而，由于电池寿命有限和物理尺寸的限制，</a:t>
            </a:r>
            <a:r>
              <a:rPr lang="zh-CN" altLang="en-US" dirty="0">
                <a:highlight>
                  <a:srgbClr val="FFFF00"/>
                </a:highlight>
              </a:rPr>
              <a:t>物联网移动设备（</a:t>
            </a:r>
            <a:r>
              <a:rPr lang="en-US" altLang="zh-CN" dirty="0">
                <a:highlight>
                  <a:srgbClr val="FFFF00"/>
                </a:highlight>
              </a:rPr>
              <a:t>MDs</a:t>
            </a:r>
            <a:r>
              <a:rPr lang="zh-CN" altLang="en-US" dirty="0">
                <a:highlight>
                  <a:srgbClr val="FFFF00"/>
                </a:highlight>
              </a:rPr>
              <a:t>）无法提供足够的计算资源来高效地处理任务</a:t>
            </a:r>
            <a:r>
              <a:rPr lang="zh-CN" altLang="en-US" dirty="0"/>
              <a:t>，以满足应用对低延迟和高可靠性服务的要求。</a:t>
            </a:r>
            <a:endParaRPr lang="en-US" altLang="zh-CN" dirty="0"/>
          </a:p>
          <a:p>
            <a:pPr>
              <a:lnSpc>
                <a:spcPct val="150000"/>
              </a:lnSpc>
            </a:pPr>
            <a:r>
              <a:rPr lang="zh-CN" altLang="en-US" b="0" i="0" dirty="0">
                <a:solidFill>
                  <a:srgbClr val="121212"/>
                </a:solidFill>
                <a:effectLst/>
                <a:latin typeface="pf1-ff1100000000"/>
              </a:rPr>
              <a:t>移动边缘计算（</a:t>
            </a:r>
            <a:r>
              <a:rPr lang="en-US" altLang="zh-CN" b="0" i="0" dirty="0">
                <a:solidFill>
                  <a:srgbClr val="121212"/>
                </a:solidFill>
                <a:effectLst/>
                <a:latin typeface="pf1-ff1100000000"/>
              </a:rPr>
              <a:t>MEC</a:t>
            </a:r>
            <a:r>
              <a:rPr lang="zh-CN" altLang="en-US" b="0" i="0" dirty="0">
                <a:solidFill>
                  <a:srgbClr val="121212"/>
                </a:solidFill>
                <a:effectLst/>
                <a:latin typeface="pf1-ff1100000000"/>
              </a:rPr>
              <a:t>）是一种新型计算范式，</a:t>
            </a:r>
            <a:r>
              <a:rPr lang="zh-CN" altLang="en-US" b="0" i="0" dirty="0">
                <a:solidFill>
                  <a:srgbClr val="121212"/>
                </a:solidFill>
                <a:effectLst/>
                <a:highlight>
                  <a:srgbClr val="FFFF00"/>
                </a:highlight>
                <a:latin typeface="pf1-ff1100000000"/>
              </a:rPr>
              <a:t>旨在缓解移动设备（</a:t>
            </a:r>
            <a:r>
              <a:rPr lang="en-US" altLang="zh-CN" b="0" i="0" dirty="0">
                <a:solidFill>
                  <a:srgbClr val="121212"/>
                </a:solidFill>
                <a:effectLst/>
                <a:highlight>
                  <a:srgbClr val="FFFF00"/>
                </a:highlight>
                <a:latin typeface="pf1-ff1100000000"/>
              </a:rPr>
              <a:t>MD</a:t>
            </a:r>
            <a:r>
              <a:rPr lang="zh-CN" altLang="en-US" b="0" i="0" dirty="0">
                <a:solidFill>
                  <a:srgbClr val="121212"/>
                </a:solidFill>
                <a:effectLst/>
                <a:highlight>
                  <a:srgbClr val="FFFF00"/>
                </a:highlight>
                <a:latin typeface="pf1-ff1100000000"/>
              </a:rPr>
              <a:t>）计算资源不足与计算密集型任务的高计算能力需求之间的矛盾</a:t>
            </a:r>
            <a:r>
              <a:rPr lang="zh-CN" altLang="en-US" b="0" i="0" dirty="0">
                <a:solidFill>
                  <a:srgbClr val="121212"/>
                </a:solidFill>
                <a:effectLst/>
                <a:latin typeface="pf1-ff1100000000"/>
              </a:rPr>
              <a:t>。它通过利用边缘资源，为移动设备（</a:t>
            </a:r>
            <a:r>
              <a:rPr lang="en-US" altLang="zh-CN" b="0" i="0" dirty="0">
                <a:solidFill>
                  <a:srgbClr val="121212"/>
                </a:solidFill>
                <a:effectLst/>
                <a:latin typeface="pf1-ff1100000000"/>
              </a:rPr>
              <a:t>MD</a:t>
            </a:r>
            <a:r>
              <a:rPr lang="zh-CN" altLang="en-US" b="0" i="0" dirty="0">
                <a:solidFill>
                  <a:srgbClr val="121212"/>
                </a:solidFill>
                <a:effectLst/>
                <a:latin typeface="pf1-ff1100000000"/>
              </a:rPr>
              <a:t>）的任务提供更好的处理环境。移动设备（</a:t>
            </a:r>
            <a:r>
              <a:rPr lang="en-US" altLang="zh-CN" b="0" i="0" dirty="0">
                <a:solidFill>
                  <a:srgbClr val="121212"/>
                </a:solidFill>
                <a:effectLst/>
                <a:latin typeface="pf1-ff1100000000"/>
              </a:rPr>
              <a:t>MD</a:t>
            </a:r>
            <a:r>
              <a:rPr lang="zh-CN" altLang="en-US" b="0" i="0" dirty="0">
                <a:solidFill>
                  <a:srgbClr val="121212"/>
                </a:solidFill>
                <a:effectLst/>
                <a:latin typeface="pf1-ff1100000000"/>
              </a:rPr>
              <a:t>）可以通过其与支持</a:t>
            </a:r>
            <a:r>
              <a:rPr lang="en-US" altLang="zh-CN" b="0" i="0" dirty="0">
                <a:solidFill>
                  <a:srgbClr val="121212"/>
                </a:solidFill>
                <a:effectLst/>
                <a:latin typeface="pf1-ff1100000000"/>
              </a:rPr>
              <a:t>MEC</a:t>
            </a:r>
            <a:r>
              <a:rPr lang="zh-CN" altLang="en-US" b="0" i="0" dirty="0">
                <a:solidFill>
                  <a:srgbClr val="121212"/>
                </a:solidFill>
                <a:effectLst/>
                <a:latin typeface="pf1-ff1100000000"/>
              </a:rPr>
              <a:t>的基站（</a:t>
            </a:r>
            <a:r>
              <a:rPr lang="en-US" altLang="zh-CN" b="0" i="0" dirty="0">
                <a:solidFill>
                  <a:srgbClr val="121212"/>
                </a:solidFill>
                <a:effectLst/>
                <a:latin typeface="pf1-ff1100000000"/>
              </a:rPr>
              <a:t>BS</a:t>
            </a:r>
            <a:r>
              <a:rPr lang="zh-CN" altLang="en-US" b="0" i="0" dirty="0">
                <a:solidFill>
                  <a:srgbClr val="121212"/>
                </a:solidFill>
                <a:effectLst/>
                <a:latin typeface="pf1-ff1100000000"/>
              </a:rPr>
              <a:t>）之间的无线链路（例如，</a:t>
            </a:r>
            <a:r>
              <a:rPr lang="en-US" altLang="zh-CN" b="0" i="0" dirty="0">
                <a:solidFill>
                  <a:srgbClr val="121212"/>
                </a:solidFill>
                <a:effectLst/>
                <a:latin typeface="pf1-ff1100000000"/>
              </a:rPr>
              <a:t>5G</a:t>
            </a:r>
            <a:r>
              <a:rPr lang="zh-CN" altLang="en-US" b="0" i="0" dirty="0">
                <a:solidFill>
                  <a:srgbClr val="121212"/>
                </a:solidFill>
                <a:effectLst/>
                <a:latin typeface="pf1-ff1100000000"/>
              </a:rPr>
              <a:t>或</a:t>
            </a:r>
            <a:r>
              <a:rPr lang="en-US" altLang="zh-CN" b="0" i="0" dirty="0" err="1">
                <a:solidFill>
                  <a:srgbClr val="121212"/>
                </a:solidFill>
                <a:effectLst/>
                <a:latin typeface="pf1-ff1100000000"/>
              </a:rPr>
              <a:t>WiFi</a:t>
            </a:r>
            <a:r>
              <a:rPr lang="zh-CN" altLang="en-US" b="0" i="0" dirty="0">
                <a:solidFill>
                  <a:srgbClr val="121212"/>
                </a:solidFill>
                <a:effectLst/>
                <a:latin typeface="pf1-ff1100000000"/>
              </a:rPr>
              <a:t>）将其任务卸载到</a:t>
            </a:r>
            <a:r>
              <a:rPr lang="en-US" altLang="zh-CN" b="0" i="0" dirty="0">
                <a:solidFill>
                  <a:srgbClr val="121212"/>
                </a:solidFill>
                <a:effectLst/>
                <a:latin typeface="pf1-ff1100000000"/>
              </a:rPr>
              <a:t>MEC</a:t>
            </a:r>
            <a:r>
              <a:rPr lang="zh-CN" altLang="en-US" b="0" i="0" dirty="0">
                <a:solidFill>
                  <a:srgbClr val="121212"/>
                </a:solidFill>
                <a:effectLst/>
                <a:latin typeface="pf1-ff1100000000"/>
              </a:rPr>
              <a:t>服务器。</a:t>
            </a:r>
            <a:r>
              <a:rPr lang="en-US" altLang="zh-CN" b="0" i="0" dirty="0">
                <a:solidFill>
                  <a:srgbClr val="121212"/>
                </a:solidFill>
                <a:effectLst/>
                <a:latin typeface="pf1-ff1100000000"/>
              </a:rPr>
              <a:t>MEC</a:t>
            </a:r>
            <a:r>
              <a:rPr lang="zh-CN" altLang="en-US" b="0" i="0" dirty="0">
                <a:solidFill>
                  <a:srgbClr val="121212"/>
                </a:solidFill>
                <a:effectLst/>
                <a:latin typeface="pf1-ff1100000000"/>
              </a:rPr>
              <a:t>服务器比移动设备（</a:t>
            </a:r>
            <a:r>
              <a:rPr lang="en-US" altLang="zh-CN" b="0" i="0" dirty="0">
                <a:solidFill>
                  <a:srgbClr val="121212"/>
                </a:solidFill>
                <a:effectLst/>
                <a:latin typeface="pf1-ff1100000000"/>
              </a:rPr>
              <a:t>MD</a:t>
            </a:r>
            <a:r>
              <a:rPr lang="zh-CN" altLang="en-US" b="0" i="0" dirty="0">
                <a:solidFill>
                  <a:srgbClr val="121212"/>
                </a:solidFill>
                <a:effectLst/>
                <a:latin typeface="pf1-ff1100000000"/>
              </a:rPr>
              <a:t>）提供更多的计算能力，并且比云更接近移动设备（</a:t>
            </a:r>
            <a:r>
              <a:rPr lang="en-US" altLang="zh-CN" b="0" i="0" dirty="0">
                <a:solidFill>
                  <a:srgbClr val="121212"/>
                </a:solidFill>
                <a:effectLst/>
                <a:latin typeface="pf1-ff1100000000"/>
              </a:rPr>
              <a:t>MD</a:t>
            </a:r>
            <a:r>
              <a:rPr lang="zh-CN" altLang="en-US" b="0" i="0" dirty="0">
                <a:solidFill>
                  <a:srgbClr val="121212"/>
                </a:solidFill>
                <a:effectLst/>
                <a:latin typeface="pf1-ff1100000000"/>
              </a:rPr>
              <a:t>），因此它可以为计算密集型任务获得高质量和低延迟的计算服务，从而以更低的传输延迟实现更高效的任务处理。</a:t>
            </a:r>
            <a:endParaRPr lang="en-US" altLang="zh-CN" b="0" i="0" dirty="0">
              <a:solidFill>
                <a:srgbClr val="121212"/>
              </a:solidFill>
              <a:effectLst/>
              <a:latin typeface="pf1-ff1100000000"/>
            </a:endParaRPr>
          </a:p>
          <a:p>
            <a:pPr>
              <a:lnSpc>
                <a:spcPct val="150000"/>
              </a:lnSpc>
            </a:pPr>
            <a:r>
              <a:rPr lang="zh-CN" altLang="en-US" dirty="0">
                <a:solidFill>
                  <a:srgbClr val="121212"/>
                </a:solidFill>
                <a:latin typeface="pf1-ff1100000000"/>
              </a:rPr>
              <a:t>但由于</a:t>
            </a:r>
            <a:r>
              <a:rPr lang="zh-CN" altLang="en-US" dirty="0">
                <a:solidFill>
                  <a:srgbClr val="121212"/>
                </a:solidFill>
                <a:highlight>
                  <a:srgbClr val="FFFF00"/>
                </a:highlight>
                <a:latin typeface="pf1-ff1100000000"/>
              </a:rPr>
              <a:t>服务器本身具有自私性和理性</a:t>
            </a:r>
            <a:r>
              <a:rPr lang="zh-CN" altLang="en-US" dirty="0">
                <a:solidFill>
                  <a:srgbClr val="121212"/>
                </a:solidFill>
                <a:latin typeface="pf1-ff1100000000"/>
              </a:rPr>
              <a:t>，会更加倾向于处理对自己更加有利的任务，因为不同服务器之间的自私性和理性不同，所以会导致在实现全局最优卸载策略的选择上变得非常复杂，传统的集中式优化并不适用于解决这个问题，所以需要提出新的策略。</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1337761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E49FE-DEC2-E8F6-89CA-0D9FEA443B78}"/>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37C12195-1FB4-5538-8298-E97DD32828BC}"/>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BA2D2C4B-111B-2D86-7E09-B612A0DD118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1BBDD6CB-F52D-1485-4D1E-2AFB5D6C215A}"/>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55F6383C-9C33-B97E-847C-E6EB9F641948}"/>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D6DBB5CC-095C-1FD8-FC3E-19FC4D24D3F1}"/>
              </a:ext>
            </a:extLst>
          </p:cNvPr>
          <p:cNvSpPr txBox="1"/>
          <p:nvPr/>
        </p:nvSpPr>
        <p:spPr>
          <a:xfrm>
            <a:off x="277891" y="124372"/>
            <a:ext cx="2439553"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 </a:t>
            </a:r>
            <a:r>
              <a:rPr lang="zh-CN" altLang="en-US" sz="1900" b="1" dirty="0">
                <a:solidFill>
                  <a:schemeClr val="bg1"/>
                </a:solidFill>
                <a:latin typeface="微软雅黑" panose="020B0503020204020204" charset="-122"/>
                <a:ea typeface="微软雅黑" panose="020B0503020204020204" charset="-122"/>
              </a:rPr>
              <a:t>当前已经提出的方案</a:t>
            </a:r>
          </a:p>
        </p:txBody>
      </p:sp>
      <p:pic>
        <p:nvPicPr>
          <p:cNvPr id="67" name="图片 66" descr="logo">
            <a:extLst>
              <a:ext uri="{FF2B5EF4-FFF2-40B4-BE49-F238E27FC236}">
                <a16:creationId xmlns:a16="http://schemas.microsoft.com/office/drawing/2014/main" id="{01B8100A-E0A6-46D5-BD72-5C06F0959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7" name="文本框 6">
            <a:extLst>
              <a:ext uri="{FF2B5EF4-FFF2-40B4-BE49-F238E27FC236}">
                <a16:creationId xmlns:a16="http://schemas.microsoft.com/office/drawing/2014/main" id="{09C654B5-89F8-8357-76A0-27EE975C93A7}"/>
              </a:ext>
            </a:extLst>
          </p:cNvPr>
          <p:cNvSpPr txBox="1"/>
          <p:nvPr/>
        </p:nvSpPr>
        <p:spPr>
          <a:xfrm>
            <a:off x="513566" y="862769"/>
            <a:ext cx="10308921" cy="4754635"/>
          </a:xfrm>
          <a:prstGeom prst="rect">
            <a:avLst/>
          </a:prstGeom>
          <a:noFill/>
        </p:spPr>
        <p:txBody>
          <a:bodyPr wrap="square">
            <a:spAutoFit/>
          </a:bodyPr>
          <a:lstStyle/>
          <a:p>
            <a:pPr>
              <a:lnSpc>
                <a:spcPct val="150000"/>
              </a:lnSpc>
            </a:pPr>
            <a:r>
              <a:rPr lang="en-US" altLang="zh-CN" dirty="0"/>
              <a:t>1.</a:t>
            </a:r>
            <a:r>
              <a:rPr lang="zh-CN" altLang="en-US" dirty="0"/>
              <a:t>物联网设备和</a:t>
            </a:r>
            <a:r>
              <a:rPr lang="en-US" altLang="zh-CN" dirty="0"/>
              <a:t>MEC</a:t>
            </a:r>
            <a:r>
              <a:rPr lang="zh-CN" altLang="en-US" dirty="0"/>
              <a:t>服务器之间的卸载计算</a:t>
            </a:r>
            <a:r>
              <a:rPr lang="en-US" altLang="zh-CN" dirty="0"/>
              <a:t>——</a:t>
            </a:r>
            <a:r>
              <a:rPr lang="zh-CN" altLang="en-US" dirty="0"/>
              <a:t>物联网设备的任务卸载到</a:t>
            </a:r>
            <a:r>
              <a:rPr lang="en-US" altLang="zh-CN" dirty="0"/>
              <a:t>MEC</a:t>
            </a:r>
            <a:r>
              <a:rPr lang="zh-CN" altLang="en-US" dirty="0"/>
              <a:t>服务器，在服务器上对物联网设备的任务进行计算。</a:t>
            </a:r>
            <a:endParaRPr lang="en-US" altLang="zh-CN" dirty="0"/>
          </a:p>
          <a:p>
            <a:pPr>
              <a:lnSpc>
                <a:spcPct val="150000"/>
              </a:lnSpc>
            </a:pPr>
            <a:r>
              <a:rPr lang="zh-CN" altLang="en-US" dirty="0"/>
              <a:t>    优点：通过将任务卸载到</a:t>
            </a:r>
            <a:r>
              <a:rPr lang="en-US" altLang="zh-CN" dirty="0"/>
              <a:t>MEC</a:t>
            </a:r>
            <a:r>
              <a:rPr lang="zh-CN" altLang="en-US" dirty="0"/>
              <a:t>服务器来有效地提高性能</a:t>
            </a:r>
            <a:endParaRPr lang="en-US" altLang="zh-CN" dirty="0"/>
          </a:p>
          <a:p>
            <a:pPr>
              <a:lnSpc>
                <a:spcPct val="150000"/>
              </a:lnSpc>
            </a:pPr>
            <a:r>
              <a:rPr lang="zh-CN" altLang="en-US" dirty="0"/>
              <a:t>    缺点：在任务量过多时，解决方法一般是排队、延迟或者拒绝的方案来降低服务器负载，会导致功能受损并牺牲物联网设备的体验质量</a:t>
            </a:r>
            <a:endParaRPr lang="en-US" altLang="zh-CN" dirty="0"/>
          </a:p>
          <a:p>
            <a:pPr>
              <a:lnSpc>
                <a:spcPct val="150000"/>
              </a:lnSpc>
            </a:pPr>
            <a:r>
              <a:rPr lang="en-US" altLang="zh-CN" dirty="0"/>
              <a:t>2.</a:t>
            </a:r>
            <a:r>
              <a:rPr lang="zh-CN" altLang="en-US" dirty="0"/>
              <a:t>集中式</a:t>
            </a:r>
            <a:r>
              <a:rPr lang="en-US" altLang="zh-CN" dirty="0"/>
              <a:t>MEC</a:t>
            </a:r>
            <a:r>
              <a:rPr lang="zh-CN" altLang="en-US" dirty="0"/>
              <a:t>服务器之间的协同任务卸载</a:t>
            </a:r>
            <a:endParaRPr lang="en-US" altLang="zh-CN" dirty="0"/>
          </a:p>
          <a:p>
            <a:pPr>
              <a:lnSpc>
                <a:spcPct val="150000"/>
              </a:lnSpc>
            </a:pPr>
            <a:r>
              <a:rPr lang="zh-CN" altLang="en-US" dirty="0"/>
              <a:t>    优点：可以降低服务器的负载地同时维护物联网设备的体验质量</a:t>
            </a:r>
            <a:endParaRPr lang="en-US" altLang="zh-CN" dirty="0"/>
          </a:p>
          <a:p>
            <a:pPr>
              <a:lnSpc>
                <a:spcPct val="150000"/>
              </a:lnSpc>
            </a:pPr>
            <a:r>
              <a:rPr lang="en-US" altLang="zh-CN" dirty="0"/>
              <a:t>    </a:t>
            </a:r>
            <a:r>
              <a:rPr lang="zh-CN" altLang="en-US" dirty="0"/>
              <a:t>缺点：服务器之间任务卸载上传的时间成本高，开销比较大，并且不适用于负载波动比较大地场景</a:t>
            </a:r>
            <a:endParaRPr lang="en-US" altLang="zh-CN" dirty="0"/>
          </a:p>
          <a:p>
            <a:pPr>
              <a:lnSpc>
                <a:spcPct val="150000"/>
              </a:lnSpc>
            </a:pPr>
            <a:r>
              <a:rPr lang="en-US" altLang="zh-CN" dirty="0"/>
              <a:t>3.</a:t>
            </a:r>
            <a:r>
              <a:rPr lang="zh-CN" altLang="en-US" dirty="0"/>
              <a:t>具有完全信息的服务器之间的分布式任务卸载</a:t>
            </a:r>
            <a:endParaRPr lang="en-US" altLang="zh-CN" dirty="0"/>
          </a:p>
          <a:p>
            <a:pPr>
              <a:lnSpc>
                <a:spcPct val="150000"/>
              </a:lnSpc>
            </a:pPr>
            <a:r>
              <a:rPr lang="en-US" altLang="zh-CN" dirty="0"/>
              <a:t>    </a:t>
            </a:r>
            <a:r>
              <a:rPr lang="zh-CN" altLang="en-US" dirty="0"/>
              <a:t>优点：通过赋予</a:t>
            </a:r>
            <a:r>
              <a:rPr lang="en-US" altLang="zh-CN" dirty="0"/>
              <a:t>MEC</a:t>
            </a:r>
            <a:r>
              <a:rPr lang="zh-CN" altLang="en-US" dirty="0"/>
              <a:t>服务器平等的决策权来缓解服务器之间任务传输的时间成本</a:t>
            </a:r>
            <a:endParaRPr lang="en-US" altLang="zh-CN" dirty="0"/>
          </a:p>
          <a:p>
            <a:pPr>
              <a:lnSpc>
                <a:spcPct val="150000"/>
              </a:lnSpc>
            </a:pPr>
            <a:r>
              <a:rPr lang="en-US" altLang="zh-CN" dirty="0"/>
              <a:t>    </a:t>
            </a:r>
            <a:r>
              <a:rPr lang="zh-CN" altLang="en-US" dirty="0"/>
              <a:t>缺点：在</a:t>
            </a:r>
            <a:r>
              <a:rPr lang="en-US" altLang="zh-CN" dirty="0"/>
              <a:t>MEC</a:t>
            </a:r>
            <a:r>
              <a:rPr lang="zh-CN" altLang="en-US" dirty="0"/>
              <a:t>服务器进行任务卸载之前需要知道其他所有服务器的完全信息，会陷入由于有较大的解空间而出现较差的局部最优解的风险中</a:t>
            </a:r>
            <a:endParaRPr lang="en-US" altLang="zh-CN" dirty="0"/>
          </a:p>
        </p:txBody>
      </p:sp>
      <p:cxnSp>
        <p:nvCxnSpPr>
          <p:cNvPr id="6" name="直接箭头连接符 5">
            <a:extLst>
              <a:ext uri="{FF2B5EF4-FFF2-40B4-BE49-F238E27FC236}">
                <a16:creationId xmlns:a16="http://schemas.microsoft.com/office/drawing/2014/main" id="{433E13B0-B73B-5C43-C99A-1BF8511E8631}"/>
              </a:ext>
            </a:extLst>
          </p:cNvPr>
          <p:cNvCxnSpPr/>
          <p:nvPr/>
        </p:nvCxnSpPr>
        <p:spPr>
          <a:xfrm>
            <a:off x="374650" y="1139869"/>
            <a:ext cx="0" cy="1778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840B04B-FA27-5BD2-7D79-EE24D98274AB}"/>
              </a:ext>
            </a:extLst>
          </p:cNvPr>
          <p:cNvCxnSpPr>
            <a:cxnSpLocks/>
          </p:cNvCxnSpPr>
          <p:nvPr/>
        </p:nvCxnSpPr>
        <p:spPr>
          <a:xfrm>
            <a:off x="369344" y="3171173"/>
            <a:ext cx="5306" cy="949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60197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409CA-F241-9F58-0BB6-1C42F872B9D8}"/>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8DD24DB0-40BF-B065-A506-CE5EE47E5EFE}"/>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6B512BC1-4F8F-EF9E-B421-0C561E35D841}"/>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8825A26A-055F-D58D-41AF-440F6960F943}"/>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C7336D2B-D930-EE7E-0D96-D4BAAE101055}"/>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3004DA53-2463-E9B9-4A14-1DBFA0458F76}"/>
              </a:ext>
            </a:extLst>
          </p:cNvPr>
          <p:cNvSpPr txBox="1"/>
          <p:nvPr/>
        </p:nvSpPr>
        <p:spPr>
          <a:xfrm>
            <a:off x="277891" y="124372"/>
            <a:ext cx="2854731"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已经提出的完全信息方案</a:t>
            </a:r>
          </a:p>
        </p:txBody>
      </p:sp>
      <p:pic>
        <p:nvPicPr>
          <p:cNvPr id="67" name="图片 66" descr="logo">
            <a:extLst>
              <a:ext uri="{FF2B5EF4-FFF2-40B4-BE49-F238E27FC236}">
                <a16:creationId xmlns:a16="http://schemas.microsoft.com/office/drawing/2014/main" id="{447832EF-5ABF-0B49-200B-4CE97032D01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9" name="文本框 8">
            <a:extLst>
              <a:ext uri="{FF2B5EF4-FFF2-40B4-BE49-F238E27FC236}">
                <a16:creationId xmlns:a16="http://schemas.microsoft.com/office/drawing/2014/main" id="{08E97529-DA4D-12DD-8E19-51D83125D9FC}"/>
              </a:ext>
            </a:extLst>
          </p:cNvPr>
          <p:cNvSpPr txBox="1"/>
          <p:nvPr/>
        </p:nvSpPr>
        <p:spPr>
          <a:xfrm>
            <a:off x="625365" y="1795128"/>
            <a:ext cx="10271343" cy="3577390"/>
          </a:xfrm>
          <a:prstGeom prst="rect">
            <a:avLst/>
          </a:prstGeom>
          <a:noFill/>
        </p:spPr>
        <p:txBody>
          <a:bodyPr wrap="square">
            <a:spAutoFit/>
          </a:bodyPr>
          <a:lstStyle/>
          <a:p>
            <a:pPr>
              <a:lnSpc>
                <a:spcPct val="150000"/>
              </a:lnSpc>
            </a:pPr>
            <a:r>
              <a:rPr lang="en-US" altLang="zh-CN" dirty="0"/>
              <a:t>1.</a:t>
            </a:r>
            <a:r>
              <a:rPr lang="zh-CN" altLang="en-US" dirty="0"/>
              <a:t>将多服务器负载均衡问题构建为一个非合作博弈，并设计了一种迭代近端算法（</a:t>
            </a:r>
            <a:r>
              <a:rPr lang="en-US" altLang="zh-CN" dirty="0"/>
              <a:t>IPA</a:t>
            </a:r>
            <a:r>
              <a:rPr lang="zh-CN" altLang="en-US" dirty="0"/>
              <a:t>）来减少所有服务器的响应时间。</a:t>
            </a:r>
            <a:endParaRPr lang="en-US" altLang="zh-CN" dirty="0"/>
          </a:p>
          <a:p>
            <a:pPr>
              <a:lnSpc>
                <a:spcPct val="150000"/>
              </a:lnSpc>
            </a:pPr>
            <a:r>
              <a:rPr lang="en-US" altLang="zh-CN" dirty="0"/>
              <a:t>2.</a:t>
            </a:r>
            <a:r>
              <a:rPr lang="zh-CN" altLang="en-US" dirty="0"/>
              <a:t>提出了一种基于博弈的</a:t>
            </a:r>
            <a:r>
              <a:rPr lang="en-US" altLang="zh-CN" dirty="0"/>
              <a:t>MEC</a:t>
            </a:r>
            <a:r>
              <a:rPr lang="zh-CN" altLang="en-US" dirty="0"/>
              <a:t>使能基站间多类型任务卸载策略。他们将具有不同类型（由延迟容忍度、数据大小和计算量表示）的任务卸载构建为一个非合作博弈，并提出了一种分布式迭代算法来平衡来自每个</a:t>
            </a:r>
            <a:r>
              <a:rPr lang="en-US" altLang="zh-CN" dirty="0"/>
              <a:t>MEC-BS</a:t>
            </a:r>
            <a:r>
              <a:rPr lang="zh-CN" altLang="en-US" dirty="0"/>
              <a:t>的所有任务的延迟。</a:t>
            </a:r>
            <a:endParaRPr lang="en-US" altLang="zh-CN" dirty="0"/>
          </a:p>
          <a:p>
            <a:pPr>
              <a:lnSpc>
                <a:spcPct val="150000"/>
              </a:lnSpc>
            </a:pPr>
            <a:r>
              <a:rPr lang="en-US" altLang="zh-CN" dirty="0"/>
              <a:t>3.</a:t>
            </a:r>
            <a:r>
              <a:rPr lang="zh-CN" altLang="en-US" dirty="0"/>
              <a:t>引入了一种具有多项式时间的分布式算法，以解决边缘深度神经网络（</a:t>
            </a:r>
            <a:r>
              <a:rPr lang="en-US" altLang="zh-CN" dirty="0"/>
              <a:t>DNN</a:t>
            </a:r>
            <a:r>
              <a:rPr lang="zh-CN" altLang="en-US" dirty="0"/>
              <a:t>）推理的分布式分配和负载均衡问题。</a:t>
            </a:r>
            <a:endParaRPr lang="en-US" altLang="zh-CN" dirty="0"/>
          </a:p>
          <a:p>
            <a:pPr>
              <a:lnSpc>
                <a:spcPct val="150000"/>
              </a:lnSpc>
            </a:pPr>
            <a:r>
              <a:rPr lang="zh-CN" altLang="en-US" b="0" i="0" dirty="0">
                <a:solidFill>
                  <a:srgbClr val="121212"/>
                </a:solidFill>
                <a:effectLst/>
                <a:latin typeface="pf3-ff1100000000"/>
              </a:rPr>
              <a:t>在这些研究中，</a:t>
            </a:r>
            <a:r>
              <a:rPr lang="en-US" altLang="zh-CN" b="0" i="0" dirty="0">
                <a:solidFill>
                  <a:srgbClr val="121212"/>
                </a:solidFill>
                <a:effectLst/>
                <a:latin typeface="pf3-ff1100000000"/>
              </a:rPr>
              <a:t>MEC</a:t>
            </a:r>
            <a:r>
              <a:rPr lang="zh-CN" altLang="en-US" b="0" i="0" dirty="0">
                <a:solidFill>
                  <a:srgbClr val="121212"/>
                </a:solidFill>
                <a:effectLst/>
                <a:latin typeface="pf3-ff1100000000"/>
              </a:rPr>
              <a:t>服务器需要在做出计算卸载决策之前了解其他所有服务器的完整信息。然而，由于决策空间巨大，这些具有完美信息的分布式算法可能会陷入较差的局部最优解。</a:t>
            </a:r>
            <a:endParaRPr lang="zh-CN" altLang="en-US" dirty="0"/>
          </a:p>
        </p:txBody>
      </p:sp>
    </p:spTree>
    <p:extLst>
      <p:ext uri="{BB962C8B-B14F-4D97-AF65-F5344CB8AC3E}">
        <p14:creationId xmlns:p14="http://schemas.microsoft.com/office/powerpoint/2010/main" val="76980169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51634-619D-B295-B296-B88A161C40C0}"/>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ABE9ABDF-9337-6DE5-1749-C608BBB80C8D}"/>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17D398A9-7AC0-D05F-B338-E18EFF376C0E}"/>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5A73CD18-E493-9D21-553F-A68F269DD1F2}"/>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744D628F-B7C1-5980-5B2E-9981412B7664}"/>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752FF93F-11B9-7FB6-4042-E6D17AEB8684}"/>
              </a:ext>
            </a:extLst>
          </p:cNvPr>
          <p:cNvSpPr txBox="1"/>
          <p:nvPr/>
        </p:nvSpPr>
        <p:spPr>
          <a:xfrm>
            <a:off x="277891" y="124372"/>
            <a:ext cx="1880105"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本文提出的方案</a:t>
            </a:r>
          </a:p>
        </p:txBody>
      </p:sp>
      <p:pic>
        <p:nvPicPr>
          <p:cNvPr id="67" name="图片 66" descr="logo">
            <a:extLst>
              <a:ext uri="{FF2B5EF4-FFF2-40B4-BE49-F238E27FC236}">
                <a16:creationId xmlns:a16="http://schemas.microsoft.com/office/drawing/2014/main" id="{8BE157A5-CA67-646F-690A-AC20842270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5" name="文本框 4">
            <a:extLst>
              <a:ext uri="{FF2B5EF4-FFF2-40B4-BE49-F238E27FC236}">
                <a16:creationId xmlns:a16="http://schemas.microsoft.com/office/drawing/2014/main" id="{60F21A1D-2CC3-2E12-B73C-8734AE55DF40}"/>
              </a:ext>
            </a:extLst>
          </p:cNvPr>
          <p:cNvSpPr txBox="1"/>
          <p:nvPr/>
        </p:nvSpPr>
        <p:spPr>
          <a:xfrm>
            <a:off x="374650" y="1066371"/>
            <a:ext cx="10854934" cy="4385816"/>
          </a:xfrm>
          <a:prstGeom prst="rect">
            <a:avLst/>
          </a:prstGeom>
          <a:noFill/>
        </p:spPr>
        <p:txBody>
          <a:bodyPr wrap="square" rtlCol="0">
            <a:spAutoFit/>
          </a:bodyPr>
          <a:lstStyle/>
          <a:p>
            <a:pPr>
              <a:lnSpc>
                <a:spcPct val="150000"/>
              </a:lnSpc>
            </a:pPr>
            <a:r>
              <a:rPr lang="zh-CN" altLang="en-US" dirty="0"/>
              <a:t>相比之前已经研究过的方法，本方案所面临的问题：如何在</a:t>
            </a:r>
            <a:r>
              <a:rPr lang="zh-CN" altLang="en-US" dirty="0">
                <a:highlight>
                  <a:srgbClr val="FFFF00"/>
                </a:highlight>
              </a:rPr>
              <a:t>信息受限</a:t>
            </a:r>
            <a:r>
              <a:rPr lang="zh-CN" altLang="en-US" dirty="0"/>
              <a:t>的条件下优化算法以保证系统的性能，从而最小化由不完全信息所引起的性能下降。</a:t>
            </a:r>
            <a:endParaRPr lang="en-US" altLang="zh-CN" dirty="0"/>
          </a:p>
          <a:p>
            <a:pPr>
              <a:lnSpc>
                <a:spcPct val="150000"/>
              </a:lnSpc>
            </a:pPr>
            <a:r>
              <a:rPr lang="zh-CN" altLang="en-US" dirty="0"/>
              <a:t>针对这个问题之前已经提出过的一些方案：</a:t>
            </a:r>
            <a:endParaRPr lang="en-US" altLang="zh-CN" dirty="0"/>
          </a:p>
          <a:p>
            <a:pPr>
              <a:lnSpc>
                <a:spcPct val="150000"/>
              </a:lnSpc>
            </a:pPr>
            <a:r>
              <a:rPr lang="zh-CN" altLang="en-US" dirty="0"/>
              <a:t>①分布式边缘计算系统中，将问题建模为一种多人少数者博弈（</a:t>
            </a:r>
            <a:r>
              <a:rPr lang="en-US" altLang="zh-CN" dirty="0"/>
              <a:t>MG</a:t>
            </a:r>
            <a:r>
              <a:rPr lang="zh-CN" altLang="en-US" dirty="0"/>
              <a:t>）问题，并提出了一种基于</a:t>
            </a:r>
            <a:r>
              <a:rPr lang="en-US" altLang="zh-CN" dirty="0"/>
              <a:t>MG</a:t>
            </a:r>
            <a:r>
              <a:rPr lang="zh-CN" altLang="en-US" dirty="0"/>
              <a:t>的方案来减少任务处理时间</a:t>
            </a:r>
            <a:r>
              <a:rPr lang="en-US" altLang="zh-CN" dirty="0"/>
              <a:t>——</a:t>
            </a:r>
            <a:r>
              <a:rPr lang="zh-CN" altLang="en-US" dirty="0"/>
              <a:t>基于预测的任务卸载策略。</a:t>
            </a:r>
            <a:endParaRPr lang="en-US" altLang="zh-CN" dirty="0"/>
          </a:p>
          <a:p>
            <a:pPr>
              <a:lnSpc>
                <a:spcPct val="150000"/>
              </a:lnSpc>
            </a:pPr>
            <a:r>
              <a:rPr lang="zh-CN" altLang="en-US" dirty="0"/>
              <a:t>②基于不完全信息的双层博弈模型（</a:t>
            </a:r>
            <a:r>
              <a:rPr lang="en-US" altLang="zh-CN" dirty="0"/>
              <a:t>IITG</a:t>
            </a:r>
            <a:r>
              <a:rPr lang="zh-CN" altLang="en-US" dirty="0"/>
              <a:t>），实现了应急通信网络边缘的协同计算</a:t>
            </a:r>
            <a:r>
              <a:rPr lang="en-US" altLang="zh-CN" dirty="0"/>
              <a:t>——</a:t>
            </a:r>
            <a:r>
              <a:rPr lang="zh-CN" altLang="en-US" dirty="0"/>
              <a:t>基于双层迭代的任务卸载策略。</a:t>
            </a:r>
            <a:endParaRPr lang="en-US" altLang="zh-CN" dirty="0"/>
          </a:p>
          <a:p>
            <a:pPr>
              <a:lnSpc>
                <a:spcPct val="150000"/>
              </a:lnSpc>
            </a:pPr>
            <a:r>
              <a:rPr lang="zh-CN" altLang="en-US" dirty="0"/>
              <a:t>③近似最有</a:t>
            </a:r>
            <a:r>
              <a:rPr lang="en-US" altLang="zh-CN" dirty="0"/>
              <a:t>IITG</a:t>
            </a:r>
            <a:r>
              <a:rPr lang="zh-CN" altLang="en-US" dirty="0"/>
              <a:t>算法（</a:t>
            </a:r>
            <a:r>
              <a:rPr lang="en-US" altLang="zh-CN" dirty="0"/>
              <a:t>N-IITG</a:t>
            </a:r>
            <a:r>
              <a:rPr lang="zh-CN" altLang="en-US" dirty="0"/>
              <a:t>）来寻求唯一的贝叶斯纳什均衡，从而激励空闲计算设备共享计算资源。主要放大时采用主从架构进行离线计算策略部署</a:t>
            </a:r>
            <a:r>
              <a:rPr lang="en-US" altLang="zh-CN" dirty="0"/>
              <a:t>——</a:t>
            </a:r>
            <a:r>
              <a:rPr lang="zh-CN" altLang="en-US" dirty="0"/>
              <a:t>基于贝叶斯概率模型推测其他服务器的卸载策略。</a:t>
            </a:r>
            <a:endParaRPr lang="en-US" altLang="zh-CN" dirty="0"/>
          </a:p>
          <a:p>
            <a:pPr>
              <a:lnSpc>
                <a:spcPct val="150000"/>
              </a:lnSpc>
            </a:pPr>
            <a:endParaRPr lang="en-US" altLang="zh-CN" dirty="0"/>
          </a:p>
          <a:p>
            <a:r>
              <a:rPr lang="zh-CN" altLang="en-US" sz="2400" dirty="0"/>
              <a:t>基于以上研究，本文提出不完全信息下多边缘环境下基于博弈的任务卸载方案</a:t>
            </a:r>
            <a:endParaRPr lang="en-US" altLang="zh-CN" sz="2400" dirty="0"/>
          </a:p>
        </p:txBody>
      </p:sp>
    </p:spTree>
    <p:extLst>
      <p:ext uri="{BB962C8B-B14F-4D97-AF65-F5344CB8AC3E}">
        <p14:creationId xmlns:p14="http://schemas.microsoft.com/office/powerpoint/2010/main" val="365017599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FF1C1-D0FD-38DA-950A-4296C477DF48}"/>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587F03E9-212D-01AA-44C4-6362FD1AF799}"/>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61626C41-D23B-0552-E204-5444FD8CF54B}"/>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4C053E79-14AA-8A36-C764-8075527DD1B9}"/>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9144E073-099A-C195-BA2A-EF6622A4F28D}"/>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FF5AC4E5-50D9-B0A4-6DC0-A51E37AFAE6A}"/>
              </a:ext>
            </a:extLst>
          </p:cNvPr>
          <p:cNvSpPr txBox="1"/>
          <p:nvPr/>
        </p:nvSpPr>
        <p:spPr>
          <a:xfrm>
            <a:off x="277891" y="124372"/>
            <a:ext cx="1880105"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本文提出的方案</a:t>
            </a:r>
          </a:p>
        </p:txBody>
      </p:sp>
      <p:pic>
        <p:nvPicPr>
          <p:cNvPr id="67" name="图片 66" descr="logo">
            <a:extLst>
              <a:ext uri="{FF2B5EF4-FFF2-40B4-BE49-F238E27FC236}">
                <a16:creationId xmlns:a16="http://schemas.microsoft.com/office/drawing/2014/main" id="{64BEC70D-8656-D1FE-F947-1BC86D7BA4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6" name="图片 5">
            <a:extLst>
              <a:ext uri="{FF2B5EF4-FFF2-40B4-BE49-F238E27FC236}">
                <a16:creationId xmlns:a16="http://schemas.microsoft.com/office/drawing/2014/main" id="{6DD13D39-599E-26D9-EE55-4D470B5878A4}"/>
              </a:ext>
            </a:extLst>
          </p:cNvPr>
          <p:cNvPicPr>
            <a:picLocks noChangeAspect="1"/>
          </p:cNvPicPr>
          <p:nvPr/>
        </p:nvPicPr>
        <p:blipFill>
          <a:blip r:embed="rId13"/>
          <a:srcRect l="49558"/>
          <a:stretch/>
        </p:blipFill>
        <p:spPr>
          <a:xfrm>
            <a:off x="5761037" y="1117895"/>
            <a:ext cx="5365433" cy="4991357"/>
          </a:xfrm>
          <a:prstGeom prst="rect">
            <a:avLst/>
          </a:prstGeom>
        </p:spPr>
      </p:pic>
      <p:pic>
        <p:nvPicPr>
          <p:cNvPr id="8" name="图片 7">
            <a:extLst>
              <a:ext uri="{FF2B5EF4-FFF2-40B4-BE49-F238E27FC236}">
                <a16:creationId xmlns:a16="http://schemas.microsoft.com/office/drawing/2014/main" id="{76DF1CE1-FC38-01C3-A9DC-861DA379F585}"/>
              </a:ext>
            </a:extLst>
          </p:cNvPr>
          <p:cNvPicPr>
            <a:picLocks noChangeAspect="1"/>
          </p:cNvPicPr>
          <p:nvPr/>
        </p:nvPicPr>
        <p:blipFill>
          <a:blip r:embed="rId14"/>
          <a:stretch>
            <a:fillRect/>
          </a:stretch>
        </p:blipFill>
        <p:spPr>
          <a:xfrm>
            <a:off x="647396" y="889989"/>
            <a:ext cx="4845630" cy="3305815"/>
          </a:xfrm>
          <a:prstGeom prst="rect">
            <a:avLst/>
          </a:prstGeom>
        </p:spPr>
      </p:pic>
      <p:pic>
        <p:nvPicPr>
          <p:cNvPr id="10" name="图片 9">
            <a:extLst>
              <a:ext uri="{FF2B5EF4-FFF2-40B4-BE49-F238E27FC236}">
                <a16:creationId xmlns:a16="http://schemas.microsoft.com/office/drawing/2014/main" id="{C8E72950-5F8F-9CC6-CA67-1DD9AE548F5B}"/>
              </a:ext>
            </a:extLst>
          </p:cNvPr>
          <p:cNvPicPr>
            <a:picLocks noChangeAspect="1"/>
          </p:cNvPicPr>
          <p:nvPr/>
        </p:nvPicPr>
        <p:blipFill>
          <a:blip r:embed="rId15"/>
          <a:stretch>
            <a:fillRect/>
          </a:stretch>
        </p:blipFill>
        <p:spPr>
          <a:xfrm>
            <a:off x="647397" y="4106533"/>
            <a:ext cx="4845630" cy="2153131"/>
          </a:xfrm>
          <a:prstGeom prst="rect">
            <a:avLst/>
          </a:prstGeom>
        </p:spPr>
      </p:pic>
    </p:spTree>
    <p:extLst>
      <p:ext uri="{BB962C8B-B14F-4D97-AF65-F5344CB8AC3E}">
        <p14:creationId xmlns:p14="http://schemas.microsoft.com/office/powerpoint/2010/main" val="352004362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9A43C-19BB-1410-6649-8DB99D4EBAEE}"/>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6863BEEE-DFFA-8007-1F7F-1A8AB53FF426}"/>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5A40D610-0552-86D8-F01A-A75DFF41791E}"/>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9A726980-9FB7-65D2-8091-1EAC944F334A}"/>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63588286-D9EF-B485-86C7-B4A8E417729D}"/>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9DDC132A-DB61-88F1-5367-27CEBB594374}"/>
              </a:ext>
            </a:extLst>
          </p:cNvPr>
          <p:cNvSpPr txBox="1"/>
          <p:nvPr/>
        </p:nvSpPr>
        <p:spPr>
          <a:xfrm>
            <a:off x="277891" y="124372"/>
            <a:ext cx="3342044" cy="379642"/>
          </a:xfrm>
          <a:prstGeom prst="rect">
            <a:avLst/>
          </a:prstGeom>
          <a:noFill/>
        </p:spPr>
        <p:txBody>
          <a:bodyPr wrap="none" lIns="86411" tIns="43205" rIns="86411" bIns="43205" rtlCol="0">
            <a:spAutoFit/>
          </a:bodyPr>
          <a:lstStyle/>
          <a:p>
            <a:r>
              <a:rPr lang="zh-CN" altLang="en-US" sz="1900" b="1" dirty="0">
                <a:solidFill>
                  <a:schemeClr val="bg1"/>
                </a:solidFill>
                <a:latin typeface="微软雅黑" panose="020B0503020204020204" charset="-122"/>
                <a:ea typeface="微软雅黑" panose="020B0503020204020204" charset="-122"/>
              </a:rPr>
              <a:t>将卸载策略建模为非合作博弈</a:t>
            </a:r>
          </a:p>
        </p:txBody>
      </p:sp>
      <p:pic>
        <p:nvPicPr>
          <p:cNvPr id="67" name="图片 66" descr="logo">
            <a:extLst>
              <a:ext uri="{FF2B5EF4-FFF2-40B4-BE49-F238E27FC236}">
                <a16:creationId xmlns:a16="http://schemas.microsoft.com/office/drawing/2014/main" id="{EC85F08F-2AD4-9A7D-1CC1-752F8B1904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5" name="文本框 4">
            <a:extLst>
              <a:ext uri="{FF2B5EF4-FFF2-40B4-BE49-F238E27FC236}">
                <a16:creationId xmlns:a16="http://schemas.microsoft.com/office/drawing/2014/main" id="{E44411D3-B607-46D6-EF2F-C9039A7ACFDF}"/>
              </a:ext>
            </a:extLst>
          </p:cNvPr>
          <p:cNvSpPr txBox="1"/>
          <p:nvPr/>
        </p:nvSpPr>
        <p:spPr>
          <a:xfrm>
            <a:off x="374650" y="769658"/>
            <a:ext cx="10890250" cy="5586145"/>
          </a:xfrm>
          <a:prstGeom prst="rect">
            <a:avLst/>
          </a:prstGeom>
          <a:noFill/>
        </p:spPr>
        <p:txBody>
          <a:bodyPr wrap="square" rtlCol="0">
            <a:spAutoFit/>
          </a:bodyPr>
          <a:lstStyle/>
          <a:p>
            <a:r>
              <a:rPr lang="zh-CN" altLang="en-US" dirty="0"/>
              <a:t>博弈分为合作博弈和非合作博弈，二者的区别是博弈双方是否形成具有约束力的联盟，这会影响博弈双方的决策。</a:t>
            </a:r>
            <a:endParaRPr lang="en-US" altLang="zh-CN" dirty="0"/>
          </a:p>
          <a:p>
            <a:r>
              <a:rPr lang="zh-CN" altLang="en-US" dirty="0"/>
              <a:t>合作博弈：充分考虑玩家之间的公平性</a:t>
            </a:r>
            <a:endParaRPr lang="en-US" altLang="zh-CN" dirty="0"/>
          </a:p>
          <a:p>
            <a:r>
              <a:rPr lang="zh-CN" altLang="en-US" dirty="0">
                <a:highlight>
                  <a:srgbClr val="FFFF00"/>
                </a:highlight>
              </a:rPr>
              <a:t>非合作博弈</a:t>
            </a:r>
            <a:r>
              <a:rPr lang="zh-CN" altLang="en-US" dirty="0"/>
              <a:t>：最大化自身利益</a:t>
            </a:r>
            <a:endParaRPr lang="en-US" altLang="zh-CN" dirty="0"/>
          </a:p>
          <a:p>
            <a:r>
              <a:rPr lang="zh-CN" altLang="en-US" dirty="0"/>
              <a:t>根据信息共享程度分为完全信息博弈和非完全信息博弈</a:t>
            </a:r>
            <a:endParaRPr lang="en-US" altLang="zh-CN" dirty="0"/>
          </a:p>
          <a:p>
            <a:r>
              <a:rPr lang="zh-CN" altLang="en-US" dirty="0"/>
              <a:t>完全信息博弈：所有玩家都有其他局中人的特征、利益函数和策略集的完全信息</a:t>
            </a:r>
            <a:endParaRPr lang="en-US" altLang="zh-CN" dirty="0"/>
          </a:p>
          <a:p>
            <a:r>
              <a:rPr lang="zh-CN" altLang="en-US" dirty="0">
                <a:highlight>
                  <a:srgbClr val="FFFF00"/>
                </a:highlight>
              </a:rPr>
              <a:t>非完全信息博弈</a:t>
            </a:r>
            <a:r>
              <a:rPr lang="zh-CN" altLang="en-US" dirty="0"/>
              <a:t>：拥有的信息具有局限性</a:t>
            </a:r>
            <a:endParaRPr lang="en-US" altLang="zh-CN" dirty="0"/>
          </a:p>
          <a:p>
            <a:endParaRPr lang="en-US" altLang="zh-CN" dirty="0"/>
          </a:p>
          <a:p>
            <a:r>
              <a:rPr lang="zh-CN" altLang="en-US" dirty="0"/>
              <a:t>多边缘环境中：</a:t>
            </a:r>
            <a:endParaRPr lang="en-US" altLang="zh-CN" dirty="0"/>
          </a:p>
          <a:p>
            <a:r>
              <a:rPr lang="en-US" altLang="zh-CN" dirty="0"/>
              <a:t>MEC</a:t>
            </a:r>
            <a:r>
              <a:rPr lang="zh-CN" altLang="en-US" dirty="0"/>
              <a:t>服务器＝玩家</a:t>
            </a:r>
            <a:endParaRPr lang="en-US" altLang="zh-CN" dirty="0"/>
          </a:p>
          <a:p>
            <a:r>
              <a:rPr lang="zh-CN" altLang="en-US" dirty="0"/>
              <a:t>策略＝选择服务器</a:t>
            </a:r>
            <a:endParaRPr lang="en-US" altLang="zh-CN" dirty="0"/>
          </a:p>
          <a:p>
            <a:r>
              <a:rPr lang="zh-CN" altLang="en-US" dirty="0"/>
              <a:t>收益</a:t>
            </a:r>
            <a:r>
              <a:rPr lang="en-US" altLang="zh-CN" dirty="0"/>
              <a:t>=</a:t>
            </a:r>
            <a:r>
              <a:rPr lang="zh-CN" altLang="en-US" dirty="0"/>
              <a:t>任务处理速度</a:t>
            </a:r>
            <a:r>
              <a:rPr lang="en-US" altLang="zh-CN" dirty="0"/>
              <a:t>+</a:t>
            </a:r>
            <a:r>
              <a:rPr lang="zh-CN" altLang="en-US" dirty="0"/>
              <a:t>能耗</a:t>
            </a:r>
            <a:endParaRPr lang="en-US" altLang="zh-CN" dirty="0"/>
          </a:p>
          <a:p>
            <a:r>
              <a:rPr lang="zh-CN" altLang="en-US" dirty="0"/>
              <a:t>目标函数：最大化个人收益</a:t>
            </a:r>
            <a:endParaRPr lang="en-US" altLang="zh-CN" dirty="0"/>
          </a:p>
          <a:p>
            <a:r>
              <a:rPr lang="zh-CN" altLang="en-US" dirty="0"/>
              <a:t>约束条件：服务器负载对处理速度的影响</a:t>
            </a:r>
            <a:endParaRPr lang="en-US" altLang="zh-CN" dirty="0"/>
          </a:p>
          <a:p>
            <a:endParaRPr lang="en-US" altLang="zh-CN" dirty="0"/>
          </a:p>
          <a:p>
            <a:r>
              <a:rPr lang="zh-CN" altLang="en-US" dirty="0"/>
              <a:t>在博弈论中，纳什均衡被作为衡量系统稳定性的重要条件。</a:t>
            </a:r>
            <a:endParaRPr lang="en-US" altLang="zh-CN" dirty="0"/>
          </a:p>
          <a:p>
            <a:r>
              <a:rPr lang="zh-CN" altLang="en-US" dirty="0"/>
              <a:t>当系统处于纳什均衡点时，没有服务器可以通过单方面改变其策略来降低负效用，因此没有服务器有动机来偏离纳什均衡点。</a:t>
            </a:r>
            <a:endParaRPr lang="en-US" altLang="zh-CN" dirty="0"/>
          </a:p>
          <a:p>
            <a:endParaRPr lang="en-US" altLang="zh-CN" dirty="0"/>
          </a:p>
          <a:p>
            <a:r>
              <a:rPr lang="zh-CN" altLang="en-US" dirty="0"/>
              <a:t>于是转化成为证明博弈是否存在一个纳什均衡点，也就一定存在一个稳定的点使得所有服务器的卸载策略都达到局部最优。</a:t>
            </a:r>
            <a:endParaRPr lang="en-US" altLang="zh-CN" dirty="0"/>
          </a:p>
          <a:p>
            <a:endParaRPr lang="en-US" altLang="zh-CN" dirty="0"/>
          </a:p>
        </p:txBody>
      </p:sp>
    </p:spTree>
    <p:extLst>
      <p:ext uri="{BB962C8B-B14F-4D97-AF65-F5344CB8AC3E}">
        <p14:creationId xmlns:p14="http://schemas.microsoft.com/office/powerpoint/2010/main" val="30402077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987AF-2991-6956-DEC1-9CF232557D44}"/>
            </a:ext>
          </a:extLst>
        </p:cNvPr>
        <p:cNvGrpSpPr/>
        <p:nvPr/>
      </p:nvGrpSpPr>
      <p:grpSpPr>
        <a:xfrm>
          <a:off x="0" y="0"/>
          <a:ext cx="0" cy="0"/>
          <a:chOff x="0" y="0"/>
          <a:chExt cx="0" cy="0"/>
        </a:xfrm>
      </p:grpSpPr>
      <p:pic>
        <p:nvPicPr>
          <p:cNvPr id="2" name="图片 1" descr="07-3">
            <a:extLst>
              <a:ext uri="{FF2B5EF4-FFF2-40B4-BE49-F238E27FC236}">
                <a16:creationId xmlns:a16="http://schemas.microsoft.com/office/drawing/2014/main" id="{4861D301-127A-2E8A-F4CC-0B22B17358BB}"/>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rcRect t="29511" r="10497"/>
          <a:stretch>
            <a:fillRect/>
          </a:stretch>
        </p:blipFill>
        <p:spPr>
          <a:xfrm rot="5400000">
            <a:off x="8272145" y="3230245"/>
            <a:ext cx="3259455" cy="3239770"/>
          </a:xfrm>
          <a:prstGeom prst="rect">
            <a:avLst/>
          </a:prstGeom>
        </p:spPr>
      </p:pic>
      <p:sp>
        <p:nvSpPr>
          <p:cNvPr id="3" name="矩形 2">
            <a:extLst>
              <a:ext uri="{FF2B5EF4-FFF2-40B4-BE49-F238E27FC236}">
                <a16:creationId xmlns:a16="http://schemas.microsoft.com/office/drawing/2014/main" id="{E40B1105-BC98-1B69-28BF-CE8E7A0FD40C}"/>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739B3058-39C2-C0E4-97E5-457672F25849}"/>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94C0F459-B57B-3328-6456-BF4BB2B8BE2F}"/>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B4E8416C-4B15-E1CD-0D25-BEAA8BC2A19F}"/>
              </a:ext>
            </a:extLst>
          </p:cNvPr>
          <p:cNvSpPr txBox="1"/>
          <p:nvPr/>
        </p:nvSpPr>
        <p:spPr>
          <a:xfrm>
            <a:off x="277891" y="124372"/>
            <a:ext cx="268321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 </a:t>
            </a:r>
            <a:r>
              <a:rPr lang="zh-CN" altLang="en-US" sz="1900" b="1" dirty="0">
                <a:solidFill>
                  <a:schemeClr val="bg1"/>
                </a:solidFill>
                <a:latin typeface="微软雅黑" panose="020B0503020204020204" charset="-122"/>
                <a:ea typeface="微软雅黑" panose="020B0503020204020204" charset="-122"/>
              </a:rPr>
              <a:t>纳什均衡点存在性证明</a:t>
            </a:r>
          </a:p>
        </p:txBody>
      </p:sp>
      <p:pic>
        <p:nvPicPr>
          <p:cNvPr id="67" name="图片 66" descr="logo">
            <a:extLst>
              <a:ext uri="{FF2B5EF4-FFF2-40B4-BE49-F238E27FC236}">
                <a16:creationId xmlns:a16="http://schemas.microsoft.com/office/drawing/2014/main" id="{661A9841-21CD-9AF9-C395-F771AA6427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6" name="文本框 5">
            <a:extLst>
              <a:ext uri="{FF2B5EF4-FFF2-40B4-BE49-F238E27FC236}">
                <a16:creationId xmlns:a16="http://schemas.microsoft.com/office/drawing/2014/main" id="{C4700027-429F-092A-28ED-00E72C397594}"/>
              </a:ext>
            </a:extLst>
          </p:cNvPr>
          <p:cNvSpPr txBox="1"/>
          <p:nvPr/>
        </p:nvSpPr>
        <p:spPr>
          <a:xfrm>
            <a:off x="374649" y="1052315"/>
            <a:ext cx="10818283" cy="615553"/>
          </a:xfrm>
          <a:prstGeom prst="rect">
            <a:avLst/>
          </a:prstGeom>
          <a:noFill/>
        </p:spPr>
        <p:txBody>
          <a:bodyPr wrap="square">
            <a:spAutoFit/>
          </a:bodyPr>
          <a:lstStyle/>
          <a:p>
            <a:pPr>
              <a:buNone/>
            </a:pPr>
            <a:r>
              <a:rPr lang="zh-CN" altLang="en-US" dirty="0"/>
              <a:t>将证明纳什均衡点存在性的问题转换为数学上的变分不等式的问题</a:t>
            </a:r>
            <a:endParaRPr lang="en-US" altLang="zh-CN" dirty="0"/>
          </a:p>
          <a:p>
            <a:pPr>
              <a:buNone/>
            </a:pPr>
            <a:endParaRPr lang="en-US" altLang="zh-CN" dirty="0"/>
          </a:p>
        </p:txBody>
      </p:sp>
      <p:sp>
        <p:nvSpPr>
          <p:cNvPr id="4" name="文本框 3">
            <a:extLst>
              <a:ext uri="{FF2B5EF4-FFF2-40B4-BE49-F238E27FC236}">
                <a16:creationId xmlns:a16="http://schemas.microsoft.com/office/drawing/2014/main" id="{7E8B9642-37F0-291D-F83C-7AE38280B2B6}"/>
              </a:ext>
            </a:extLst>
          </p:cNvPr>
          <p:cNvSpPr txBox="1"/>
          <p:nvPr/>
        </p:nvSpPr>
        <p:spPr>
          <a:xfrm>
            <a:off x="540901" y="1606684"/>
            <a:ext cx="10818283" cy="353943"/>
          </a:xfrm>
          <a:prstGeom prst="rect">
            <a:avLst/>
          </a:prstGeom>
          <a:noFill/>
        </p:spPr>
        <p:txBody>
          <a:bodyPr wrap="square">
            <a:spAutoFit/>
          </a:bodyPr>
          <a:lstStyle/>
          <a:p>
            <a:pPr>
              <a:buNone/>
            </a:pPr>
            <a:r>
              <a:rPr lang="zh-CN" altLang="en-US" dirty="0"/>
              <a:t>变分不等式：</a:t>
            </a:r>
            <a:endParaRPr lang="en-US" altLang="zh-CN" dirty="0"/>
          </a:p>
        </p:txBody>
      </p:sp>
      <p:pic>
        <p:nvPicPr>
          <p:cNvPr id="10" name="图片 9">
            <a:extLst>
              <a:ext uri="{FF2B5EF4-FFF2-40B4-BE49-F238E27FC236}">
                <a16:creationId xmlns:a16="http://schemas.microsoft.com/office/drawing/2014/main" id="{2A6D3481-E2BB-656C-EB69-D7CCE397E28F}"/>
              </a:ext>
            </a:extLst>
          </p:cNvPr>
          <p:cNvPicPr>
            <a:picLocks noChangeAspect="1"/>
          </p:cNvPicPr>
          <p:nvPr/>
        </p:nvPicPr>
        <p:blipFill>
          <a:blip r:embed="rId13"/>
          <a:stretch>
            <a:fillRect/>
          </a:stretch>
        </p:blipFill>
        <p:spPr>
          <a:xfrm>
            <a:off x="2055243" y="1606683"/>
            <a:ext cx="5691442" cy="3266807"/>
          </a:xfrm>
          <a:prstGeom prst="rect">
            <a:avLst/>
          </a:prstGeom>
        </p:spPr>
      </p:pic>
      <p:sp>
        <p:nvSpPr>
          <p:cNvPr id="19" name="文本框 18">
            <a:extLst>
              <a:ext uri="{FF2B5EF4-FFF2-40B4-BE49-F238E27FC236}">
                <a16:creationId xmlns:a16="http://schemas.microsoft.com/office/drawing/2014/main" id="{D7F096F3-E778-46CA-5720-7CAC66B04D3D}"/>
              </a:ext>
            </a:extLst>
          </p:cNvPr>
          <p:cNvSpPr txBox="1"/>
          <p:nvPr/>
        </p:nvSpPr>
        <p:spPr>
          <a:xfrm>
            <a:off x="540900" y="5462704"/>
            <a:ext cx="10818283" cy="369332"/>
          </a:xfrm>
          <a:prstGeom prst="rect">
            <a:avLst/>
          </a:prstGeom>
          <a:noFill/>
        </p:spPr>
        <p:txBody>
          <a:bodyPr wrap="square">
            <a:spAutoFit/>
          </a:bodyPr>
          <a:lstStyle/>
          <a:p>
            <a:r>
              <a:rPr lang="zh-CN" altLang="en-US" dirty="0"/>
              <a:t>其中</a:t>
            </a:r>
            <a:r>
              <a:rPr lang="en-US" altLang="zh-CN" dirty="0"/>
              <a:t>q(X)</a:t>
            </a:r>
            <a:r>
              <a:rPr lang="zh-CN" altLang="en-US" dirty="0"/>
              <a:t>是效用函数的梯度，</a:t>
            </a:r>
            <a:r>
              <a:rPr lang="zh-CN" altLang="zh-CN" sz="1800" baseline="-25000" dirty="0">
                <a:effectLst/>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kern="100" baseline="300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dirty="0"/>
              <a:t>是卸载策略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528977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MGFmYWU0ZTFmYjQxZmY0MDA5NThiZjMyOWNkNWEwNz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1837</Words>
  <Application>Microsoft Office PowerPoint</Application>
  <PresentationFormat>自定义</PresentationFormat>
  <Paragraphs>150</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pf1-ff1100000000</vt:lpstr>
      <vt:lpstr>pf3-ff1100000000</vt: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linkun cui</cp:lastModifiedBy>
  <cp:revision>160</cp:revision>
  <dcterms:created xsi:type="dcterms:W3CDTF">2015-01-10T17:33:00Z</dcterms:created>
  <dcterms:modified xsi:type="dcterms:W3CDTF">2025-04-28T12:18:25Z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D73443C843D94445A9E169ADA73C1CCC_13</vt:lpwstr>
  </property>
  <property fmtid="{D5CDD505-2E9C-101B-9397-08002B2CF9AE}" pid="3" name="KSOProductBuildVer">
    <vt:lpwstr>2052-12.1.0.20305</vt:lpwstr>
  </property>
</Properties>
</file>