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3.svg" ContentType="image/svg+xml"/>
  <Override PartName="/ppt/media/image31.svg" ContentType="image/svg+xml"/>
  <Override PartName="/ppt/media/image32.svg" ContentType="image/svg+xml"/>
  <Override PartName="/ppt/media/image34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321" r:id="rId5"/>
    <p:sldId id="442" r:id="rId6"/>
    <p:sldId id="432" r:id="rId7"/>
    <p:sldId id="443" r:id="rId8"/>
    <p:sldId id="433" r:id="rId9"/>
    <p:sldId id="444" r:id="rId10"/>
    <p:sldId id="446" r:id="rId11"/>
    <p:sldId id="437" r:id="rId12"/>
    <p:sldId id="447" r:id="rId13"/>
    <p:sldId id="454" r:id="rId14"/>
    <p:sldId id="455" r:id="rId15"/>
    <p:sldId id="456" r:id="rId16"/>
    <p:sldId id="457" r:id="rId17"/>
    <p:sldId id="434" r:id="rId18"/>
    <p:sldId id="436" r:id="rId19"/>
    <p:sldId id="462" r:id="rId20"/>
    <p:sldId id="435" r:id="rId21"/>
    <p:sldId id="278" r:id="rId22"/>
  </p:sldIdLst>
  <p:sldSz cx="11522075" cy="6480175"/>
  <p:notesSz cx="6858000" cy="9144000"/>
  <p:custDataLst>
    <p:tags r:id="rId27"/>
  </p:custDataLst>
  <p:defaultTextStyle>
    <a:defPPr>
      <a:defRPr lang="zh-CN"/>
    </a:defPPr>
    <a:lvl1pPr marL="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1" userDrawn="1">
          <p15:clr>
            <a:srgbClr val="A4A3A4"/>
          </p15:clr>
        </p15:guide>
        <p15:guide id="2" pos="37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CCE"/>
    <a:srgbClr val="CDD6E8"/>
    <a:srgbClr val="3C5D9F"/>
    <a:srgbClr val="6A83B6"/>
    <a:srgbClr val="004098"/>
    <a:srgbClr val="AC4384"/>
    <a:srgbClr val="774186"/>
    <a:srgbClr val="1A5BA2"/>
    <a:srgbClr val="12408E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85" y="72"/>
      </p:cViewPr>
      <p:guideLst>
        <p:guide orient="horz" pos="2281"/>
        <p:guide pos="37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3A2C8B3-F9D7-4422-8C0E-9194A35BF3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842B054-0CF9-400F-B234-20538BCD453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64235" rtl="0" eaLnBrk="1" latinLnBrk="0" hangingPunct="1"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31800" algn="l" defTabSz="864235" rtl="0" eaLnBrk="1" latinLnBrk="0" hangingPunct="1"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64235" algn="l" defTabSz="864235" rtl="0" eaLnBrk="1" latinLnBrk="0" hangingPunct="1"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296035" algn="l" defTabSz="864235" rtl="0" eaLnBrk="1" latinLnBrk="0" hangingPunct="1"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728470" algn="l" defTabSz="864235" rtl="0" eaLnBrk="1" latinLnBrk="0" hangingPunct="1"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160270" algn="l" defTabSz="8642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42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8642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42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0529"/>
            <a:ext cx="8641556" cy="2256061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300"/>
            </a:lvl1pPr>
            <a:lvl2pPr marL="431800" indent="0" algn="ctr">
              <a:buNone/>
              <a:defRPr sz="190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00"/>
            </a:lvl4pPr>
            <a:lvl5pPr marL="1728470" indent="0" algn="ctr">
              <a:buNone/>
              <a:defRPr sz="1500"/>
            </a:lvl5pPr>
            <a:lvl6pPr marL="2160270" indent="0" algn="ctr">
              <a:buNone/>
              <a:defRPr sz="1500"/>
            </a:lvl6pPr>
            <a:lvl7pPr marL="2592070" indent="0" algn="ctr">
              <a:buNone/>
              <a:defRPr sz="1500"/>
            </a:lvl7pPr>
            <a:lvl8pPr marL="3024505" indent="0" algn="ctr">
              <a:buNone/>
              <a:defRPr sz="1500"/>
            </a:lvl8pPr>
            <a:lvl9pPr marL="3456305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5485" y="345009"/>
            <a:ext cx="2484447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43" y="345009"/>
            <a:ext cx="7309316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41" y="1615545"/>
            <a:ext cx="9937790" cy="269557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141" y="4336618"/>
            <a:ext cx="9937790" cy="1417538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284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245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43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3050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3" y="345010"/>
            <a:ext cx="993779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644" y="1588543"/>
            <a:ext cx="4874377" cy="7785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00" b="1"/>
            </a:lvl4pPr>
            <a:lvl5pPr marL="1728470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070" indent="0">
              <a:buNone/>
              <a:defRPr sz="1500" b="1"/>
            </a:lvl7pPr>
            <a:lvl8pPr marL="3024505" indent="0">
              <a:buNone/>
              <a:defRPr sz="1500" b="1"/>
            </a:lvl8pPr>
            <a:lvl9pPr marL="345630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644" y="2367064"/>
            <a:ext cx="4874377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3050" y="1588543"/>
            <a:ext cx="4898383" cy="7785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00" b="1"/>
            </a:lvl4pPr>
            <a:lvl5pPr marL="1728470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070" indent="0">
              <a:buNone/>
              <a:defRPr sz="1500" b="1"/>
            </a:lvl7pPr>
            <a:lvl8pPr marL="3024505" indent="0">
              <a:buNone/>
              <a:defRPr sz="1500" b="1"/>
            </a:lvl8pPr>
            <a:lvl9pPr marL="345630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3050" y="2367064"/>
            <a:ext cx="4898383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00"/>
            </a:lvl1pPr>
            <a:lvl2pPr marL="431800" indent="0">
              <a:buNone/>
              <a:defRPr sz="1300"/>
            </a:lvl2pPr>
            <a:lvl3pPr marL="864235" indent="0">
              <a:buNone/>
              <a:defRPr sz="1100"/>
            </a:lvl3pPr>
            <a:lvl4pPr marL="1296035" indent="0">
              <a:buNone/>
              <a:defRPr sz="900"/>
            </a:lvl4pPr>
            <a:lvl5pPr marL="1728470" indent="0">
              <a:buNone/>
              <a:defRPr sz="900"/>
            </a:lvl5pPr>
            <a:lvl6pPr marL="2160270" indent="0">
              <a:buNone/>
              <a:defRPr sz="900"/>
            </a:lvl6pPr>
            <a:lvl7pPr marL="2592070" indent="0">
              <a:buNone/>
              <a:defRPr sz="900"/>
            </a:lvl7pPr>
            <a:lvl8pPr marL="3024505" indent="0">
              <a:buNone/>
              <a:defRPr sz="900"/>
            </a:lvl8pPr>
            <a:lvl9pPr marL="345630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 marL="0" indent="0">
              <a:buNone/>
              <a:defRPr sz="3000"/>
            </a:lvl1pPr>
            <a:lvl2pPr marL="431800" indent="0">
              <a:buNone/>
              <a:defRPr sz="2600"/>
            </a:lvl2pPr>
            <a:lvl3pPr marL="864235" indent="0">
              <a:buNone/>
              <a:defRPr sz="2300"/>
            </a:lvl3pPr>
            <a:lvl4pPr marL="1296035" indent="0">
              <a:buNone/>
              <a:defRPr sz="1900"/>
            </a:lvl4pPr>
            <a:lvl5pPr marL="1728470" indent="0">
              <a:buNone/>
              <a:defRPr sz="1900"/>
            </a:lvl5pPr>
            <a:lvl6pPr marL="2160270" indent="0">
              <a:buNone/>
              <a:defRPr sz="1900"/>
            </a:lvl6pPr>
            <a:lvl7pPr marL="2592070" indent="0">
              <a:buNone/>
              <a:defRPr sz="1900"/>
            </a:lvl7pPr>
            <a:lvl8pPr marL="3024505" indent="0">
              <a:buNone/>
              <a:defRPr sz="1900"/>
            </a:lvl8pPr>
            <a:lvl9pPr marL="3456305" indent="0">
              <a:buNone/>
              <a:defRPr sz="1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00"/>
            </a:lvl1pPr>
            <a:lvl2pPr marL="431800" indent="0">
              <a:buNone/>
              <a:defRPr sz="1300"/>
            </a:lvl2pPr>
            <a:lvl3pPr marL="864235" indent="0">
              <a:buNone/>
              <a:defRPr sz="1100"/>
            </a:lvl3pPr>
            <a:lvl4pPr marL="1296035" indent="0">
              <a:buNone/>
              <a:defRPr sz="900"/>
            </a:lvl4pPr>
            <a:lvl5pPr marL="1728470" indent="0">
              <a:buNone/>
              <a:defRPr sz="900"/>
            </a:lvl5pPr>
            <a:lvl6pPr marL="2160270" indent="0">
              <a:buNone/>
              <a:defRPr sz="900"/>
            </a:lvl6pPr>
            <a:lvl7pPr marL="2592070" indent="0">
              <a:buNone/>
              <a:defRPr sz="900"/>
            </a:lvl7pPr>
            <a:lvl8pPr marL="3024505" indent="0">
              <a:buNone/>
              <a:defRPr sz="900"/>
            </a:lvl8pPr>
            <a:lvl9pPr marL="345630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143" y="345010"/>
            <a:ext cx="9937790" cy="1252534"/>
          </a:xfrm>
          <a:prstGeom prst="rect">
            <a:avLst/>
          </a:prstGeom>
        </p:spPr>
        <p:txBody>
          <a:bodyPr vert="horz" lIns="86411" tIns="43205" rIns="86411" bIns="4320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143" y="1725046"/>
            <a:ext cx="9937790" cy="4111612"/>
          </a:xfrm>
          <a:prstGeom prst="rect">
            <a:avLst/>
          </a:prstGeom>
        </p:spPr>
        <p:txBody>
          <a:bodyPr vert="horz" lIns="86411" tIns="43205" rIns="86411" bIns="4320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143" y="6006163"/>
            <a:ext cx="2592467" cy="345009"/>
          </a:xfrm>
          <a:prstGeom prst="rect">
            <a:avLst/>
          </a:prstGeom>
        </p:spPr>
        <p:txBody>
          <a:bodyPr vert="horz" lIns="86411" tIns="43205" rIns="86411" bIns="4320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6B169-E305-4F7B-8A65-ACE2B101B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6688" y="6006163"/>
            <a:ext cx="3888700" cy="345009"/>
          </a:xfrm>
          <a:prstGeom prst="rect">
            <a:avLst/>
          </a:prstGeom>
        </p:spPr>
        <p:txBody>
          <a:bodyPr vert="horz" lIns="86411" tIns="43205" rIns="86411" bIns="4320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7465" y="6006163"/>
            <a:ext cx="2592467" cy="345009"/>
          </a:xfrm>
          <a:prstGeom prst="rect">
            <a:avLst/>
          </a:prstGeom>
        </p:spPr>
        <p:txBody>
          <a:bodyPr vert="horz" lIns="86411" tIns="43205" rIns="86411" bIns="4320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EFB3-8ED2-4592-A1CC-D9AB009053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微软雅黑" panose="020B0503020204020204" charset="-122"/>
          <a:ea typeface="+mj-ea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3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4.xml"/><Relationship Id="rId21" Type="http://schemas.openxmlformats.org/officeDocument/2006/relationships/image" Target="../media/image19.svg"/><Relationship Id="rId20" Type="http://schemas.openxmlformats.org/officeDocument/2006/relationships/image" Target="../media/image18.png"/><Relationship Id="rId2" Type="http://schemas.openxmlformats.org/officeDocument/2006/relationships/image" Target="../media/image3.svg"/><Relationship Id="rId19" Type="http://schemas.openxmlformats.org/officeDocument/2006/relationships/tags" Target="../tags/tag3.xml"/><Relationship Id="rId18" Type="http://schemas.openxmlformats.org/officeDocument/2006/relationships/image" Target="../media/image17.svg"/><Relationship Id="rId17" Type="http://schemas.openxmlformats.org/officeDocument/2006/relationships/image" Target="../media/image16.png"/><Relationship Id="rId16" Type="http://schemas.openxmlformats.org/officeDocument/2006/relationships/tags" Target="../tags/tag2.xml"/><Relationship Id="rId15" Type="http://schemas.openxmlformats.org/officeDocument/2006/relationships/image" Target="../media/image15.svg"/><Relationship Id="rId14" Type="http://schemas.openxmlformats.org/officeDocument/2006/relationships/image" Target="../media/image14.png"/><Relationship Id="rId13" Type="http://schemas.openxmlformats.org/officeDocument/2006/relationships/tags" Target="../tags/tag1.xml"/><Relationship Id="rId12" Type="http://schemas.openxmlformats.org/officeDocument/2006/relationships/image" Target="../media/image13.svg"/><Relationship Id="rId11" Type="http://schemas.openxmlformats.org/officeDocument/2006/relationships/image" Target="../media/image12.png"/><Relationship Id="rId10" Type="http://schemas.openxmlformats.org/officeDocument/2006/relationships/image" Target="../media/image11.sv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.png"/><Relationship Id="rId7" Type="http://schemas.openxmlformats.org/officeDocument/2006/relationships/tags" Target="../tags/tag26.xml"/><Relationship Id="rId6" Type="http://schemas.openxmlformats.org/officeDocument/2006/relationships/image" Target="../media/image28.png"/><Relationship Id="rId5" Type="http://schemas.openxmlformats.org/officeDocument/2006/relationships/tags" Target="../tags/tag25.xml"/><Relationship Id="rId4" Type="http://schemas.openxmlformats.org/officeDocument/2006/relationships/image" Target="../media/image27.png"/><Relationship Id="rId3" Type="http://schemas.openxmlformats.org/officeDocument/2006/relationships/tags" Target="../tags/tag24.xml"/><Relationship Id="rId2" Type="http://schemas.openxmlformats.org/officeDocument/2006/relationships/image" Target="../media/image26.png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svg"/><Relationship Id="rId8" Type="http://schemas.openxmlformats.org/officeDocument/2006/relationships/image" Target="../media/image33.png"/><Relationship Id="rId7" Type="http://schemas.openxmlformats.org/officeDocument/2006/relationships/image" Target="../media/image10.png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32.svg"/><Relationship Id="rId3" Type="http://schemas.openxmlformats.org/officeDocument/2006/relationships/image" Target="../media/image2.png"/><Relationship Id="rId2" Type="http://schemas.openxmlformats.org/officeDocument/2006/relationships/image" Target="../media/image31.sv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3.png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tags" Target="../tags/tag16.xml"/><Relationship Id="rId3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D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07-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2733675" cy="1790700"/>
          </a:xfrm>
          <a:prstGeom prst="rect">
            <a:avLst/>
          </a:prstGeom>
        </p:spPr>
      </p:pic>
      <p:pic>
        <p:nvPicPr>
          <p:cNvPr id="32" name="图片 31" descr="07-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3575" y="2960370"/>
            <a:ext cx="3238500" cy="2740660"/>
          </a:xfrm>
          <a:prstGeom prst="rect">
            <a:avLst/>
          </a:prstGeom>
        </p:spPr>
      </p:pic>
      <p:pic>
        <p:nvPicPr>
          <p:cNvPr id="14" name="图片 13" descr="07-3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3525" y="0"/>
            <a:ext cx="3641725" cy="4596130"/>
          </a:xfrm>
          <a:prstGeom prst="rect">
            <a:avLst/>
          </a:prstGeom>
        </p:spPr>
      </p:pic>
      <p:pic>
        <p:nvPicPr>
          <p:cNvPr id="29" name="图片 28" descr="07-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2340610"/>
            <a:ext cx="3430270" cy="3442335"/>
          </a:xfrm>
          <a:prstGeom prst="rect">
            <a:avLst/>
          </a:prstGeom>
        </p:spPr>
      </p:pic>
      <p:pic>
        <p:nvPicPr>
          <p:cNvPr id="33" name="图片 32" descr="07-5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17295" y="307340"/>
            <a:ext cx="4986655" cy="49866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810" y="4365625"/>
            <a:ext cx="11525250" cy="212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1930" y="1118870"/>
            <a:ext cx="11113770" cy="3804920"/>
          </a:xfrm>
          <a:prstGeom prst="rect">
            <a:avLst/>
          </a:prstGeom>
          <a:noFill/>
        </p:spPr>
        <p:txBody>
          <a:bodyPr wrap="square" lIns="86411" tIns="43205" rIns="86411" bIns="43205" rtlCol="0">
            <a:no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基于模型的优化 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(Model-Based Optimization）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MBO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774606" y="5372702"/>
            <a:ext cx="1974215" cy="361315"/>
          </a:xfrm>
          <a:prstGeom prst="roundRect">
            <a:avLst/>
          </a:prstGeom>
          <a:solidFill>
            <a:srgbClr val="123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4540" y="561975"/>
            <a:ext cx="2274570" cy="667385"/>
          </a:xfrm>
          <a:prstGeom prst="rect">
            <a:avLst/>
          </a:prstGeom>
        </p:spPr>
      </p:pic>
      <p:sp>
        <p:nvSpPr>
          <p:cNvPr id="8" name="TextBox 15"/>
          <p:cNvSpPr txBox="1"/>
          <p:nvPr/>
        </p:nvSpPr>
        <p:spPr>
          <a:xfrm>
            <a:off x="4915630" y="5385090"/>
            <a:ext cx="4775200" cy="347345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汇报人：黄宇    </a:t>
            </a: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zh-CN" altLang="en-US" dirty="0">
                <a:solidFill>
                  <a:schemeClr val="bg1"/>
                </a:solidFill>
              </a:rPr>
              <a:t>汇报日期：</a:t>
            </a:r>
            <a:r>
              <a:rPr lang="en-US" altLang="zh-CN" dirty="0">
                <a:solidFill>
                  <a:schemeClr val="bg1"/>
                </a:solidFill>
              </a:rPr>
              <a:t>XXXX.XX.XX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365625"/>
            <a:ext cx="11525250" cy="36000"/>
          </a:xfrm>
          <a:prstGeom prst="rect">
            <a:avLst/>
          </a:prstGeom>
          <a:gradFill>
            <a:gsLst>
              <a:gs pos="0">
                <a:srgbClr val="036EB8"/>
              </a:gs>
              <a:gs pos="29000">
                <a:srgbClr val="2EA7E0">
                  <a:alpha val="50000"/>
                </a:srgbClr>
              </a:gs>
              <a:gs pos="100000">
                <a:srgbClr val="2EA7E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4521199" y="4624591"/>
            <a:ext cx="2479675" cy="525145"/>
            <a:chOff x="4439602" y="4624591"/>
            <a:chExt cx="2479675" cy="525145"/>
          </a:xfrm>
        </p:grpSpPr>
        <p:pic>
          <p:nvPicPr>
            <p:cNvPr id="2" name="图片 1" descr="0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94132" y="4624591"/>
              <a:ext cx="525145" cy="525145"/>
            </a:xfrm>
            <a:prstGeom prst="rect">
              <a:avLst/>
            </a:prstGeom>
          </p:spPr>
        </p:pic>
        <p:pic>
          <p:nvPicPr>
            <p:cNvPr id="5" name="图片 4" descr="02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439602" y="4624591"/>
              <a:ext cx="525145" cy="525145"/>
            </a:xfrm>
            <a:prstGeom prst="rect">
              <a:avLst/>
            </a:prstGeom>
          </p:spPr>
        </p:pic>
        <p:pic>
          <p:nvPicPr>
            <p:cNvPr id="10" name="图片 9" descr="0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16867" y="4624591"/>
              <a:ext cx="525145" cy="525145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 flipH="1">
              <a:off x="5186362" y="4703966"/>
              <a:ext cx="8890" cy="366395"/>
            </a:xfrm>
            <a:prstGeom prst="line">
              <a:avLst/>
            </a:prstGeom>
            <a:ln w="12700">
              <a:solidFill>
                <a:srgbClr val="123D89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22"/>
              </p:custDataLst>
            </p:nvPr>
          </p:nvCxnSpPr>
          <p:spPr>
            <a:xfrm flipH="1">
              <a:off x="6163627" y="4703966"/>
              <a:ext cx="8890" cy="366395"/>
            </a:xfrm>
            <a:prstGeom prst="line">
              <a:avLst/>
            </a:prstGeom>
            <a:ln w="12700">
              <a:solidFill>
                <a:srgbClr val="123D89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8157210" y="5967095"/>
            <a:ext cx="34905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汇报日期：</a:t>
            </a:r>
            <a:r>
              <a:rPr lang="en-US" altLang="zh-CN"/>
              <a:t>2025</a:t>
            </a:r>
            <a:r>
              <a:rPr lang="zh-CN" altLang="en-US"/>
              <a:t>年</a:t>
            </a:r>
            <a:r>
              <a:rPr lang="en-US" altLang="zh-CN"/>
              <a:t>6</a:t>
            </a:r>
            <a:r>
              <a:rPr lang="zh-CN" altLang="en-US"/>
              <a:t>月</a:t>
            </a:r>
            <a:r>
              <a:rPr lang="en-US" altLang="zh-CN"/>
              <a:t>9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离线MBO待解决的问题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845" y="2806065"/>
            <a:ext cx="11247755" cy="2660650"/>
          </a:xfrm>
        </p:spPr>
        <p:txBody>
          <a:bodyPr>
            <a:normAutofit/>
          </a:bodyPr>
          <a:p>
            <a:r>
              <a:rPr lang="zh-CN" altLang="en-US" sz="2000"/>
              <a:t>稳健和现实的基准测试（Robust and Realistic Benchmarking）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代理模型的不确定性估计（Uncertainty Estimation of Surrogate Model）</a:t>
            </a:r>
            <a:endParaRPr lang="zh-CN" altLang="en-US" sz="20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845" y="1938020"/>
            <a:ext cx="9295765" cy="3263900"/>
          </a:xfrm>
        </p:spPr>
        <p:txBody>
          <a:bodyPr>
            <a:normAutofit fontScale="70000"/>
          </a:bodyPr>
          <a:p>
            <a:pPr fontAlgn="auto">
              <a:lnSpc>
                <a:spcPct val="110000"/>
              </a:lnSpc>
              <a:spcBef>
                <a:spcPts val="900"/>
              </a:spcBef>
            </a:pPr>
            <a:r>
              <a:rPr lang="zh-CN" altLang="en-US"/>
              <a:t>一些基准测试——例如TFB8和TFB10 (Barrera et al., [NT0]2016a)（主要讨论了转录因子（TFs）的变异及其对DNA结合活性的影响）——</a:t>
            </a:r>
            <a:r>
              <a:rPr lang="zh-CN" altLang="en-US" b="1"/>
              <a:t>提供了过于受限的搜索空间</a:t>
            </a:r>
            <a:r>
              <a:rPr lang="zh-CN" altLang="en-US"/>
              <a:t>，即使是简单的梯度上升方法也能取得不错的结果，这使得区分更复杂算法的性能变得困难。</a:t>
            </a:r>
            <a:endParaRPr lang="zh-CN" altLang="en-US"/>
          </a:p>
          <a:p>
            <a:pPr fontAlgn="auto">
              <a:lnSpc>
                <a:spcPct val="110000"/>
              </a:lnSpc>
              <a:spcBef>
                <a:spcPts val="900"/>
              </a:spcBef>
            </a:pPr>
            <a:endParaRPr lang="zh-CN" altLang="en-US"/>
          </a:p>
          <a:p>
            <a:pPr fontAlgn="auto">
              <a:lnSpc>
                <a:spcPct val="110000"/>
              </a:lnSpc>
              <a:spcBef>
                <a:spcPts val="900"/>
              </a:spcBef>
            </a:pPr>
            <a:r>
              <a:rPr lang="zh-CN" altLang="en-US"/>
              <a:t>其次，像超导体（superconductor）这样的基准测试 (Hamidieh, 2018) 通常依赖于学习到的预言机进行评估，这可能容易受到操纵，并且可能</a:t>
            </a:r>
            <a:r>
              <a:rPr lang="zh-CN" altLang="en-US" b="1"/>
              <a:t>无法准确反映真实的性能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10000"/>
              </a:lnSpc>
              <a:spcBef>
                <a:spcPts val="900"/>
              </a:spcBef>
            </a:pPr>
            <a:endParaRPr lang="zh-CN" altLang="en-US"/>
          </a:p>
          <a:p>
            <a:pPr fontAlgn="auto">
              <a:lnSpc>
                <a:spcPct val="110000"/>
              </a:lnSpc>
              <a:spcBef>
                <a:spcPts val="900"/>
              </a:spcBef>
            </a:pPr>
            <a:r>
              <a:rPr lang="zh-CN" altLang="en-US"/>
              <a:t>展望未来，至关重要的是开发不仅呈现更具挑战性的搜索空间，而且还包含严格、可靠的评估协议（能够抵抗利用）的基准测试。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92143" y="685370"/>
            <a:ext cx="9937790" cy="1252534"/>
          </a:xfrm>
          <a:prstGeom prst="rect">
            <a:avLst/>
          </a:prstGeom>
        </p:spPr>
        <p:txBody>
          <a:bodyPr vert="horz" lIns="86411" tIns="43205" rIns="86411" bIns="43205" rtlCol="0" anchor="ctr">
            <a:normAutofit/>
          </a:bodyPr>
          <a:lstStyle>
            <a:lvl1pPr algn="l" defTabSz="8642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微软雅黑" panose="020B0503020204020204" charset="-122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稳健和现实的基准测试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Robust and Realistic Benchmarking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778" y="686640"/>
            <a:ext cx="9937790" cy="1252534"/>
          </a:xfrm>
        </p:spPr>
        <p:txBody>
          <a:bodyPr>
            <a:normAutofit/>
          </a:bodyPr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  <a:sym typeface="+mn-ea"/>
              </a:rPr>
              <a:t>代理模型的不确定性估计</a:t>
            </a:r>
            <a:b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</a:br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  <a:sym typeface="+mn-ea"/>
              </a:rPr>
              <a:t>Uncertainty Estimation of Surrogate Model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3145" y="2189480"/>
            <a:ext cx="8277860" cy="2818130"/>
          </a:xfrm>
        </p:spPr>
        <p:txBody>
          <a:bodyPr>
            <a:normAutofit fontScale="70000"/>
          </a:bodyPr>
          <a:p>
            <a:pPr fontAlgn="auto">
              <a:lnSpc>
                <a:spcPct val="110000"/>
              </a:lnSpc>
              <a:spcBef>
                <a:spcPts val="900"/>
              </a:spcBef>
            </a:pPr>
            <a:r>
              <a:rPr lang="zh-CN" altLang="en-US"/>
              <a:t>代理模型在没有访问真实系统的情况下进行训练，可能会对某些输入做出</a:t>
            </a:r>
            <a:r>
              <a:rPr lang="zh-CN" altLang="en-US" b="1"/>
              <a:t>错误</a:t>
            </a:r>
            <a:r>
              <a:rPr lang="zh-CN" altLang="en-US"/>
              <a:t>或</a:t>
            </a:r>
            <a:r>
              <a:rPr lang="zh-CN" altLang="en-US" b="1"/>
              <a:t>过于乐观的预测</a:t>
            </a:r>
            <a:r>
              <a:rPr lang="zh-CN" altLang="en-US"/>
              <a:t>。如果算法无法识别这些预测中的高不确定性，就可能采用这些“虚假”的高预测区域，导致优化结果失效甚至有害。</a:t>
            </a:r>
            <a:endParaRPr lang="zh-CN" altLang="en-US"/>
          </a:p>
          <a:p>
            <a:pPr fontAlgn="auto">
              <a:lnSpc>
                <a:spcPct val="110000"/>
              </a:lnSpc>
              <a:spcBef>
                <a:spcPts val="900"/>
              </a:spcBef>
            </a:pPr>
            <a:endParaRPr lang="zh-CN" altLang="en-US"/>
          </a:p>
          <a:p>
            <a:pPr fontAlgn="auto">
              <a:lnSpc>
                <a:spcPct val="110000"/>
              </a:lnSpc>
              <a:spcBef>
                <a:spcPts val="900"/>
              </a:spcBef>
            </a:pPr>
            <a:endParaRPr lang="zh-CN" altLang="en-US"/>
          </a:p>
          <a:p>
            <a:pPr fontAlgn="auto">
              <a:lnSpc>
                <a:spcPct val="110000"/>
              </a:lnSpc>
              <a:spcBef>
                <a:spcPts val="900"/>
              </a:spcBef>
            </a:pPr>
            <a:r>
              <a:rPr lang="zh-CN" altLang="en-US" b="1"/>
              <a:t>核心目标：</a:t>
            </a:r>
            <a:r>
              <a:rPr lang="zh-CN" altLang="en-US"/>
              <a:t>在无法主动收集数据的离线场景中，确保优化过程安全、有效、可控。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2305050"/>
            <a:ext cx="4680585" cy="2808605"/>
          </a:xfrm>
        </p:spPr>
        <p:txBody>
          <a:bodyPr>
            <a:normAutofit fontScale="70000"/>
          </a:bodyPr>
          <a:p>
            <a:r>
              <a:rPr lang="zh-CN" altLang="en-US"/>
              <a:t>对抗正则化（Adversarial Regularization）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平滑先验（Smoothness Priors）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基于核的方法（Kernel-based Methods）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贝叶斯方法（Bayesian Methods）</a:t>
            </a: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92778" y="473915"/>
            <a:ext cx="9937790" cy="1252534"/>
          </a:xfrm>
          <a:prstGeom prst="rect">
            <a:avLst/>
          </a:prstGeom>
        </p:spPr>
        <p:txBody>
          <a:bodyPr vert="horz" lIns="86411" tIns="43205" rIns="86411" bIns="43205" rtlCol="0" anchor="ctr">
            <a:normAutofit/>
          </a:bodyPr>
          <a:lstStyle>
            <a:lvl1pPr algn="l" defTabSz="8642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微软雅黑" panose="020B0503020204020204" charset="-122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92778" y="686640"/>
            <a:ext cx="9937790" cy="1252534"/>
          </a:xfrm>
          <a:prstGeom prst="rect">
            <a:avLst/>
          </a:prstGeom>
        </p:spPr>
        <p:txBody>
          <a:bodyPr vert="horz" lIns="86411" tIns="43205" rIns="86411" bIns="43205" rtlCol="0" anchor="ctr">
            <a:normAutofit/>
          </a:bodyPr>
          <a:lstStyle>
            <a:lvl1pPr algn="l" defTabSz="8642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微软雅黑" panose="020B0503020204020204" charset="-122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  <a:sym typeface="+mn-ea"/>
              </a:rPr>
              <a:t>代理模型的不确定性估计</a:t>
            </a:r>
            <a:b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</a:br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  <a:sym typeface="+mn-ea"/>
              </a:rPr>
              <a:t>Uncertainty Estimation of Surrogate Model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22645" y="2061845"/>
            <a:ext cx="5149850" cy="3166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15900" indent="-215900" algn="l">
              <a:lnSpc>
                <a:spcPct val="90000"/>
              </a:lnSpc>
              <a:spcBef>
                <a:spcPts val="94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蒙特卡洛Dropout（Monte Carlo Dropout, MC Dropout）</a:t>
            </a:r>
            <a:endParaRPr lang="zh-CN" altLang="en-US" sz="1800"/>
          </a:p>
          <a:p>
            <a:pPr marL="215900" indent="-215900" algn="l">
              <a:lnSpc>
                <a:spcPct val="90000"/>
              </a:lnSpc>
              <a:spcBef>
                <a:spcPts val="945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1800"/>
          </a:p>
          <a:p>
            <a:pPr marL="215900" indent="-215900" algn="l">
              <a:lnSpc>
                <a:spcPct val="90000"/>
              </a:lnSpc>
              <a:spcBef>
                <a:spcPts val="94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深度集成（Deep Ensembles）</a:t>
            </a:r>
            <a:endParaRPr lang="zh-CN" altLang="en-US" sz="1800"/>
          </a:p>
          <a:p>
            <a:pPr marL="215900" indent="-215900" algn="l">
              <a:lnSpc>
                <a:spcPct val="90000"/>
              </a:lnSpc>
              <a:spcBef>
                <a:spcPts val="945"/>
              </a:spcBef>
              <a:buClrTx/>
              <a:buSzTx/>
              <a:buFont typeface="Arial" panose="020B0604020202020204" pitchFamily="34" charset="0"/>
              <a:buChar char="•"/>
            </a:pPr>
            <a:endParaRPr lang="zh-CN" altLang="en-US" sz="1800"/>
          </a:p>
          <a:p>
            <a:pPr marL="215900" indent="-215900" algn="l">
              <a:lnSpc>
                <a:spcPct val="90000"/>
              </a:lnSpc>
              <a:spcBef>
                <a:spcPts val="94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/>
              <a:t>包含不确定性的保守搜索（Uncertainty Measures for Conservative Search）</a:t>
            </a:r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5922645" y="4614545"/>
            <a:ext cx="5765800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这个领域取得很多了进展，但它们仍然不足以提供一个强大的解决方案。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845" y="2501900"/>
            <a:ext cx="9937750" cy="3335020"/>
          </a:xfrm>
        </p:spPr>
        <p:txBody>
          <a:bodyPr/>
          <a:p>
            <a:pPr marL="0" indent="0">
              <a:buNone/>
            </a:pPr>
            <a:r>
              <a:rPr lang="zh-CN" altLang="en-US"/>
              <a:t>一种典型的问题：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OOD问题 (Out-of-Distribution Problem)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92778" y="686640"/>
            <a:ext cx="9937790" cy="1252534"/>
          </a:xfrm>
          <a:prstGeom prst="rect">
            <a:avLst/>
          </a:prstGeom>
        </p:spPr>
        <p:txBody>
          <a:bodyPr vert="horz" lIns="86411" tIns="43205" rIns="86411" bIns="43205" rtlCol="0" anchor="ctr">
            <a:normAutofit/>
          </a:bodyPr>
          <a:lstStyle>
            <a:lvl1pPr algn="l" defTabSz="8642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微软雅黑" panose="020B0503020204020204" charset="-122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  <a:sym typeface="+mn-ea"/>
              </a:rPr>
              <a:t>代理模型的不确定性估计</a:t>
            </a:r>
            <a:b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</a:br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  <a:sym typeface="+mn-ea"/>
              </a:rPr>
              <a:t>Uncertainty Estimation of Surrogate Model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491060"/>
            <a:ext cx="9937790" cy="1252534"/>
          </a:xfrm>
        </p:spPr>
        <p:txBody>
          <a:bodyPr/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Offline MBO遇到的问题</a:t>
            </a:r>
            <a:r>
              <a:rPr lang="en-US" altLang="zh-CN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 - OOD</a:t>
            </a:r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问题 </a:t>
            </a:r>
            <a:b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</a:br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(Out-of-Distribution Problem)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7265" y="1743710"/>
            <a:ext cx="7767955" cy="3751580"/>
          </a:xfrm>
        </p:spPr>
        <p:txBody>
          <a:bodyPr>
            <a:normAutofit fontScale="90000" lnSpcReduction="10000"/>
          </a:bodyPr>
          <a:p>
            <a:pPr fontAlgn="auto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b="1"/>
              <a:t>“分布内” (In-Distribution, ID) vs. “分布外” (Out-of-Distribution, OOD)</a:t>
            </a:r>
            <a:r>
              <a:rPr lang="zh-CN" altLang="en-US" sz="2400"/>
              <a:t>：</a:t>
            </a:r>
            <a:endParaRPr lang="zh-CN" altLang="en-US" sz="2400"/>
          </a:p>
          <a:p>
            <a:pPr fontAlgn="auto">
              <a:lnSpc>
                <a:spcPct val="120000"/>
              </a:lnSpc>
              <a:spcBef>
                <a:spcPts val="900"/>
              </a:spcBef>
            </a:pPr>
            <a:endParaRPr lang="zh-CN" altLang="en-US" sz="2400"/>
          </a:p>
          <a:p>
            <a:pPr fontAlgn="auto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b="1"/>
              <a:t>ID 数据</a:t>
            </a:r>
            <a:r>
              <a:rPr lang="zh-CN" altLang="en-US" sz="2400"/>
              <a:t>：指与模型训练数据来自相同或相似分布的数据。模型通常在这些数据上表现良好，因为它们学习了这些数据的模式。</a:t>
            </a:r>
            <a:endParaRPr lang="zh-CN" altLang="en-US" sz="2400"/>
          </a:p>
          <a:p>
            <a:pPr fontAlgn="auto">
              <a:lnSpc>
                <a:spcPct val="120000"/>
              </a:lnSpc>
              <a:spcBef>
                <a:spcPts val="900"/>
              </a:spcBef>
            </a:pPr>
            <a:r>
              <a:rPr lang="zh-CN" altLang="en-US" sz="2400" b="1"/>
              <a:t>OOD 数据</a:t>
            </a:r>
            <a:r>
              <a:rPr lang="zh-CN" altLang="en-US" sz="2400"/>
              <a:t>：指与模型训练数据来自显著不同分布的数据。这些数据可能包含模型在训练期间从未见过的特征、组合或上下文。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480" y="2503170"/>
            <a:ext cx="5387975" cy="2633980"/>
          </a:xfrm>
        </p:spPr>
        <p:txBody>
          <a:bodyPr/>
          <a:p>
            <a:pPr fontAlgn="auto">
              <a:lnSpc>
                <a:spcPct val="120000"/>
              </a:lnSpc>
              <a:spcBef>
                <a:spcPts val="900"/>
              </a:spcBef>
            </a:pPr>
            <a:r>
              <a:rPr lang="zh-CN" altLang="en-US" b="1"/>
              <a:t>OOD 问题</a:t>
            </a:r>
            <a:r>
              <a:rPr lang="zh-CN" altLang="en-US"/>
              <a:t> 就是指机器学习模型在与训练数据分布显著不同的新数据（即“分布外”数据）上表现不佳或做出不可靠预测的现象。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92778" y="491695"/>
            <a:ext cx="9937790" cy="1252534"/>
          </a:xfrm>
          <a:prstGeom prst="rect">
            <a:avLst/>
          </a:prstGeom>
        </p:spPr>
        <p:txBody>
          <a:bodyPr vert="horz" lIns="86411" tIns="43205" rIns="86411" bIns="43205" rtlCol="0" anchor="ctr">
            <a:normAutofit/>
          </a:bodyPr>
          <a:lstStyle>
            <a:lvl1pPr algn="l" defTabSz="8642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微软雅黑" panose="020B0503020204020204" charset="-122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Offline MBO遇到的问题</a:t>
            </a:r>
            <a:r>
              <a:rPr lang="en-US" altLang="zh-CN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 - OOD</a:t>
            </a:r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问题 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(Out-of-Distribution Problem)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780530" y="1744345"/>
            <a:ext cx="4495800" cy="37795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794590"/>
            <a:ext cx="9937790" cy="1252534"/>
          </a:xfrm>
        </p:spPr>
        <p:txBody>
          <a:bodyPr>
            <a:normAutofit fontScale="90000"/>
          </a:bodyPr>
          <a:p>
            <a:r>
              <a:rPr lang="en-US" altLang="zh-CN" b="1" dirty="0">
                <a:solidFill>
                  <a:srgbClr val="00489D"/>
                </a:solidFill>
                <a:latin typeface="+mn-lt"/>
                <a:ea typeface="+mn-ea"/>
                <a:cs typeface="+mn-cs"/>
                <a:sym typeface="+mn-ea"/>
              </a:rPr>
              <a:t> OOD</a:t>
            </a:r>
            <a:r>
              <a:rPr lang="zh-CN" altLang="en-US" b="1" dirty="0">
                <a:solidFill>
                  <a:srgbClr val="00489D"/>
                </a:solidFill>
                <a:latin typeface="+mn-lt"/>
                <a:ea typeface="+mn-ea"/>
                <a:cs typeface="+mn-cs"/>
                <a:sym typeface="+mn-ea"/>
              </a:rPr>
              <a:t>问题的一种解决方案</a:t>
            </a:r>
            <a:br>
              <a:rPr lang="zh-CN" altLang="en-US" b="1" dirty="0">
                <a:solidFill>
                  <a:srgbClr val="00489D"/>
                </a:solidFill>
                <a:latin typeface="+mn-lt"/>
                <a:ea typeface="+mn-ea"/>
                <a:cs typeface="+mn-cs"/>
                <a:sym typeface="+mn-ea"/>
              </a:rPr>
            </a:br>
            <a:br>
              <a:rPr lang="zh-CN" altLang="en-US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</a:br>
            <a:r>
              <a:rPr lang="zh-CN" altLang="en-US" sz="222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结合</a:t>
            </a:r>
            <a:r>
              <a:rPr lang="en-US" altLang="zh-CN" sz="222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to rank </a:t>
            </a:r>
            <a:r>
              <a:rPr lang="zh-CN" altLang="en-US" sz="222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222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Offline MBO</a:t>
            </a:r>
            <a:endParaRPr lang="en-US" altLang="zh-CN" sz="222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71435" y="1557020"/>
            <a:ext cx="2453005" cy="20624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71435" y="3619500"/>
            <a:ext cx="2470785" cy="18675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1845" y="2281555"/>
            <a:ext cx="5765800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离线MBO中一种常见的方法是通过最小化均方误差（MSE）来训练基于回归的代理模型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91845" y="3853815"/>
            <a:ext cx="5765800" cy="1398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这个方法中，我们认为用MSE训练的回归模型与离线MBO的主要目标并不完全一致，离线MBO的主要目标是选择有前景的设计，而不是精确地预测它们的分数。如果代理模型可以根据候选设计的相对分数关系来保持它们的顺序，即使没有精确的预测，它也可以产生最佳设计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63065" y="2895600"/>
            <a:ext cx="3398520" cy="815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75435" y="5395595"/>
            <a:ext cx="3822700" cy="5581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Offline MBO </a:t>
            </a:r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对候选解的评估指标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0" y="1954530"/>
            <a:ext cx="7532370" cy="3542665"/>
          </a:xfrm>
        </p:spPr>
        <p:txBody>
          <a:bodyPr>
            <a:normAutofit fontScale="90000" lnSpcReduction="20000"/>
          </a:bodyPr>
          <a:p>
            <a:pPr fontAlgn="auto">
              <a:lnSpc>
                <a:spcPct val="120000"/>
              </a:lnSpc>
              <a:spcBef>
                <a:spcPts val="900"/>
              </a:spcBef>
            </a:pPr>
            <a:r>
              <a:rPr lang="zh-CN" altLang="en-US"/>
              <a:t>    </a:t>
            </a:r>
            <a:r>
              <a:rPr lang="zh-CN" altLang="en-US" b="1"/>
              <a:t>有效性/实用性 (Usefulness)</a:t>
            </a:r>
            <a:r>
              <a:rPr lang="zh-CN" altLang="en-US"/>
              <a:t>: 产生的候选解在真实目标函数下的表现。</a:t>
            </a:r>
            <a:endParaRPr lang="zh-CN" altLang="en-US"/>
          </a:p>
          <a:p>
            <a:pPr marL="0" indent="0" fontAlgn="auto">
              <a:lnSpc>
                <a:spcPct val="120000"/>
              </a:lnSpc>
              <a:spcBef>
                <a:spcPts val="900"/>
              </a:spcBef>
              <a:buNone/>
            </a:pPr>
            <a:r>
              <a:rPr lang="zh-CN" altLang="en-US"/>
              <a:t>        </a:t>
            </a:r>
            <a:endParaRPr lang="zh-CN" altLang="en-US"/>
          </a:p>
          <a:p>
            <a:pPr fontAlgn="auto">
              <a:lnSpc>
                <a:spcPct val="120000"/>
              </a:lnSpc>
              <a:spcBef>
                <a:spcPts val="900"/>
              </a:spcBef>
            </a:pPr>
            <a:r>
              <a:rPr lang="zh-CN" altLang="en-US"/>
              <a:t>  </a:t>
            </a:r>
            <a:r>
              <a:rPr lang="zh-CN" altLang="en-US" b="1"/>
              <a:t>  新颖性 (Novelty)</a:t>
            </a:r>
            <a:r>
              <a:rPr lang="zh-CN" altLang="en-US"/>
              <a:t>: 产生的候选解与离线数据集中已有设计的差异程度。</a:t>
            </a:r>
            <a:endParaRPr lang="zh-CN" altLang="en-US"/>
          </a:p>
          <a:p>
            <a:pPr marL="0" indent="0" fontAlgn="auto">
              <a:lnSpc>
                <a:spcPct val="120000"/>
              </a:lnSpc>
              <a:spcBef>
                <a:spcPts val="900"/>
              </a:spcBef>
              <a:buNone/>
            </a:pPr>
            <a:r>
              <a:rPr lang="zh-CN" altLang="en-US"/>
              <a:t>       </a:t>
            </a:r>
            <a:endParaRPr lang="zh-CN" altLang="en-US"/>
          </a:p>
          <a:p>
            <a:pPr fontAlgn="auto">
              <a:lnSpc>
                <a:spcPct val="120000"/>
              </a:lnSpc>
              <a:spcBef>
                <a:spcPts val="900"/>
              </a:spcBef>
            </a:pPr>
            <a:r>
              <a:rPr lang="zh-CN" altLang="en-US"/>
              <a:t>   </a:t>
            </a:r>
            <a:r>
              <a:rPr lang="zh-CN" altLang="en-US" b="1"/>
              <a:t>多样性 (Diversity)</a:t>
            </a:r>
            <a:r>
              <a:rPr lang="zh-CN" altLang="en-US"/>
              <a:t>: 产生的候选解对参数空间的探索程度。避免算法仅聚焦于局部区域，提高全局优化能力。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D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7-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283575" y="3739515"/>
            <a:ext cx="3238500" cy="2740660"/>
          </a:xfrm>
          <a:prstGeom prst="rect">
            <a:avLst/>
          </a:prstGeom>
        </p:spPr>
      </p:pic>
      <p:pic>
        <p:nvPicPr>
          <p:cNvPr id="11" name="图片 10" descr="07-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2733675" cy="1790700"/>
          </a:xfrm>
          <a:prstGeom prst="rect">
            <a:avLst/>
          </a:prstGeom>
        </p:spPr>
      </p:pic>
      <p:pic>
        <p:nvPicPr>
          <p:cNvPr id="29" name="图片 28" descr="07-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37840"/>
            <a:ext cx="3430270" cy="3442335"/>
          </a:xfrm>
          <a:prstGeom prst="rect">
            <a:avLst/>
          </a:prstGeom>
        </p:spPr>
      </p:pic>
      <p:pic>
        <p:nvPicPr>
          <p:cNvPr id="31" name="图片 30" descr="07-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265" y="0"/>
            <a:ext cx="4194810" cy="5293995"/>
          </a:xfrm>
          <a:prstGeom prst="rect">
            <a:avLst/>
          </a:prstGeom>
        </p:spPr>
      </p:pic>
      <p:pic>
        <p:nvPicPr>
          <p:cNvPr id="33" name="图片 32" descr="07-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95" y="307340"/>
            <a:ext cx="4986655" cy="4986655"/>
          </a:xfrm>
          <a:prstGeom prst="rect">
            <a:avLst/>
          </a:prstGeom>
        </p:spPr>
      </p:pic>
      <p:pic>
        <p:nvPicPr>
          <p:cNvPr id="3" name="图片 2" descr="logo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1845" y="1127760"/>
            <a:ext cx="2274570" cy="6673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4042" y="2431561"/>
            <a:ext cx="4736551" cy="1901825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THANKS!</a:t>
            </a:r>
            <a:endParaRPr lang="en-US" altLang="zh-CN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谢谢！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Box 17"/>
          <p:cNvSpPr txBox="1"/>
          <p:nvPr>
            <p:custDataLst>
              <p:tags r:id="rId1"/>
            </p:custDataLst>
          </p:nvPr>
        </p:nvSpPr>
        <p:spPr>
          <a:xfrm>
            <a:off x="740413" y="514503"/>
            <a:ext cx="6300470" cy="668020"/>
          </a:xfrm>
          <a:prstGeom prst="rect">
            <a:avLst/>
          </a:prstGeom>
          <a:noFill/>
        </p:spPr>
        <p:txBody>
          <a:bodyPr wrap="none" lIns="115212" tIns="57605" rIns="115212" bIns="57605" rtlCol="0">
            <a:spAutoFit/>
          </a:bodyPr>
          <a:p>
            <a:pPr algn="ctr"/>
            <a:r>
              <a:rPr lang="zh-CN" altLang="en-US" sz="3600" b="1" dirty="0">
                <a:solidFill>
                  <a:srgbClr val="00489D"/>
                </a:solidFill>
              </a:rPr>
              <a:t>什么是基于模型的优化 (MBO)</a:t>
            </a:r>
            <a:endParaRPr lang="zh-CN" altLang="en-US" sz="3600" b="1" dirty="0">
              <a:solidFill>
                <a:srgbClr val="00489D"/>
              </a:solidFill>
            </a:endParaRPr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740410" y="1437640"/>
            <a:ext cx="7465060" cy="4111625"/>
          </a:xfrm>
        </p:spPr>
        <p:txBody>
          <a:bodyPr>
            <a:normAutofit/>
          </a:bodyPr>
          <a:p>
            <a:pPr marL="0" indent="0" fontAlgn="auto">
              <a:lnSpc>
                <a:spcPct val="120000"/>
              </a:lnSpc>
              <a:spcBef>
                <a:spcPts val="900"/>
              </a:spcBef>
              <a:buNone/>
            </a:pPr>
            <a:r>
              <a:rPr lang="zh-CN" altLang="en-US" sz="2400" b="1"/>
              <a:t>基于模型的优化（Model-Based Optimization，MBO）</a:t>
            </a:r>
            <a:r>
              <a:rPr lang="zh-CN" altLang="en-US" sz="2400"/>
              <a:t>是一种用于解决全局优化问题的方法，特别是在</a:t>
            </a:r>
            <a:r>
              <a:rPr lang="zh-CN" altLang="en-US" sz="2400" b="1"/>
              <a:t>目标函数</a:t>
            </a:r>
            <a:r>
              <a:rPr lang="zh-CN" altLang="en-US" sz="2400"/>
              <a:t>计算代价高昂或者限制条件复杂的情况下。</a:t>
            </a:r>
            <a:endParaRPr lang="zh-CN" altLang="en-US" sz="2400"/>
          </a:p>
          <a:p>
            <a:pPr marL="0" indent="0" fontAlgn="auto">
              <a:lnSpc>
                <a:spcPct val="120000"/>
              </a:lnSpc>
              <a:spcBef>
                <a:spcPts val="900"/>
              </a:spcBef>
              <a:buNone/>
            </a:pPr>
            <a:endParaRPr lang="zh-CN" altLang="en-US" sz="2400"/>
          </a:p>
          <a:p>
            <a:pPr marL="0" indent="0" fontAlgn="auto">
              <a:lnSpc>
                <a:spcPct val="120000"/>
              </a:lnSpc>
              <a:spcBef>
                <a:spcPts val="900"/>
              </a:spcBef>
              <a:buNone/>
            </a:pPr>
            <a:r>
              <a:rPr lang="zh-CN" altLang="en-US" sz="2400"/>
              <a:t>MBO的主要思想是使用一个</a:t>
            </a:r>
            <a:r>
              <a:rPr lang="zh-CN" altLang="en-US" sz="2400" b="1"/>
              <a:t>代理模型</a:t>
            </a:r>
            <a:r>
              <a:rPr lang="zh-CN" altLang="en-US" sz="2400"/>
              <a:t>来近似描述目标函数的行为，然后在这个预测模型上进行优化搜索，以找到可能的</a:t>
            </a:r>
            <a:r>
              <a:rPr lang="zh-CN" altLang="en-US" sz="2400" b="1"/>
              <a:t>全局最优解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05140" y="2284095"/>
            <a:ext cx="2990215" cy="12255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2025" y="1376680"/>
            <a:ext cx="7625715" cy="2304415"/>
          </a:xfrm>
        </p:spPr>
        <p:txBody>
          <a:bodyPr>
            <a:normAutofit fontScale="60000"/>
          </a:bodyPr>
          <a:p>
            <a:r>
              <a:rPr lang="zh-CN" altLang="en-US" sz="2400"/>
              <a:t>MBO的关键名词包括：</a:t>
            </a:r>
            <a:endParaRPr lang="zh-CN" altLang="en-US" sz="2400"/>
          </a:p>
          <a:p>
            <a:r>
              <a:rPr lang="zh-CN" altLang="en-US" sz="2400" b="1"/>
              <a:t>目标函数（Objective Function</a:t>
            </a:r>
            <a:r>
              <a:rPr lang="zh-CN" altLang="en-US" sz="2400"/>
              <a:t>）：这是我们想要优化的函数，也就是我们想要最小化或最大化的函数。</a:t>
            </a:r>
            <a:endParaRPr lang="zh-CN" altLang="en-US" sz="2400"/>
          </a:p>
          <a:p>
            <a:r>
              <a:rPr lang="zh-CN" altLang="en-US" sz="2400" b="1"/>
              <a:t>代理模型（Surrogate Model，Oracle）</a:t>
            </a:r>
            <a:r>
              <a:rPr lang="zh-CN" altLang="en-US" sz="2400"/>
              <a:t>：这是一个用于近似目标函数行为的模型，通常是一个机器学习模型。预测模型的选择和训练是MBO的关键步骤。</a:t>
            </a:r>
            <a:endParaRPr lang="zh-CN" altLang="en-US" sz="2400"/>
          </a:p>
          <a:p>
            <a:r>
              <a:rPr lang="zh-CN" altLang="en-US" sz="2400" b="1"/>
              <a:t>全局最优解（Global Optimum）</a:t>
            </a:r>
            <a:r>
              <a:rPr lang="zh-CN" altLang="en-US" sz="2400"/>
              <a:t>：这是目标函数的最优解，也是MBO的最终目标。</a:t>
            </a:r>
            <a:endParaRPr lang="zh-CN" altLang="en-US" sz="2400"/>
          </a:p>
        </p:txBody>
      </p:sp>
      <p:sp>
        <p:nvSpPr>
          <p:cNvPr id="5" name="TextBox 17"/>
          <p:cNvSpPr txBox="1"/>
          <p:nvPr>
            <p:custDataLst>
              <p:tags r:id="rId1"/>
            </p:custDataLst>
          </p:nvPr>
        </p:nvSpPr>
        <p:spPr>
          <a:xfrm>
            <a:off x="740413" y="514503"/>
            <a:ext cx="6300470" cy="668020"/>
          </a:xfrm>
          <a:prstGeom prst="rect">
            <a:avLst/>
          </a:prstGeom>
          <a:noFill/>
        </p:spPr>
        <p:txBody>
          <a:bodyPr wrap="none" lIns="115212" tIns="57605" rIns="115212" bIns="57605" rtlCol="0">
            <a:spAutoFit/>
          </a:bodyPr>
          <a:p>
            <a:pPr algn="ctr"/>
            <a:r>
              <a:rPr lang="zh-CN" altLang="en-US" sz="3600" b="1" dirty="0">
                <a:solidFill>
                  <a:srgbClr val="00489D"/>
                </a:solidFill>
              </a:rPr>
              <a:t>什么是基于模型的优化 (MBO)</a:t>
            </a:r>
            <a:endParaRPr lang="zh-CN" altLang="en-US" sz="3600" b="1" dirty="0">
              <a:solidFill>
                <a:srgbClr val="00489D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57120" y="3429000"/>
            <a:ext cx="4221480" cy="173037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926580" y="3681095"/>
            <a:ext cx="38404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黑色实线：</a:t>
            </a:r>
            <a:r>
              <a:rPr lang="zh-CN" altLang="en-US" sz="1000" b="1"/>
              <a:t>目标函数</a:t>
            </a:r>
            <a:endParaRPr lang="zh-CN" altLang="en-US" sz="1000" b="1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926580" y="3926205"/>
            <a:ext cx="38404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紫色范围：</a:t>
            </a:r>
            <a:r>
              <a:rPr lang="zh-CN" altLang="en-US" sz="1000" b="1"/>
              <a:t>代理模型</a:t>
            </a:r>
            <a:endParaRPr lang="en-US" altLang="zh-CN" sz="1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 dirty="0">
                <a:solidFill>
                  <a:srgbClr val="00489D"/>
                </a:solidFill>
                <a:sym typeface="+mn-ea"/>
              </a:rPr>
              <a:t>基于模型的优化 (MBO)</a:t>
            </a:r>
            <a:endParaRPr lang="en-US" altLang="zh-CN" sz="3600" b="1" dirty="0">
              <a:solidFill>
                <a:srgbClr val="00489D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6400" y="3240405"/>
            <a:ext cx="6700520" cy="2633980"/>
          </a:xfrm>
        </p:spPr>
        <p:txBody>
          <a:bodyPr/>
          <a:p>
            <a:r>
              <a:t>在线MBO VS 离线MBO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35450" y="3444875"/>
            <a:ext cx="3840480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  <a:sym typeface="+mn-ea"/>
              </a:rPr>
              <a:t>在线</a:t>
            </a:r>
            <a:r>
              <a:rPr lang="en-US" altLang="zh-CN" sz="3600" b="1" dirty="0">
                <a:solidFill>
                  <a:srgbClr val="00489D"/>
                </a:solidFill>
                <a:latin typeface="+mn-lt"/>
                <a:ea typeface="+mn-ea"/>
                <a:cs typeface="+mn-cs"/>
                <a:sym typeface="+mn-ea"/>
              </a:rPr>
              <a:t>MBO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845" y="1725295"/>
            <a:ext cx="5426710" cy="3051810"/>
          </a:xfrm>
        </p:spPr>
        <p:txBody>
          <a:bodyPr>
            <a:noAutofit/>
          </a:bodyPr>
          <a:p>
            <a:pPr fontAlgn="auto">
              <a:lnSpc>
                <a:spcPct val="110000"/>
              </a:lnSpc>
              <a:spcBef>
                <a:spcPts val="900"/>
              </a:spcBef>
            </a:pPr>
            <a:r>
              <a:rPr lang="en-US" altLang="zh-CN" sz="1800"/>
              <a:t>       </a:t>
            </a:r>
            <a:r>
              <a:rPr lang="zh-CN" altLang="en-US" sz="1800"/>
              <a:t>通俗地讲，</a:t>
            </a:r>
            <a:r>
              <a:rPr lang="zh-CN" altLang="en-US" sz="1800" b="1"/>
              <a:t>在线</a:t>
            </a:r>
            <a:r>
              <a:rPr lang="en-US" altLang="zh-CN" sz="1800" b="1"/>
              <a:t>MBO</a:t>
            </a:r>
            <a:r>
              <a:rPr lang="zh-CN" altLang="en-US" sz="1800"/>
              <a:t>是一种“边学边用”的智能决策方法。它在一个未知的、动态变化的环境中，实时地构建一个关于环境的</a:t>
            </a:r>
            <a:r>
              <a:rPr lang="zh-CN" altLang="en-US" sz="1800" b="1"/>
              <a:t>“数学模型”（代理模型）</a:t>
            </a:r>
            <a:r>
              <a:rPr lang="zh-CN" altLang="en-US" sz="1800"/>
              <a:t>，然后利用这个模型来预测不同决策可能带来的结果，并从中选择</a:t>
            </a:r>
            <a:r>
              <a:rPr lang="zh-CN" altLang="en-US" sz="1800" b="1"/>
              <a:t>最优的决策去执行</a:t>
            </a:r>
            <a:r>
              <a:rPr lang="zh-CN" altLang="en-US" sz="1800"/>
              <a:t>，最后根据执行后的真实反馈来更新和完善模型，如此循环往复。</a:t>
            </a:r>
            <a:endParaRPr lang="zh-CN" altLang="en-US" sz="1800"/>
          </a:p>
          <a:p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代表方法：贝叶斯优化</a:t>
            </a:r>
            <a:endParaRPr lang="zh-CN" altLang="en-US" sz="1800"/>
          </a:p>
          <a:p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3085" y="1385570"/>
            <a:ext cx="2905125" cy="1174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310" y="2850515"/>
            <a:ext cx="2990215" cy="1225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770" y="4366260"/>
            <a:ext cx="2885440" cy="11601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08210" y="1926590"/>
            <a:ext cx="38404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黑色实线：</a:t>
            </a:r>
            <a:r>
              <a:rPr lang="zh-CN" altLang="en-US" sz="1000" b="1"/>
              <a:t>目标函数</a:t>
            </a:r>
            <a:endParaRPr lang="zh-CN" altLang="en-US" sz="1000" b="1"/>
          </a:p>
        </p:txBody>
      </p:sp>
      <p:sp>
        <p:nvSpPr>
          <p:cNvPr id="8" name="文本框 7"/>
          <p:cNvSpPr txBox="1"/>
          <p:nvPr/>
        </p:nvSpPr>
        <p:spPr>
          <a:xfrm>
            <a:off x="9808210" y="2171700"/>
            <a:ext cx="38404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紫色范围：</a:t>
            </a:r>
            <a:r>
              <a:rPr lang="zh-CN" altLang="en-US" sz="1000" b="1"/>
              <a:t>代理模型</a:t>
            </a:r>
            <a:r>
              <a:rPr lang="zh-CN" altLang="en-US" sz="1000"/>
              <a:t>的预测</a:t>
            </a:r>
            <a:endParaRPr lang="zh-CN" altLang="en-US" sz="10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什么是离线模型优化 (Offline MBO)？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9315" y="1482725"/>
            <a:ext cx="9044305" cy="3762375"/>
          </a:xfrm>
        </p:spPr>
        <p:txBody>
          <a:bodyPr>
            <a:normAutofit fontScale="60000"/>
          </a:bodyPr>
          <a:p>
            <a:r>
              <a:rPr lang="zh-CN" altLang="en-US" b="1"/>
              <a:t>离线MBO</a:t>
            </a:r>
            <a:r>
              <a:rPr lang="zh-CN" altLang="en-US"/>
              <a:t> 是在一个</a:t>
            </a:r>
            <a:r>
              <a:rPr lang="zh-CN" altLang="en-US" b="1"/>
              <a:t>固定的、预先存在的数据集</a:t>
            </a:r>
            <a:r>
              <a:rPr lang="zh-CN" altLang="en-US"/>
              <a:t>上进行操作，</a:t>
            </a:r>
            <a:r>
              <a:rPr lang="zh-CN" altLang="en-US" b="1"/>
              <a:t>在优化阶段不进行对真实函数的新的评估。</a:t>
            </a:r>
            <a:endParaRPr lang="zh-CN" altLang="en-US" b="1"/>
          </a:p>
          <a:p>
            <a:endParaRPr lang="zh-CN" altLang="en-US"/>
          </a:p>
          <a:p>
            <a:r>
              <a:rPr lang="zh-CN" altLang="en-US" b="1"/>
              <a:t>核心思想：</a:t>
            </a:r>
            <a:endParaRPr lang="zh-CN" altLang="en-US"/>
          </a:p>
          <a:p>
            <a:r>
              <a:rPr lang="zh-CN" altLang="en-US"/>
              <a:t>假设你已经有了一批历史数据，这些数据是过去对某个黑箱函数进行评估得到的 `(输入参数, 输出结果)` 对。由于某些原因（例如，真实评估非常昂贵、耗时过长、当前无法进行新的实验、或者有安全风险等），你不能或不想再进行新的真实评估了。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离线MBO的目标是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1.  </a:t>
            </a:r>
            <a:r>
              <a:rPr lang="zh-CN" altLang="en-US" b="1"/>
              <a:t>利用这个固定的、已有的数据集来构建一个尽可能好的代理模型</a:t>
            </a:r>
            <a:r>
              <a:rPr lang="zh-CN" altLang="en-US"/>
              <a:t>，以近似真实的黑箱函数。</a:t>
            </a:r>
            <a:endParaRPr lang="zh-CN" altLang="en-US"/>
          </a:p>
          <a:p>
            <a:r>
              <a:rPr lang="zh-CN" altLang="en-US"/>
              <a:t>2.  </a:t>
            </a:r>
            <a:r>
              <a:rPr lang="zh-CN" altLang="en-US" b="1"/>
              <a:t>然后，在这个已经训练好的代理模型上进行优化</a:t>
            </a:r>
            <a:r>
              <a:rPr lang="zh-CN" altLang="en-US"/>
              <a:t>，找到代理模型的</a:t>
            </a:r>
            <a:r>
              <a:rPr lang="zh-CN" altLang="en-US" b="1"/>
              <a:t>最优解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3.  将代理模型的最优解作为对真实函数最优解的推荐或估计。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0370" y="3385185"/>
            <a:ext cx="2598420" cy="1417320"/>
          </a:xfrm>
          <a:prstGeom prst="rect">
            <a:avLst/>
          </a:prstGeom>
        </p:spPr>
      </p:pic>
      <p:sp>
        <p:nvSpPr>
          <p:cNvPr id="4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19143" y="472010"/>
            <a:ext cx="9937790" cy="1252534"/>
          </a:xfrm>
          <a:prstGeom prst="rect">
            <a:avLst/>
          </a:prstGeom>
        </p:spPr>
        <p:txBody>
          <a:bodyPr vert="horz" lIns="86411" tIns="43205" rIns="86411" bIns="43205" rtlCol="0" anchor="ctr">
            <a:normAutofit/>
          </a:bodyPr>
          <a:lstStyle>
            <a:lvl1pPr algn="l" defTabSz="8642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微软雅黑" panose="020B0503020204020204" charset="-122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为什么选择离线模型优化 (Offline MBO)？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68645" y="3385185"/>
            <a:ext cx="2682240" cy="1409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34440" y="1724660"/>
            <a:ext cx="711581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在真实环境中采样往往因为成本过高、风险过高等等原因不可取：</a:t>
            </a:r>
            <a:endParaRPr lang="zh-CN" altLang="en-US"/>
          </a:p>
          <a:p>
            <a:endParaRPr lang="zh-CN" altLang="en-US"/>
          </a:p>
          <a:p>
            <a:pPr marL="457200" lvl="1" indent="0">
              <a:buNone/>
            </a:pPr>
            <a:r>
              <a:rPr lang="zh-CN" altLang="en-US">
                <a:solidFill>
                  <a:schemeClr val="tx1"/>
                </a:solidFill>
              </a:rPr>
              <a:t>比如生物学、化学和材料科学等领域，旨在发现具有所需性质的新型设计。离线设置在这里尤为重要，因为对这些设计进行在线实验通常成本高昂，令人望而却步。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37460" y="5154295"/>
            <a:ext cx="547306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19143" y="472010"/>
            <a:ext cx="9937790" cy="1252534"/>
          </a:xfrm>
          <a:prstGeom prst="rect">
            <a:avLst/>
          </a:prstGeom>
        </p:spPr>
        <p:txBody>
          <a:bodyPr vert="horz" lIns="86411" tIns="43205" rIns="86411" bIns="43205" rtlCol="0" anchor="ctr">
            <a:normAutofit/>
          </a:bodyPr>
          <a:lstStyle>
            <a:lvl1pPr algn="l" defTabSz="8642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kern="1200">
                <a:solidFill>
                  <a:schemeClr val="tx1"/>
                </a:solidFill>
                <a:latin typeface="微软雅黑" panose="020B0503020204020204" charset="-122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为什么选择离线模型优化 (Offline MBO)？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4440" y="1724660"/>
            <a:ext cx="7117080" cy="1323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2.丰富的离线数据集：</a:t>
            </a:r>
            <a:endParaRPr lang="en-US" altLang="zh-CN"/>
          </a:p>
          <a:p>
            <a:endParaRPr lang="en-US" altLang="zh-CN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tx1"/>
                </a:solidFill>
              </a:rPr>
              <a:t>与科学设计任务相比，机器学习模型通常可以访问大量的预收集数据集，</a:t>
            </a:r>
            <a:r>
              <a:rPr lang="zh-CN" altLang="en-US">
                <a:solidFill>
                  <a:schemeClr val="tx1"/>
                </a:solidFill>
              </a:rPr>
              <a:t>而离线</a:t>
            </a:r>
            <a:r>
              <a:rPr lang="en-US" altLang="zh-CN">
                <a:solidFill>
                  <a:schemeClr val="tx1"/>
                </a:solidFill>
              </a:rPr>
              <a:t>MBO</a:t>
            </a:r>
            <a:r>
              <a:rPr lang="zh-CN" altLang="en-US">
                <a:solidFill>
                  <a:schemeClr val="tx1"/>
                </a:solidFill>
              </a:rPr>
              <a:t>可以更充分的利用</a:t>
            </a:r>
            <a:r>
              <a:rPr lang="zh-CN" altLang="en-US">
                <a:sym typeface="+mn-ea"/>
              </a:rPr>
              <a:t>离线数据集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90370" y="3385185"/>
            <a:ext cx="2598420" cy="1417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68645" y="3385185"/>
            <a:ext cx="2682240" cy="1409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1" dirty="0">
                <a:solidFill>
                  <a:srgbClr val="00489D"/>
                </a:solidFill>
                <a:latin typeface="+mn-lt"/>
                <a:ea typeface="+mn-ea"/>
                <a:cs typeface="+mn-cs"/>
              </a:rPr>
              <a:t>与在线 MBO 的区别</a:t>
            </a:r>
            <a:endParaRPr lang="zh-CN" altLang="en-US" sz="3600" b="1" dirty="0">
              <a:solidFill>
                <a:srgbClr val="00489D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9610" y="1626235"/>
            <a:ext cx="10342880" cy="322770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ISPRING_PRESENTATION_TITLE" val="PowerPoint 演示文稿"/>
  <p:tag name="COMMONDATA" val="eyJoZGlkIjoiMGFmYWU0ZTFmYjQxZmY0MDA5NThiZjMyOWNkNWEwNzcifQ=="/>
  <p:tag name="commondata" val="eyJoZGlkIjoiMWM4NTlkMGU5MjU5NjA3ZDdkMGY4NWVhY2ZiN2QwYz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2991</Words>
  <Application>WPS 演示</Application>
  <PresentationFormat>自定义</PresentationFormat>
  <Paragraphs>146</Paragraphs>
  <Slides>19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基于模型的优化 (MBO)</vt:lpstr>
      <vt:lpstr>在线MBO</vt:lpstr>
      <vt:lpstr>什么是离线模型优化 (Offline MBO)？</vt:lpstr>
      <vt:lpstr>PowerPoint 演示文稿</vt:lpstr>
      <vt:lpstr>PowerPoint 演示文稿</vt:lpstr>
      <vt:lpstr>与在线 MBO 的区别</vt:lpstr>
      <vt:lpstr>离线MBO待解决的问题</vt:lpstr>
      <vt:lpstr>PowerPoint 演示文稿</vt:lpstr>
      <vt:lpstr>代理模型的不确定性估计 Uncertainty Estimation of Surrogate Model</vt:lpstr>
      <vt:lpstr>PowerPoint 演示文稿</vt:lpstr>
      <vt:lpstr>PowerPoint 演示文稿</vt:lpstr>
      <vt:lpstr>Offline MBO遇到的问题 - OOD问题  (Out-of-Distribution Problem)</vt:lpstr>
      <vt:lpstr>PowerPoint 演示文稿</vt:lpstr>
      <vt:lpstr> OOD问题的一种解决方案  结合learning to rank 和Offline MBO</vt:lpstr>
      <vt:lpstr>Offline MBO 对候选解的评估指标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积极的同学</cp:lastModifiedBy>
  <cp:revision>319</cp:revision>
  <dcterms:created xsi:type="dcterms:W3CDTF">2015-01-10T17:33:00Z</dcterms:created>
  <dcterms:modified xsi:type="dcterms:W3CDTF">2025-10-04T03:36:13Z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341DA035EF3F4568B55AE24D54187839_11</vt:lpwstr>
  </property>
  <property fmtid="{D5CDD505-2E9C-101B-9397-08002B2CF9AE}" pid="3" name="KSOProductBuildVer">
    <vt:lpwstr>2052-12.1.0.22529</vt:lpwstr>
  </property>
</Properties>
</file>