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303" r:id="rId14"/>
    <p:sldId id="267" r:id="rId15"/>
    <p:sldId id="268" r:id="rId16"/>
    <p:sldId id="269" r:id="rId17"/>
    <p:sldId id="279" r:id="rId18"/>
    <p:sldId id="271" r:id="rId19"/>
    <p:sldId id="272" r:id="rId20"/>
    <p:sldId id="274" r:id="rId21"/>
    <p:sldId id="273" r:id="rId22"/>
    <p:sldId id="275" r:id="rId23"/>
    <p:sldId id="282" r:id="rId24"/>
    <p:sldId id="281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4" r:id="rId39"/>
    <p:sldId id="305" r:id="rId40"/>
    <p:sldId id="296" r:id="rId41"/>
    <p:sldId id="297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FD671E-7C05-4E14-880F-1F55D0A05D3C}">
          <p14:sldIdLst>
            <p14:sldId id="256"/>
            <p14:sldId id="276"/>
            <p14:sldId id="277"/>
            <p14:sldId id="258"/>
            <p14:sldId id="259"/>
            <p14:sldId id="278"/>
            <p14:sldId id="260"/>
            <p14:sldId id="261"/>
            <p14:sldId id="262"/>
            <p14:sldId id="263"/>
            <p14:sldId id="264"/>
            <p14:sldId id="265"/>
            <p14:sldId id="303"/>
            <p14:sldId id="267"/>
            <p14:sldId id="268"/>
            <p14:sldId id="269"/>
            <p14:sldId id="279"/>
            <p14:sldId id="271"/>
            <p14:sldId id="272"/>
            <p14:sldId id="274"/>
            <p14:sldId id="273"/>
            <p14:sldId id="275"/>
            <p14:sldId id="282"/>
            <p14:sldId id="281"/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4"/>
            <p14:sldId id="305"/>
            <p14:sldId id="296"/>
            <p14:sldId id="297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94697"/>
  </p:normalViewPr>
  <p:slideViewPr>
    <p:cSldViewPr snapToGrid="0">
      <p:cViewPr>
        <p:scale>
          <a:sx n="66" d="100"/>
          <a:sy n="66" d="100"/>
        </p:scale>
        <p:origin x="242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56AF7-4FFF-4377-A6D8-C6AF296C0952}" type="doc">
      <dgm:prSet loTypeId="urn:microsoft.com/office/officeart/2005/8/layout/radial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6E3BC3-91C7-4F62-9C12-AACE748E64CA}" type="pres">
      <dgm:prSet presAssocID="{AFF56AF7-4FFF-4377-A6D8-C6AF296C095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0B9B585-D638-4559-AB7D-6F65278E9D55}" type="presOf" srcId="{AFF56AF7-4FFF-4377-A6D8-C6AF296C0952}" destId="{286E3BC3-91C7-4F62-9C12-AACE748E64CA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D5C29-0215-4DC3-B0F7-679CF609083B}" type="doc">
      <dgm:prSet loTypeId="urn:microsoft.com/office/officeart/2005/8/layout/venn1" loCatId="relationship" qsTypeId="urn:microsoft.com/office/officeart/2005/8/quickstyle/simple3" qsCatId="simple" csTypeId="urn:microsoft.com/office/officeart/2005/8/colors/accent1_3" csCatId="accent1" phldr="1"/>
      <dgm:spPr/>
    </dgm:pt>
    <dgm:pt modelId="{5D9DB634-2285-4C06-B8A5-F16769B2CFC9}">
      <dgm:prSet phldrT="[Text]" custT="1"/>
      <dgm:spPr/>
      <dgm:t>
        <a:bodyPr/>
        <a:lstStyle/>
        <a:p>
          <a:r>
            <a:rPr lang="en-US" sz="1600" dirty="0"/>
            <a:t>Missing/Null value </a:t>
          </a:r>
        </a:p>
      </dgm:t>
    </dgm:pt>
    <dgm:pt modelId="{CFF30FC7-12E2-446B-87FC-237920AA8748}" type="parTrans" cxnId="{36531017-F0D5-4589-B37A-5C8615A3836B}">
      <dgm:prSet/>
      <dgm:spPr/>
      <dgm:t>
        <a:bodyPr/>
        <a:lstStyle/>
        <a:p>
          <a:endParaRPr lang="en-US"/>
        </a:p>
      </dgm:t>
    </dgm:pt>
    <dgm:pt modelId="{9BE665FC-5BF8-4441-A43A-1B5E06F40211}" type="sibTrans" cxnId="{36531017-F0D5-4589-B37A-5C8615A3836B}">
      <dgm:prSet/>
      <dgm:spPr/>
      <dgm:t>
        <a:bodyPr/>
        <a:lstStyle/>
        <a:p>
          <a:endParaRPr lang="en-US"/>
        </a:p>
      </dgm:t>
    </dgm:pt>
    <dgm:pt modelId="{E1D9263E-E028-4286-BD9F-915A99FDB259}">
      <dgm:prSet phldrT="[Text]" custT="1"/>
      <dgm:spPr/>
      <dgm:t>
        <a:bodyPr/>
        <a:lstStyle/>
        <a:p>
          <a:r>
            <a:rPr lang="en-US" sz="1800" dirty="0"/>
            <a:t>Data types, syntax, definition</a:t>
          </a:r>
        </a:p>
      </dgm:t>
    </dgm:pt>
    <dgm:pt modelId="{9C1A9558-31FE-4E3E-9614-7517FFCB0490}" type="parTrans" cxnId="{7738577A-0974-41FD-A859-BB9A1D7D30C4}">
      <dgm:prSet/>
      <dgm:spPr/>
      <dgm:t>
        <a:bodyPr/>
        <a:lstStyle/>
        <a:p>
          <a:endParaRPr lang="en-US"/>
        </a:p>
      </dgm:t>
    </dgm:pt>
    <dgm:pt modelId="{DC27D51E-D518-4BC0-9A42-D7C5B749CCA0}" type="sibTrans" cxnId="{7738577A-0974-41FD-A859-BB9A1D7D30C4}">
      <dgm:prSet/>
      <dgm:spPr/>
      <dgm:t>
        <a:bodyPr/>
        <a:lstStyle/>
        <a:p>
          <a:endParaRPr lang="en-US"/>
        </a:p>
      </dgm:t>
    </dgm:pt>
    <dgm:pt modelId="{408D1F21-DBB8-463C-9FAD-E1CD1D014785}">
      <dgm:prSet phldrT="[Text]" custT="1"/>
      <dgm:spPr/>
      <dgm:t>
        <a:bodyPr/>
        <a:lstStyle/>
        <a:p>
          <a:r>
            <a:rPr lang="en-US" sz="1800" dirty="0"/>
            <a:t>Duplicates</a:t>
          </a:r>
        </a:p>
      </dgm:t>
    </dgm:pt>
    <dgm:pt modelId="{78B20025-D5D2-422B-AC77-5C3D47C9DFA8}" type="parTrans" cxnId="{9BFC0A4C-2952-4F86-8296-ACA046502D5B}">
      <dgm:prSet/>
      <dgm:spPr/>
      <dgm:t>
        <a:bodyPr/>
        <a:lstStyle/>
        <a:p>
          <a:endParaRPr lang="en-US"/>
        </a:p>
      </dgm:t>
    </dgm:pt>
    <dgm:pt modelId="{D6B126B8-B7E3-406F-9B82-12880B97B562}" type="sibTrans" cxnId="{9BFC0A4C-2952-4F86-8296-ACA046502D5B}">
      <dgm:prSet/>
      <dgm:spPr/>
      <dgm:t>
        <a:bodyPr/>
        <a:lstStyle/>
        <a:p>
          <a:endParaRPr lang="en-US"/>
        </a:p>
      </dgm:t>
    </dgm:pt>
    <dgm:pt modelId="{27E65AD9-791D-4B07-97AC-92CB09663D4D}" type="pres">
      <dgm:prSet presAssocID="{D2DD5C29-0215-4DC3-B0F7-679CF609083B}" presName="compositeShape" presStyleCnt="0">
        <dgm:presLayoutVars>
          <dgm:chMax val="7"/>
          <dgm:dir/>
          <dgm:resizeHandles val="exact"/>
        </dgm:presLayoutVars>
      </dgm:prSet>
      <dgm:spPr/>
    </dgm:pt>
    <dgm:pt modelId="{F96E378A-7A4B-44D5-88BF-68574670371D}" type="pres">
      <dgm:prSet presAssocID="{5D9DB634-2285-4C06-B8A5-F16769B2CFC9}" presName="circ1" presStyleLbl="vennNode1" presStyleIdx="0" presStyleCnt="3"/>
      <dgm:spPr/>
      <dgm:t>
        <a:bodyPr/>
        <a:lstStyle/>
        <a:p>
          <a:endParaRPr lang="en-US"/>
        </a:p>
      </dgm:t>
    </dgm:pt>
    <dgm:pt modelId="{51190C7A-42F7-470A-9BD8-48A0E6EB6FEF}" type="pres">
      <dgm:prSet presAssocID="{5D9DB634-2285-4C06-B8A5-F16769B2CFC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276D1-6962-4078-A10F-AF264F21ECFA}" type="pres">
      <dgm:prSet presAssocID="{E1D9263E-E028-4286-BD9F-915A99FDB259}" presName="circ2" presStyleLbl="vennNode1" presStyleIdx="1" presStyleCnt="3"/>
      <dgm:spPr/>
      <dgm:t>
        <a:bodyPr/>
        <a:lstStyle/>
        <a:p>
          <a:endParaRPr lang="en-US"/>
        </a:p>
      </dgm:t>
    </dgm:pt>
    <dgm:pt modelId="{EE415727-B206-4182-8EDB-0D015CD2F2FD}" type="pres">
      <dgm:prSet presAssocID="{E1D9263E-E028-4286-BD9F-915A99FDB25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EA8B-F2DA-47DD-BE4E-0912F598731A}" type="pres">
      <dgm:prSet presAssocID="{408D1F21-DBB8-463C-9FAD-E1CD1D014785}" presName="circ3" presStyleLbl="vennNode1" presStyleIdx="2" presStyleCnt="3"/>
      <dgm:spPr/>
      <dgm:t>
        <a:bodyPr/>
        <a:lstStyle/>
        <a:p>
          <a:endParaRPr lang="en-US"/>
        </a:p>
      </dgm:t>
    </dgm:pt>
    <dgm:pt modelId="{9989C0C1-1016-43A9-A28F-C6EE533B9DB9}" type="pres">
      <dgm:prSet presAssocID="{408D1F21-DBB8-463C-9FAD-E1CD1D01478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FC0A4C-2952-4F86-8296-ACA046502D5B}" srcId="{D2DD5C29-0215-4DC3-B0F7-679CF609083B}" destId="{408D1F21-DBB8-463C-9FAD-E1CD1D014785}" srcOrd="2" destOrd="0" parTransId="{78B20025-D5D2-422B-AC77-5C3D47C9DFA8}" sibTransId="{D6B126B8-B7E3-406F-9B82-12880B97B562}"/>
    <dgm:cxn modelId="{9BCF5219-0E57-42AD-A043-88C3E0CFCA20}" type="presOf" srcId="{5D9DB634-2285-4C06-B8A5-F16769B2CFC9}" destId="{51190C7A-42F7-470A-9BD8-48A0E6EB6FEF}" srcOrd="1" destOrd="0" presId="urn:microsoft.com/office/officeart/2005/8/layout/venn1"/>
    <dgm:cxn modelId="{9F8053A0-636A-4C90-BEBE-06B761890C99}" type="presOf" srcId="{408D1F21-DBB8-463C-9FAD-E1CD1D014785}" destId="{8230EA8B-F2DA-47DD-BE4E-0912F598731A}" srcOrd="0" destOrd="0" presId="urn:microsoft.com/office/officeart/2005/8/layout/venn1"/>
    <dgm:cxn modelId="{AB1B5809-E772-45AD-8515-66F900D47D90}" type="presOf" srcId="{E1D9263E-E028-4286-BD9F-915A99FDB259}" destId="{EE415727-B206-4182-8EDB-0D015CD2F2FD}" srcOrd="1" destOrd="0" presId="urn:microsoft.com/office/officeart/2005/8/layout/venn1"/>
    <dgm:cxn modelId="{292DDAC8-3F49-41A2-8620-15113DFFCCB1}" type="presOf" srcId="{408D1F21-DBB8-463C-9FAD-E1CD1D014785}" destId="{9989C0C1-1016-43A9-A28F-C6EE533B9DB9}" srcOrd="1" destOrd="0" presId="urn:microsoft.com/office/officeart/2005/8/layout/venn1"/>
    <dgm:cxn modelId="{7738577A-0974-41FD-A859-BB9A1D7D30C4}" srcId="{D2DD5C29-0215-4DC3-B0F7-679CF609083B}" destId="{E1D9263E-E028-4286-BD9F-915A99FDB259}" srcOrd="1" destOrd="0" parTransId="{9C1A9558-31FE-4E3E-9614-7517FFCB0490}" sibTransId="{DC27D51E-D518-4BC0-9A42-D7C5B749CCA0}"/>
    <dgm:cxn modelId="{9A921900-8D0F-4D0B-95BD-816CD9621C48}" type="presOf" srcId="{D2DD5C29-0215-4DC3-B0F7-679CF609083B}" destId="{27E65AD9-791D-4B07-97AC-92CB09663D4D}" srcOrd="0" destOrd="0" presId="urn:microsoft.com/office/officeart/2005/8/layout/venn1"/>
    <dgm:cxn modelId="{5E3DB942-1FA7-45C0-B479-C8035B9DB6DD}" type="presOf" srcId="{E1D9263E-E028-4286-BD9F-915A99FDB259}" destId="{712276D1-6962-4078-A10F-AF264F21ECFA}" srcOrd="0" destOrd="0" presId="urn:microsoft.com/office/officeart/2005/8/layout/venn1"/>
    <dgm:cxn modelId="{A69F84CC-5B9F-46F0-BBAB-2A9C7D6AD99D}" type="presOf" srcId="{5D9DB634-2285-4C06-B8A5-F16769B2CFC9}" destId="{F96E378A-7A4B-44D5-88BF-68574670371D}" srcOrd="0" destOrd="0" presId="urn:microsoft.com/office/officeart/2005/8/layout/venn1"/>
    <dgm:cxn modelId="{36531017-F0D5-4589-B37A-5C8615A3836B}" srcId="{D2DD5C29-0215-4DC3-B0F7-679CF609083B}" destId="{5D9DB634-2285-4C06-B8A5-F16769B2CFC9}" srcOrd="0" destOrd="0" parTransId="{CFF30FC7-12E2-446B-87FC-237920AA8748}" sibTransId="{9BE665FC-5BF8-4441-A43A-1B5E06F40211}"/>
    <dgm:cxn modelId="{B2F13D7D-5AB1-47E7-A97D-D57F39E2B9D1}" type="presParOf" srcId="{27E65AD9-791D-4B07-97AC-92CB09663D4D}" destId="{F96E378A-7A4B-44D5-88BF-68574670371D}" srcOrd="0" destOrd="0" presId="urn:microsoft.com/office/officeart/2005/8/layout/venn1"/>
    <dgm:cxn modelId="{B3F2EEF7-725E-4B07-A44B-B5B59817BB06}" type="presParOf" srcId="{27E65AD9-791D-4B07-97AC-92CB09663D4D}" destId="{51190C7A-42F7-470A-9BD8-48A0E6EB6FEF}" srcOrd="1" destOrd="0" presId="urn:microsoft.com/office/officeart/2005/8/layout/venn1"/>
    <dgm:cxn modelId="{D662510D-61E9-463C-8015-398954CBC655}" type="presParOf" srcId="{27E65AD9-791D-4B07-97AC-92CB09663D4D}" destId="{712276D1-6962-4078-A10F-AF264F21ECFA}" srcOrd="2" destOrd="0" presId="urn:microsoft.com/office/officeart/2005/8/layout/venn1"/>
    <dgm:cxn modelId="{089F124E-ECC0-4BA5-BDCF-44D20F04A1BC}" type="presParOf" srcId="{27E65AD9-791D-4B07-97AC-92CB09663D4D}" destId="{EE415727-B206-4182-8EDB-0D015CD2F2FD}" srcOrd="3" destOrd="0" presId="urn:microsoft.com/office/officeart/2005/8/layout/venn1"/>
    <dgm:cxn modelId="{D5091FAC-1AAB-4AC2-9996-7FADA8FC8590}" type="presParOf" srcId="{27E65AD9-791D-4B07-97AC-92CB09663D4D}" destId="{8230EA8B-F2DA-47DD-BE4E-0912F598731A}" srcOrd="4" destOrd="0" presId="urn:microsoft.com/office/officeart/2005/8/layout/venn1"/>
    <dgm:cxn modelId="{6659F616-FA9A-4C82-96B3-5A8B0F61FD42}" type="presParOf" srcId="{27E65AD9-791D-4B07-97AC-92CB09663D4D}" destId="{9989C0C1-1016-43A9-A28F-C6EE533B9DB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11FBC2-88FB-42AB-AA27-78E65C7AEC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182C729-848F-414C-9086-E01AF0E4C220}" type="pres">
      <dgm:prSet presAssocID="{7711FBC2-88FB-42AB-AA27-78E65C7AEC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60AEF-E020-4C8E-9509-9106DEDBF291}" type="presOf" srcId="{7711FBC2-88FB-42AB-AA27-78E65C7AEC2D}" destId="{6182C729-848F-414C-9086-E01AF0E4C22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A877EE-4239-454F-898C-A51C6BF6ADE6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7982C1-7FF7-4209-9107-008942E3A49D}">
      <dgm:prSet phldrT="[Text]" custT="1"/>
      <dgm:spPr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FFC000"/>
              </a:solidFill>
              <a:latin typeface="+mn-lt"/>
              <a:ea typeface="+mn-ea"/>
              <a:cs typeface="+mn-cs"/>
            </a:rPr>
            <a:t>Univariate</a:t>
          </a:r>
        </a:p>
      </dgm:t>
    </dgm:pt>
    <dgm:pt modelId="{E03B6211-A1B8-46F4-8D88-C72003EF382A}" type="parTrans" cxnId="{C4C1DE9D-3A34-4376-B823-BD5BA9813022}">
      <dgm:prSet/>
      <dgm:spPr/>
      <dgm:t>
        <a:bodyPr/>
        <a:lstStyle/>
        <a:p>
          <a:endParaRPr lang="en-US"/>
        </a:p>
      </dgm:t>
    </dgm:pt>
    <dgm:pt modelId="{DEC0A74E-34C7-48EC-938F-E8688BBB9D74}" type="sibTrans" cxnId="{C4C1DE9D-3A34-4376-B823-BD5BA9813022}">
      <dgm:prSet/>
      <dgm:spPr/>
      <dgm:t>
        <a:bodyPr/>
        <a:lstStyle/>
        <a:p>
          <a:endParaRPr lang="en-US"/>
        </a:p>
      </dgm:t>
    </dgm:pt>
    <dgm:pt modelId="{610A7124-7BB5-499A-B72B-EA4EF5A5F0D9}">
      <dgm:prSet phldrT="[Text]" custT="1"/>
      <dgm:spPr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Analyze a single variable</a:t>
          </a:r>
        </a:p>
      </dgm:t>
    </dgm:pt>
    <dgm:pt modelId="{76B91E18-6E2D-4605-A781-12D9A7258A6A}" type="parTrans" cxnId="{7F7C6E40-BC86-4265-B89A-4D44FB5E9F61}">
      <dgm:prSet/>
      <dgm:spPr/>
      <dgm:t>
        <a:bodyPr/>
        <a:lstStyle/>
        <a:p>
          <a:endParaRPr lang="en-US"/>
        </a:p>
      </dgm:t>
    </dgm:pt>
    <dgm:pt modelId="{74C5B9C0-376F-4229-8179-0C8253DA9F72}" type="sibTrans" cxnId="{7F7C6E40-BC86-4265-B89A-4D44FB5E9F61}">
      <dgm:prSet/>
      <dgm:spPr/>
      <dgm:t>
        <a:bodyPr/>
        <a:lstStyle/>
        <a:p>
          <a:endParaRPr lang="en-US"/>
        </a:p>
      </dgm:t>
    </dgm:pt>
    <dgm:pt modelId="{71437CD3-FDC7-4639-A557-D9E7BCF00484}">
      <dgm:prSet phldrT="[Text]" custT="1"/>
      <dgm:spPr/>
      <dgm:t>
        <a:bodyPr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FFC000"/>
              </a:solidFill>
              <a:latin typeface="Calibri" panose="020F0502020204030204"/>
              <a:ea typeface="+mn-ea"/>
              <a:cs typeface="+mn-cs"/>
            </a:rPr>
            <a:t>Multivariate</a:t>
          </a:r>
        </a:p>
      </dgm:t>
    </dgm:pt>
    <dgm:pt modelId="{477933BB-D2C4-46F1-BA6A-B328BD53A2BF}" type="parTrans" cxnId="{240F9468-EE3A-4A2E-B46E-B8BDB7CB4BD3}">
      <dgm:prSet/>
      <dgm:spPr/>
      <dgm:t>
        <a:bodyPr/>
        <a:lstStyle/>
        <a:p>
          <a:endParaRPr lang="en-US"/>
        </a:p>
      </dgm:t>
    </dgm:pt>
    <dgm:pt modelId="{EAB8AF27-1E87-4D8B-A861-05D4FDB0F5BD}" type="sibTrans" cxnId="{240F9468-EE3A-4A2E-B46E-B8BDB7CB4BD3}">
      <dgm:prSet/>
      <dgm:spPr/>
      <dgm:t>
        <a:bodyPr/>
        <a:lstStyle/>
        <a:p>
          <a:endParaRPr lang="en-US"/>
        </a:p>
      </dgm:t>
    </dgm:pt>
    <dgm:pt modelId="{41009E5E-6C87-433C-AB6F-1743BB9DA748}">
      <dgm:prSet custT="1"/>
      <dgm:spPr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Analyze relationships between variable of interest</a:t>
          </a:r>
        </a:p>
      </dgm:t>
    </dgm:pt>
    <dgm:pt modelId="{18EBCB77-DEA7-459D-9077-3073D9276455}" type="parTrans" cxnId="{69398A22-924C-4416-8FC8-BA287F04AB20}">
      <dgm:prSet/>
      <dgm:spPr/>
      <dgm:t>
        <a:bodyPr/>
        <a:lstStyle/>
        <a:p>
          <a:endParaRPr lang="en-US"/>
        </a:p>
      </dgm:t>
    </dgm:pt>
    <dgm:pt modelId="{23F8D340-8E5E-4E5F-A6CF-78CA8D241943}" type="sibTrans" cxnId="{69398A22-924C-4416-8FC8-BA287F04AB20}">
      <dgm:prSet/>
      <dgm:spPr/>
      <dgm:t>
        <a:bodyPr/>
        <a:lstStyle/>
        <a:p>
          <a:endParaRPr lang="en-US"/>
        </a:p>
      </dgm:t>
    </dgm:pt>
    <dgm:pt modelId="{185D86B3-3282-4C1E-8E60-5A9F6BC701CB}" type="pres">
      <dgm:prSet presAssocID="{6DA877EE-4239-454F-898C-A51C6BF6AD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EEC77D-42D8-4F4E-971D-C3B3B5F29D38}" type="pres">
      <dgm:prSet presAssocID="{DE7982C1-7FF7-4209-9107-008942E3A49D}" presName="composite" presStyleCnt="0"/>
      <dgm:spPr/>
    </dgm:pt>
    <dgm:pt modelId="{CD733ACA-9444-43EB-81F9-1F5004CFBDDC}" type="pres">
      <dgm:prSet presAssocID="{DE7982C1-7FF7-4209-9107-008942E3A49D}" presName="parTx" presStyleLbl="alignNode1" presStyleIdx="0" presStyleCnt="2">
        <dgm:presLayoutVars>
          <dgm:chMax val="0"/>
          <dgm:chPref val="0"/>
          <dgm:bulletEnabled val="1"/>
        </dgm:presLayoutVars>
      </dgm:prSet>
      <dgm:spPr>
        <a:xfrm>
          <a:off x="33" y="803527"/>
          <a:ext cx="3216258" cy="1180800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166989D0-1CCD-4B21-9DE6-CA610204ED96}" type="pres">
      <dgm:prSet presAssocID="{DE7982C1-7FF7-4209-9107-008942E3A49D}" presName="desTx" presStyleLbl="alignAccFollowNode1" presStyleIdx="0" presStyleCnt="2">
        <dgm:presLayoutVars>
          <dgm:bulletEnabled val="1"/>
        </dgm:presLayoutVars>
      </dgm:prSet>
      <dgm:spPr>
        <a:xfrm>
          <a:off x="33" y="1984327"/>
          <a:ext cx="3216258" cy="1800720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8E1F7554-A0DB-47CB-BC92-3B0414BE21C8}" type="pres">
      <dgm:prSet presAssocID="{DEC0A74E-34C7-48EC-938F-E8688BBB9D74}" presName="space" presStyleCnt="0"/>
      <dgm:spPr/>
    </dgm:pt>
    <dgm:pt modelId="{644648BA-D27D-4CCD-99AD-75A9054D68BC}" type="pres">
      <dgm:prSet presAssocID="{71437CD3-FDC7-4639-A557-D9E7BCF00484}" presName="composite" presStyleCnt="0"/>
      <dgm:spPr/>
    </dgm:pt>
    <dgm:pt modelId="{3FC198D7-421C-40B3-B939-9ACBC656DF1A}" type="pres">
      <dgm:prSet presAssocID="{71437CD3-FDC7-4639-A557-D9E7BCF0048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8BB09-D2A9-4D2D-A689-77DFC4D66B4C}" type="pres">
      <dgm:prSet presAssocID="{71437CD3-FDC7-4639-A557-D9E7BCF00484}" presName="desTx" presStyleLbl="alignAccFollowNode1" presStyleIdx="1" presStyleCnt="2">
        <dgm:presLayoutVars>
          <dgm:bulletEnabled val="1"/>
        </dgm:presLayoutVars>
      </dgm:prSet>
      <dgm:spPr>
        <a:xfrm>
          <a:off x="3666568" y="1984327"/>
          <a:ext cx="3216258" cy="1800720"/>
        </a:xfrm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43102BA5-A3A6-4B81-A6C9-7EE27A5E82C1}" type="presOf" srcId="{6DA877EE-4239-454F-898C-A51C6BF6ADE6}" destId="{185D86B3-3282-4C1E-8E60-5A9F6BC701CB}" srcOrd="0" destOrd="0" presId="urn:microsoft.com/office/officeart/2005/8/layout/hList1"/>
    <dgm:cxn modelId="{4987C803-34C4-410B-AEDD-82F40ED0701F}" type="presOf" srcId="{DE7982C1-7FF7-4209-9107-008942E3A49D}" destId="{CD733ACA-9444-43EB-81F9-1F5004CFBDDC}" srcOrd="0" destOrd="0" presId="urn:microsoft.com/office/officeart/2005/8/layout/hList1"/>
    <dgm:cxn modelId="{D72B7270-D114-4D07-99DB-F450C98482D8}" type="presOf" srcId="{610A7124-7BB5-499A-B72B-EA4EF5A5F0D9}" destId="{166989D0-1CCD-4B21-9DE6-CA610204ED96}" srcOrd="0" destOrd="0" presId="urn:microsoft.com/office/officeart/2005/8/layout/hList1"/>
    <dgm:cxn modelId="{C4C1DE9D-3A34-4376-B823-BD5BA9813022}" srcId="{6DA877EE-4239-454F-898C-A51C6BF6ADE6}" destId="{DE7982C1-7FF7-4209-9107-008942E3A49D}" srcOrd="0" destOrd="0" parTransId="{E03B6211-A1B8-46F4-8D88-C72003EF382A}" sibTransId="{DEC0A74E-34C7-48EC-938F-E8688BBB9D74}"/>
    <dgm:cxn modelId="{7F7C6E40-BC86-4265-B89A-4D44FB5E9F61}" srcId="{DE7982C1-7FF7-4209-9107-008942E3A49D}" destId="{610A7124-7BB5-499A-B72B-EA4EF5A5F0D9}" srcOrd="0" destOrd="0" parTransId="{76B91E18-6E2D-4605-A781-12D9A7258A6A}" sibTransId="{74C5B9C0-376F-4229-8179-0C8253DA9F72}"/>
    <dgm:cxn modelId="{48D6D76B-D749-480D-859B-91EE2C016D86}" type="presOf" srcId="{41009E5E-6C87-433C-AB6F-1743BB9DA748}" destId="{2A78BB09-D2A9-4D2D-A689-77DFC4D66B4C}" srcOrd="0" destOrd="0" presId="urn:microsoft.com/office/officeart/2005/8/layout/hList1"/>
    <dgm:cxn modelId="{240F9468-EE3A-4A2E-B46E-B8BDB7CB4BD3}" srcId="{6DA877EE-4239-454F-898C-A51C6BF6ADE6}" destId="{71437CD3-FDC7-4639-A557-D9E7BCF00484}" srcOrd="1" destOrd="0" parTransId="{477933BB-D2C4-46F1-BA6A-B328BD53A2BF}" sibTransId="{EAB8AF27-1E87-4D8B-A861-05D4FDB0F5BD}"/>
    <dgm:cxn modelId="{ACC1D3D2-034B-4312-AA6D-B0933BAFAD7C}" type="presOf" srcId="{71437CD3-FDC7-4639-A557-D9E7BCF00484}" destId="{3FC198D7-421C-40B3-B939-9ACBC656DF1A}" srcOrd="0" destOrd="0" presId="urn:microsoft.com/office/officeart/2005/8/layout/hList1"/>
    <dgm:cxn modelId="{69398A22-924C-4416-8FC8-BA287F04AB20}" srcId="{71437CD3-FDC7-4639-A557-D9E7BCF00484}" destId="{41009E5E-6C87-433C-AB6F-1743BB9DA748}" srcOrd="0" destOrd="0" parTransId="{18EBCB77-DEA7-459D-9077-3073D9276455}" sibTransId="{23F8D340-8E5E-4E5F-A6CF-78CA8D241943}"/>
    <dgm:cxn modelId="{8BFB4377-419D-47D3-BBE2-4AE46716C239}" type="presParOf" srcId="{185D86B3-3282-4C1E-8E60-5A9F6BC701CB}" destId="{9BEEC77D-42D8-4F4E-971D-C3B3B5F29D38}" srcOrd="0" destOrd="0" presId="urn:microsoft.com/office/officeart/2005/8/layout/hList1"/>
    <dgm:cxn modelId="{7929D4F7-E221-457F-BCB2-DC95DB160FB7}" type="presParOf" srcId="{9BEEC77D-42D8-4F4E-971D-C3B3B5F29D38}" destId="{CD733ACA-9444-43EB-81F9-1F5004CFBDDC}" srcOrd="0" destOrd="0" presId="urn:microsoft.com/office/officeart/2005/8/layout/hList1"/>
    <dgm:cxn modelId="{EB47197B-A1C6-482C-9CF1-A9D43758CD45}" type="presParOf" srcId="{9BEEC77D-42D8-4F4E-971D-C3B3B5F29D38}" destId="{166989D0-1CCD-4B21-9DE6-CA610204ED96}" srcOrd="1" destOrd="0" presId="urn:microsoft.com/office/officeart/2005/8/layout/hList1"/>
    <dgm:cxn modelId="{5AF9510A-D289-471C-A634-7BF21CECB3AD}" type="presParOf" srcId="{185D86B3-3282-4C1E-8E60-5A9F6BC701CB}" destId="{8E1F7554-A0DB-47CB-BC92-3B0414BE21C8}" srcOrd="1" destOrd="0" presId="urn:microsoft.com/office/officeart/2005/8/layout/hList1"/>
    <dgm:cxn modelId="{B3C26390-D385-4A7F-9A96-E0ABDFC1F77F}" type="presParOf" srcId="{185D86B3-3282-4C1E-8E60-5A9F6BC701CB}" destId="{644648BA-D27D-4CCD-99AD-75A9054D68BC}" srcOrd="2" destOrd="0" presId="urn:microsoft.com/office/officeart/2005/8/layout/hList1"/>
    <dgm:cxn modelId="{1ECD124C-9128-4482-856D-5BF5434CC6AC}" type="presParOf" srcId="{644648BA-D27D-4CCD-99AD-75A9054D68BC}" destId="{3FC198D7-421C-40B3-B939-9ACBC656DF1A}" srcOrd="0" destOrd="0" presId="urn:microsoft.com/office/officeart/2005/8/layout/hList1"/>
    <dgm:cxn modelId="{CF220F93-2ADC-4214-9E95-5767B27814F7}" type="presParOf" srcId="{644648BA-D27D-4CCD-99AD-75A9054D68BC}" destId="{2A78BB09-D2A9-4D2D-A689-77DFC4D66B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AD513B-3E13-4975-A777-29F7C80EDB14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AD090-F086-4243-9054-3E8B1EFD61D0}">
      <dgm:prSet phldrT="[Text]" custT="1"/>
      <dgm:spPr>
        <a:gradFill rotWithShape="0">
          <a:gsLst>
            <a:gs pos="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 Creation</a:t>
          </a:r>
        </a:p>
      </dgm:t>
    </dgm:pt>
    <dgm:pt modelId="{EABB94A6-DA59-470B-B5E9-D0C850F11BA3}" type="parTrans" cxnId="{77A76921-7269-44FE-9527-27160D4864C5}">
      <dgm:prSet/>
      <dgm:spPr/>
      <dgm:t>
        <a:bodyPr/>
        <a:lstStyle/>
        <a:p>
          <a:endParaRPr lang="en-US"/>
        </a:p>
      </dgm:t>
    </dgm:pt>
    <dgm:pt modelId="{EA7B560A-49D8-4508-892B-AD06A5BAD4D1}" type="sibTrans" cxnId="{77A76921-7269-44FE-9527-27160D4864C5}">
      <dgm:prSet/>
      <dgm:spPr/>
      <dgm:t>
        <a:bodyPr/>
        <a:lstStyle/>
        <a:p>
          <a:endParaRPr lang="en-US"/>
        </a:p>
      </dgm:t>
    </dgm:pt>
    <dgm:pt modelId="{30C78BA6-0018-4396-B9F6-B6F3AC8DFE65}">
      <dgm:prSet phldrT="[Text]" custT="1"/>
      <dgm:spPr>
        <a:gradFill rotWithShape="0">
          <a:gsLst>
            <a:gs pos="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 Extraction</a:t>
          </a:r>
        </a:p>
      </dgm:t>
    </dgm:pt>
    <dgm:pt modelId="{887915E8-0010-4D6D-BC17-14EED1692BBB}" type="parTrans" cxnId="{A4123715-0026-461D-B065-12C5BE7F7931}">
      <dgm:prSet/>
      <dgm:spPr/>
      <dgm:t>
        <a:bodyPr/>
        <a:lstStyle/>
        <a:p>
          <a:endParaRPr lang="en-US"/>
        </a:p>
      </dgm:t>
    </dgm:pt>
    <dgm:pt modelId="{456E3B55-96E0-4520-831F-75CCDF6C5CE2}" type="sibTrans" cxnId="{A4123715-0026-461D-B065-12C5BE7F7931}">
      <dgm:prSet/>
      <dgm:spPr/>
      <dgm:t>
        <a:bodyPr/>
        <a:lstStyle/>
        <a:p>
          <a:endParaRPr lang="en-US"/>
        </a:p>
      </dgm:t>
    </dgm:pt>
    <dgm:pt modelId="{C719EF2F-AA31-4CCA-AE81-E487352A3521}">
      <dgm:prSet phldrT="[Text]" custT="1"/>
      <dgm:spPr>
        <a:gradFill rotWithShape="0">
          <a:gsLst>
            <a:gs pos="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 Scaling</a:t>
          </a:r>
        </a:p>
      </dgm:t>
    </dgm:pt>
    <dgm:pt modelId="{B2AF43D8-4959-47CC-BDEC-998B36CC902D}" type="parTrans" cxnId="{800E63CB-5157-4063-9967-84F179FE8166}">
      <dgm:prSet/>
      <dgm:spPr/>
      <dgm:t>
        <a:bodyPr/>
        <a:lstStyle/>
        <a:p>
          <a:endParaRPr lang="en-US"/>
        </a:p>
      </dgm:t>
    </dgm:pt>
    <dgm:pt modelId="{6CA7746C-E66E-4F76-85A8-FE906B1078FF}" type="sibTrans" cxnId="{800E63CB-5157-4063-9967-84F179FE8166}">
      <dgm:prSet/>
      <dgm:spPr/>
      <dgm:t>
        <a:bodyPr/>
        <a:lstStyle/>
        <a:p>
          <a:endParaRPr lang="en-US"/>
        </a:p>
      </dgm:t>
    </dgm:pt>
    <dgm:pt modelId="{0AE679F5-405F-4448-9E13-5CD0CFF6B6A8}">
      <dgm:prSet phldrT="[Text]" custT="1"/>
      <dgm:spPr>
        <a:gradFill rotWithShape="0">
          <a:gsLst>
            <a:gs pos="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 Selection</a:t>
          </a:r>
        </a:p>
      </dgm:t>
    </dgm:pt>
    <dgm:pt modelId="{66500B42-0CE7-452A-BCC4-7F3930F56C18}" type="parTrans" cxnId="{EA4E5A33-BEC9-4EF1-8BFA-43CBCD800E74}">
      <dgm:prSet/>
      <dgm:spPr/>
      <dgm:t>
        <a:bodyPr/>
        <a:lstStyle/>
        <a:p>
          <a:endParaRPr lang="en-US"/>
        </a:p>
      </dgm:t>
    </dgm:pt>
    <dgm:pt modelId="{E5623705-0657-4E74-87CE-5EF7F270AB3D}" type="sibTrans" cxnId="{EA4E5A33-BEC9-4EF1-8BFA-43CBCD800E74}">
      <dgm:prSet/>
      <dgm:spPr/>
      <dgm:t>
        <a:bodyPr/>
        <a:lstStyle/>
        <a:p>
          <a:endParaRPr lang="en-US"/>
        </a:p>
      </dgm:t>
    </dgm:pt>
    <dgm:pt modelId="{CBEF5527-7533-486F-B308-6F2874CB6AD7}" type="pres">
      <dgm:prSet presAssocID="{A5AD513B-3E13-4975-A777-29F7C80EDB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583C3-FDF3-4CB7-9E3B-588601D59B34}" type="pres">
      <dgm:prSet presAssocID="{AFEAD090-F086-4243-9054-3E8B1EFD61D0}" presName="parTxOnly" presStyleLbl="node1" presStyleIdx="0" presStyleCnt="4">
        <dgm:presLayoutVars>
          <dgm:bulletEnabled val="1"/>
        </dgm:presLayoutVars>
      </dgm:prSet>
      <dgm:spPr>
        <a:xfrm>
          <a:off x="3080" y="1557466"/>
          <a:ext cx="3091011" cy="1236404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A7A8815C-AD38-4353-A827-29948A249F46}" type="pres">
      <dgm:prSet presAssocID="{EA7B560A-49D8-4508-892B-AD06A5BAD4D1}" presName="parSpace" presStyleCnt="0"/>
      <dgm:spPr/>
    </dgm:pt>
    <dgm:pt modelId="{8131B93C-420D-4A4C-8931-96492F7F2D0F}" type="pres">
      <dgm:prSet presAssocID="{30C78BA6-0018-4396-B9F6-B6F3AC8DFE65}" presName="parTxOnly" presStyleLbl="node1" presStyleIdx="1" presStyleCnt="4">
        <dgm:presLayoutVars>
          <dgm:bulletEnabled val="1"/>
        </dgm:presLayoutVars>
      </dgm:prSet>
      <dgm:spPr>
        <a:xfrm>
          <a:off x="2475889" y="1557466"/>
          <a:ext cx="3091011" cy="1236404"/>
        </a:xfrm>
        <a:prstGeom prst="chevron">
          <a:avLst/>
        </a:prstGeom>
      </dgm:spPr>
      <dgm:t>
        <a:bodyPr/>
        <a:lstStyle/>
        <a:p>
          <a:endParaRPr lang="en-US"/>
        </a:p>
      </dgm:t>
    </dgm:pt>
    <dgm:pt modelId="{E6913154-9025-4A95-91EA-95A021BC87FE}" type="pres">
      <dgm:prSet presAssocID="{456E3B55-96E0-4520-831F-75CCDF6C5CE2}" presName="parSpace" presStyleCnt="0"/>
      <dgm:spPr/>
    </dgm:pt>
    <dgm:pt modelId="{4F3F07F6-A21E-428A-8644-67ACFCEAB021}" type="pres">
      <dgm:prSet presAssocID="{C719EF2F-AA31-4CCA-AE81-E487352A3521}" presName="parTxOnly" presStyleLbl="node1" presStyleIdx="2" presStyleCnt="4">
        <dgm:presLayoutVars>
          <dgm:bulletEnabled val="1"/>
        </dgm:presLayoutVars>
      </dgm:prSet>
      <dgm:spPr>
        <a:xfrm>
          <a:off x="4948698" y="1557466"/>
          <a:ext cx="3091011" cy="1236404"/>
        </a:xfrm>
        <a:prstGeom prst="chevron">
          <a:avLst/>
        </a:prstGeom>
      </dgm:spPr>
      <dgm:t>
        <a:bodyPr/>
        <a:lstStyle/>
        <a:p>
          <a:endParaRPr lang="en-US"/>
        </a:p>
      </dgm:t>
    </dgm:pt>
    <dgm:pt modelId="{31283BA0-96CD-49FA-BE16-855FEBDDC934}" type="pres">
      <dgm:prSet presAssocID="{6CA7746C-E66E-4F76-85A8-FE906B1078FF}" presName="parSpace" presStyleCnt="0"/>
      <dgm:spPr/>
    </dgm:pt>
    <dgm:pt modelId="{5A6A94A9-5A45-4D2F-8C19-F14AF0250421}" type="pres">
      <dgm:prSet presAssocID="{0AE679F5-405F-4448-9E13-5CD0CFF6B6A8}" presName="parTxOnly" presStyleLbl="node1" presStyleIdx="3" presStyleCnt="4">
        <dgm:presLayoutVars>
          <dgm:bulletEnabled val="1"/>
        </dgm:presLayoutVars>
      </dgm:prSet>
      <dgm:spPr>
        <a:xfrm>
          <a:off x="7421507" y="1557466"/>
          <a:ext cx="3091011" cy="1236404"/>
        </a:xfrm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77A76921-7269-44FE-9527-27160D4864C5}" srcId="{A5AD513B-3E13-4975-A777-29F7C80EDB14}" destId="{AFEAD090-F086-4243-9054-3E8B1EFD61D0}" srcOrd="0" destOrd="0" parTransId="{EABB94A6-DA59-470B-B5E9-D0C850F11BA3}" sibTransId="{EA7B560A-49D8-4508-892B-AD06A5BAD4D1}"/>
    <dgm:cxn modelId="{25F80C19-00CA-42EA-881A-F471770E796F}" type="presOf" srcId="{A5AD513B-3E13-4975-A777-29F7C80EDB14}" destId="{CBEF5527-7533-486F-B308-6F2874CB6AD7}" srcOrd="0" destOrd="0" presId="urn:microsoft.com/office/officeart/2005/8/layout/hChevron3"/>
    <dgm:cxn modelId="{800E63CB-5157-4063-9967-84F179FE8166}" srcId="{A5AD513B-3E13-4975-A777-29F7C80EDB14}" destId="{C719EF2F-AA31-4CCA-AE81-E487352A3521}" srcOrd="2" destOrd="0" parTransId="{B2AF43D8-4959-47CC-BDEC-998B36CC902D}" sibTransId="{6CA7746C-E66E-4F76-85A8-FE906B1078FF}"/>
    <dgm:cxn modelId="{2120432E-C054-44FB-B4D1-AF92D9C289AB}" type="presOf" srcId="{AFEAD090-F086-4243-9054-3E8B1EFD61D0}" destId="{8A7583C3-FDF3-4CB7-9E3B-588601D59B34}" srcOrd="0" destOrd="0" presId="urn:microsoft.com/office/officeart/2005/8/layout/hChevron3"/>
    <dgm:cxn modelId="{ADC20037-0267-4EDC-A605-12581C86E93A}" type="presOf" srcId="{30C78BA6-0018-4396-B9F6-B6F3AC8DFE65}" destId="{8131B93C-420D-4A4C-8931-96492F7F2D0F}" srcOrd="0" destOrd="0" presId="urn:microsoft.com/office/officeart/2005/8/layout/hChevron3"/>
    <dgm:cxn modelId="{E6B00DB8-7564-4486-9F35-7286CC73E233}" type="presOf" srcId="{C719EF2F-AA31-4CCA-AE81-E487352A3521}" destId="{4F3F07F6-A21E-428A-8644-67ACFCEAB021}" srcOrd="0" destOrd="0" presId="urn:microsoft.com/office/officeart/2005/8/layout/hChevron3"/>
    <dgm:cxn modelId="{08B3C68D-857F-473A-834C-59A7BC4047FC}" type="presOf" srcId="{0AE679F5-405F-4448-9E13-5CD0CFF6B6A8}" destId="{5A6A94A9-5A45-4D2F-8C19-F14AF0250421}" srcOrd="0" destOrd="0" presId="urn:microsoft.com/office/officeart/2005/8/layout/hChevron3"/>
    <dgm:cxn modelId="{A4123715-0026-461D-B065-12C5BE7F7931}" srcId="{A5AD513B-3E13-4975-A777-29F7C80EDB14}" destId="{30C78BA6-0018-4396-B9F6-B6F3AC8DFE65}" srcOrd="1" destOrd="0" parTransId="{887915E8-0010-4D6D-BC17-14EED1692BBB}" sibTransId="{456E3B55-96E0-4520-831F-75CCDF6C5CE2}"/>
    <dgm:cxn modelId="{EA4E5A33-BEC9-4EF1-8BFA-43CBCD800E74}" srcId="{A5AD513B-3E13-4975-A777-29F7C80EDB14}" destId="{0AE679F5-405F-4448-9E13-5CD0CFF6B6A8}" srcOrd="3" destOrd="0" parTransId="{66500B42-0CE7-452A-BCC4-7F3930F56C18}" sibTransId="{E5623705-0657-4E74-87CE-5EF7F270AB3D}"/>
    <dgm:cxn modelId="{999F945E-E4B5-4572-AC53-0F27C2036528}" type="presParOf" srcId="{CBEF5527-7533-486F-B308-6F2874CB6AD7}" destId="{8A7583C3-FDF3-4CB7-9E3B-588601D59B34}" srcOrd="0" destOrd="0" presId="urn:microsoft.com/office/officeart/2005/8/layout/hChevron3"/>
    <dgm:cxn modelId="{A47B3FC8-6597-467D-8F7A-F931BE3863FF}" type="presParOf" srcId="{CBEF5527-7533-486F-B308-6F2874CB6AD7}" destId="{A7A8815C-AD38-4353-A827-29948A249F46}" srcOrd="1" destOrd="0" presId="urn:microsoft.com/office/officeart/2005/8/layout/hChevron3"/>
    <dgm:cxn modelId="{AA0E8A16-1E05-409B-A7BC-E18541C3869C}" type="presParOf" srcId="{CBEF5527-7533-486F-B308-6F2874CB6AD7}" destId="{8131B93C-420D-4A4C-8931-96492F7F2D0F}" srcOrd="2" destOrd="0" presId="urn:microsoft.com/office/officeart/2005/8/layout/hChevron3"/>
    <dgm:cxn modelId="{C87034E4-4D85-4AB9-8E25-847BB309F82D}" type="presParOf" srcId="{CBEF5527-7533-486F-B308-6F2874CB6AD7}" destId="{E6913154-9025-4A95-91EA-95A021BC87FE}" srcOrd="3" destOrd="0" presId="urn:microsoft.com/office/officeart/2005/8/layout/hChevron3"/>
    <dgm:cxn modelId="{A66B099F-0244-4C93-9D4C-E4D38D8247A6}" type="presParOf" srcId="{CBEF5527-7533-486F-B308-6F2874CB6AD7}" destId="{4F3F07F6-A21E-428A-8644-67ACFCEAB021}" srcOrd="4" destOrd="0" presId="urn:microsoft.com/office/officeart/2005/8/layout/hChevron3"/>
    <dgm:cxn modelId="{DBFDDEEA-D945-41CB-B081-AF691ECD1724}" type="presParOf" srcId="{CBEF5527-7533-486F-B308-6F2874CB6AD7}" destId="{31283BA0-96CD-49FA-BE16-855FEBDDC934}" srcOrd="5" destOrd="0" presId="urn:microsoft.com/office/officeart/2005/8/layout/hChevron3"/>
    <dgm:cxn modelId="{7ACA63BF-D03F-4E33-8008-1D7F9D1BFEA4}" type="presParOf" srcId="{CBEF5527-7533-486F-B308-6F2874CB6AD7}" destId="{5A6A94A9-5A45-4D2F-8C19-F14AF025042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E378A-7A4B-44D5-88BF-68574670371D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Missing/Null value </a:t>
          </a:r>
        </a:p>
      </dsp:txBody>
      <dsp:txXfrm>
        <a:off x="4300505" y="511282"/>
        <a:ext cx="1914588" cy="1174861"/>
      </dsp:txXfrm>
    </dsp:sp>
    <dsp:sp modelId="{712276D1-6962-4078-A10F-AF264F21ECFA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174641"/>
                <a:satOff val="-3128"/>
                <a:lumOff val="1329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alpha val="50000"/>
                <a:hueOff val="174641"/>
                <a:satOff val="-3128"/>
                <a:lumOff val="1329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alpha val="50000"/>
                <a:hueOff val="174641"/>
                <a:satOff val="-3128"/>
                <a:lumOff val="1329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types, syntax, definition</a:t>
          </a:r>
        </a:p>
      </dsp:txBody>
      <dsp:txXfrm>
        <a:off x="5692933" y="2360600"/>
        <a:ext cx="1566481" cy="1435941"/>
      </dsp:txXfrm>
    </dsp:sp>
    <dsp:sp modelId="{8230EA8B-F2DA-47DD-BE4E-0912F598731A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349281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alpha val="50000"/>
                <a:hueOff val="349281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alpha val="50000"/>
                <a:hueOff val="349281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Duplicates</a:t>
          </a:r>
        </a:p>
      </dsp:txBody>
      <dsp:txXfrm>
        <a:off x="3256184" y="2360600"/>
        <a:ext cx="1566481" cy="143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33ACA-9444-43EB-81F9-1F5004CFBDDC}">
      <dsp:nvSpPr>
        <dsp:cNvPr id="0" name=""/>
        <dsp:cNvSpPr/>
      </dsp:nvSpPr>
      <dsp:spPr>
        <a:xfrm>
          <a:off x="33" y="15518"/>
          <a:ext cx="3216258" cy="12865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FFC000"/>
              </a:solidFill>
              <a:latin typeface="+mn-lt"/>
              <a:ea typeface="+mn-ea"/>
              <a:cs typeface="+mn-cs"/>
            </a:rPr>
            <a:t>Univariate</a:t>
          </a:r>
        </a:p>
      </dsp:txBody>
      <dsp:txXfrm>
        <a:off x="33" y="15518"/>
        <a:ext cx="3216258" cy="1286503"/>
      </dsp:txXfrm>
    </dsp:sp>
    <dsp:sp modelId="{166989D0-1CCD-4B21-9DE6-CA610204ED96}">
      <dsp:nvSpPr>
        <dsp:cNvPr id="0" name=""/>
        <dsp:cNvSpPr/>
      </dsp:nvSpPr>
      <dsp:spPr>
        <a:xfrm>
          <a:off x="33" y="1302022"/>
          <a:ext cx="3216258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Analyze a single variable</a:t>
          </a:r>
        </a:p>
      </dsp:txBody>
      <dsp:txXfrm>
        <a:off x="33" y="1302022"/>
        <a:ext cx="3216258" cy="2591280"/>
      </dsp:txXfrm>
    </dsp:sp>
    <dsp:sp modelId="{3FC198D7-421C-40B3-B939-9ACBC656DF1A}">
      <dsp:nvSpPr>
        <dsp:cNvPr id="0" name=""/>
        <dsp:cNvSpPr/>
      </dsp:nvSpPr>
      <dsp:spPr>
        <a:xfrm>
          <a:off x="3666568" y="15518"/>
          <a:ext cx="3216258" cy="12865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FFC000"/>
              </a:solidFill>
              <a:latin typeface="Calibri" panose="020F0502020204030204"/>
              <a:ea typeface="+mn-ea"/>
              <a:cs typeface="+mn-cs"/>
            </a:rPr>
            <a:t>Multivariate</a:t>
          </a:r>
        </a:p>
      </dsp:txBody>
      <dsp:txXfrm>
        <a:off x="3666568" y="15518"/>
        <a:ext cx="3216258" cy="1286503"/>
      </dsp:txXfrm>
    </dsp:sp>
    <dsp:sp modelId="{2A78BB09-D2A9-4D2D-A689-77DFC4D66B4C}">
      <dsp:nvSpPr>
        <dsp:cNvPr id="0" name=""/>
        <dsp:cNvSpPr/>
      </dsp:nvSpPr>
      <dsp:spPr>
        <a:xfrm>
          <a:off x="3666568" y="1302022"/>
          <a:ext cx="3216258" cy="259128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Analyze relationships between variable of interest</a:t>
          </a:r>
        </a:p>
      </dsp:txBody>
      <dsp:txXfrm>
        <a:off x="3666568" y="1302022"/>
        <a:ext cx="3216258" cy="2591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583C3-FDF3-4CB7-9E3B-588601D59B34}">
      <dsp:nvSpPr>
        <dsp:cNvPr id="0" name=""/>
        <dsp:cNvSpPr/>
      </dsp:nvSpPr>
      <dsp:spPr>
        <a:xfrm>
          <a:off x="3080" y="1557466"/>
          <a:ext cx="3091011" cy="1236404"/>
        </a:xfrm>
        <a:prstGeom prst="homePlate">
          <a:avLst/>
        </a:prstGeom>
        <a:gradFill rotWithShape="0">
          <a:gsLst>
            <a:gs pos="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 Creation</a:t>
          </a:r>
        </a:p>
      </dsp:txBody>
      <dsp:txXfrm>
        <a:off x="3080" y="1557466"/>
        <a:ext cx="2781910" cy="1236404"/>
      </dsp:txXfrm>
    </dsp:sp>
    <dsp:sp modelId="{8131B93C-420D-4A4C-8931-96492F7F2D0F}">
      <dsp:nvSpPr>
        <dsp:cNvPr id="0" name=""/>
        <dsp:cNvSpPr/>
      </dsp:nvSpPr>
      <dsp:spPr>
        <a:xfrm>
          <a:off x="2475889" y="1557466"/>
          <a:ext cx="3091011" cy="1236404"/>
        </a:xfrm>
        <a:prstGeom prst="chevron">
          <a:avLst/>
        </a:prstGeom>
        <a:gradFill rotWithShape="0">
          <a:gsLst>
            <a:gs pos="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 Extraction</a:t>
          </a:r>
        </a:p>
      </dsp:txBody>
      <dsp:txXfrm>
        <a:off x="3094091" y="1557466"/>
        <a:ext cx="1854607" cy="1236404"/>
      </dsp:txXfrm>
    </dsp:sp>
    <dsp:sp modelId="{4F3F07F6-A21E-428A-8644-67ACFCEAB021}">
      <dsp:nvSpPr>
        <dsp:cNvPr id="0" name=""/>
        <dsp:cNvSpPr/>
      </dsp:nvSpPr>
      <dsp:spPr>
        <a:xfrm>
          <a:off x="4948698" y="1557466"/>
          <a:ext cx="3091011" cy="1236404"/>
        </a:xfrm>
        <a:prstGeom prst="chevron">
          <a:avLst/>
        </a:prstGeom>
        <a:gradFill rotWithShape="0">
          <a:gsLst>
            <a:gs pos="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 Scaling</a:t>
          </a:r>
        </a:p>
      </dsp:txBody>
      <dsp:txXfrm>
        <a:off x="5566900" y="1557466"/>
        <a:ext cx="1854607" cy="1236404"/>
      </dsp:txXfrm>
    </dsp:sp>
    <dsp:sp modelId="{5A6A94A9-5A45-4D2F-8C19-F14AF0250421}">
      <dsp:nvSpPr>
        <dsp:cNvPr id="0" name=""/>
        <dsp:cNvSpPr/>
      </dsp:nvSpPr>
      <dsp:spPr>
        <a:xfrm>
          <a:off x="7421507" y="1557466"/>
          <a:ext cx="3091011" cy="1236404"/>
        </a:xfrm>
        <a:prstGeom prst="chevron">
          <a:avLst/>
        </a:prstGeom>
        <a:gradFill rotWithShape="0">
          <a:gsLst>
            <a:gs pos="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4472C4">
                <a:shade val="80000"/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 Selection</a:t>
          </a:r>
        </a:p>
      </dsp:txBody>
      <dsp:txXfrm>
        <a:off x="8039709" y="1557466"/>
        <a:ext cx="1854607" cy="1236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89A07-E12C-48B0-9CED-57250B31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3AB3FF-DFB8-41B3-958E-DBEEB00B5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060924-BF33-4211-BC2C-63DA6644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F761F1-09CA-4337-A0DA-15C28FA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561F74-B15B-413B-93EC-BF446A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8EECF-8A2D-46BB-A63E-DB3B98F3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E10D07-E51A-483B-9F6B-0C7AE120A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46D854-4786-4C14-8F72-BB35D243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39623-64F3-4F3B-B4F5-DA09F26E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7E65D6-3A71-4CFD-907A-1FF2364F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1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E515B34-107A-4AAA-863E-8D275524B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9259D68-D8C1-488A-8573-83AEE49B9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1E0B6-B6DC-41B1-9170-B641DA8F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4AA8AA-4060-461C-AD3A-AD5396E1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8490DD-4F99-4E4E-B7F1-F3EFC2F3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3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84BF9-0ECA-4682-B84A-D028A2C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6CDE37-0575-4A35-A1D8-0D8C8916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DB246-B9AC-4566-9A48-C70ADD64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A304F6-8980-4E6D-8B6F-DA36B4DF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01CC3B-B5F2-4F69-9F6C-89601944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6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C9B88-C52D-4B82-A798-6CBCB634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37E9FC-6B25-4592-9E7F-4D8A16D5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167CCA-49A6-4C55-9590-1A0CA73A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A17D15-E180-4BD9-B58E-CFE81D35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DE9248-ED23-4825-89E3-77561487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56F9E-C368-4610-B839-EC2E2E2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93D7FA-EE33-4362-A56B-02B0F3D9A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C176BD-89BB-4FCB-9E1C-E1A41C8D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8C3DC3-33C1-489A-B967-FBFD5CD4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7B3275-1E43-4FC5-9DA7-6F6CD071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27F03B-ADD4-4DFC-BE7C-F84ED46D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4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5AB9C-8562-43C4-A244-561B4368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017D90-AD0C-4C1C-BA26-82AD2B22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ADDB5F-A3D0-46C6-8205-8D0D4D3CE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BA3D8F-C177-4240-AE88-6229CC2F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D8618D-4DA1-46DE-9E48-644F8F404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500C329-5C4C-4705-8E6B-6F5CF3C5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9B9F54-2737-4476-AC9E-EF63F1F4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6A25258-0EC2-4277-BBE9-4A415C3B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2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3FA3F-A238-4227-B5C0-5609F0D1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92FD124-BEA1-424B-90BA-7A9867B1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0CC6E2-5D22-4A0E-9B2C-8A2895D9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D8215B-A5C2-428E-9693-F1CB0FF1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5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E975D5-3428-446D-A637-4886955D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02FDC5-6C0D-4096-AC72-D7DDA4A2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5D7812-73BF-47C1-BADF-223D74B7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17C5B-A5D0-4E17-AE64-2885CE5D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880112-7428-4D68-B3EE-9FFB2DA5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F72930-D38E-419C-8E51-B7908FB0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972F30-FAE7-48A7-AD50-33D8B028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57AD56-2142-4D8C-9556-D5F25247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DBF219-7CA9-4C6C-AC85-8965606C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9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137F3-EAC6-4D07-870C-09A3122C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EE67B56-7F64-485D-B883-1A95BF05C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2FA73A-EA54-45E5-8607-90D05BCD3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BE21FA-DE9D-4ECA-8E0D-65E7FB32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043AAB-110C-4789-8DCB-967BB041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D270CA-C854-4D98-99FD-22F6D059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B4E325-BEEA-4225-8092-5B413BEF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36C6E8-89C8-4177-A32D-EB53BA87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F3367F-F2A0-465D-92CA-E237E8CF5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32C18-2363-4BCE-A48C-50B6FCE82D2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6BDAB6-572F-4694-8C37-96AD2B333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ECF46E-71C7-424C-9907-804112162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3FA4-899F-43D7-A521-45061A350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7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svg"/><Relationship Id="rId12" Type="http://schemas.openxmlformats.org/officeDocument/2006/relationships/image" Target="../media/image6.png"/><Relationship Id="rId13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6.svg"/><Relationship Id="rId8" Type="http://schemas.openxmlformats.org/officeDocument/2006/relationships/image" Target="../media/image4.png"/><Relationship Id="rId9" Type="http://schemas.openxmlformats.org/officeDocument/2006/relationships/image" Target="../media/image8.svg"/><Relationship Id="rId10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c.tableau.com/views/Book2_15528449246150/Dashboard1?:embed=y&amp;:display_count=ye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21.svg"/><Relationship Id="rId13" Type="http://schemas.openxmlformats.org/officeDocument/2006/relationships/image" Target="../media/image13.png"/><Relationship Id="rId14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png"/><Relationship Id="rId8" Type="http://schemas.openxmlformats.org/officeDocument/2006/relationships/image" Target="../media/image17.svg"/><Relationship Id="rId9" Type="http://schemas.openxmlformats.org/officeDocument/2006/relationships/image" Target="../media/image11.png"/><Relationship Id="rId10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E6FFE-C5BD-4D02-AA5C-BC1442116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Predicting Loan Default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CA82F9-52D5-4FF9-99F7-D99D0BDCF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Yang (Stefan) Lyu</a:t>
            </a:r>
          </a:p>
        </p:txBody>
      </p:sp>
    </p:spTree>
    <p:extLst>
      <p:ext uri="{BB962C8B-B14F-4D97-AF65-F5344CB8AC3E}">
        <p14:creationId xmlns:p14="http://schemas.microsoft.com/office/powerpoint/2010/main" val="8668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94EF5-453E-45CE-86BD-93B6F35E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&lt; 50%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B2CEDEF-52BE-4F18-86B0-8FE004E23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42" y="1350628"/>
            <a:ext cx="9330515" cy="4943781"/>
          </a:xfrm>
        </p:spPr>
      </p:pic>
    </p:spTree>
    <p:extLst>
      <p:ext uri="{BB962C8B-B14F-4D97-AF65-F5344CB8AC3E}">
        <p14:creationId xmlns:p14="http://schemas.microsoft.com/office/powerpoint/2010/main" val="2597866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A857-9E4D-41EF-9168-60509D4B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- Categorical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207D123-03E5-4432-BFAC-7FFE09C75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97" y="1328402"/>
            <a:ext cx="7889206" cy="360559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79D7B6-8C6D-4C6E-B433-C136BA15F02E}"/>
              </a:ext>
            </a:extLst>
          </p:cNvPr>
          <p:cNvSpPr txBox="1"/>
          <p:nvPr/>
        </p:nvSpPr>
        <p:spPr>
          <a:xfrm>
            <a:off x="1325796" y="5144500"/>
            <a:ext cx="9274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observations missing – remove rows with missing in last payment date and last credit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Ignore missing in employment title and title</a:t>
            </a:r>
          </a:p>
        </p:txBody>
      </p:sp>
    </p:spTree>
    <p:extLst>
      <p:ext uri="{BB962C8B-B14F-4D97-AF65-F5344CB8AC3E}">
        <p14:creationId xmlns:p14="http://schemas.microsoft.com/office/powerpoint/2010/main" val="36808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03838-0C11-46C9-BA0A-A62C5EAA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- Numerical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2CB96BE-6886-467F-8534-FA2AFB2C9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44" y="1600106"/>
            <a:ext cx="8496737" cy="18288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08EE94-6C6F-4A31-B6F8-59DD1AEC7339}"/>
              </a:ext>
            </a:extLst>
          </p:cNvPr>
          <p:cNvSpPr txBox="1"/>
          <p:nvPr/>
        </p:nvSpPr>
        <p:spPr>
          <a:xfrm>
            <a:off x="838200" y="3740651"/>
            <a:ext cx="5142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outliers &gt; 4 standard deviation of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ordinal variables with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numerical variables with mean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47A44B2-647C-47B4-BF22-DF15FF89639D}"/>
              </a:ext>
            </a:extLst>
          </p:cNvPr>
          <p:cNvSpPr/>
          <p:nvPr/>
        </p:nvSpPr>
        <p:spPr>
          <a:xfrm>
            <a:off x="9249711" y="1600106"/>
            <a:ext cx="1166070" cy="195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E820D4-D130-4583-A8A9-AB93A944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E0F912-91B0-4110-BC6B-93BB9FFF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Columns to check</a:t>
            </a:r>
          </a:p>
          <a:p>
            <a:pPr lvl="1"/>
            <a:r>
              <a:rPr lang="en-US" dirty="0"/>
              <a:t>Loan amount 	</a:t>
            </a:r>
          </a:p>
          <a:p>
            <a:pPr lvl="1"/>
            <a:r>
              <a:rPr lang="en-US" dirty="0"/>
              <a:t>Term</a:t>
            </a:r>
          </a:p>
          <a:p>
            <a:pPr lvl="1"/>
            <a:r>
              <a:rPr lang="en-US" dirty="0"/>
              <a:t>Interest Rate</a:t>
            </a:r>
          </a:p>
          <a:p>
            <a:pPr lvl="1"/>
            <a:r>
              <a:rPr lang="en-US" dirty="0"/>
              <a:t>Grade</a:t>
            </a:r>
          </a:p>
          <a:p>
            <a:pPr lvl="1"/>
            <a:r>
              <a:rPr lang="en-US" dirty="0"/>
              <a:t>Employment length</a:t>
            </a:r>
          </a:p>
          <a:p>
            <a:r>
              <a:rPr lang="en-US" dirty="0"/>
              <a:t>There are no duplicated records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8C53F9D-C68F-487D-AF93-FB06225B9EF2}"/>
              </a:ext>
            </a:extLst>
          </p:cNvPr>
          <p:cNvSpPr txBox="1">
            <a:spLocks/>
          </p:cNvSpPr>
          <p:nvPr/>
        </p:nvSpPr>
        <p:spPr>
          <a:xfrm>
            <a:off x="375087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r>
              <a:rPr lang="en-US" dirty="0"/>
              <a:t>Home ownership</a:t>
            </a:r>
          </a:p>
          <a:p>
            <a:pPr lvl="1"/>
            <a:r>
              <a:rPr lang="en-US" dirty="0"/>
              <a:t>Issue date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Zip code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3EEFD-F0DE-4AFB-A3EA-938A13F6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2DF1D8-0C9E-4735-A064-B1ED5821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data types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datetime object</a:t>
            </a:r>
          </a:p>
          <a:p>
            <a:pPr lvl="1"/>
            <a:r>
              <a:rPr lang="en-US" dirty="0"/>
              <a:t>Issue date, earliest credit line, last payment date, last credit pull date	</a:t>
            </a:r>
          </a:p>
          <a:p>
            <a:pPr lvl="1"/>
            <a:endParaRPr lang="en-US" dirty="0"/>
          </a:p>
          <a:p>
            <a:r>
              <a:rPr lang="en-US" dirty="0"/>
              <a:t>Drop features</a:t>
            </a:r>
          </a:p>
          <a:p>
            <a:pPr lvl="1"/>
            <a:r>
              <a:rPr lang="en-US" dirty="0"/>
              <a:t>Title, employment title, zip code, debt settlement flag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7895E36-5891-49E3-80B6-71BFF59FA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45" y="1237631"/>
            <a:ext cx="800141" cy="1778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865498-0099-46AE-A1BD-4BE1326A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65" y="1282082"/>
            <a:ext cx="838243" cy="1689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052D717-EB37-453E-8F6D-AA9495043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28" y="1282081"/>
            <a:ext cx="1041454" cy="168918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5C591AC9-907B-452C-B950-2D5D43282838}"/>
              </a:ext>
            </a:extLst>
          </p:cNvPr>
          <p:cNvSpPr/>
          <p:nvPr/>
        </p:nvSpPr>
        <p:spPr>
          <a:xfrm>
            <a:off x="5656014" y="4857749"/>
            <a:ext cx="2992685" cy="927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D1A28-CEB2-4C90-BBE7-8A8632B0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4EEEE3B0-5C84-467D-BC95-CC58E4C54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336202"/>
              </p:ext>
            </p:extLst>
          </p:nvPr>
        </p:nvGraphicFramePr>
        <p:xfrm>
          <a:off x="145315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7DE8075-60DF-41C3-95CB-8EB54BAAD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121646"/>
              </p:ext>
            </p:extLst>
          </p:nvPr>
        </p:nvGraphicFramePr>
        <p:xfrm>
          <a:off x="2654569" y="2119085"/>
          <a:ext cx="6882861" cy="3908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434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85AD8-498E-4579-83D9-DE2C29D7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Univariate – Loan Status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B2F5E24-A872-4B7B-A6A8-35610D631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08" y="1690688"/>
            <a:ext cx="8212383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2492EEA-5F1A-4FC7-B02A-58E2CED6935E}"/>
              </a:ext>
            </a:extLst>
          </p:cNvPr>
          <p:cNvCxnSpPr>
            <a:cxnSpLocks/>
          </p:cNvCxnSpPr>
          <p:nvPr/>
        </p:nvCxnSpPr>
        <p:spPr>
          <a:xfrm flipH="1">
            <a:off x="5748775" y="3903943"/>
            <a:ext cx="347224" cy="1468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5B60604-9990-4B2D-B378-9F225A9981A8}"/>
              </a:ext>
            </a:extLst>
          </p:cNvPr>
          <p:cNvCxnSpPr>
            <a:cxnSpLocks/>
          </p:cNvCxnSpPr>
          <p:nvPr/>
        </p:nvCxnSpPr>
        <p:spPr>
          <a:xfrm>
            <a:off x="6453450" y="3903943"/>
            <a:ext cx="311791" cy="1468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FC7F436-D303-4B34-ABAA-4194697D179D}"/>
              </a:ext>
            </a:extLst>
          </p:cNvPr>
          <p:cNvSpPr txBox="1"/>
          <p:nvPr/>
        </p:nvSpPr>
        <p:spPr>
          <a:xfrm>
            <a:off x="5318379" y="3371242"/>
            <a:ext cx="20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Coded as default(1)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47E8C46D-936B-48C3-A4A5-9569D9336A1D}"/>
              </a:ext>
            </a:extLst>
          </p:cNvPr>
          <p:cNvCxnSpPr>
            <a:cxnSpLocks/>
          </p:cNvCxnSpPr>
          <p:nvPr/>
        </p:nvCxnSpPr>
        <p:spPr>
          <a:xfrm flipH="1">
            <a:off x="8342371" y="3903943"/>
            <a:ext cx="347224" cy="1468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88D2BC7-B423-473E-8742-B89A26DA61EF}"/>
              </a:ext>
            </a:extLst>
          </p:cNvPr>
          <p:cNvCxnSpPr>
            <a:cxnSpLocks/>
          </p:cNvCxnSpPr>
          <p:nvPr/>
        </p:nvCxnSpPr>
        <p:spPr>
          <a:xfrm>
            <a:off x="9047046" y="3903943"/>
            <a:ext cx="311791" cy="1468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628D2D5-2395-4C62-91E3-BE0B84B6EB0D}"/>
              </a:ext>
            </a:extLst>
          </p:cNvPr>
          <p:cNvSpPr txBox="1"/>
          <p:nvPr/>
        </p:nvSpPr>
        <p:spPr>
          <a:xfrm>
            <a:off x="8555520" y="3371242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0032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41B092DC-E716-4D70-A124-FFFCEEAA9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3" r="14645" b="-1"/>
          <a:stretch/>
        </p:blipFill>
        <p:spPr>
          <a:xfrm>
            <a:off x="1779278" y="443181"/>
            <a:ext cx="4151681" cy="3026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01A96D-34A9-4F91-86B2-CAFAD9104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7" r="23676" b="-1"/>
          <a:stretch/>
        </p:blipFill>
        <p:spPr>
          <a:xfrm>
            <a:off x="6104984" y="3630881"/>
            <a:ext cx="3535590" cy="2985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20A1C55-47D2-4A1A-84E9-A148153C98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4" r="13389" b="-1"/>
          <a:stretch/>
        </p:blipFill>
        <p:spPr>
          <a:xfrm>
            <a:off x="1779278" y="3630881"/>
            <a:ext cx="4160452" cy="3026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C403625-291C-4CFC-AA5D-94A4F239D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73" y="443181"/>
            <a:ext cx="5971636" cy="29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E53A7-7DF3-4203-9418-27BE17A7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Multivariate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94557EC-BE0D-4EDA-8CD7-99F8A8980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04" y="1408596"/>
            <a:ext cx="9077191" cy="4809557"/>
          </a:xfrm>
        </p:spPr>
      </p:pic>
    </p:spTree>
    <p:extLst>
      <p:ext uri="{BB962C8B-B14F-4D97-AF65-F5344CB8AC3E}">
        <p14:creationId xmlns:p14="http://schemas.microsoft.com/office/powerpoint/2010/main" val="30461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6764E8-52FD-41C4-A44D-42CC39AA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by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92ABB21-33E4-40B5-A674-B05876257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38" y="1825625"/>
            <a:ext cx="8204723" cy="4351338"/>
          </a:xfrm>
        </p:spPr>
      </p:pic>
    </p:spTree>
    <p:extLst>
      <p:ext uri="{BB962C8B-B14F-4D97-AF65-F5344CB8AC3E}">
        <p14:creationId xmlns:p14="http://schemas.microsoft.com/office/powerpoint/2010/main" val="3344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233BA-4BD0-40C4-805C-F6FBDAA8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pic>
        <p:nvPicPr>
          <p:cNvPr id="10" name="Graphic 9" descr="Teacher">
            <a:extLst>
              <a:ext uri="{FF2B5EF4-FFF2-40B4-BE49-F238E27FC236}">
                <a16:creationId xmlns:a16="http://schemas.microsoft.com/office/drawing/2014/main" xmlns="" id="{34472D3F-0D7C-44E8-AEBE-89B4502F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25843" y="5167312"/>
            <a:ext cx="914400" cy="914400"/>
          </a:xfrm>
          <a:prstGeom prst="rect">
            <a:avLst/>
          </a:prstGeom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xmlns="" id="{DE488889-1236-4633-AB4E-0CAAA5167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5843" y="1783374"/>
            <a:ext cx="914400" cy="914400"/>
          </a:xfrm>
          <a:prstGeom prst="rect">
            <a:avLst/>
          </a:prstGeom>
        </p:spPr>
      </p:pic>
      <p:pic>
        <p:nvPicPr>
          <p:cNvPr id="12" name="Content Placeholder 4" descr="Building">
            <a:extLst>
              <a:ext uri="{FF2B5EF4-FFF2-40B4-BE49-F238E27FC236}">
                <a16:creationId xmlns:a16="http://schemas.microsoft.com/office/drawing/2014/main" xmlns="" id="{B9D48CA0-AFD0-45B4-94F0-49EBD39BE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458266" y="1732939"/>
            <a:ext cx="914400" cy="914400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xmlns="" id="{B865B06B-35B7-4DD1-B9F4-A7B5730765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458266" y="5167312"/>
            <a:ext cx="914400" cy="914400"/>
          </a:xfrm>
          <a:prstGeom prst="rect">
            <a:avLst/>
          </a:prstGeom>
        </p:spPr>
      </p:pic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xmlns="" id="{0873B3B0-4094-40D9-8202-059253427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458266" y="3450125"/>
            <a:ext cx="914400" cy="914400"/>
          </a:xfrm>
          <a:prstGeom prst="rect">
            <a:avLst/>
          </a:prstGeom>
        </p:spPr>
      </p:pic>
      <p:pic>
        <p:nvPicPr>
          <p:cNvPr id="15" name="Graphic 14" descr="Robot">
            <a:extLst>
              <a:ext uri="{FF2B5EF4-FFF2-40B4-BE49-F238E27FC236}">
                <a16:creationId xmlns:a16="http://schemas.microsoft.com/office/drawing/2014/main" xmlns="" id="{6BC948D8-BE5D-463E-9F04-90ABD96970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825843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360714-506E-4EA5-BD48-F71FD535B1A5}"/>
              </a:ext>
            </a:extLst>
          </p:cNvPr>
          <p:cNvSpPr txBox="1"/>
          <p:nvPr/>
        </p:nvSpPr>
        <p:spPr>
          <a:xfrm>
            <a:off x="2701255" y="2005473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4F4810-7C9A-433B-93F2-80CAD1CCECAD}"/>
              </a:ext>
            </a:extLst>
          </p:cNvPr>
          <p:cNvSpPr txBox="1"/>
          <p:nvPr/>
        </p:nvSpPr>
        <p:spPr>
          <a:xfrm>
            <a:off x="8029663" y="2005473"/>
            <a:ext cx="20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D3947E2-473C-4E32-8ED7-32187550AAE0}"/>
              </a:ext>
            </a:extLst>
          </p:cNvPr>
          <p:cNvSpPr txBox="1"/>
          <p:nvPr/>
        </p:nvSpPr>
        <p:spPr>
          <a:xfrm>
            <a:off x="2701255" y="3722659"/>
            <a:ext cx="19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2827C2D-BFB9-443D-91B3-379E1DA365B3}"/>
              </a:ext>
            </a:extLst>
          </p:cNvPr>
          <p:cNvSpPr txBox="1"/>
          <p:nvPr/>
        </p:nvSpPr>
        <p:spPr>
          <a:xfrm>
            <a:off x="2701255" y="5439845"/>
            <a:ext cx="25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89DC563-A55E-48DA-8D1B-E925B3A401D4}"/>
              </a:ext>
            </a:extLst>
          </p:cNvPr>
          <p:cNvSpPr txBox="1"/>
          <p:nvPr/>
        </p:nvSpPr>
        <p:spPr>
          <a:xfrm>
            <a:off x="8029663" y="3701534"/>
            <a:ext cx="26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Building/Evaluation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7464ECD-74AD-455A-ADDF-D4DCC0C64F4E}"/>
              </a:ext>
            </a:extLst>
          </p:cNvPr>
          <p:cNvSpPr txBox="1"/>
          <p:nvPr/>
        </p:nvSpPr>
        <p:spPr>
          <a:xfrm>
            <a:off x="8029663" y="5397595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5004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6C772-5529-49AB-B2A2-A63A1ADD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Income by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494DB47-2476-4551-8049-68F36C824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08" y="1825625"/>
            <a:ext cx="8212383" cy="4351338"/>
          </a:xfrm>
        </p:spPr>
      </p:pic>
    </p:spTree>
    <p:extLst>
      <p:ext uri="{BB962C8B-B14F-4D97-AF65-F5344CB8AC3E}">
        <p14:creationId xmlns:p14="http://schemas.microsoft.com/office/powerpoint/2010/main" val="10502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84DDE-CA48-4CC1-ABC7-201C186A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by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B9E10B8-892F-4A0F-B3F7-46106ED81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08" y="1825625"/>
            <a:ext cx="8212383" cy="4351338"/>
          </a:xfrm>
        </p:spPr>
      </p:pic>
    </p:spTree>
    <p:extLst>
      <p:ext uri="{BB962C8B-B14F-4D97-AF65-F5344CB8AC3E}">
        <p14:creationId xmlns:p14="http://schemas.microsoft.com/office/powerpoint/2010/main" val="18815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0A281-4A4C-4600-92DB-9AC4D84E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Z-test</a:t>
            </a:r>
          </a:p>
        </p:txBody>
      </p:sp>
      <p:pic>
        <p:nvPicPr>
          <p:cNvPr id="1028" name="Picture 4" descr="https://statmagic.info/Content/Help-Images/2%20sample%20z%20score.png">
            <a:extLst>
              <a:ext uri="{FF2B5EF4-FFF2-40B4-BE49-F238E27FC236}">
                <a16:creationId xmlns:a16="http://schemas.microsoft.com/office/drawing/2014/main" xmlns="" id="{7FFDF268-01F6-46A8-9FB1-1ECC0A642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8" y="3508199"/>
            <a:ext cx="5937013" cy="198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093EFF-19FE-4EA1-B935-0409625D904D}"/>
              </a:ext>
            </a:extLst>
          </p:cNvPr>
          <p:cNvSpPr txBox="1"/>
          <p:nvPr/>
        </p:nvSpPr>
        <p:spPr>
          <a:xfrm>
            <a:off x="969264" y="1865376"/>
            <a:ext cx="430457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Test for difference in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89AC78AA-6916-4385-80F5-57C464F11787}"/>
                  </a:ext>
                </a:extLst>
              </p:cNvPr>
              <p:cNvSpPr/>
              <p:nvPr/>
            </p:nvSpPr>
            <p:spPr>
              <a:xfrm>
                <a:off x="1403054" y="2566527"/>
                <a:ext cx="161717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AC78AA-6916-4385-80F5-57C464F11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54" y="2566527"/>
                <a:ext cx="1617173" cy="430887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8E129313-C737-402E-8623-DC0EABEBAD51}"/>
                  </a:ext>
                </a:extLst>
              </p:cNvPr>
              <p:cNvSpPr/>
              <p:nvPr/>
            </p:nvSpPr>
            <p:spPr>
              <a:xfrm>
                <a:off x="1403054" y="2997414"/>
                <a:ext cx="161063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129313-C737-402E-8623-DC0EABEBA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54" y="2997414"/>
                <a:ext cx="1610634" cy="430887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81170-F462-43AC-83F4-F04CFD97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by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39247A3-6C7F-42AB-9D96-4C8B90811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82" y="1825625"/>
            <a:ext cx="8014835" cy="4351338"/>
          </a:xfrm>
        </p:spPr>
      </p:pic>
    </p:spTree>
    <p:extLst>
      <p:ext uri="{BB962C8B-B14F-4D97-AF65-F5344CB8AC3E}">
        <p14:creationId xmlns:p14="http://schemas.microsoft.com/office/powerpoint/2010/main" val="33546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41047-99FE-460D-A575-44F31628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by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6178EB-96C0-495F-8762-0E849219F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08" y="1825625"/>
            <a:ext cx="8212383" cy="4351338"/>
          </a:xfrm>
        </p:spPr>
      </p:pic>
    </p:spTree>
    <p:extLst>
      <p:ext uri="{BB962C8B-B14F-4D97-AF65-F5344CB8AC3E}">
        <p14:creationId xmlns:p14="http://schemas.microsoft.com/office/powerpoint/2010/main" val="9694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47393-C011-498C-A661-B8D4E053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by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33F2A41-E452-43E3-BA0A-569FA9B83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05" y="1825625"/>
            <a:ext cx="8465190" cy="4351338"/>
          </a:xfrm>
        </p:spPr>
      </p:pic>
    </p:spTree>
    <p:extLst>
      <p:ext uri="{BB962C8B-B14F-4D97-AF65-F5344CB8AC3E}">
        <p14:creationId xmlns:p14="http://schemas.microsoft.com/office/powerpoint/2010/main" val="18089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F7C05-F144-4EC7-AF26-C57FBF31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2FCD17-10FB-495A-A444-75A7D036455D}"/>
              </a:ext>
            </a:extLst>
          </p:cNvPr>
          <p:cNvSpPr txBox="1"/>
          <p:nvPr/>
        </p:nvSpPr>
        <p:spPr>
          <a:xfrm>
            <a:off x="969264" y="1865376"/>
            <a:ext cx="79299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</a:t>
            </a:r>
            <a:r>
              <a:rPr lang="en-US" dirty="0"/>
              <a:t> </a:t>
            </a:r>
            <a:r>
              <a:rPr lang="en-US" sz="2800" dirty="0"/>
              <a:t>for independence between categorical groups</a:t>
            </a:r>
          </a:p>
          <a:p>
            <a:r>
              <a:rPr lang="en-US" sz="2800" dirty="0"/>
              <a:t>	</a:t>
            </a:r>
          </a:p>
          <a:p>
            <a:endParaRPr lang="en-US" sz="2800" b="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9EDE0180-CBE2-45A1-9D73-5B04BB6C2265}"/>
                  </a:ext>
                </a:extLst>
              </p:cNvPr>
              <p:cNvSpPr txBox="1"/>
              <p:nvPr/>
            </p:nvSpPr>
            <p:spPr>
              <a:xfrm>
                <a:off x="838200" y="3714699"/>
                <a:ext cx="6981371" cy="1079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DE0180-CBE2-45A1-9D73-5B04BB6C2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14699"/>
                <a:ext cx="6981371" cy="1079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75C105D2-08C8-4A4E-8252-352F907B490A}"/>
                  </a:ext>
                </a:extLst>
              </p:cNvPr>
              <p:cNvSpPr/>
              <p:nvPr/>
            </p:nvSpPr>
            <p:spPr>
              <a:xfrm>
                <a:off x="1403054" y="2557873"/>
                <a:ext cx="618560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𝑐𝑎𝑡𝑒𝑔𝑜𝑟𝑖𝑐𝑎𝑙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5C105D2-08C8-4A4E-8252-352F907B4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54" y="2557873"/>
                <a:ext cx="6185604" cy="430887"/>
              </a:xfrm>
              <a:prstGeom prst="rect">
                <a:avLst/>
              </a:prstGeom>
              <a:blipFill>
                <a:blip r:embed="rId3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CFF7F38A-04B9-47EC-8A35-E874723C512C}"/>
                  </a:ext>
                </a:extLst>
              </p:cNvPr>
              <p:cNvSpPr/>
              <p:nvPr/>
            </p:nvSpPr>
            <p:spPr>
              <a:xfrm>
                <a:off x="1403054" y="2997414"/>
                <a:ext cx="667163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𝑐𝑎𝑡𝑒𝑔𝑜𝑟𝑖𝑐𝑎𝑙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F7F38A-04B9-47EC-8A35-E874723C5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54" y="2997414"/>
                <a:ext cx="6671635" cy="430887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5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DB73C-951C-4A4D-91D9-F2DCB6FA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EDC4F63F-B601-40F1-BA8E-875914A7B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231056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2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D58A8-358B-498C-84AC-929E60FC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51F7B0-5EE6-466E-BE96-FABCCF97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length = issue year – earliest credit line year</a:t>
            </a:r>
          </a:p>
          <a:p>
            <a:r>
              <a:rPr lang="en-US" dirty="0"/>
              <a:t>Installment Feat = monthly installment/monthly income</a:t>
            </a:r>
          </a:p>
        </p:txBody>
      </p:sp>
    </p:spTree>
    <p:extLst>
      <p:ext uri="{BB962C8B-B14F-4D97-AF65-F5344CB8AC3E}">
        <p14:creationId xmlns:p14="http://schemas.microsoft.com/office/powerpoint/2010/main" val="1217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25503-35BA-40B8-81D0-8C637673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- Binning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7CFA6E-FD8F-4A8C-AC24-B5877AC7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Binning (create buckets for variables)</a:t>
            </a:r>
          </a:p>
          <a:p>
            <a:pPr lvl="1"/>
            <a:r>
              <a:rPr lang="en-US" sz="1800" dirty="0"/>
              <a:t>Employment length</a:t>
            </a:r>
          </a:p>
          <a:p>
            <a:pPr lvl="1"/>
            <a:r>
              <a:rPr lang="en-US" sz="1800" dirty="0"/>
              <a:t>Delinquency in last 2 years</a:t>
            </a:r>
          </a:p>
          <a:p>
            <a:pPr lvl="1"/>
            <a:r>
              <a:rPr lang="en-US" sz="1800" dirty="0"/>
              <a:t>Num of derogatory record</a:t>
            </a:r>
          </a:p>
          <a:p>
            <a:pPr lvl="1"/>
            <a:r>
              <a:rPr lang="en-US" sz="1800" dirty="0"/>
              <a:t>Inquiry in last 6 months</a:t>
            </a:r>
          </a:p>
          <a:p>
            <a:pPr lvl="1"/>
            <a:r>
              <a:rPr lang="en-US" sz="1800" dirty="0"/>
              <a:t>Number of open accounts</a:t>
            </a:r>
          </a:p>
          <a:p>
            <a:pPr lvl="1"/>
            <a:r>
              <a:rPr lang="en-US" sz="1800" dirty="0"/>
              <a:t>Etc.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CC6CD0-5811-42DD-B321-B86765595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12" y="2373673"/>
            <a:ext cx="7178040" cy="38032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BB868D3-0CC1-439E-928A-14335AF8FCA1}"/>
              </a:ext>
            </a:extLst>
          </p:cNvPr>
          <p:cNvCxnSpPr>
            <a:cxnSpLocks/>
          </p:cNvCxnSpPr>
          <p:nvPr/>
        </p:nvCxnSpPr>
        <p:spPr>
          <a:xfrm flipV="1">
            <a:off x="6561701" y="2373673"/>
            <a:ext cx="0" cy="3652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3411129-C6D4-4738-81FF-CEACBA80814B}"/>
              </a:ext>
            </a:extLst>
          </p:cNvPr>
          <p:cNvCxnSpPr/>
          <p:nvPr/>
        </p:nvCxnSpPr>
        <p:spPr>
          <a:xfrm flipH="1">
            <a:off x="6775704" y="1690688"/>
            <a:ext cx="566928" cy="531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C39500-3A27-4DB9-AD2B-1C60C3C25983}"/>
              </a:ext>
            </a:extLst>
          </p:cNvPr>
          <p:cNvSpPr txBox="1"/>
          <p:nvPr/>
        </p:nvSpPr>
        <p:spPr>
          <a:xfrm>
            <a:off x="7342632" y="143179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A4A70-008D-4517-B69D-C37218FC8D92}"/>
              </a:ext>
            </a:extLst>
          </p:cNvPr>
          <p:cNvSpPr txBox="1"/>
          <p:nvPr/>
        </p:nvSpPr>
        <p:spPr>
          <a:xfrm>
            <a:off x="9079992" y="1261872"/>
            <a:ext cx="1817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 14: coded as 0</a:t>
            </a:r>
          </a:p>
          <a:p>
            <a:r>
              <a:rPr lang="en-US" dirty="0"/>
              <a:t>&gt; 14: coded as 1</a:t>
            </a:r>
          </a:p>
        </p:txBody>
      </p:sp>
    </p:spTree>
    <p:extLst>
      <p:ext uri="{BB962C8B-B14F-4D97-AF65-F5344CB8AC3E}">
        <p14:creationId xmlns:p14="http://schemas.microsoft.com/office/powerpoint/2010/main" val="669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Freeform 62">
            <a:extLst>
              <a:ext uri="{FF2B5EF4-FFF2-40B4-BE49-F238E27FC236}">
                <a16:creationId xmlns:a16="http://schemas.microsoft.com/office/drawing/2014/main" xmlns="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xmlns="" id="{13B10108-87AA-4981-8901-DD3571241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3" name="Content Placeholder 20">
            <a:extLst>
              <a:ext uri="{FF2B5EF4-FFF2-40B4-BE49-F238E27FC236}">
                <a16:creationId xmlns:a16="http://schemas.microsoft.com/office/drawing/2014/main" xmlns="" id="{9F71BF89-5A55-4ED0-84C5-8709C9A2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9355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Largest p2p lending platform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Head-quartered in San Francisco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Issued more than 10 billion by 2015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Loans between $1,000 to $40,000</a:t>
            </a:r>
          </a:p>
        </p:txBody>
      </p:sp>
    </p:spTree>
    <p:extLst>
      <p:ext uri="{BB962C8B-B14F-4D97-AF65-F5344CB8AC3E}">
        <p14:creationId xmlns:p14="http://schemas.microsoft.com/office/powerpoint/2010/main" val="20208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ECE8A-5851-49A1-81B8-E8121782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- Grouping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31636F2-D4EF-4709-8AE1-85712659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Group some categories into </a:t>
            </a:r>
            <a:r>
              <a:rPr lang="en-US" sz="2000"/>
              <a:t>larger group</a:t>
            </a:r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0B67ACB-3C54-4FEA-B6C2-905724A2B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29" y="2139902"/>
            <a:ext cx="7445566" cy="3722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DB00067-C65C-47F2-BE34-0FF2B3EF3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23" y="2371498"/>
            <a:ext cx="4000706" cy="26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5FA4E0-4BD6-4E36-9C1F-09DC907B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32F233-7C7E-4C06-9941-82CE0BDA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Numerical: Standardization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Categorical: Dummy coding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3BB8AD-D45A-4071-8F98-45B4FA186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77" y="1690688"/>
            <a:ext cx="5495183" cy="1963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C44EC1-6F78-441A-8A6A-74E41816E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77" y="4241495"/>
            <a:ext cx="5469456" cy="20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56D8C-6C8E-47FC-92B3-F852895A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444A6-DF51-4243-86BC-ABEB4B19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Method: Correlation based</a:t>
            </a:r>
          </a:p>
          <a:p>
            <a:r>
              <a:rPr lang="en-US" dirty="0"/>
              <a:t>Wrapper Method : Recursive Feature Elimination</a:t>
            </a:r>
          </a:p>
          <a:p>
            <a:r>
              <a:rPr lang="en-US" dirty="0"/>
              <a:t>Embedded: Model based variable selection (Lasso, Random Forest)</a:t>
            </a:r>
          </a:p>
        </p:txBody>
      </p:sp>
    </p:spTree>
    <p:extLst>
      <p:ext uri="{BB962C8B-B14F-4D97-AF65-F5344CB8AC3E}">
        <p14:creationId xmlns:p14="http://schemas.microsoft.com/office/powerpoint/2010/main" val="1813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8BFBA-72A9-48DC-BDF0-76D9CB99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F9850B0-6426-4D58-9E19-71AE8EAC1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08" y="582992"/>
            <a:ext cx="6955092" cy="627500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229E674-DEF5-42EF-A9D8-521C55E6D91D}"/>
              </a:ext>
            </a:extLst>
          </p:cNvPr>
          <p:cNvSpPr/>
          <p:nvPr/>
        </p:nvSpPr>
        <p:spPr>
          <a:xfrm>
            <a:off x="838200" y="1781504"/>
            <a:ext cx="35605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Funded Amount, funded </a:t>
            </a:r>
          </a:p>
          <a:p>
            <a:r>
              <a:rPr lang="en-US" sz="2000" dirty="0"/>
              <a:t>Amount investors, loan amount</a:t>
            </a:r>
          </a:p>
          <a:p>
            <a:r>
              <a:rPr lang="en-US" sz="2000" dirty="0"/>
              <a:t>almost have correlation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revolving account,</a:t>
            </a:r>
          </a:p>
          <a:p>
            <a:r>
              <a:rPr lang="en-US" sz="2000" dirty="0"/>
              <a:t>open accounts, satisfactory account, bank account are similar variables</a:t>
            </a:r>
          </a:p>
        </p:txBody>
      </p:sp>
    </p:spTree>
    <p:extLst>
      <p:ext uri="{BB962C8B-B14F-4D97-AF65-F5344CB8AC3E}">
        <p14:creationId xmlns:p14="http://schemas.microsoft.com/office/powerpoint/2010/main" val="15976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94426-82DF-4078-AFA3-A0EA1C42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C8A14F94-2FFC-46B0-90DB-C7192047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8" y="622920"/>
            <a:ext cx="6794492" cy="6130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76B3A90-2EF4-4A86-9025-C28C0C60D619}"/>
              </a:ext>
            </a:extLst>
          </p:cNvPr>
          <p:cNvSpPr txBox="1"/>
          <p:nvPr/>
        </p:nvSpPr>
        <p:spPr>
          <a:xfrm>
            <a:off x="645156" y="1690688"/>
            <a:ext cx="2528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29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91EFE-AA1E-4D4B-B1DB-0F6477F1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Feature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B8F20C-FAC2-4B26-A564-501E8477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Exhaustive</a:t>
            </a:r>
          </a:p>
          <a:p>
            <a:r>
              <a:rPr lang="en-US" dirty="0"/>
              <a:t>Backward elimination using logistic regression</a:t>
            </a:r>
          </a:p>
          <a:p>
            <a:r>
              <a:rPr lang="en-US" dirty="0"/>
              <a:t>Eliminate least important features until 30 variables left</a:t>
            </a:r>
          </a:p>
          <a:p>
            <a:r>
              <a:rPr lang="en-US" dirty="0"/>
              <a:t>Metric: accuracy</a:t>
            </a:r>
          </a:p>
          <a:p>
            <a:r>
              <a:rPr lang="en-US" dirty="0"/>
              <a:t>Cross-validation to automatically select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5983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96232-FC1E-4268-BDB0-56C9F65D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E0F118-F014-459B-AF99-A53F5AA3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Train-test split: 80% Training/20% Testing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/>
              <a:t>Evaluation: ROC Curve/Confusion Matrix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9461B-C49E-4E5A-AC85-59A60AFA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6CDEF40-8B4C-4929-AFC3-C5BD761BB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13" y="5492209"/>
            <a:ext cx="2362321" cy="736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AB1FB0-D49D-4A23-8D2A-ED5B53B1F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5" y="1637892"/>
            <a:ext cx="5043049" cy="3582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7C58067-C44E-4FB3-9FAF-408FF53D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9" y="1583532"/>
            <a:ext cx="4395201" cy="3772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4EC3B9-59EF-4CB8-A452-97F9F770E638}"/>
              </a:ext>
            </a:extLst>
          </p:cNvPr>
          <p:cNvSpPr txBox="1"/>
          <p:nvPr/>
        </p:nvSpPr>
        <p:spPr>
          <a:xfrm>
            <a:off x="4928157" y="5957097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Threshold: 0.2</a:t>
            </a:r>
          </a:p>
        </p:txBody>
      </p:sp>
    </p:spTree>
    <p:extLst>
      <p:ext uri="{BB962C8B-B14F-4D97-AF65-F5344CB8AC3E}">
        <p14:creationId xmlns:p14="http://schemas.microsoft.com/office/powerpoint/2010/main" val="27803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9461B-C49E-4E5A-AC85-59A60AFA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6CDEF40-8B4C-4929-AFC3-C5BD761BB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9" y="5405125"/>
            <a:ext cx="2362321" cy="736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AB1FB0-D49D-4A23-8D2A-ED5B53B1F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5" y="1637892"/>
            <a:ext cx="5043049" cy="3582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7C58067-C44E-4FB3-9FAF-408FF53D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9" y="1583532"/>
            <a:ext cx="4395201" cy="3772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4EC3B9-59EF-4CB8-A452-97F9F770E638}"/>
              </a:ext>
            </a:extLst>
          </p:cNvPr>
          <p:cNvSpPr txBox="1"/>
          <p:nvPr/>
        </p:nvSpPr>
        <p:spPr>
          <a:xfrm>
            <a:off x="4928157" y="5957097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Threshold: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EEE258-6AC7-422A-B315-941AF70E8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9" y="1690688"/>
            <a:ext cx="4445228" cy="466114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xmlns="" id="{D078C411-B14D-44BA-87DD-58543ECB3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4" y="1637892"/>
            <a:ext cx="5043049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9461B-C49E-4E5A-AC85-59A60AFA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6CDEF40-8B4C-4929-AFC3-C5BD761BB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9" y="5405125"/>
            <a:ext cx="2362321" cy="736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AB1FB0-D49D-4A23-8D2A-ED5B53B1F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5" y="1637892"/>
            <a:ext cx="5043049" cy="3582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7C58067-C44E-4FB3-9FAF-408FF53D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9" y="1583532"/>
            <a:ext cx="4395201" cy="3772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4EC3B9-59EF-4CB8-A452-97F9F770E638}"/>
              </a:ext>
            </a:extLst>
          </p:cNvPr>
          <p:cNvSpPr txBox="1"/>
          <p:nvPr/>
        </p:nvSpPr>
        <p:spPr>
          <a:xfrm>
            <a:off x="4928157" y="5957097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Threshold: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EEE258-6AC7-422A-B315-941AF70E8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72" y="1611576"/>
            <a:ext cx="4445228" cy="466114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xmlns="" id="{D078C411-B14D-44BA-87DD-58543ECB3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4" y="1637892"/>
            <a:ext cx="5043049" cy="3582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F9374FB-C674-463D-9BE2-5702F81C9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3" y="1641588"/>
            <a:ext cx="5043049" cy="358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EEBAEB-F851-44BC-97DB-4E48849B1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9" y="1639620"/>
            <a:ext cx="4534133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182055-6D9D-4006-89C7-4BAE8D76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222B15D-B2E1-4D7F-939C-ECCB60DF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0" y="1798093"/>
            <a:ext cx="9363759" cy="326181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6DDBB06-E748-4B63-A28E-13DC92CE4792}"/>
              </a:ext>
            </a:extLst>
          </p:cNvPr>
          <p:cNvSpPr/>
          <p:nvPr/>
        </p:nvSpPr>
        <p:spPr>
          <a:xfrm>
            <a:off x="4809688" y="505990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/>
              <a:t>Source: </a:t>
            </a:r>
            <a:r>
              <a:rPr lang="en-US" sz="1000" dirty="0"/>
              <a:t>https://www.hbs.edu/openforum/openforum.hbs.org/challenge/understand-digital-transformation-of-business/business-model/lending-club-opening-the-floodgates-on-credit/comments.html</a:t>
            </a:r>
          </a:p>
        </p:txBody>
      </p:sp>
    </p:spTree>
    <p:extLst>
      <p:ext uri="{BB962C8B-B14F-4D97-AF65-F5344CB8AC3E}">
        <p14:creationId xmlns:p14="http://schemas.microsoft.com/office/powerpoint/2010/main" val="18100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27B59-DB7B-4F59-B2F4-53307E2E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FF33DE1-3901-4006-98A5-53A2FEE25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16" y="1386681"/>
            <a:ext cx="431576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A2E3A6-BA71-4FE3-9242-8F46FED90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6681"/>
            <a:ext cx="4483330" cy="4635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611C664-5B83-4850-8255-628DC2F7DE77}"/>
              </a:ext>
            </a:extLst>
          </p:cNvPr>
          <p:cNvSpPr txBox="1"/>
          <p:nvPr/>
        </p:nvSpPr>
        <p:spPr>
          <a:xfrm>
            <a:off x="2703814" y="5925695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Threshold: 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B73B26-5C11-4774-AD63-F6B6A27B2E56}"/>
              </a:ext>
            </a:extLst>
          </p:cNvPr>
          <p:cNvSpPr txBox="1"/>
          <p:nvPr/>
        </p:nvSpPr>
        <p:spPr>
          <a:xfrm>
            <a:off x="7515869" y="5925695"/>
            <a:ext cx="166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Threshold: 0.15</a:t>
            </a:r>
          </a:p>
        </p:txBody>
      </p:sp>
    </p:spTree>
    <p:extLst>
      <p:ext uri="{BB962C8B-B14F-4D97-AF65-F5344CB8AC3E}">
        <p14:creationId xmlns:p14="http://schemas.microsoft.com/office/powerpoint/2010/main" val="22588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B141BB-D81A-4151-A39C-28583B27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– Gini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194691C-EEC9-446B-A6E6-23FBB747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60" y="1402824"/>
            <a:ext cx="7716034" cy="54551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F3D4E8-C834-4C51-A6D7-7D1085A8A350}"/>
              </a:ext>
            </a:extLst>
          </p:cNvPr>
          <p:cNvSpPr txBox="1"/>
          <p:nvPr/>
        </p:nvSpPr>
        <p:spPr>
          <a:xfrm>
            <a:off x="838200" y="1690688"/>
            <a:ext cx="25155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payment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late fees 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Interest 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principal 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843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9C607-F3FE-4954-8634-EE912F09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21DAF5E-8BD1-448C-9669-7DBC43CC4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3654"/>
            <a:ext cx="10515600" cy="3390692"/>
          </a:xfrm>
        </p:spPr>
      </p:pic>
    </p:spTree>
    <p:extLst>
      <p:ext uri="{BB962C8B-B14F-4D97-AF65-F5344CB8AC3E}">
        <p14:creationId xmlns:p14="http://schemas.microsoft.com/office/powerpoint/2010/main" val="12909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C0B5C-04DB-4BE1-8A31-75CFB35E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2C45BE-4D1C-4CD1-AE34-24A49481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dataset, all default/non-default cases are completely separated, which leads to good classification result using variables such as ‘total late fees received’.</a:t>
            </a:r>
          </a:p>
          <a:p>
            <a:r>
              <a:rPr lang="en-US" dirty="0"/>
              <a:t>In reality, most of the customers are ‘current’, the predicting power are likely to decrease</a:t>
            </a:r>
          </a:p>
          <a:p>
            <a:r>
              <a:rPr lang="en-US" dirty="0"/>
              <a:t>The best result is achieved by Logistic Regression, but needs to be cross-validated before put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39223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4EAEB-2AFA-423B-90EE-37A178DE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D8FB15-5844-46AF-A288-5A3B63F6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using cross-validation</a:t>
            </a:r>
          </a:p>
          <a:p>
            <a:r>
              <a:rPr lang="en-US" dirty="0"/>
              <a:t>SMOTE (Oversampling) to deal with unbalanced dataset</a:t>
            </a:r>
          </a:p>
          <a:p>
            <a:r>
              <a:rPr lang="en-US" dirty="0"/>
              <a:t>Hyperparameter tuning and cross validation </a:t>
            </a:r>
          </a:p>
          <a:p>
            <a:r>
              <a:rPr lang="en-US" dirty="0"/>
              <a:t>Gather more data, up-to-2018Q4</a:t>
            </a:r>
          </a:p>
          <a:p>
            <a:r>
              <a:rPr lang="en-US" dirty="0"/>
              <a:t>Analysis on geographic dimension</a:t>
            </a:r>
          </a:p>
          <a:p>
            <a:pPr lvl="1"/>
            <a:r>
              <a:rPr lang="en-US" dirty="0">
                <a:hlinkClick r:id="rId2"/>
              </a:rPr>
              <a:t>https://public.tableau.com/views/Book2_15528449246150/Dashboard1?:embed=y&amp;:display_count=yes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B99F5-EE1A-4318-9DE3-22DDE0AA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0" y="2766218"/>
            <a:ext cx="29718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61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36D2C-6DD1-42CA-83D4-A41797E4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CD8F9-965B-423E-8314-7432F20A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 </a:t>
            </a:r>
            <a:r>
              <a:rPr lang="en-US" dirty="0"/>
              <a:t>Potential default risk</a:t>
            </a:r>
          </a:p>
          <a:p>
            <a:r>
              <a:rPr lang="en-US" b="1" dirty="0"/>
              <a:t>Solution: </a:t>
            </a:r>
            <a:r>
              <a:rPr lang="en-US" dirty="0"/>
              <a:t>Machine learning models to predict default</a:t>
            </a:r>
          </a:p>
          <a:p>
            <a:r>
              <a:rPr lang="en-US" b="1" dirty="0"/>
              <a:t>Data: </a:t>
            </a:r>
          </a:p>
          <a:p>
            <a:pPr lvl="1"/>
            <a:r>
              <a:rPr lang="en-US" dirty="0"/>
              <a:t>All transactions issued between 2012 and 2013</a:t>
            </a:r>
          </a:p>
          <a:p>
            <a:pPr lvl="1"/>
            <a:r>
              <a:rPr lang="en-US" dirty="0"/>
              <a:t>188,183 rows and 145 features</a:t>
            </a:r>
          </a:p>
          <a:p>
            <a:pPr lvl="1"/>
            <a:r>
              <a:rPr lang="en-US" dirty="0"/>
              <a:t>108 numerical variables and 37 categorical variables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46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68A02-63A9-4DBD-A487-2931DFF1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1812537-20D3-4438-AC91-8A9894015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141008"/>
              </p:ext>
            </p:extLst>
          </p:nvPr>
        </p:nvGraphicFramePr>
        <p:xfrm>
          <a:off x="838200" y="469783"/>
          <a:ext cx="10515600" cy="570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xmlns="" id="{C2DEBB5F-31F4-4C4E-A4A2-7B554D951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443545" y="3726810"/>
            <a:ext cx="914400" cy="914400"/>
          </a:xfrm>
          <a:prstGeom prst="rect">
            <a:avLst/>
          </a:prstGeom>
        </p:spPr>
      </p:pic>
      <p:pic>
        <p:nvPicPr>
          <p:cNvPr id="8" name="Graphic 7" descr="Credit card">
            <a:extLst>
              <a:ext uri="{FF2B5EF4-FFF2-40B4-BE49-F238E27FC236}">
                <a16:creationId xmlns:a16="http://schemas.microsoft.com/office/drawing/2014/main" xmlns="" id="{5CA95B84-7FD2-43ED-A5A5-DB860C324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638800" y="2606605"/>
            <a:ext cx="914400" cy="914400"/>
          </a:xfrm>
          <a:prstGeom prst="rect">
            <a:avLst/>
          </a:prstGeom>
        </p:spPr>
      </p:pic>
      <p:pic>
        <p:nvPicPr>
          <p:cNvPr id="10" name="Graphic 9" descr="Calculator">
            <a:extLst>
              <a:ext uri="{FF2B5EF4-FFF2-40B4-BE49-F238E27FC236}">
                <a16:creationId xmlns:a16="http://schemas.microsoft.com/office/drawing/2014/main" xmlns="" id="{52FEFCCD-DE7B-4ABB-9B95-6E7DCF12FD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648952" y="4769289"/>
            <a:ext cx="914400" cy="914400"/>
          </a:xfrm>
          <a:prstGeom prst="rect">
            <a:avLst/>
          </a:prstGeom>
        </p:spPr>
      </p:pic>
      <p:pic>
        <p:nvPicPr>
          <p:cNvPr id="12" name="Graphic 11" descr="Coins">
            <a:extLst>
              <a:ext uri="{FF2B5EF4-FFF2-40B4-BE49-F238E27FC236}">
                <a16:creationId xmlns:a16="http://schemas.microsoft.com/office/drawing/2014/main" xmlns="" id="{892BFA3D-4B7B-40D7-BA19-CCEE2395EF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834057" y="373039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D935096-9C41-4E1A-8466-7DFE4FF4018F}"/>
              </a:ext>
            </a:extLst>
          </p:cNvPr>
          <p:cNvSpPr txBox="1"/>
          <p:nvPr/>
        </p:nvSpPr>
        <p:spPr>
          <a:xfrm>
            <a:off x="2348992" y="3726810"/>
            <a:ext cx="22610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User Info</a:t>
            </a:r>
          </a:p>
          <a:p>
            <a:r>
              <a:rPr lang="en-US" sz="1200" dirty="0"/>
              <a:t>State, employment length,</a:t>
            </a:r>
          </a:p>
          <a:p>
            <a:r>
              <a:rPr lang="en-US" sz="1200" dirty="0"/>
              <a:t>employment title, </a:t>
            </a:r>
          </a:p>
          <a:p>
            <a:r>
              <a:rPr lang="en-US" sz="1200" dirty="0"/>
              <a:t>annual income, </a:t>
            </a:r>
            <a:r>
              <a:rPr lang="en-US" sz="1200" dirty="0" err="1"/>
              <a:t>dti</a:t>
            </a:r>
            <a:r>
              <a:rPr lang="en-US" sz="1200" dirty="0"/>
              <a:t>, zip code,</a:t>
            </a:r>
          </a:p>
          <a:p>
            <a:r>
              <a:rPr lang="en-US" sz="1200" dirty="0"/>
              <a:t>home ownership, member id, </a:t>
            </a:r>
            <a:r>
              <a:rPr lang="en-US" sz="1200" dirty="0" err="1"/>
              <a:t>etc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5F4E4AF-4403-4CA2-BCBF-F9BFCD60B7E8}"/>
              </a:ext>
            </a:extLst>
          </p:cNvPr>
          <p:cNvSpPr txBox="1"/>
          <p:nvPr/>
        </p:nvSpPr>
        <p:spPr>
          <a:xfrm>
            <a:off x="5265666" y="1325461"/>
            <a:ext cx="2034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Credit History</a:t>
            </a:r>
          </a:p>
          <a:p>
            <a:r>
              <a:rPr lang="en-US" sz="1200" dirty="0"/>
              <a:t>Number of open accounts,</a:t>
            </a:r>
          </a:p>
          <a:p>
            <a:r>
              <a:rPr lang="en-US" sz="1200" dirty="0"/>
              <a:t>Credit inquiries, delinquency, total credit revolving balance, total credit limit, </a:t>
            </a:r>
            <a:r>
              <a:rPr lang="en-US" sz="1200" dirty="0" err="1"/>
              <a:t>etc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7F398A1-3F19-4595-B9BE-AA04A7207500}"/>
              </a:ext>
            </a:extLst>
          </p:cNvPr>
          <p:cNvSpPr txBox="1"/>
          <p:nvPr/>
        </p:nvSpPr>
        <p:spPr>
          <a:xfrm>
            <a:off x="8305262" y="3726810"/>
            <a:ext cx="26018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Loan Info</a:t>
            </a:r>
          </a:p>
          <a:p>
            <a:r>
              <a:rPr lang="en-US" sz="1200" dirty="0"/>
              <a:t>Application type, description, purpose,</a:t>
            </a:r>
          </a:p>
          <a:p>
            <a:r>
              <a:rPr lang="en-US" sz="1200" dirty="0"/>
              <a:t>grade, interest rate, term, issue date, </a:t>
            </a:r>
          </a:p>
          <a:p>
            <a:r>
              <a:rPr lang="en-US" sz="1200" dirty="0"/>
              <a:t>loan amount, funded amount, </a:t>
            </a:r>
            <a:r>
              <a:rPr lang="en-US" sz="1200" dirty="0" err="1"/>
              <a:t>etc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7AA56D-6D1F-426A-9EF0-13AD34B7E1DC}"/>
              </a:ext>
            </a:extLst>
          </p:cNvPr>
          <p:cNvSpPr txBox="1"/>
          <p:nvPr/>
        </p:nvSpPr>
        <p:spPr>
          <a:xfrm>
            <a:off x="5546086" y="5782276"/>
            <a:ext cx="29007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Payment Info</a:t>
            </a:r>
          </a:p>
          <a:p>
            <a:r>
              <a:rPr lang="en-US" sz="1200" dirty="0"/>
              <a:t>Last payment date, last payment amount,</a:t>
            </a:r>
          </a:p>
          <a:p>
            <a:r>
              <a:rPr lang="en-US" sz="1200" dirty="0"/>
              <a:t>interest, late fee, principal received to date,</a:t>
            </a:r>
          </a:p>
          <a:p>
            <a:r>
              <a:rPr lang="en-US" sz="1200" dirty="0"/>
              <a:t>etc.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8953A-6A57-4C56-BC12-8F6B2CA4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peak at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BD10A51-A725-4B9D-A88D-236D9B781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4010"/>
            <a:ext cx="10515600" cy="3554568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27A07B9F-71A3-44A4-B3EB-9E082C99C037}"/>
              </a:ext>
            </a:extLst>
          </p:cNvPr>
          <p:cNvSpPr/>
          <p:nvPr/>
        </p:nvSpPr>
        <p:spPr>
          <a:xfrm>
            <a:off x="738231" y="1880062"/>
            <a:ext cx="1669409" cy="439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B392B94-FFFB-4401-9420-235D90ACEC3E}"/>
              </a:ext>
            </a:extLst>
          </p:cNvPr>
          <p:cNvSpPr/>
          <p:nvPr/>
        </p:nvSpPr>
        <p:spPr>
          <a:xfrm>
            <a:off x="5574658" y="2146565"/>
            <a:ext cx="870708" cy="3709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31B0064-31DE-4FF5-9075-0D3B4BFC93F8}"/>
              </a:ext>
            </a:extLst>
          </p:cNvPr>
          <p:cNvSpPr/>
          <p:nvPr/>
        </p:nvSpPr>
        <p:spPr>
          <a:xfrm>
            <a:off x="9334324" y="2087804"/>
            <a:ext cx="870708" cy="3709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F51105-703D-4625-B88D-02BA2EE9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17A85CF-7ADF-4EA4-9698-A527C5A12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848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88F3AB-365A-4219-BCEF-67C8D17C74CC}"/>
              </a:ext>
            </a:extLst>
          </p:cNvPr>
          <p:cNvSpPr txBox="1"/>
          <p:nvPr/>
        </p:nvSpPr>
        <p:spPr>
          <a:xfrm>
            <a:off x="5341081" y="1321356"/>
            <a:ext cx="15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Completeness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9CB60B-B47C-4F1D-B13D-D8709DE65B7D}"/>
              </a:ext>
            </a:extLst>
          </p:cNvPr>
          <p:cNvSpPr txBox="1"/>
          <p:nvPr/>
        </p:nvSpPr>
        <p:spPr>
          <a:xfrm>
            <a:off x="2541360" y="462334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Uniqueness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A7DA23-E1E2-483E-8C7D-BCCFB7C98165}"/>
              </a:ext>
            </a:extLst>
          </p:cNvPr>
          <p:cNvSpPr txBox="1"/>
          <p:nvPr/>
        </p:nvSpPr>
        <p:spPr>
          <a:xfrm>
            <a:off x="8351889" y="4623342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38255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70C1C-06B2-4841-83E0-57D70C44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Completeness – Missing &gt; 50%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4D08B1B-3496-4351-A3C9-1FD19E33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0" y="1045754"/>
            <a:ext cx="10280480" cy="544712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A50A0972-B529-4C4E-B57C-E15262E48113}"/>
              </a:ext>
            </a:extLst>
          </p:cNvPr>
          <p:cNvSpPr/>
          <p:nvPr/>
        </p:nvSpPr>
        <p:spPr>
          <a:xfrm>
            <a:off x="1887523" y="5048848"/>
            <a:ext cx="1166070" cy="763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81613C3-4181-4B3B-ADF7-C31F1EEB76AD}"/>
              </a:ext>
            </a:extLst>
          </p:cNvPr>
          <p:cNvSpPr/>
          <p:nvPr/>
        </p:nvSpPr>
        <p:spPr>
          <a:xfrm>
            <a:off x="1887522" y="5850666"/>
            <a:ext cx="1057013" cy="248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853CF7-12E0-45C4-9DC8-4EADC35632B4}"/>
              </a:ext>
            </a:extLst>
          </p:cNvPr>
          <p:cNvSpPr txBox="1"/>
          <p:nvPr/>
        </p:nvSpPr>
        <p:spPr>
          <a:xfrm>
            <a:off x="402672" y="6490828"/>
            <a:ext cx="6870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Missing suggest no delinquency records, convert to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348886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733</Words>
  <Application>Microsoft Macintosh PowerPoint</Application>
  <PresentationFormat>Widescreen</PresentationFormat>
  <Paragraphs>194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Predicting Loan Default</vt:lpstr>
      <vt:lpstr>Project Outline</vt:lpstr>
      <vt:lpstr>PowerPoint Presentation</vt:lpstr>
      <vt:lpstr>Business Model</vt:lpstr>
      <vt:lpstr>Objective</vt:lpstr>
      <vt:lpstr>Data Description</vt:lpstr>
      <vt:lpstr>A peak at the data</vt:lpstr>
      <vt:lpstr>Data Preprocessing</vt:lpstr>
      <vt:lpstr>Completeness – Missing &gt; 50%</vt:lpstr>
      <vt:lpstr>Missing &lt; 50%</vt:lpstr>
      <vt:lpstr>Missing - Categorical</vt:lpstr>
      <vt:lpstr>Missing - Numerical</vt:lpstr>
      <vt:lpstr>Uniqueness</vt:lpstr>
      <vt:lpstr>Validity</vt:lpstr>
      <vt:lpstr>Exploratory Data Analysis</vt:lpstr>
      <vt:lpstr>Univariate – Loan Status</vt:lpstr>
      <vt:lpstr>PowerPoint Presentation</vt:lpstr>
      <vt:lpstr>Multivariate</vt:lpstr>
      <vt:lpstr>Loan amount by Loan Status</vt:lpstr>
      <vt:lpstr>Annual Income by Loan Status</vt:lpstr>
      <vt:lpstr>Interest Rate by Loan Status</vt:lpstr>
      <vt:lpstr>Two-sample Z-test</vt:lpstr>
      <vt:lpstr>Interest Rate by Grade</vt:lpstr>
      <vt:lpstr>Grade by Loan Status</vt:lpstr>
      <vt:lpstr>Term by Loan Status</vt:lpstr>
      <vt:lpstr>Chi-square test</vt:lpstr>
      <vt:lpstr>Feature Engineering</vt:lpstr>
      <vt:lpstr>Feature Creation</vt:lpstr>
      <vt:lpstr>Feature Extraction - Binning</vt:lpstr>
      <vt:lpstr>Feature Extraction - Grouping</vt:lpstr>
      <vt:lpstr>Feature Scaling</vt:lpstr>
      <vt:lpstr>Feature Selection</vt:lpstr>
      <vt:lpstr>Filtering</vt:lpstr>
      <vt:lpstr>Filtering</vt:lpstr>
      <vt:lpstr>Recursive Feature Elimination</vt:lpstr>
      <vt:lpstr>Model Building</vt:lpstr>
      <vt:lpstr>Logistic Regression</vt:lpstr>
      <vt:lpstr>Decision Tree</vt:lpstr>
      <vt:lpstr>Random Forest</vt:lpstr>
      <vt:lpstr>Random Forest</vt:lpstr>
      <vt:lpstr>Feature Importance – Gini Index</vt:lpstr>
      <vt:lpstr>Visualizing Random Forest</vt:lpstr>
      <vt:lpstr>Conclusion</vt:lpstr>
      <vt:lpstr>Recommendation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</dc:title>
  <dc:creator>Yang Lyu</dc:creator>
  <cp:lastModifiedBy>Yang Lyu</cp:lastModifiedBy>
  <cp:revision>122</cp:revision>
  <dcterms:created xsi:type="dcterms:W3CDTF">2019-03-18T15:56:19Z</dcterms:created>
  <dcterms:modified xsi:type="dcterms:W3CDTF">2019-03-20T00:42:32Z</dcterms:modified>
</cp:coreProperties>
</file>