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852"/>
    <a:srgbClr val="5F7897"/>
    <a:srgbClr val="FF41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586"/>
  </p:normalViewPr>
  <p:slideViewPr>
    <p:cSldViewPr snapToGrid="0" snapToObjects="1">
      <p:cViewPr>
        <p:scale>
          <a:sx n="75" d="100"/>
          <a:sy n="75" d="100"/>
        </p:scale>
        <p:origin x="882" y="-1086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t>20/01/2020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3771899" y="9029184"/>
            <a:ext cx="3795489" cy="16594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88270" y="2751370"/>
            <a:ext cx="3771899" cy="57525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7562850" cy="2754784"/>
          </a:xfrm>
          <a:prstGeom prst="rect">
            <a:avLst/>
          </a:prstGeom>
          <a:solidFill>
            <a:srgbClr val="44485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790950" y="2953512"/>
            <a:ext cx="3771899" cy="554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b="1" i="1" dirty="0" smtClean="0"/>
              <a:t>Estudios </a:t>
            </a:r>
            <a:endParaRPr lang="en-US" sz="2800" b="1" i="1" dirty="0"/>
          </a:p>
        </p:txBody>
      </p:sp>
      <p:sp>
        <p:nvSpPr>
          <p:cNvPr id="9" name="Rectangle 8"/>
          <p:cNvSpPr/>
          <p:nvPr/>
        </p:nvSpPr>
        <p:spPr>
          <a:xfrm>
            <a:off x="0" y="2953512"/>
            <a:ext cx="3771899" cy="554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 </a:t>
            </a:r>
            <a:r>
              <a:rPr lang="en-US" sz="2800" b="1" dirty="0" smtClean="0"/>
              <a:t> </a:t>
            </a:r>
            <a:r>
              <a:rPr lang="es-ES" sz="2800" b="1" i="1" dirty="0" smtClean="0"/>
              <a:t>Experiencia</a:t>
            </a:r>
            <a:endParaRPr lang="es-ES" sz="2800" b="1" i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111529" y="1138886"/>
            <a:ext cx="73203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Desarrollador Full-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Stack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. Back-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: PHP, Front-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End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: Angular,  Vue.js,  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Android/IOS 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Flutter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Administrador / 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D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esarrollador base de datos Oracle, 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Mysql</a:t>
            </a:r>
            <a:r>
              <a:rPr lang="es-ES" sz="1300" dirty="0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s-ES" sz="1300" dirty="0" err="1" smtClean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PostgreSql</a:t>
            </a:r>
            <a:endParaRPr lang="es-ES" sz="13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7" y="2075688"/>
            <a:ext cx="243074" cy="243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28" y="2373626"/>
            <a:ext cx="243464" cy="243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808" y="2075688"/>
            <a:ext cx="243075" cy="243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03" y="2373626"/>
            <a:ext cx="244280" cy="244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54406" y="2048392"/>
            <a:ext cx="2432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lyustiz@gmail.com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601" y="2301323"/>
            <a:ext cx="2432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600" dirty="0" smtClean="0">
                <a:solidFill>
                  <a:schemeClr val="bg1"/>
                </a:solidFill>
              </a:rPr>
              <a:t>+58-4129098862</a:t>
            </a:r>
            <a:endParaRPr lang="is-IS" sz="16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05479" y="2054262"/>
            <a:ext cx="2659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dirty="0" smtClean="0">
                <a:solidFill>
                  <a:schemeClr val="bg1"/>
                </a:solidFill>
              </a:rPr>
              <a:t>Caracas</a:t>
            </a:r>
            <a:r>
              <a:rPr lang="en-US" sz="1400" dirty="0" smtClean="0">
                <a:solidFill>
                  <a:schemeClr val="bg1"/>
                </a:solidFill>
              </a:rPr>
              <a:t>, Venezuela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95489" y="4510040"/>
            <a:ext cx="3771899" cy="554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b="1" i="1" dirty="0" smtClean="0"/>
              <a:t>Cursos</a:t>
            </a:r>
            <a:endParaRPr lang="es-ES" sz="28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3771898" y="8474377"/>
            <a:ext cx="3795489" cy="554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ES" sz="2800" b="1" i="1" dirty="0" smtClean="0"/>
              <a:t>Habilidades / Idiomas</a:t>
            </a:r>
            <a:endParaRPr lang="es-ES" sz="2800" b="1" i="1" dirty="0"/>
          </a:p>
        </p:txBody>
      </p:sp>
      <p:graphicFrame>
        <p:nvGraphicFramePr>
          <p:cNvPr id="26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042427"/>
              </p:ext>
            </p:extLst>
          </p:nvPr>
        </p:nvGraphicFramePr>
        <p:xfrm>
          <a:off x="99197" y="3727986"/>
          <a:ext cx="3573504" cy="36538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3504"/>
              </a:tblGrid>
              <a:tr h="1119785">
                <a:tc>
                  <a:txBody>
                    <a:bodyPr/>
                    <a:lstStyle/>
                    <a:p>
                      <a:pPr marL="285750" indent="-285750" algn="l"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8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Coordinador de Automatización y Soluciones </a:t>
                      </a:r>
                    </a:p>
                    <a:p>
                      <a:pPr marL="0" indent="0" algn="l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es-ES" sz="1100" b="1" i="1" kern="1200" baseline="0" noProof="0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Banco para el Desarrollo Económico y Social de Venezuela (BANDES)</a:t>
                      </a:r>
                      <a:r>
                        <a:rPr lang="es-ES" sz="1400" noProof="0" dirty="0" smtClean="0"/>
                        <a:t> </a:t>
                      </a:r>
                      <a:r>
                        <a:rPr lang="es-ES" sz="1400" b="0" i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Mar 2017– Dic 2019</a:t>
                      </a:r>
                    </a:p>
                    <a:p>
                      <a:pPr marL="0" indent="0" algn="l">
                        <a:buSzPct val="150000"/>
                        <a:buFont typeface="Courier New" charset="0"/>
                        <a:buNone/>
                        <a:tabLst/>
                      </a:pPr>
                      <a:endParaRPr lang="es-ES" sz="1400" b="0" i="1" baseline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58106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8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Coordinador de Plataforma y Soluciones Tecnológicas / Desarrollador</a:t>
                      </a:r>
                    </a:p>
                    <a:p>
                      <a:pPr marL="0" indent="0" algn="l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es-ES" sz="1100" b="1" i="1" kern="1200" baseline="0" noProof="0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Corporación Venezolana de Comercio Exterior (CORPOVEX)  </a:t>
                      </a:r>
                      <a:r>
                        <a:rPr lang="es-ES" sz="1400" b="0" i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Oct 2014 – Ene 2018</a:t>
                      </a:r>
                    </a:p>
                    <a:p>
                      <a:pPr marL="0" indent="0" algn="l">
                        <a:buSzPct val="150000"/>
                        <a:buFont typeface="Courier New" charset="0"/>
                        <a:buNone/>
                        <a:tabLst/>
                      </a:pPr>
                      <a:endParaRPr lang="es-ES" sz="1400" b="0" i="1" baseline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1070">
                <a:tc>
                  <a:txBody>
                    <a:bodyPr/>
                    <a:lstStyle/>
                    <a:p>
                      <a:pPr marL="285750" indent="-285750" algn="l" defTabSz="457200" rtl="0" eaLnBrk="1" latinLnBrk="0" hangingPunct="1">
                        <a:buSzPct val="150000"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s-ES" sz="1800" b="1" kern="1200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DBA / Desarrollador</a:t>
                      </a:r>
                    </a:p>
                    <a:p>
                      <a:pPr marL="0" indent="0" algn="l">
                        <a:buSzPct val="150000"/>
                        <a:buFont typeface="Courier New" charset="0"/>
                        <a:buNone/>
                        <a:tabLst/>
                      </a:pPr>
                      <a:r>
                        <a:rPr lang="es-ES" sz="1100" b="1" i="1" kern="1200" baseline="0" noProof="0" dirty="0" smtClean="0">
                          <a:solidFill>
                            <a:schemeClr val="accent6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Corporación de Abastecimiento  y Servicios Agrícolas (CASA) </a:t>
                      </a:r>
                      <a:r>
                        <a:rPr lang="es-ES" sz="1400" b="0" i="1" baseline="0" noProof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Jun 08 – Oct 2014</a:t>
                      </a:r>
                      <a:endParaRPr lang="es-ES" sz="1400" b="0" i="1" baseline="0" noProof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647979"/>
              </p:ext>
            </p:extLst>
          </p:nvPr>
        </p:nvGraphicFramePr>
        <p:xfrm>
          <a:off x="3915907" y="3639086"/>
          <a:ext cx="3521984" cy="756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984"/>
              </a:tblGrid>
              <a:tr h="754291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800" b="1" noProof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Licenciado en Informática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kumimoji="0" lang="fr-F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uLnTx/>
                          <a:uFillTx/>
                          <a:latin typeface="+mj-lt"/>
                          <a:ea typeface="Arial" charset="0"/>
                          <a:cs typeface="Arial" charset="0"/>
                        </a:rPr>
                        <a:t>2008 </a:t>
                      </a:r>
                      <a:r>
                        <a:rPr kumimoji="0" lang="fr-F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uLnTx/>
                          <a:uFillTx/>
                          <a:latin typeface="+mj-lt"/>
                          <a:ea typeface="Arial" charset="0"/>
                          <a:cs typeface="Arial" charset="0"/>
                        </a:rPr>
                        <a:t>– </a:t>
                      </a:r>
                      <a:r>
                        <a:rPr kumimoji="0" lang="fr-FR" sz="12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79646"/>
                          </a:solidFill>
                          <a:effectLst/>
                          <a:uLnTx/>
                          <a:uFillTx/>
                          <a:latin typeface="+mj-lt"/>
                          <a:ea typeface="Arial" charset="0"/>
                          <a:cs typeface="Arial" charset="0"/>
                        </a:rPr>
                        <a:t>2012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400" b="0" noProof="0" dirty="0" smtClean="0">
                          <a:solidFill>
                            <a:schemeClr val="tx1"/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Universidad</a:t>
                      </a:r>
                      <a:r>
                        <a:rPr lang="fr-FR" sz="1400" b="0" dirty="0" smtClean="0">
                          <a:solidFill>
                            <a:schemeClr val="tx1"/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 </a:t>
                      </a:r>
                      <a:r>
                        <a:rPr lang="es-ES" sz="1400" b="0" noProof="0" dirty="0" smtClean="0">
                          <a:solidFill>
                            <a:schemeClr val="tx1"/>
                          </a:solidFill>
                          <a:latin typeface="+mj-lt"/>
                          <a:ea typeface="Arial" charset="0"/>
                          <a:cs typeface="Arial" charset="0"/>
                        </a:rPr>
                        <a:t>Bolivariana</a:t>
                      </a:r>
                      <a:endParaRPr lang="es-ES" sz="1400" b="0" baseline="0" noProof="0" dirty="0" smtClean="0">
                        <a:solidFill>
                          <a:schemeClr val="tx1"/>
                        </a:solidFill>
                        <a:latin typeface="+mj-lt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231771"/>
              </p:ext>
            </p:extLst>
          </p:nvPr>
        </p:nvGraphicFramePr>
        <p:xfrm>
          <a:off x="3915907" y="5132084"/>
          <a:ext cx="3521984" cy="32857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1984"/>
              </a:tblGrid>
              <a:tr h="3960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Instalación y administración de Oracle Real </a:t>
                      </a:r>
                      <a:r>
                        <a:rPr lang="es-ES" sz="1100" b="1" dirty="0" err="1" smtClean="0">
                          <a:solidFill>
                            <a:srgbClr val="444852"/>
                          </a:solidFill>
                        </a:rPr>
                        <a:t>Application</a:t>
                      </a: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 </a:t>
                      </a:r>
                      <a:r>
                        <a:rPr lang="es-ES" sz="1100" b="1" dirty="0" err="1" smtClean="0">
                          <a:solidFill>
                            <a:srgbClr val="444852"/>
                          </a:solidFill>
                        </a:rPr>
                        <a:t>Clusters</a:t>
                      </a: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 (RAC) 11G-R2 </a:t>
                      </a:r>
                      <a:r>
                        <a:rPr lang="es-ES" sz="1100" dirty="0" smtClean="0"/>
                        <a:t>- </a:t>
                      </a:r>
                      <a:r>
                        <a:rPr lang="es-ES" sz="1100" dirty="0" err="1" smtClean="0"/>
                        <a:t>Vsof</a:t>
                      </a:r>
                      <a:r>
                        <a:rPr lang="es-ES" sz="1100" dirty="0" smtClean="0"/>
                        <a:t> </a:t>
                      </a:r>
                      <a:r>
                        <a:rPr lang="es-ES" sz="1100" dirty="0" err="1" smtClean="0"/>
                        <a:t>Learning</a:t>
                      </a:r>
                      <a:r>
                        <a:rPr lang="es-ES" sz="1100" dirty="0" smtClean="0"/>
                        <a:t> C.A. (2014) 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3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Desarrollo de Servicios de Datos mediante WOS2 Lean Enterprise Middleware </a:t>
                      </a:r>
                      <a:r>
                        <a:rPr lang="es-ES" sz="1100" dirty="0" smtClean="0"/>
                        <a:t>- MIJAO (2014)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smtClean="0">
                          <a:solidFill>
                            <a:srgbClr val="444852"/>
                          </a:solidFill>
                        </a:rPr>
                        <a:t>Análisis y Diseño de Sistemas Orientados a Objetos UML</a:t>
                      </a:r>
                      <a:endParaRPr lang="fr-FR" sz="800" b="1" smtClean="0">
                        <a:solidFill>
                          <a:srgbClr val="44485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smtClean="0"/>
                        <a:t>ISCA </a:t>
                      </a:r>
                      <a:r>
                        <a:rPr lang="es-ES" sz="1100" dirty="0" smtClean="0"/>
                        <a:t>(</a:t>
                      </a:r>
                      <a:r>
                        <a:rPr lang="es-ES" sz="1100" smtClean="0"/>
                        <a:t>2010)</a:t>
                      </a:r>
                      <a:endParaRPr lang="fr-F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601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Taller SQL y PL/SQL Avanzado / Taller de Administración Oracle 9i. / Taller de Respaldo y Recuperación de Data Oracle 9i - </a:t>
                      </a:r>
                      <a:r>
                        <a:rPr lang="es-ES" sz="1100" dirty="0" smtClean="0"/>
                        <a:t>Rafael </a:t>
                      </a:r>
                      <a:r>
                        <a:rPr lang="es-ES" sz="1100" dirty="0" err="1" smtClean="0"/>
                        <a:t>Rengel</a:t>
                      </a:r>
                      <a:r>
                        <a:rPr lang="es-ES" sz="1100" dirty="0" smtClean="0"/>
                        <a:t> Silva (2008) 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3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Programación AJAX con PHP </a:t>
                      </a:r>
                      <a:endParaRPr lang="fr-FR" sz="1100" b="1" dirty="0" smtClean="0">
                        <a:solidFill>
                          <a:srgbClr val="44485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dirty="0" smtClean="0"/>
                        <a:t>EMACS Computación (2009)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33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Software Libre para Administrador de Redes 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dirty="0" smtClean="0"/>
                        <a:t>Dirección de Informática de la Aviación (2007)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833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b="1" dirty="0" smtClean="0">
                          <a:solidFill>
                            <a:srgbClr val="444852"/>
                          </a:solidFill>
                        </a:rPr>
                        <a:t>Programador Bajo Ambiente Windows</a:t>
                      </a:r>
                      <a:endParaRPr lang="fr-FR" sz="1100" b="1" dirty="0" smtClean="0">
                        <a:solidFill>
                          <a:srgbClr val="444852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r>
                        <a:rPr lang="es-ES" sz="1100" dirty="0" smtClean="0"/>
                        <a:t>Academia Americana (1997)</a:t>
                      </a:r>
                      <a:endParaRPr lang="fr-FR" sz="11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150000"/>
                        <a:buFont typeface="Courier New" charset="0"/>
                        <a:buNone/>
                        <a:tabLst/>
                        <a:defRPr/>
                      </a:pPr>
                      <a:endParaRPr lang="es-ES" sz="1100" dirty="0" smtClean="0"/>
                    </a:p>
                  </a:txBody>
                  <a:tcPr marL="86222" marR="86222" marT="43111" marB="43111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769218" y="9150271"/>
            <a:ext cx="1447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Back-End</a:t>
            </a:r>
            <a:endParaRPr lang="en-US" sz="1200" b="1" dirty="0">
              <a:solidFill>
                <a:srgbClr val="44485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1898" y="9421542"/>
            <a:ext cx="1396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Front-End</a:t>
            </a:r>
            <a:endParaRPr lang="en-US" sz="1200" b="1" dirty="0">
              <a:solidFill>
                <a:srgbClr val="44485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69217" y="9695028"/>
            <a:ext cx="1393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Database</a:t>
            </a:r>
            <a:endParaRPr lang="en-US" sz="1200" b="1" dirty="0">
              <a:solidFill>
                <a:srgbClr val="44485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71899" y="10211340"/>
            <a:ext cx="65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Inglés</a:t>
            </a:r>
            <a:endParaRPr lang="es-ES" sz="1200" b="1" dirty="0">
              <a:solidFill>
                <a:srgbClr val="444852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915907" y="10040602"/>
            <a:ext cx="3646942" cy="5435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162228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0828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617680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846280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070725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299325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26177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54777" y="9195353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6988755" y="9195353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7217355" y="9195353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5162228" y="94788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390828" y="94788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617680" y="94788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46280" y="94788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070725" y="94788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299325" y="9478847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526177" y="9478847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54777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988755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217355" y="9478847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162228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390828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617680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846280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070725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6299325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526177" y="9753347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754777" y="9753347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988755" y="9753347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217355" y="9753347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8578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97178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24030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852630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077075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05675" y="10434010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532527" y="10434010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61127" y="10434010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995105" y="10434010"/>
            <a:ext cx="174812" cy="174812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223705" y="10434010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/>
          <p:cNvSpPr txBox="1"/>
          <p:nvPr/>
        </p:nvSpPr>
        <p:spPr>
          <a:xfrm>
            <a:off x="354406" y="170446"/>
            <a:ext cx="337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solidFill>
                  <a:schemeClr val="bg1"/>
                </a:solidFill>
              </a:rPr>
              <a:t>Luis D. Yustiz A.   </a:t>
            </a:r>
            <a:endParaRPr lang="fr-FR" sz="3600" dirty="0">
              <a:solidFill>
                <a:schemeClr val="bg1"/>
              </a:solidFill>
            </a:endParaRPr>
          </a:p>
        </p:txBody>
      </p:sp>
      <p:cxnSp>
        <p:nvCxnSpPr>
          <p:cNvPr id="20" name="Connecteur droit 19"/>
          <p:cNvCxnSpPr/>
          <p:nvPr/>
        </p:nvCxnSpPr>
        <p:spPr>
          <a:xfrm>
            <a:off x="258464" y="927100"/>
            <a:ext cx="697021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AutoShape 2" descr="Resultado de imagen para icono black twitter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89" name="Rectangle 16"/>
          <p:cNvSpPr/>
          <p:nvPr/>
        </p:nvSpPr>
        <p:spPr>
          <a:xfrm>
            <a:off x="1" y="7218768"/>
            <a:ext cx="3771899" cy="554807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i="1" dirty="0"/>
              <a:t> </a:t>
            </a:r>
            <a:r>
              <a:rPr lang="en-US" sz="2800" b="1" i="1" dirty="0" smtClean="0"/>
              <a:t> </a:t>
            </a:r>
            <a:r>
              <a:rPr lang="en-US" sz="2800" b="1" i="1" dirty="0" smtClean="0"/>
              <a:t>Aptitudes</a:t>
            </a:r>
            <a:endParaRPr lang="en-US" sz="2800" b="1" i="1" dirty="0"/>
          </a:p>
        </p:txBody>
      </p:sp>
      <p:sp>
        <p:nvSpPr>
          <p:cNvPr id="90" name="Rectángulo 89"/>
          <p:cNvSpPr/>
          <p:nvPr/>
        </p:nvSpPr>
        <p:spPr>
          <a:xfrm>
            <a:off x="62286" y="7906438"/>
            <a:ext cx="367881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Programación Back-</a:t>
            </a:r>
            <a:r>
              <a:rPr lang="es-ES" sz="1200" dirty="0" err="1" smtClean="0"/>
              <a:t>End</a:t>
            </a:r>
            <a:r>
              <a:rPr lang="es-ES" sz="1200" dirty="0" smtClean="0"/>
              <a:t> PHP </a:t>
            </a:r>
            <a:r>
              <a:rPr lang="es-ES" sz="1200" dirty="0"/>
              <a:t>7, </a:t>
            </a:r>
            <a:r>
              <a:rPr lang="es-ES" sz="1200" dirty="0" err="1"/>
              <a:t>Frameworks</a:t>
            </a:r>
            <a:r>
              <a:rPr lang="es-ES" sz="1200" dirty="0"/>
              <a:t> </a:t>
            </a:r>
            <a:r>
              <a:rPr lang="es-ES" sz="1200" dirty="0" err="1"/>
              <a:t>Codeigniter</a:t>
            </a:r>
            <a:r>
              <a:rPr lang="es-ES" sz="1200" dirty="0"/>
              <a:t> </a:t>
            </a:r>
            <a:r>
              <a:rPr lang="es-ES" sz="1200" dirty="0" smtClean="0"/>
              <a:t>3+,  </a:t>
            </a:r>
            <a:r>
              <a:rPr lang="es-ES" sz="1200" dirty="0" err="1"/>
              <a:t>Laravel</a:t>
            </a:r>
            <a:r>
              <a:rPr lang="es-ES" sz="1200" dirty="0"/>
              <a:t> 5.6</a:t>
            </a:r>
            <a:r>
              <a:rPr lang="es-ES" sz="1200" dirty="0" smtClean="0"/>
              <a:t>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Programador Front-</a:t>
            </a:r>
            <a:r>
              <a:rPr lang="es-ES" sz="1200" dirty="0" err="1" smtClean="0"/>
              <a:t>End</a:t>
            </a:r>
            <a:r>
              <a:rPr lang="es-ES" sz="1200" dirty="0" smtClean="0"/>
              <a:t>, </a:t>
            </a:r>
            <a:r>
              <a:rPr lang="es-ES" sz="1200" dirty="0"/>
              <a:t>JavaScript </a:t>
            </a:r>
            <a:r>
              <a:rPr lang="es-ES" sz="1200" dirty="0" smtClean="0"/>
              <a:t>ES6+ (node.js</a:t>
            </a:r>
            <a:r>
              <a:rPr lang="es-ES" sz="1200" dirty="0"/>
              <a:t>, </a:t>
            </a:r>
            <a:r>
              <a:rPr lang="es-ES" sz="1200" dirty="0" err="1"/>
              <a:t>webpack</a:t>
            </a:r>
            <a:r>
              <a:rPr lang="es-ES" sz="1200" dirty="0"/>
              <a:t>). </a:t>
            </a:r>
            <a:endParaRPr lang="es-E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 smtClean="0"/>
              <a:t>Frameworks</a:t>
            </a:r>
            <a:r>
              <a:rPr lang="es-ES" sz="1200" dirty="0" smtClean="0"/>
              <a:t> Angular 6+, Vue.js 2+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CSS3</a:t>
            </a:r>
            <a:r>
              <a:rPr lang="es-ES" sz="1200" dirty="0"/>
              <a:t>, </a:t>
            </a:r>
            <a:r>
              <a:rPr lang="es-ES" sz="1200" dirty="0" err="1"/>
              <a:t>F</a:t>
            </a:r>
            <a:r>
              <a:rPr lang="es-ES" sz="1200" dirty="0" err="1" smtClean="0"/>
              <a:t>rameworks</a:t>
            </a:r>
            <a:r>
              <a:rPr lang="es-ES" sz="1200" dirty="0" smtClean="0"/>
              <a:t> </a:t>
            </a:r>
            <a:r>
              <a:rPr lang="es-ES" sz="1200" dirty="0" err="1"/>
              <a:t>Bootstrap</a:t>
            </a:r>
            <a:r>
              <a:rPr lang="es-ES" sz="1200" dirty="0"/>
              <a:t> 3 y 4. </a:t>
            </a:r>
            <a:endParaRPr lang="es-ES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Android/IOS </a:t>
            </a:r>
            <a:r>
              <a:rPr lang="es-ES" sz="1200" dirty="0" err="1" smtClean="0"/>
              <a:t>Flutter</a:t>
            </a:r>
            <a:r>
              <a:rPr lang="es-ES" sz="1200" dirty="0" smtClean="0"/>
              <a:t> 1.2+, </a:t>
            </a:r>
            <a:r>
              <a:rPr lang="es-ES" sz="1200" dirty="0" err="1" smtClean="0"/>
              <a:t>Dart</a:t>
            </a:r>
            <a:r>
              <a:rPr lang="es-ES" sz="1200" dirty="0" smtClean="0"/>
              <a:t> 2+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Oracle </a:t>
            </a:r>
            <a:r>
              <a:rPr lang="es-ES" sz="1200" dirty="0" err="1" smtClean="0"/>
              <a:t>Reports</a:t>
            </a:r>
            <a:r>
              <a:rPr lang="es-ES" sz="1200" dirty="0"/>
              <a:t> </a:t>
            </a:r>
            <a:r>
              <a:rPr lang="es-ES" sz="1200" dirty="0" smtClean="0"/>
              <a:t>8i+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Oracle </a:t>
            </a:r>
            <a:r>
              <a:rPr lang="es-ES" sz="1200" dirty="0"/>
              <a:t>Discovery (BI</a:t>
            </a:r>
            <a:r>
              <a:rPr lang="es-ES" sz="1200" dirty="0" smtClean="0"/>
              <a:t>) 8i+.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DBA Oracle 9i+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Programador en </a:t>
            </a:r>
            <a:r>
              <a:rPr lang="es-ES" sz="1200" dirty="0"/>
              <a:t>BD SQL </a:t>
            </a:r>
            <a:r>
              <a:rPr lang="es-ES" sz="1200" dirty="0" smtClean="0"/>
              <a:t>(</a:t>
            </a:r>
            <a:r>
              <a:rPr lang="es-ES" sz="1200" dirty="0" err="1" smtClean="0"/>
              <a:t>PostgreSQL</a:t>
            </a:r>
            <a:r>
              <a:rPr lang="es-ES" sz="1200" dirty="0"/>
              <a:t>, </a:t>
            </a:r>
            <a:r>
              <a:rPr lang="es-ES" sz="1200" dirty="0" err="1" smtClean="0"/>
              <a:t>MySql</a:t>
            </a:r>
            <a:r>
              <a:rPr lang="es-ES" sz="1200" dirty="0" smtClean="0"/>
              <a:t>, SQL Server) NO-SQL (</a:t>
            </a:r>
            <a:r>
              <a:rPr lang="es-ES" sz="1200" dirty="0" err="1" smtClean="0"/>
              <a:t>MongoDb</a:t>
            </a:r>
            <a:r>
              <a:rPr lang="es-ES" sz="1200" dirty="0" smtClean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smtClean="0"/>
              <a:t>Administrador de Servidores Linux.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 err="1" smtClean="0"/>
              <a:t>Virtualizador</a:t>
            </a:r>
            <a:r>
              <a:rPr lang="es-ES" sz="1200" dirty="0" smtClean="0"/>
              <a:t> </a:t>
            </a:r>
            <a:r>
              <a:rPr lang="es-ES" sz="1200" dirty="0" err="1" smtClean="0"/>
              <a:t>Proxmox</a:t>
            </a:r>
            <a:r>
              <a:rPr lang="es-ES" sz="1200" dirty="0" smtClean="0"/>
              <a:t> </a:t>
            </a:r>
          </a:p>
        </p:txBody>
      </p:sp>
      <p:sp>
        <p:nvSpPr>
          <p:cNvPr id="93" name="Rectangle 64"/>
          <p:cNvSpPr/>
          <p:nvPr/>
        </p:nvSpPr>
        <p:spPr>
          <a:xfrm>
            <a:off x="5169488" y="10194525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65"/>
          <p:cNvSpPr/>
          <p:nvPr/>
        </p:nvSpPr>
        <p:spPr>
          <a:xfrm>
            <a:off x="5398088" y="10194525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66"/>
          <p:cNvSpPr/>
          <p:nvPr/>
        </p:nvSpPr>
        <p:spPr>
          <a:xfrm>
            <a:off x="5624940" y="10194525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67"/>
          <p:cNvSpPr/>
          <p:nvPr/>
        </p:nvSpPr>
        <p:spPr>
          <a:xfrm>
            <a:off x="5853540" y="10194525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68"/>
          <p:cNvSpPr/>
          <p:nvPr/>
        </p:nvSpPr>
        <p:spPr>
          <a:xfrm>
            <a:off x="6077985" y="10194525"/>
            <a:ext cx="174812" cy="174812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69"/>
          <p:cNvSpPr/>
          <p:nvPr/>
        </p:nvSpPr>
        <p:spPr>
          <a:xfrm>
            <a:off x="6306585" y="10194525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70"/>
          <p:cNvSpPr/>
          <p:nvPr/>
        </p:nvSpPr>
        <p:spPr>
          <a:xfrm>
            <a:off x="6533437" y="10194525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/>
          <p:cNvSpPr/>
          <p:nvPr/>
        </p:nvSpPr>
        <p:spPr>
          <a:xfrm>
            <a:off x="6762037" y="10194525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72"/>
          <p:cNvSpPr/>
          <p:nvPr/>
        </p:nvSpPr>
        <p:spPr>
          <a:xfrm>
            <a:off x="6996015" y="10194525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73"/>
          <p:cNvSpPr/>
          <p:nvPr/>
        </p:nvSpPr>
        <p:spPr>
          <a:xfrm>
            <a:off x="7224615" y="10194525"/>
            <a:ext cx="174812" cy="174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30"/>
          <p:cNvSpPr txBox="1"/>
          <p:nvPr/>
        </p:nvSpPr>
        <p:spPr>
          <a:xfrm>
            <a:off x="4726685" y="10166139"/>
            <a:ext cx="654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Oral</a:t>
            </a:r>
          </a:p>
        </p:txBody>
      </p:sp>
      <p:sp>
        <p:nvSpPr>
          <p:cNvPr id="104" name="TextBox 30"/>
          <p:cNvSpPr txBox="1"/>
          <p:nvPr/>
        </p:nvSpPr>
        <p:spPr>
          <a:xfrm>
            <a:off x="4520754" y="10410103"/>
            <a:ext cx="800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b="1" dirty="0" smtClean="0">
                <a:solidFill>
                  <a:srgbClr val="444852"/>
                </a:solidFill>
                <a:latin typeface="Arial" charset="0"/>
                <a:ea typeface="Arial" charset="0"/>
                <a:cs typeface="Arial" charset="0"/>
              </a:rPr>
              <a:t>Lectura</a:t>
            </a:r>
            <a:endParaRPr lang="es-ES" sz="1050" b="1" dirty="0">
              <a:solidFill>
                <a:srgbClr val="44485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Rectángulo redondeado 104"/>
          <p:cNvSpPr/>
          <p:nvPr/>
        </p:nvSpPr>
        <p:spPr>
          <a:xfrm>
            <a:off x="3017873" y="1982830"/>
            <a:ext cx="1522378" cy="1612484"/>
          </a:xfrm>
          <a:prstGeom prst="roundRect">
            <a:avLst/>
          </a:prstGeom>
          <a:solidFill>
            <a:srgbClr val="444852"/>
          </a:solidFill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6" name="Imagen 10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18"/>
          <a:stretch/>
        </p:blipFill>
        <p:spPr>
          <a:xfrm>
            <a:off x="3209529" y="2025649"/>
            <a:ext cx="1113666" cy="1522155"/>
          </a:xfrm>
          <a:prstGeom prst="rect">
            <a:avLst/>
          </a:prstGeom>
        </p:spPr>
      </p:pic>
      <p:sp>
        <p:nvSpPr>
          <p:cNvPr id="109" name="ZoneTexte 1"/>
          <p:cNvSpPr txBox="1"/>
          <p:nvPr/>
        </p:nvSpPr>
        <p:spPr>
          <a:xfrm>
            <a:off x="5886044" y="2342447"/>
            <a:ext cx="12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FN 11/08/1979 </a:t>
            </a:r>
            <a:endParaRPr lang="fr-FR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41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666</TotalTime>
  <Words>317</Words>
  <Application>Microsoft Office PowerPoint</Application>
  <PresentationFormat>Personalizado</PresentationFormat>
  <Paragraphs>48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Thème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lyustiz</cp:lastModifiedBy>
  <cp:revision>82</cp:revision>
  <dcterms:created xsi:type="dcterms:W3CDTF">2014-12-03T08:33:54Z</dcterms:created>
  <dcterms:modified xsi:type="dcterms:W3CDTF">2020-01-20T22:44:14Z</dcterms:modified>
</cp:coreProperties>
</file>