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iTqjh+/9jvrWdxNOurwEANfrUV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4FABA6-53CF-46D8-BEBA-91C7AE8C6C5B}">
  <a:tblStyle styleId="{E84FABA6-53CF-46D8-BEBA-91C7AE8C6C5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30171" y="1042033"/>
            <a:ext cx="10931658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/>
              <a:t>Основы программирования на Python</a:t>
            </a:r>
            <a:endParaRPr sz="4400"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Занятие №1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Примерный план курса</a:t>
            </a:r>
            <a:endParaRPr/>
          </a:p>
        </p:txBody>
      </p:sp>
      <p:graphicFrame>
        <p:nvGraphicFramePr>
          <p:cNvPr id="95" name="Google Shape;95;p2"/>
          <p:cNvGraphicFramePr/>
          <p:nvPr/>
        </p:nvGraphicFramePr>
        <p:xfrm>
          <a:off x="975360" y="13759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{E84FABA6-53CF-46D8-BEBA-91C7AE8C6C5B}</a:tableStyleId>
              </a:tblPr>
              <a:tblGrid>
                <a:gridCol w="10763800"/>
              </a:tblGrid>
              <a:tr h="4376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Блок 1: Python и инструменты для анализа данных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1.1 Основы Python</a:t>
                      </a:r>
                      <a:br>
                        <a:rPr i="0" lang="ru-RU" sz="1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Создание переменных; использование различных типов данных, управляющих конструкций, ветвлений, циклов; создание функций, классов; обработка ошибок.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1.2 GIT, Jupyter Notebook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Создание репозитория, веток, коммитов, пушей, PR в GIT, написание кода в Jupyter Notebook.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Блок 2: Основные библиотеки анализа данных</a:t>
                      </a:r>
                      <a:br>
                        <a:rPr b="1"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2.1 Numpy, Pandas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Работа с многомерными массивами, основные вычислительные операции в Numpy; загрузка и обработка данных в библиотеке Pandas.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2.2 Визуализация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Построение визуализаций различных типов: Line Plot, Bar Plot, Scatter Plot, Pie Plot, Histogram Plot, Box Plot.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2.3 Создание моделей машинного обучения в Scikit-Learn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Понимание типов задач в машинном обучении с учителем; понимание интерфейсов моделей Scikit-Learn; трансформации данных и обучение моделей в Scikit-Learn; использование пайплайнов в Scikit-Learn.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Блок 3: Парсинг и работа с внешними данными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3.1 Инструменты парсинга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Знание основных элементов HTML-разметки, отправка HTTP-запросов через requests; парсинг результата GET-запроса через BeautifulSoup; написание парсеров в scrapy и selenium; тонкие моменты в обходе блокировок парсеров.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3.2 Работа с общедоступными API и базами данных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Подключение к API и отправка запросов через requests; подключение к ClickHouse, MongoDB, PostgreSQL; выгрузка данных из БД в Pandas.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Блок 4: Прототипирование аналитических и ML решений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4.1 Создание приложений Streamlit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Создание UI с полями ввода, меню, интерактивными и медиа виджетами, формами в Streamlit.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4.2 Создание API</a:t>
                      </a:r>
                      <a:b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i="0" lang="ru-RU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Создание API с помощью фреймворка FastApi; тестирование API c библиотекой Pytest; создание Swagger-документации.</a:t>
                      </a:r>
                      <a:endParaRPr sz="1800" u="none" cap="none" strike="noStrike"/>
                    </a:p>
                  </a:txBody>
                  <a:tcPr marT="13175" marB="13175" marR="19775" marL="197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Как закрыть курс?</a:t>
            </a:r>
            <a:endParaRPr/>
          </a:p>
        </p:txBody>
      </p:sp>
      <p:sp>
        <p:nvSpPr>
          <p:cNvPr id="101" name="Google Shape;101;p3"/>
          <p:cNvSpPr txBox="1"/>
          <p:nvPr>
            <p:ph idx="1" type="body"/>
          </p:nvPr>
        </p:nvSpPr>
        <p:spPr>
          <a:xfrm>
            <a:off x="838199" y="1825625"/>
            <a:ext cx="1116221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8 домашних задания – </a:t>
            </a:r>
            <a:r>
              <a:rPr b="1" lang="ru-RU"/>
              <a:t>80 баллов</a:t>
            </a:r>
            <a:r>
              <a:rPr lang="ru-RU"/>
              <a:t>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[65; 80] - </a:t>
            </a:r>
            <a:r>
              <a:rPr lang="ru-RU">
                <a:solidFill>
                  <a:srgbClr val="FF0000"/>
                </a:solidFill>
              </a:rPr>
              <a:t>зачет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Как сдавать ДЗ?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838199" y="1825625"/>
            <a:ext cx="10700658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Создать приватный репозиторий на GitHub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Дать доступ @lyutovad и </a:t>
            </a:r>
            <a:r>
              <a:rPr lang="ru-RU"/>
              <a:t>@pacifikus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Каждая домашняя работа – PR в отдельную ветку hw_n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Добавить @lyutovad и @pacifikus как ревьюверов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Дождаться ревью, если все ок – мержим в main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Если не ок – вносим исправления и снова отправляем на ревью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Ссылка на видео про работу с гитом будет в чате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Пример открытия PR</a:t>
            </a:r>
            <a:endParaRPr/>
          </a:p>
        </p:txBody>
      </p:sp>
      <p:pic>
        <p:nvPicPr>
          <p:cNvPr id="113" name="Google Shape;113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9080" y="1869168"/>
            <a:ext cx="6733839" cy="4351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5"/>
          <p:cNvCxnSpPr/>
          <p:nvPr/>
        </p:nvCxnSpPr>
        <p:spPr>
          <a:xfrm flipH="1" rot="10800000">
            <a:off x="2107474" y="2786743"/>
            <a:ext cx="1166949" cy="36576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p5"/>
          <p:cNvSpPr txBox="1"/>
          <p:nvPr/>
        </p:nvSpPr>
        <p:spPr>
          <a:xfrm>
            <a:off x="757645" y="3100252"/>
            <a:ext cx="14189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Название PR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5"/>
          <p:cNvCxnSpPr/>
          <p:nvPr/>
        </p:nvCxnSpPr>
        <p:spPr>
          <a:xfrm rot="10800000">
            <a:off x="9265920" y="3248297"/>
            <a:ext cx="818605" cy="383177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7" name="Google Shape;117;p5"/>
          <p:cNvSpPr txBox="1"/>
          <p:nvPr/>
        </p:nvSpPr>
        <p:spPr>
          <a:xfrm>
            <a:off x="10084525" y="3544388"/>
            <a:ext cx="128015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Добавляем ревьювера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5"/>
          <p:cNvCxnSpPr/>
          <p:nvPr/>
        </p:nvCxnSpPr>
        <p:spPr>
          <a:xfrm flipH="1" rot="10800000">
            <a:off x="2020389" y="3544388"/>
            <a:ext cx="1254034" cy="646331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" name="Google Shape;119;p5"/>
          <p:cNvSpPr txBox="1"/>
          <p:nvPr/>
        </p:nvSpPr>
        <p:spPr>
          <a:xfrm>
            <a:off x="261257" y="4246054"/>
            <a:ext cx="2808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Комментарии по желанию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3274423" y="6427725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Нужен ли более подробный разбор работы с git/github?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Когда сдавать ДЗ?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838199" y="1825625"/>
            <a:ext cx="1061357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Мягкий дедлайн – неделя с момента выдачи ДЗ – полный балл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Жесткий дедлайн – 2 недели с момента выдачи ДЗ – 50% баллов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/>
              <a:t>Непредвиденные обстоятельства обсуждаются отдельно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Ожидания от курса</a:t>
            </a: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838199" y="1825625"/>
            <a:ext cx="1061357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800"/>
              <a:buChar char="•"/>
            </a:pPr>
            <a:r>
              <a:rPr b="0" i="0" lang="ru-RU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Я хочу чтобы на этом курсе было…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F2328"/>
              </a:buClr>
              <a:buSzPts val="2800"/>
              <a:buChar char="•"/>
            </a:pPr>
            <a:r>
              <a:rPr b="0" i="0" lang="ru-RU">
                <a:solidFill>
                  <a:srgbClr val="1F2328"/>
                </a:solidFill>
                <a:latin typeface="Arial"/>
                <a:ea typeface="Arial"/>
                <a:cs typeface="Arial"/>
                <a:sym typeface="Arial"/>
              </a:rPr>
              <a:t>Я хочу чтобы на этом курсе НЕ было…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2023-01-09T13:10:05Z</dcterms:created>
  <dc:creator>Кристина Желтова</dc:creator>
</cp:coreProperties>
</file>