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5" r:id="rId7"/>
    <p:sldId id="263" r:id="rId8"/>
    <p:sldId id="264" r:id="rId9"/>
    <p:sldId id="266" r:id="rId10"/>
    <p:sldId id="269" r:id="rId11"/>
    <p:sldId id="270" r:id="rId12"/>
    <p:sldId id="268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02.11.2023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QLgf2YLlus" TargetMode="External"/><Relationship Id="rId2" Type="http://schemas.openxmlformats.org/officeDocument/2006/relationships/hyperlink" Target="https://www.youtube.com/watch?v=7jiPeIFXb6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pypi.org/project/flake8/" TargetMode="External"/><Relationship Id="rId3" Type="http://schemas.openxmlformats.org/officeDocument/2006/relationships/hyperlink" Target="https://docs.python.org/3/library/unittest.html" TargetMode="External"/><Relationship Id="rId7" Type="http://schemas.openxmlformats.org/officeDocument/2006/relationships/hyperlink" Target="https://pycqa.github.io/isort/" TargetMode="External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sf/black" TargetMode="External"/><Relationship Id="rId5" Type="http://schemas.openxmlformats.org/officeDocument/2006/relationships/hyperlink" Target="https://pythonworld.ru/osnovy/pep-8-rukovodstvo-po-napisaniyu-koda-na-python.html" TargetMode="External"/><Relationship Id="rId4" Type="http://schemas.openxmlformats.org/officeDocument/2006/relationships/hyperlink" Target="https://docs.pytest.org/en/7.2.x/" TargetMode="External"/><Relationship Id="rId9" Type="http://schemas.openxmlformats.org/officeDocument/2006/relationships/hyperlink" Target="https://pypi.org/project/pylin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1ABF-5992-6AAA-D604-F441F2FB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4546"/>
            <a:ext cx="9144000" cy="2387600"/>
          </a:xfrm>
        </p:spPr>
        <p:txBody>
          <a:bodyPr/>
          <a:lstStyle/>
          <a:p>
            <a:r>
              <a:rPr lang="ru-RU" dirty="0"/>
              <a:t>Воспроизводимость экспериментов</a:t>
            </a:r>
          </a:p>
        </p:txBody>
      </p:sp>
    </p:spTree>
    <p:extLst>
      <p:ext uri="{BB962C8B-B14F-4D97-AF65-F5344CB8AC3E}">
        <p14:creationId xmlns:p14="http://schemas.microsoft.com/office/powerpoint/2010/main" val="1575859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3074" name="Picture 2" descr="How Does Git Work? {Git Workflows Explained}">
            <a:extLst>
              <a:ext uri="{FF2B5EF4-FFF2-40B4-BE49-F238E27FC236}">
                <a16:creationId xmlns:a16="http://schemas.microsoft.com/office/drawing/2014/main" id="{F53B46EE-49FC-BC23-5CA8-92F113D8B5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759" y="1836341"/>
            <a:ext cx="6126482" cy="413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536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- </a:t>
            </a:r>
            <a:r>
              <a:rPr lang="ru-RU" dirty="0"/>
              <a:t>ветки</a:t>
            </a:r>
          </a:p>
        </p:txBody>
      </p:sp>
      <p:pic>
        <p:nvPicPr>
          <p:cNvPr id="4100" name="Picture 4" descr="Git Branches: List, Create, Switch to, Merge, Push, &amp; Delete">
            <a:extLst>
              <a:ext uri="{FF2B5EF4-FFF2-40B4-BE49-F238E27FC236}">
                <a16:creationId xmlns:a16="http://schemas.microsoft.com/office/drawing/2014/main" id="{6A59D510-E7BE-633F-B18F-AD9C157D9C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36" y="1825625"/>
            <a:ext cx="849212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6353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Flow</a:t>
            </a:r>
            <a:endParaRPr lang="ru-RU" dirty="0"/>
          </a:p>
        </p:txBody>
      </p:sp>
      <p:pic>
        <p:nvPicPr>
          <p:cNvPr id="5122" name="Picture 2" descr="Introducing the Space Git Flow | The Space Blog">
            <a:extLst>
              <a:ext uri="{FF2B5EF4-FFF2-40B4-BE49-F238E27FC236}">
                <a16:creationId xmlns:a16="http://schemas.microsoft.com/office/drawing/2014/main" id="{6D37A6F4-9262-6917-49B8-C4AF8CB03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197" y="1485939"/>
            <a:ext cx="6151606" cy="524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56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vs GitHub</a:t>
            </a:r>
            <a:endParaRPr lang="ru-RU" dirty="0"/>
          </a:p>
        </p:txBody>
      </p:sp>
      <p:pic>
        <p:nvPicPr>
          <p:cNvPr id="2052" name="Picture 4" descr="Git vs. GitHub: What's the Difference?">
            <a:extLst>
              <a:ext uri="{FF2B5EF4-FFF2-40B4-BE49-F238E27FC236}">
                <a16:creationId xmlns:a16="http://schemas.microsoft.com/office/drawing/2014/main" id="{38581C65-9527-12B5-C1D6-A2B1EAD2FB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19" y="1825625"/>
            <a:ext cx="63819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47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</a:t>
            </a:r>
            <a:endParaRPr lang="ru-RU" dirty="0"/>
          </a:p>
        </p:txBody>
      </p:sp>
      <p:pic>
        <p:nvPicPr>
          <p:cNvPr id="6146" name="Picture 2" descr="Стратегии ветвления git | Записки разработчика">
            <a:extLst>
              <a:ext uri="{FF2B5EF4-FFF2-40B4-BE49-F238E27FC236}">
                <a16:creationId xmlns:a16="http://schemas.microsoft.com/office/drawing/2014/main" id="{9C083763-B1F9-017F-7441-4D0328B7B4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108" y="1825625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578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  <a:endParaRPr lang="ru-RU" dirty="0"/>
          </a:p>
        </p:txBody>
      </p:sp>
      <p:pic>
        <p:nvPicPr>
          <p:cNvPr id="7174" name="Picture 6" descr="A complete guide to code reviews | Swarmia">
            <a:extLst>
              <a:ext uri="{FF2B5EF4-FFF2-40B4-BE49-F238E27FC236}">
                <a16:creationId xmlns:a16="http://schemas.microsoft.com/office/drawing/2014/main" id="{7A34C7CA-A091-7E2F-5237-D2697D66F49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36431"/>
            <a:ext cx="10515600" cy="306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0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tinuous Delivery for Machine Learning">
            <a:extLst>
              <a:ext uri="{FF2B5EF4-FFF2-40B4-BE49-F238E27FC236}">
                <a16:creationId xmlns:a16="http://schemas.microsoft.com/office/drawing/2014/main" id="{0180BF33-DD6B-637F-47D0-92D20D56A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668" y="1490300"/>
            <a:ext cx="9004663" cy="3877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901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BF280-AB03-1575-2B14-EABF4766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Воспроизводимость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FACAB27A-6877-E87D-7DAA-8077D1D77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Повторяемость измерений(также сходимость результатов измерений, 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Repeatability)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Повторяемость исследований (англ.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Replicability) (Different team, same experimental setup)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Воспроизводимость (англ. 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Reproducibility)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0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Проведение воспроизводимых исследований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495E689F-2949-04C3-C90B-40A27BC0C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Для каждого полученного результата храните алгоритм его получения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Избегайте этапов ручного управления данными или процессом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ru-RU" dirty="0">
                <a:solidFill>
                  <a:srgbClr val="373A3C"/>
                </a:solidFill>
                <a:latin typeface="Source Sans Pro" panose="020B0503030403020204" pitchFamily="34" charset="0"/>
              </a:rPr>
              <a:t>Х</a:t>
            </a: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раните точные версии всех использованных внешних инструментов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Используйте контроль версий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Храните все промежуточные результаты в стандартизированном виде.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Для алгоритмов использующих случайность фиксируйте </a:t>
            </a:r>
            <a:r>
              <a:rPr lang="ru-RU" b="0" i="1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random_state</a:t>
            </a: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Всегда храните вместе с графиками данные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Иерархический подход при генерировании результатов анализа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Всегда указывайте вместе текстовые утверждения и результаты исследования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</a:rPr>
              <a:t> Обеспечивайте доступность ваших результатов, данных и исследований</a:t>
            </a:r>
          </a:p>
        </p:txBody>
      </p:sp>
    </p:spTree>
    <p:extLst>
      <p:ext uri="{BB962C8B-B14F-4D97-AF65-F5344CB8AC3E}">
        <p14:creationId xmlns:p14="http://schemas.microsoft.com/office/powerpoint/2010/main" val="363546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92FAA-D285-18F1-9B5D-BA875A42A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don't like notebooks</a:t>
            </a:r>
            <a:endParaRPr lang="ru-RU" dirty="0"/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4207CF26-A647-636C-D25C-5F848779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2"/>
              </a:rPr>
              <a:t>I don't like notebooks.- Joel Grus</a:t>
            </a: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Clean Code in </a:t>
            </a:r>
            <a:r>
              <a:rPr lang="en-US" b="0" i="0" dirty="0" err="1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Jupyter</a:t>
            </a:r>
            <a:r>
              <a:rPr lang="en-US" b="0" i="0" dirty="0">
                <a:solidFill>
                  <a:srgbClr val="373A3C"/>
                </a:solidFill>
                <a:effectLst/>
                <a:latin typeface="Source Sans Pro" panose="020B0503030403020204" pitchFamily="34" charset="0"/>
                <a:hlinkClick r:id="rId3"/>
              </a:rPr>
              <a:t> notebooks, using Python</a:t>
            </a:r>
            <a:endParaRPr lang="en-US" b="0" i="0" dirty="0">
              <a:solidFill>
                <a:srgbClr val="373A3C"/>
              </a:solidFill>
              <a:effectLst/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A2C99E3-536D-53BD-8A28-C05CEB46F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734" y="3222172"/>
            <a:ext cx="7340532" cy="3089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6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/>
              <a:t>Инженерные практики - 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9E144-6E80-3C1E-7714-8FBD3AE02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1" cy="3956866"/>
          </a:xfrm>
        </p:spPr>
        <p:txBody>
          <a:bodyPr/>
          <a:lstStyle/>
          <a:p>
            <a:r>
              <a:rPr lang="ru-RU" dirty="0" err="1"/>
              <a:t>Версионирование</a:t>
            </a:r>
            <a:r>
              <a:rPr lang="ru-RU" dirty="0"/>
              <a:t> – </a:t>
            </a:r>
            <a:r>
              <a:rPr lang="en-US" dirty="0">
                <a:hlinkClick r:id="rId2"/>
              </a:rPr>
              <a:t>Git</a:t>
            </a:r>
            <a:endParaRPr lang="en-US" dirty="0"/>
          </a:p>
          <a:p>
            <a:r>
              <a:rPr lang="ru-RU" dirty="0"/>
              <a:t>Тестирование – </a:t>
            </a:r>
            <a:r>
              <a:rPr lang="en-US" dirty="0">
                <a:hlinkClick r:id="rId3"/>
              </a:rPr>
              <a:t>UnitTest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PyTest</a:t>
            </a:r>
            <a:r>
              <a:rPr lang="en-US" dirty="0"/>
              <a:t>…</a:t>
            </a:r>
          </a:p>
          <a:p>
            <a:r>
              <a:rPr lang="ru-RU" dirty="0"/>
              <a:t>Качество кода</a:t>
            </a:r>
            <a:r>
              <a:rPr lang="en-US" dirty="0"/>
              <a:t> – </a:t>
            </a:r>
            <a:r>
              <a:rPr lang="en-US" dirty="0">
                <a:hlinkClick r:id="rId5"/>
              </a:rPr>
              <a:t>Pep8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black</a:t>
            </a:r>
            <a:r>
              <a:rPr lang="en-US" dirty="0"/>
              <a:t>, </a:t>
            </a:r>
            <a:r>
              <a:rPr lang="en-US" dirty="0">
                <a:hlinkClick r:id="rId7"/>
              </a:rPr>
              <a:t>isort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flake8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pylint</a:t>
            </a:r>
            <a:r>
              <a:rPr lang="en-US" dirty="0"/>
              <a:t>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2595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ru-RU" sz="4800" dirty="0" err="1"/>
              <a:t>Версионирование</a:t>
            </a:r>
            <a:r>
              <a:rPr lang="ru-RU" sz="4800" dirty="0"/>
              <a:t> данных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19B93DA-8561-FBAE-F5D7-7B86991A4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DVC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77EAADB-84BF-A943-CD41-6CB35B73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96" y="1584885"/>
            <a:ext cx="6816771" cy="459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1234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6315C-3E18-2C38-A94F-EAD02D8F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75423" cy="1325563"/>
          </a:xfrm>
        </p:spPr>
        <p:txBody>
          <a:bodyPr>
            <a:normAutofit/>
          </a:bodyPr>
          <a:lstStyle/>
          <a:p>
            <a:r>
              <a:rPr lang="en-US" sz="4800" dirty="0" err="1"/>
              <a:t>Cookiecutter</a:t>
            </a:r>
            <a:r>
              <a:rPr lang="en-US" sz="4800" dirty="0"/>
              <a:t> DS</a:t>
            </a:r>
            <a:endParaRPr lang="ru-RU" sz="4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A6FB3E1-DCC1-C932-E8C5-1B4FDD78F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6909" cy="4351338"/>
          </a:xfrm>
        </p:spPr>
        <p:txBody>
          <a:bodyPr/>
          <a:lstStyle/>
          <a:p>
            <a:r>
              <a:rPr lang="ru-RU" dirty="0"/>
              <a:t>Логичная, достаточно стандартизированная, но гибкая структура проекта для выполнения работы по науке о данных и обмена ею.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EF172F-DA5A-567E-F82B-F71F116AF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306" y="0"/>
            <a:ext cx="62996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7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E8606B-97E0-F72A-10C7-D2DDDC0D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</a:t>
            </a:r>
            <a:endParaRPr lang="ru-RU" dirty="0"/>
          </a:p>
        </p:txBody>
      </p:sp>
      <p:pic>
        <p:nvPicPr>
          <p:cNvPr id="1026" name="Picture 2" descr="GIT Cheat Sheet (2023) - InterviewBit">
            <a:extLst>
              <a:ext uri="{FF2B5EF4-FFF2-40B4-BE49-F238E27FC236}">
                <a16:creationId xmlns:a16="http://schemas.microsoft.com/office/drawing/2014/main" id="{2E5143B2-1025-D9FD-A017-97A7D04BFB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221" y="1860459"/>
            <a:ext cx="696155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7195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203</Words>
  <Application>Microsoft Office PowerPoint</Application>
  <PresentationFormat>Широкоэкранный</PresentationFormat>
  <Paragraphs>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Source Sans Pro</vt:lpstr>
      <vt:lpstr>Тема Office</vt:lpstr>
      <vt:lpstr>Воспроизводимость экспериментов</vt:lpstr>
      <vt:lpstr>Презентация PowerPoint</vt:lpstr>
      <vt:lpstr>Воспроизводимость</vt:lpstr>
      <vt:lpstr>Проведение воспроизводимых исследований</vt:lpstr>
      <vt:lpstr>I don't like notebooks</vt:lpstr>
      <vt:lpstr>Инженерные практики - код</vt:lpstr>
      <vt:lpstr>Версионирование данных</vt:lpstr>
      <vt:lpstr>Cookiecutter DS</vt:lpstr>
      <vt:lpstr>Git</vt:lpstr>
      <vt:lpstr>Git</vt:lpstr>
      <vt:lpstr>Git - ветки</vt:lpstr>
      <vt:lpstr>Git Flow</vt:lpstr>
      <vt:lpstr>Git vs GitHub</vt:lpstr>
      <vt:lpstr>GitHub Flow</vt:lpstr>
      <vt:lpstr>Code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31</cp:revision>
  <dcterms:created xsi:type="dcterms:W3CDTF">2023-01-09T13:10:05Z</dcterms:created>
  <dcterms:modified xsi:type="dcterms:W3CDTF">2023-11-02T10:49:27Z</dcterms:modified>
</cp:coreProperties>
</file>