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5"/>
  </p:notesMasterIdLst>
  <p:handoutMasterIdLst>
    <p:handoutMasterId r:id="rId26"/>
  </p:handoutMasterIdLst>
  <p:sldIdLst>
    <p:sldId id="330" r:id="rId2"/>
    <p:sldId id="343" r:id="rId3"/>
    <p:sldId id="342" r:id="rId4"/>
    <p:sldId id="361" r:id="rId5"/>
    <p:sldId id="331" r:id="rId6"/>
    <p:sldId id="337" r:id="rId7"/>
    <p:sldId id="332" r:id="rId8"/>
    <p:sldId id="347" r:id="rId9"/>
    <p:sldId id="348" r:id="rId10"/>
    <p:sldId id="351" r:id="rId11"/>
    <p:sldId id="354" r:id="rId12"/>
    <p:sldId id="355" r:id="rId13"/>
    <p:sldId id="356" r:id="rId14"/>
    <p:sldId id="357" r:id="rId15"/>
    <p:sldId id="358" r:id="rId16"/>
    <p:sldId id="359" r:id="rId17"/>
    <p:sldId id="349" r:id="rId18"/>
    <p:sldId id="350" r:id="rId19"/>
    <p:sldId id="352" r:id="rId20"/>
    <p:sldId id="344" r:id="rId21"/>
    <p:sldId id="360" r:id="rId22"/>
    <p:sldId id="353" r:id="rId23"/>
    <p:sldId id="339" r:id="rId2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0000"/>
    <a:srgbClr val="FF6600"/>
    <a:srgbClr val="FF3300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50000" autoAdjust="0"/>
  </p:normalViewPr>
  <p:slideViewPr>
    <p:cSldViewPr>
      <p:cViewPr varScale="1">
        <p:scale>
          <a:sx n="114" d="100"/>
          <a:sy n="114" d="100"/>
        </p:scale>
        <p:origin x="15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96"/>
    </p:cViewPr>
  </p:sorterViewPr>
  <p:notesViewPr>
    <p:cSldViewPr>
      <p:cViewPr varScale="1">
        <p:scale>
          <a:sx n="94" d="100"/>
          <a:sy n="94" d="100"/>
        </p:scale>
        <p:origin x="3704" y="2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071609-88B6-4F89-B5B3-F0C0A1707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9F0D1D-677B-4F53-B47B-18DCB7CA5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7BC-E6F3-9E45-A3F8-85B8B48F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E6B8-5CCA-0C4F-BDF6-4DB82D66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DE5C-C98B-B645-9837-F7DF80A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2083-FEFA-3149-B5E9-5B4A92B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0133-A8E9-7B40-B1B8-761C8FC6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79ABE-FD0C-40A0-885C-51FF391D80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5F1C43-E71D-1049-802F-5E0D3FFF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863" y="327025"/>
            <a:ext cx="28654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00" dirty="0">
                <a:latin typeface="Georgia" pitchFamily="18" charset="0"/>
                <a:cs typeface="Times New Roman" pitchFamily="18" charset="0"/>
              </a:rPr>
              <a:t>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FD00-265A-8246-AF0F-C8D91D9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9321-893E-B04C-8A58-03734DE1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C050-A69C-0E48-BAB1-52EA2D9F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A7C9-839E-8C41-AD07-A57CB2E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7479-5B78-C047-A581-9D21B4B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CA41E-6410-7A43-A67B-21ABA861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5E87-4A77-B54B-A08E-66ED04AB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EC53-39E1-2D40-89EC-F00B28E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517-27C4-7A43-960A-5DEC837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FD7F-18EB-434B-BE89-13A26B0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1ED0-CDFE-3C49-B138-C649915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EDB-F2D6-5C49-8858-C237913E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A92F-E902-AA4E-B1CF-A2BF752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9856-029C-614E-B726-9CB4A8B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BF60-5C9D-2F40-AF16-F69CF5A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931A-BE80-7A48-90CD-357C9207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916E-3479-8149-9103-7EFAA41B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6810-B639-D849-8D3E-8B2061C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4483-5142-0748-8F47-A90F674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06D6-CA65-DA45-80B6-3BE0EE2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2B6-BA6E-324B-A589-B0FF54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35E-ADA9-0A4B-AEB1-C45EC9C4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3708-1EAD-6044-8DB7-E5FA1B8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0327-63B9-0C43-941E-5E9EDF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60E3-5C1D-7142-8CF6-41E81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9CAF-C215-2F43-BDF9-47F886A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17C3-DF50-D241-8A06-C3092326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079D-4D0C-1445-BDEE-FAAEF715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C91DE-B5A4-274D-921C-86FDBB3B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A665B-5466-F640-A6FF-4381A9EF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1189-CEAE-D54C-8D19-042A23CF0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F933-BDC8-2C42-B2A2-FE88139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DC58-AC5D-E146-BA92-4E757E27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17E02-3623-4E43-8E58-25AC144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413-9F82-9F4C-91FA-AFCFE6E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A577A-1D9E-5848-A1F6-9073EBD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1E63-7F88-AD42-841F-46FE8BAF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638A-486A-5F4E-8671-9917682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2C6AA-038D-8342-AE57-2A922D1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7B0D-E2DB-E049-A4D9-F688AFB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 526 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C7DE-44F3-EE4A-8633-450836F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00C2-39C7-4BE1-AC91-DA0951AF5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B105-420A-3B42-AC9B-D96CF41B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4756-EA34-6243-AA46-A71C0D17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B0E5-0B18-5941-AC1B-D9B2216A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DB91-63E6-D045-B1CE-5A0EAECC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A750-0601-FC4B-9859-2C8BF3A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838C-B7C8-3949-B222-45A75EE8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94B-1A4A-A44C-A77A-FE250DF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838E8-C4C6-3840-9163-EF741C39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01932-C582-A74B-B1D2-0C885075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1AC9D-F772-0345-B6AC-3127CE7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9A22-A70F-7241-952C-1E6A4DB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4E00-F954-0B41-B349-AF81E80D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01E51-EF69-BF4F-BEB2-994B09E1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E59E-2BC1-B446-9AB1-BF4C024D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4047-615D-C040-8BBD-9C126A34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B672-AFE5-F44E-8026-321F4D91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67A0-C51B-0A4C-A2E6-9B45DBB7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9">
            <a:extLst>
              <a:ext uri="{FF2B5EF4-FFF2-40B4-BE49-F238E27FC236}">
                <a16:creationId xmlns:a16="http://schemas.microsoft.com/office/drawing/2014/main" id="{7B778C7E-F86C-444C-9F1E-8953579DFF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437"/>
            <a:ext cx="1600200" cy="5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sampling_code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odel.txt" TargetMode="External"/><Relationship Id="rId2" Type="http://schemas.openxmlformats.org/officeDocument/2006/relationships/hyperlink" Target="main.tx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solution_50.t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4DA4-69B1-C34D-BABE-DD316278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638800"/>
            <a:ext cx="7886700" cy="460375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Zefeng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Rui Zhou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A74C1-B96A-2F4E-97DC-70D90246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Urban Truck Scheduling and Routing Problem</a:t>
            </a:r>
          </a:p>
        </p:txBody>
      </p:sp>
    </p:spTree>
    <p:extLst>
      <p:ext uri="{BB962C8B-B14F-4D97-AF65-F5344CB8AC3E}">
        <p14:creationId xmlns:p14="http://schemas.microsoft.com/office/powerpoint/2010/main" val="101515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F33A-F531-6247-9939-5613E17F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F01A-419E-E849-A195-4D2C941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AC8E-DD91-DA4F-AF10-EDBEE454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6CCE9938-1107-3145-A83E-6AD3397E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3" name="Picture 2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AF5EECD5-BAB6-3B4A-9356-D8323BAC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94" y="1403090"/>
            <a:ext cx="6128611" cy="49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5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FEBE-DC19-1C48-AB23-8C7FC979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smaller problem, with 50 customer locations;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decision variables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2550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combinations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07AA-995B-F541-B983-E2673BA3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7ED0-E8CD-CE40-8F1B-E8AB409C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B553-3F2F-934B-838D-921C2913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1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B3E4-5CDA-CC40-AEDF-963E5CE9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iterations: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 more than 500 for Personal Learning Edition;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combinations;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6D81-1925-E849-8027-38C66D16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DF34-D2A5-AE49-ACBC-B2CD3A55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4423-E654-6145-8144-52DC422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1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5E59-97A2-DF46-81C2-9218F68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84DA-7354-C64C-A35D-D4C3C76A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data;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another solver.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45AD-7D73-774D-9B34-BD8287C2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6D38-0542-804F-9683-7E7D0C23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9A0E-246F-6548-9F42-A368463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7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93B-D132-A247-9568-0821E0E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D55-1506-0642-86B7-20B77037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(version 3.5.1);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50 customer locations: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with corresponding “distance”, “travel time”,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6494-5E49-2844-B843-4346ED17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FD5C-A7C0-FE4B-9E0A-9A3927D6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B3DE-F8C9-9643-B753-FDEC26C5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2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1-3C95-CE4B-8A89-EC925746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EA25-08F2-654C-87C4-BEAFFA8A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 12.8)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Python (version 3.6.5) API;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Model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9208-592E-754D-A34C-A0D7FF14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E35C-D905-1142-88DD-7CC6D999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5F87-5334-6B43-8C5F-14BFABB6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4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C8C8-3058-924B-9EE7-C8AF0A62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674-9E7F-1949-A7D9-8CA3EF24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Solution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625A-DEBC-7749-ACB7-B69A1D92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98A2-45FC-AF4C-9C41-CE1BD8D0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1078-00EE-2140-AEA6-9A09CDF6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88A-9401-274D-8DB3-E46426D3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C51-D29A-A047-A19F-0BAB9B12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1618-3828-3B41-BD69-42998E1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15A9-FE84-7444-BCCF-CEE3E3D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C318-4F71-9047-B4DA-6071CDFB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4000"/>
            <a:ext cx="4663369" cy="4417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83E29-553B-5041-BA3E-5E34548D3869}"/>
              </a:ext>
            </a:extLst>
          </p:cNvPr>
          <p:cNvSpPr txBox="1"/>
          <p:nvPr/>
        </p:nvSpPr>
        <p:spPr>
          <a:xfrm>
            <a:off x="4800600" y="1062335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GIS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7F127-C2EB-554A-833E-4EC2175CAD7E}"/>
              </a:ext>
            </a:extLst>
          </p:cNvPr>
          <p:cNvSpPr txBox="1"/>
          <p:nvPr/>
        </p:nvSpPr>
        <p:spPr>
          <a:xfrm>
            <a:off x="628650" y="2187843"/>
            <a:ext cx="2859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1.Import database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2.Locate distributor and customers</a:t>
            </a:r>
          </a:p>
        </p:txBody>
      </p:sp>
    </p:spTree>
    <p:extLst>
      <p:ext uri="{BB962C8B-B14F-4D97-AF65-F5344CB8AC3E}">
        <p14:creationId xmlns:p14="http://schemas.microsoft.com/office/powerpoint/2010/main" val="756127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AA18-4379-4E4B-9B81-84584F09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A9A5-6859-4046-8B01-1FD02FD8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28F0-5BA8-874A-B0B5-B611D762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D5176-C47B-0549-B80D-E0C4939D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685800"/>
            <a:ext cx="5754303" cy="5181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0C27B82-15DD-F44B-ABF4-275C62A0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</a:p>
        </p:txBody>
      </p:sp>
    </p:spTree>
    <p:extLst>
      <p:ext uri="{BB962C8B-B14F-4D97-AF65-F5344CB8AC3E}">
        <p14:creationId xmlns:p14="http://schemas.microsoft.com/office/powerpoint/2010/main" val="2991445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DAF6-3469-7C4E-8628-5AD80FF3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3BDD-5B46-6347-8181-E0C862A5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747C-C0E2-E14E-89EA-08B04906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DFF42F-21A2-774F-A658-6B9E2E82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63" y="1825625"/>
            <a:ext cx="6996073" cy="43513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7329C3-E87F-264E-A54A-6CBDEC67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75524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6" y="1371600"/>
            <a:ext cx="7736587" cy="4191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44" y="3962399"/>
            <a:ext cx="2881249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0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7399EF-C691-1449-A1D9-1FAEA9295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4" y="3657600"/>
            <a:ext cx="5611424" cy="2133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D6BC-DF90-0145-8853-6CE5BDB6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F232-ED08-B846-B812-D67CD68E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772E-0350-4A4D-B828-F6E3424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52B0-832B-2544-92FB-05A07540B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4" y="1427291"/>
            <a:ext cx="4202932" cy="2230309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ECF69785-EB3D-7546-BEE0-408AA0DBE3FB}"/>
              </a:ext>
            </a:extLst>
          </p:cNvPr>
          <p:cNvSpPr/>
          <p:nvPr/>
        </p:nvSpPr>
        <p:spPr>
          <a:xfrm rot="5400000">
            <a:off x="5486400" y="2209800"/>
            <a:ext cx="7620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566DDD-EE1C-3643-8DE6-042C829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90943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3A45-02A8-5C47-975D-A7868598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B72016-33BF-DA4C-A845-AC04F3FBE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30" y="1825625"/>
            <a:ext cx="578314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C08D-46D3-124F-BE6C-1C74D498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5095-69A5-0248-97A5-ED786314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5221-F8D0-0744-B394-70891525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4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67D9-46B9-0644-A9C3-828BFC19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5DFC-AC29-C545-B2CC-2C1DF7E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1EBE-CA1D-FC47-8283-930FBA3D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1957-84F5-9C45-8512-FD3CF577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83F3E-C7CD-3C42-AB2A-69A0ED945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353901" cy="28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3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7B58-EFAA-454B-A723-3DD6F0D7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99FF-0094-534D-AF59-E4A8ADC5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optimal route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minimize total cost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8297-E556-584E-B51B-26D04552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34C9-231C-F540-A288-A62EEA1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8F86-F61F-5049-81EB-D2697F6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23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8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47800"/>
            <a:ext cx="7258050" cy="41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753"/>
            <a:ext cx="1581150" cy="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5553"/>
            <a:ext cx="7886700" cy="27188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billion yuan in 125 seconds ($ 1.4 billion)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213.5 billion yuan in 24 hours ($ 30.5 billion)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812 million goods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2 - 7 days (no shipping fee)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1 - 2 days ($ 2)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Eleven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Festival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erson looking at the camera&#13;&#10;&#13;&#10;Description automatically generated">
            <a:extLst>
              <a:ext uri="{FF2B5EF4-FFF2-40B4-BE49-F238E27FC236}">
                <a16:creationId xmlns:a16="http://schemas.microsoft.com/office/drawing/2014/main" id="{8D9A2FF1-FC3D-8C49-A05C-FAA01192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78" y="4429664"/>
            <a:ext cx="3263272" cy="15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9437"/>
            <a:ext cx="7886700" cy="13255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Dong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1F2B-C3DD-6840-AC5B-7B7F6E0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981950" cy="16811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logistics (next day delivery)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0684-13D3-F742-93EE-586A9BF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1B8F-5433-6248-B7F4-80874EC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6789-6A27-FE43-B477-B6CFFF7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E6B42-32DB-324F-87FE-985A7772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124200"/>
            <a:ext cx="5410200" cy="23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6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661F-4702-074D-836A-80DBEFA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our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2AE5-89A0-7F4F-92E6-A5D57E0A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E3D1-D56E-474F-A79B-BD499B1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3867-7F08-5148-9ED2-1627681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1069975"/>
          </a:xfrm>
        </p:spPr>
        <p:txBody>
          <a:bodyPr/>
          <a:lstStyle/>
          <a:p>
            <a:r>
              <a:rPr lang="en-US" dirty="0"/>
              <a:t>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/>
              <a:t> center</a:t>
            </a:r>
          </a:p>
          <a:p>
            <a:r>
              <a:rPr lang="en-US" dirty="0"/>
              <a:t>More than 1000 customers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5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8650" y="3953130"/>
            <a:ext cx="31051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trucks?</a:t>
            </a:r>
          </a:p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route? </a:t>
            </a:r>
          </a:p>
        </p:txBody>
      </p:sp>
    </p:spTree>
    <p:extLst>
      <p:ext uri="{BB962C8B-B14F-4D97-AF65-F5344CB8AC3E}">
        <p14:creationId xmlns:p14="http://schemas.microsoft.com/office/powerpoint/2010/main" val="179943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31EC-C243-634D-B6E7-439D669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C8CF-27EA-1F4D-B742-D68803C5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3BCF-BCC2-6E41-9EC4-E2A9AEB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80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0025" y="1759144"/>
            <a:ext cx="7198923" cy="60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cost: fixed cost, traveling cost, waiting cost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884237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5775" y="2438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4068A89-0667-9544-B6C2-83BCC448DD39}"/>
              </a:ext>
            </a:extLst>
          </p:cNvPr>
          <p:cNvSpPr txBox="1">
            <a:spLocks/>
          </p:cNvSpPr>
          <p:nvPr/>
        </p:nvSpPr>
        <p:spPr>
          <a:xfrm>
            <a:off x="620024" y="3157287"/>
            <a:ext cx="7886700" cy="93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b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B0EA4F7-6B82-C247-8248-CC169D4E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98" y="3622424"/>
            <a:ext cx="78867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volume capacity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9F8E-A7EE-8643-B5F2-D23D15A5123E}"/>
              </a:ext>
            </a:extLst>
          </p:cNvPr>
          <p:cNvSpPr/>
          <p:nvPr/>
        </p:nvSpPr>
        <p:spPr>
          <a:xfrm>
            <a:off x="732348" y="521704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dirty="0">
                <a:solidFill>
                  <a:schemeClr val="tx1"/>
                </a:solidFill>
              </a:rPr>
              <a:t>Others: Recharge, multi-trips, heterogeneous fleet.</a:t>
            </a:r>
          </a:p>
        </p:txBody>
      </p:sp>
    </p:spTree>
    <p:extLst>
      <p:ext uri="{BB962C8B-B14F-4D97-AF65-F5344CB8AC3E}">
        <p14:creationId xmlns:p14="http://schemas.microsoft.com/office/powerpoint/2010/main" val="279574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93390"/>
              </p:ext>
            </p:extLst>
          </p:nvPr>
        </p:nvGraphicFramePr>
        <p:xfrm>
          <a:off x="631525" y="1600200"/>
          <a:ext cx="7924799" cy="426719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88945">
                  <a:extLst>
                    <a:ext uri="{9D8B030D-6E8A-4147-A177-3AD203B41FA5}">
                      <a16:colId xmlns:a16="http://schemas.microsoft.com/office/drawing/2014/main" val="988413258"/>
                    </a:ext>
                  </a:extLst>
                </a:gridCol>
                <a:gridCol w="1260824">
                  <a:extLst>
                    <a:ext uri="{9D8B030D-6E8A-4147-A177-3AD203B41FA5}">
                      <a16:colId xmlns:a16="http://schemas.microsoft.com/office/drawing/2014/main" val="4063265800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val="2879980063"/>
                    </a:ext>
                  </a:extLst>
                </a:gridCol>
                <a:gridCol w="1177875">
                  <a:extLst>
                    <a:ext uri="{9D8B030D-6E8A-4147-A177-3AD203B41FA5}">
                      <a16:colId xmlns:a16="http://schemas.microsoft.com/office/drawing/2014/main" val="476008408"/>
                    </a:ext>
                  </a:extLst>
                </a:gridCol>
                <a:gridCol w="1359926">
                  <a:extLst>
                    <a:ext uri="{9D8B030D-6E8A-4147-A177-3AD203B41FA5}">
                      <a16:colId xmlns:a16="http://schemas.microsoft.com/office/drawing/2014/main" val="3062488762"/>
                    </a:ext>
                  </a:extLst>
                </a:gridCol>
                <a:gridCol w="1159766">
                  <a:extLst>
                    <a:ext uri="{9D8B030D-6E8A-4147-A177-3AD203B41FA5}">
                      <a16:colId xmlns:a16="http://schemas.microsoft.com/office/drawing/2014/main" val="1706207236"/>
                    </a:ext>
                  </a:extLst>
                </a:gridCol>
                <a:gridCol w="1209188">
                  <a:extLst>
                    <a:ext uri="{9D8B030D-6E8A-4147-A177-3AD203B41FA5}">
                      <a16:colId xmlns:a16="http://schemas.microsoft.com/office/drawing/2014/main" val="3908668402"/>
                    </a:ext>
                  </a:extLst>
                </a:gridCol>
              </a:tblGrid>
              <a:tr h="79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Weight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(tons)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Volume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(cubic meters)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Earliest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974602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116.242043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40.072630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0.20760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75793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116.403595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39.872945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0.05863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0.1687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76902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116.186289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40.016361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0.03645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78415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116.508011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39.826296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05874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116.130997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39.825921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9272945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390986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116.214509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40.122890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87679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41432"/>
              </p:ext>
            </p:extLst>
          </p:nvPr>
        </p:nvGraphicFramePr>
        <p:xfrm>
          <a:off x="628650" y="1600200"/>
          <a:ext cx="7315200" cy="4038602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45817">
                  <a:extLst>
                    <a:ext uri="{9D8B030D-6E8A-4147-A177-3AD203B41FA5}">
                      <a16:colId xmlns:a16="http://schemas.microsoft.com/office/drawing/2014/main" val="1449701457"/>
                    </a:ext>
                  </a:extLst>
                </a:gridCol>
                <a:gridCol w="1645817">
                  <a:extLst>
                    <a:ext uri="{9D8B030D-6E8A-4147-A177-3AD203B41FA5}">
                      <a16:colId xmlns:a16="http://schemas.microsoft.com/office/drawing/2014/main" val="1442554566"/>
                    </a:ext>
                  </a:extLst>
                </a:gridCol>
                <a:gridCol w="2103583">
                  <a:extLst>
                    <a:ext uri="{9D8B030D-6E8A-4147-A177-3AD203B41FA5}">
                      <a16:colId xmlns:a16="http://schemas.microsoft.com/office/drawing/2014/main" val="3609414737"/>
                    </a:ext>
                  </a:extLst>
                </a:gridCol>
                <a:gridCol w="1919983">
                  <a:extLst>
                    <a:ext uri="{9D8B030D-6E8A-4147-A177-3AD203B41FA5}">
                      <a16:colId xmlns:a16="http://schemas.microsoft.com/office/drawing/2014/main" val="1064152435"/>
                    </a:ext>
                  </a:extLst>
                </a:gridCol>
              </a:tblGrid>
              <a:tr h="1020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(kilometers)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Transport 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(minutes)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6285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63536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35460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50279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62041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572912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93431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45570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31854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78355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13066</TotalTime>
  <Words>491</Words>
  <Application>Microsoft Macintosh PowerPoint</Application>
  <PresentationFormat>On-screen Show (4:3)</PresentationFormat>
  <Paragraphs>228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An Urban Truck Scheduling and Routing Problem</vt:lpstr>
      <vt:lpstr>PowerPoint Presentation</vt:lpstr>
      <vt:lpstr>PowerPoint Presentation</vt:lpstr>
      <vt:lpstr>Double Eleven Shopping Festival</vt:lpstr>
      <vt:lpstr>Jing Dong</vt:lpstr>
      <vt:lpstr>What’s our problem?</vt:lpstr>
      <vt:lpstr>Objective function </vt:lpstr>
      <vt:lpstr>Data sample</vt:lpstr>
      <vt:lpstr>Data sample</vt:lpstr>
      <vt:lpstr>Mathematic model </vt:lpstr>
      <vt:lpstr>Complexity</vt:lpstr>
      <vt:lpstr>Why not AnyLogic</vt:lpstr>
      <vt:lpstr>To simplify</vt:lpstr>
      <vt:lpstr>Sampling</vt:lpstr>
      <vt:lpstr>Solving</vt:lpstr>
      <vt:lpstr>Solutions</vt:lpstr>
      <vt:lpstr>Anylogic Model</vt:lpstr>
      <vt:lpstr>Truck</vt:lpstr>
      <vt:lpstr>Distributor</vt:lpstr>
      <vt:lpstr>Order</vt:lpstr>
      <vt:lpstr>Customer</vt:lpstr>
      <vt:lpstr>Variables</vt:lpstr>
      <vt:lpstr>Future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221 Operations Research Probability Models</dc:title>
  <dc:creator>Industrial Engineering  Mohle</dc:creator>
  <cp:lastModifiedBy>Lyu, Zefeng (Ze feng)</cp:lastModifiedBy>
  <cp:revision>363</cp:revision>
  <cp:lastPrinted>2015-11-17T15:05:56Z</cp:lastPrinted>
  <dcterms:created xsi:type="dcterms:W3CDTF">2001-06-15T12:35:25Z</dcterms:created>
  <dcterms:modified xsi:type="dcterms:W3CDTF">2018-11-28T05:43:34Z</dcterms:modified>
</cp:coreProperties>
</file>