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7"/>
  </p:notesMasterIdLst>
  <p:handoutMasterIdLst>
    <p:handoutMasterId r:id="rId18"/>
  </p:handoutMasterIdLst>
  <p:sldIdLst>
    <p:sldId id="330" r:id="rId2"/>
    <p:sldId id="341" r:id="rId3"/>
    <p:sldId id="342" r:id="rId4"/>
    <p:sldId id="343" r:id="rId5"/>
    <p:sldId id="345" r:id="rId6"/>
    <p:sldId id="346" r:id="rId7"/>
    <p:sldId id="331" r:id="rId8"/>
    <p:sldId id="337" r:id="rId9"/>
    <p:sldId id="332" r:id="rId10"/>
    <p:sldId id="347" r:id="rId11"/>
    <p:sldId id="348" r:id="rId12"/>
    <p:sldId id="333" r:id="rId13"/>
    <p:sldId id="340" r:id="rId14"/>
    <p:sldId id="334" r:id="rId15"/>
    <p:sldId id="339" r:id="rId1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0000"/>
    <a:srgbClr val="FF6600"/>
    <a:srgbClr val="FF3300"/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50000" autoAdjust="0"/>
  </p:normalViewPr>
  <p:slideViewPr>
    <p:cSldViewPr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96"/>
    </p:cViewPr>
  </p:sorterViewPr>
  <p:notesViewPr>
    <p:cSldViewPr>
      <p:cViewPr varScale="1">
        <p:scale>
          <a:sx n="94" d="100"/>
          <a:sy n="94" d="100"/>
        </p:scale>
        <p:origin x="3704" y="2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071609-88B6-4F89-B5B3-F0C0A1707D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9F0D1D-677B-4F53-B47B-18DCB7CA57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E7BC-E6F3-9E45-A3F8-85B8B48F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E6B8-5CCA-0C4F-BDF6-4DB82D66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DE5C-C98B-B645-9837-F7DF80AC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2083-FEFA-3149-B5E9-5B4A92B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0133-A8E9-7B40-B1B8-761C8FC6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79ABE-FD0C-40A0-885C-51FF391D80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5F1C43-E71D-1049-802F-5E0D3FFF16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4863" y="327025"/>
            <a:ext cx="28654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00" dirty="0">
                <a:latin typeface="Georgia" pitchFamily="18" charset="0"/>
                <a:cs typeface="Times New Roman" pitchFamily="18" charset="0"/>
              </a:rPr>
              <a:t>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FD00-265A-8246-AF0F-C8D91D9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C9321-893E-B04C-8A58-03734DE12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C050-A69C-0E48-BAB1-52EA2D9F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A7C9-839E-8C41-AD07-A57CB2E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7479-5B78-C047-A581-9D21B4B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CA41E-6410-7A43-A67B-21ABA8613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95E87-4A77-B54B-A08E-66ED04AB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EC53-39E1-2D40-89EC-F00B28EA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6517-27C4-7A43-960A-5DEC837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FD7F-18EB-434B-BE89-13A26B0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1ED0-CDFE-3C49-B138-C6499154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EDB-F2D6-5C49-8858-C237913E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A92F-E902-AA4E-B1CF-A2BF7523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9856-029C-614E-B726-9CB4A8B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BF60-5C9D-2F40-AF16-F69CF5AD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7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931A-BE80-7A48-90CD-357C9207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916E-3479-8149-9103-7EFAA41B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6810-B639-D849-8D3E-8B2061C6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4483-5142-0748-8F47-A90F674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06D6-CA65-DA45-80B6-3BE0EE24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D2B6-BA6E-324B-A589-B0FF54A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35E-ADA9-0A4B-AEB1-C45EC9C45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E3708-1EAD-6044-8DB7-E5FA1B89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0327-63B9-0C43-941E-5E9EDF9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60E3-5C1D-7142-8CF6-41E810FB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9CAF-C215-2F43-BDF9-47F886A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17C3-DF50-D241-8A06-C3092326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079D-4D0C-1445-BDEE-FAAEF715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C91DE-B5A4-274D-921C-86FDBB3B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A665B-5466-F640-A6FF-4381A9EF4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1189-CEAE-D54C-8D19-042A23CF0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FF933-BDC8-2C42-B2A2-FE88139D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DC58-AC5D-E146-BA92-4E757E27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17E02-3623-4E43-8E58-25AC144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E413-9F82-9F4C-91FA-AFCFE6E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A577A-1D9E-5848-A1F6-9073EBDF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21E63-7F88-AD42-841F-46FE8BAF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638A-486A-5F4E-8671-99176820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2C6AA-038D-8342-AE57-2A922D14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97B0D-E2DB-E049-A4D9-F688AFB0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 526 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C7DE-44F3-EE4A-8633-450836FA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00C2-39C7-4BE1-AC91-DA0951AF5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B105-420A-3B42-AC9B-D96CF41B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4756-EA34-6243-AA46-A71C0D17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B0E5-0B18-5941-AC1B-D9B2216A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4DB91-63E6-D045-B1CE-5A0EAECC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A750-0601-FC4B-9859-2C8BF3AE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A838C-B7C8-3949-B222-45A75EE8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1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94B-1A4A-A44C-A77A-FE250DF1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838E8-C4C6-3840-9163-EF741C39A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01932-C582-A74B-B1D2-0C885075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1AC9D-F772-0345-B6AC-3127CE77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9A22-A70F-7241-952C-1E6A4DBC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4E00-F954-0B41-B349-AF81E80D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01E51-EF69-BF4F-BEB2-994B09E1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E59E-2BC1-B446-9AB1-BF4C024D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4047-615D-C040-8BBD-9C126A340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B672-AFE5-F44E-8026-321F4D911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67A0-C51B-0A4C-A2E6-9B45DBB7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9">
            <a:extLst>
              <a:ext uri="{FF2B5EF4-FFF2-40B4-BE49-F238E27FC236}">
                <a16:creationId xmlns:a16="http://schemas.microsoft.com/office/drawing/2014/main" id="{7B778C7E-F86C-444C-9F1E-8953579DFF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437"/>
            <a:ext cx="1600200" cy="54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4DA4-69B1-C34D-BABE-DD316278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638800"/>
            <a:ext cx="7886700" cy="460375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Zefeng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Rui Zhou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A74C1-B96A-2F4E-97DC-70D90246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22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Urban Truck Scheduling and Routing Problem</a:t>
            </a:r>
          </a:p>
        </p:txBody>
      </p:sp>
    </p:spTree>
    <p:extLst>
      <p:ext uri="{BB962C8B-B14F-4D97-AF65-F5344CB8AC3E}">
        <p14:creationId xmlns:p14="http://schemas.microsoft.com/office/powerpoint/2010/main" val="10151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693390"/>
              </p:ext>
            </p:extLst>
          </p:nvPr>
        </p:nvGraphicFramePr>
        <p:xfrm>
          <a:off x="631525" y="1600200"/>
          <a:ext cx="7924799" cy="4267199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88945">
                  <a:extLst>
                    <a:ext uri="{9D8B030D-6E8A-4147-A177-3AD203B41FA5}">
                      <a16:colId xmlns:a16="http://schemas.microsoft.com/office/drawing/2014/main" val="988413258"/>
                    </a:ext>
                  </a:extLst>
                </a:gridCol>
                <a:gridCol w="1260824">
                  <a:extLst>
                    <a:ext uri="{9D8B030D-6E8A-4147-A177-3AD203B41FA5}">
                      <a16:colId xmlns:a16="http://schemas.microsoft.com/office/drawing/2014/main" val="4063265800"/>
                    </a:ext>
                  </a:extLst>
                </a:gridCol>
                <a:gridCol w="1168275">
                  <a:extLst>
                    <a:ext uri="{9D8B030D-6E8A-4147-A177-3AD203B41FA5}">
                      <a16:colId xmlns:a16="http://schemas.microsoft.com/office/drawing/2014/main" val="2879980063"/>
                    </a:ext>
                  </a:extLst>
                </a:gridCol>
                <a:gridCol w="1177875">
                  <a:extLst>
                    <a:ext uri="{9D8B030D-6E8A-4147-A177-3AD203B41FA5}">
                      <a16:colId xmlns:a16="http://schemas.microsoft.com/office/drawing/2014/main" val="476008408"/>
                    </a:ext>
                  </a:extLst>
                </a:gridCol>
                <a:gridCol w="1359926">
                  <a:extLst>
                    <a:ext uri="{9D8B030D-6E8A-4147-A177-3AD203B41FA5}">
                      <a16:colId xmlns:a16="http://schemas.microsoft.com/office/drawing/2014/main" val="3062488762"/>
                    </a:ext>
                  </a:extLst>
                </a:gridCol>
                <a:gridCol w="1159766">
                  <a:extLst>
                    <a:ext uri="{9D8B030D-6E8A-4147-A177-3AD203B41FA5}">
                      <a16:colId xmlns:a16="http://schemas.microsoft.com/office/drawing/2014/main" val="1706207236"/>
                    </a:ext>
                  </a:extLst>
                </a:gridCol>
                <a:gridCol w="1209188">
                  <a:extLst>
                    <a:ext uri="{9D8B030D-6E8A-4147-A177-3AD203B41FA5}">
                      <a16:colId xmlns:a16="http://schemas.microsoft.com/office/drawing/2014/main" val="3908668402"/>
                    </a:ext>
                  </a:extLst>
                </a:gridCol>
              </a:tblGrid>
              <a:tr h="794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 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Weight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(tons)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Volume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(cubic meters)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Earliest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974602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116.242043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40.072630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0.20760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0.3666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375793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116.403595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39.872945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0.05863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0.1687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276902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116.186289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40.016361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0.03645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78415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116.508011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39.826296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0.02595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605874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116.130997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39.825921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0.1117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9272945"/>
                  </a:ext>
                </a:extLst>
              </a:tr>
              <a:tr h="47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4390986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116.214509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40.122890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0.01697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287679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41432"/>
              </p:ext>
            </p:extLst>
          </p:nvPr>
        </p:nvGraphicFramePr>
        <p:xfrm>
          <a:off x="628650" y="1600200"/>
          <a:ext cx="7315200" cy="4038602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645817">
                  <a:extLst>
                    <a:ext uri="{9D8B030D-6E8A-4147-A177-3AD203B41FA5}">
                      <a16:colId xmlns:a16="http://schemas.microsoft.com/office/drawing/2014/main" val="1449701457"/>
                    </a:ext>
                  </a:extLst>
                </a:gridCol>
                <a:gridCol w="1645817">
                  <a:extLst>
                    <a:ext uri="{9D8B030D-6E8A-4147-A177-3AD203B41FA5}">
                      <a16:colId xmlns:a16="http://schemas.microsoft.com/office/drawing/2014/main" val="1442554566"/>
                    </a:ext>
                  </a:extLst>
                </a:gridCol>
                <a:gridCol w="2103583">
                  <a:extLst>
                    <a:ext uri="{9D8B030D-6E8A-4147-A177-3AD203B41FA5}">
                      <a16:colId xmlns:a16="http://schemas.microsoft.com/office/drawing/2014/main" val="3609414737"/>
                    </a:ext>
                  </a:extLst>
                </a:gridCol>
                <a:gridCol w="1919983">
                  <a:extLst>
                    <a:ext uri="{9D8B030D-6E8A-4147-A177-3AD203B41FA5}">
                      <a16:colId xmlns:a16="http://schemas.microsoft.com/office/drawing/2014/main" val="1064152435"/>
                    </a:ext>
                  </a:extLst>
                </a:gridCol>
              </a:tblGrid>
              <a:tr h="1020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From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Distance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(kilometers)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Transport Time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(minutes)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06285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63536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035460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27489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9502791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62041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0572912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13365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93431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45570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031854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78355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DE47-63E5-D247-9260-032A81FB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F2DA-A17C-A341-A61F-7508954C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00F7-B50B-9046-9CDD-B45CC9C6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AA511-8C8D-7F43-8BF3-7BDC311B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645" y="1825625"/>
            <a:ext cx="56767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88A-9401-274D-8DB3-E46426D3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B15A-4219-134A-B4D4-5A0135439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9C51-D29A-A047-A19F-0BAB9B12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1618-3828-3B41-BD69-42998E16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15A9-FE84-7444-BCCF-CEE3E3D3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BDEF-CB22-0D44-9AAF-2AF341F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EDBC-80DF-C443-8882-203FDD6A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9B40-3E9D-9841-9BFA-53657C7C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B1D3-B6EF-934A-875D-748C13B1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86E0D-E688-4F4D-9F15-8D29A8AE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14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0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7B58-EFAA-454B-A723-3DD6F0D7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99FF-0094-534D-AF59-E4A8ADC5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8297-E556-584E-B51B-26D04552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34C9-231C-F540-A288-A62EEA1B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8F86-F61F-5049-81EB-D2697F65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0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82B3-B26F-0743-BF1E-29F67FD22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209" y="1600200"/>
            <a:ext cx="3539741" cy="435133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Model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code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0CEE-D210-A54E-A86F-6756C922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8A8D-7A13-9F42-B066-497653C2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B01CD-8B39-1042-8F68-C3F09BCB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447800"/>
            <a:ext cx="7258050" cy="418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753"/>
            <a:ext cx="1581150" cy="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6" y="1371600"/>
            <a:ext cx="7736587" cy="4191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44" y="3962399"/>
            <a:ext cx="2881249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316982" cy="48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753"/>
            <a:ext cx="7886700" cy="2718847"/>
          </a:xfrm>
        </p:spPr>
        <p:txBody>
          <a:bodyPr/>
          <a:lstStyle/>
          <a:p>
            <a:r>
              <a:rPr lang="en-US" dirty="0" smtClean="0"/>
              <a:t>10 billion yuan in 125 seconds ($ 1.4 billion)</a:t>
            </a:r>
          </a:p>
          <a:p>
            <a:r>
              <a:rPr lang="en-US" dirty="0" smtClean="0"/>
              <a:t>213.5 billion yuan in 24 hours ($ 30.5 billion)</a:t>
            </a:r>
          </a:p>
          <a:p>
            <a:r>
              <a:rPr lang="en-US" dirty="0" smtClean="0"/>
              <a:t>812 million goods</a:t>
            </a:r>
          </a:p>
          <a:p>
            <a:r>
              <a:rPr lang="en-US" dirty="0" smtClean="0"/>
              <a:t>2 to 7 days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Eleven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 Dong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1F2B-C3DD-6840-AC5B-7B7F6E09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981950" cy="16811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logistics (next day delivery)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0684-13D3-F742-93EE-586A9BF2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1B8F-5433-6248-B7F4-80874EC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6789-6A27-FE43-B477-B6CFFF71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E6B42-32DB-324F-87FE-985A7772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124200"/>
            <a:ext cx="5410200" cy="23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661F-4702-074D-836A-80DBEFA3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our problem?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2AE5-89A0-7F4F-92E6-A5D57E0A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E3D1-D56E-474F-A79B-BD499B1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3867-7F08-5148-9ED2-16276812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1069975"/>
          </a:xfrm>
        </p:spPr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dirty="0" smtClean="0"/>
              <a:t> center</a:t>
            </a:r>
          </a:p>
          <a:p>
            <a:r>
              <a:rPr lang="en-US" dirty="0" smtClean="0"/>
              <a:t>More than 1000 customers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5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8650" y="3953130"/>
            <a:ext cx="310515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trucks?</a:t>
            </a:r>
          </a:p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route? 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4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31EC-C243-634D-B6E7-439D669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C8CF-27EA-1F4D-B742-D68803C5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3BCF-BCC2-6E41-9EC4-E2A9AEB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80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0025" y="1606744"/>
            <a:ext cx="7198923" cy="60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total cost: fixed cost, traveling cost, waiting cost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5775" y="24384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5775" y="3352800"/>
            <a:ext cx="7886700" cy="1255480"/>
          </a:xfrm>
        </p:spPr>
        <p:txBody>
          <a:bodyPr>
            <a:normAutofit/>
          </a:bodyPr>
          <a:lstStyle/>
          <a:p>
            <a:r>
              <a:rPr lang="en-US" dirty="0" smtClean="0"/>
              <a:t>Driving range</a:t>
            </a:r>
          </a:p>
          <a:p>
            <a:r>
              <a:rPr lang="en-US" dirty="0" smtClean="0"/>
              <a:t>Weight and volume capacity </a:t>
            </a:r>
          </a:p>
          <a:p>
            <a:r>
              <a:rPr lang="en-US" dirty="0" smtClean="0"/>
              <a:t>Time window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5775" y="5029200"/>
            <a:ext cx="7210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000" b="0" dirty="0">
                <a:solidFill>
                  <a:schemeClr val="tx1"/>
                </a:solidFill>
              </a:rPr>
              <a:t>Others: Recharge, multi-trips, heterogeneous fleet.</a:t>
            </a:r>
          </a:p>
        </p:txBody>
      </p:sp>
    </p:spTree>
    <p:extLst>
      <p:ext uri="{BB962C8B-B14F-4D97-AF65-F5344CB8AC3E}">
        <p14:creationId xmlns:p14="http://schemas.microsoft.com/office/powerpoint/2010/main" val="27957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12869</TotalTime>
  <Words>345</Words>
  <Application>Microsoft Office PowerPoint</Application>
  <PresentationFormat>On-screen Show (4:3)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An Urban Truck Scheduling and Routing Problem</vt:lpstr>
      <vt:lpstr>PowerPoint Presentation</vt:lpstr>
      <vt:lpstr>PowerPoint Presentation</vt:lpstr>
      <vt:lpstr>PowerPoint Presentation</vt:lpstr>
      <vt:lpstr>PowerPoint Presentation</vt:lpstr>
      <vt:lpstr>Double Eleven</vt:lpstr>
      <vt:lpstr>Jing Dong</vt:lpstr>
      <vt:lpstr>What’s our problem?</vt:lpstr>
      <vt:lpstr>Objective function </vt:lpstr>
      <vt:lpstr>Data sample</vt:lpstr>
      <vt:lpstr>Data sample</vt:lpstr>
      <vt:lpstr>Mathematical model</vt:lpstr>
      <vt:lpstr>Anylogic Model</vt:lpstr>
      <vt:lpstr>How we code</vt:lpstr>
      <vt:lpstr>Future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221 Operations Research Probability Models</dc:title>
  <dc:creator>Industrial Engineering  Mohle</dc:creator>
  <cp:lastModifiedBy>Zefeng Lyu</cp:lastModifiedBy>
  <cp:revision>348</cp:revision>
  <cp:lastPrinted>2015-11-17T15:05:56Z</cp:lastPrinted>
  <dcterms:created xsi:type="dcterms:W3CDTF">2001-06-15T12:35:25Z</dcterms:created>
  <dcterms:modified xsi:type="dcterms:W3CDTF">2018-11-27T21:50:44Z</dcterms:modified>
</cp:coreProperties>
</file>