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5"/>
  </p:notesMasterIdLst>
  <p:handoutMasterIdLst>
    <p:handoutMasterId r:id="rId16"/>
  </p:handoutMasterIdLst>
  <p:sldIdLst>
    <p:sldId id="330" r:id="rId2"/>
    <p:sldId id="336" r:id="rId3"/>
    <p:sldId id="341" r:id="rId4"/>
    <p:sldId id="331" r:id="rId5"/>
    <p:sldId id="337" r:id="rId6"/>
    <p:sldId id="342" r:id="rId7"/>
    <p:sldId id="340" r:id="rId8"/>
    <p:sldId id="343" r:id="rId9"/>
    <p:sldId id="344" r:id="rId10"/>
    <p:sldId id="332" r:id="rId11"/>
    <p:sldId id="333" r:id="rId12"/>
    <p:sldId id="334" r:id="rId13"/>
    <p:sldId id="339" r:id="rId14"/>
  </p:sldIdLst>
  <p:sldSz cx="9144000" cy="6858000" type="screen4x3"/>
  <p:notesSz cx="7010400" cy="9296400"/>
  <p:defaultTextStyle>
    <a:defPPr>
      <a:defRPr lang="en-US"/>
    </a:defPPr>
    <a:lvl1pPr algn="ctr" rtl="0" eaLnBrk="0" fontAlgn="base" hangingPunct="0">
      <a:spcBef>
        <a:spcPct val="0"/>
      </a:spcBef>
      <a:spcAft>
        <a:spcPct val="0"/>
      </a:spcAft>
      <a:defRPr sz="4000" b="1" kern="1200">
        <a:solidFill>
          <a:schemeClr val="tx2"/>
        </a:solidFill>
        <a:latin typeface="Times New Roman" pitchFamily="18" charset="0"/>
        <a:ea typeface="+mn-ea"/>
        <a:cs typeface="+mn-cs"/>
      </a:defRPr>
    </a:lvl1pPr>
    <a:lvl2pPr marL="457200" algn="ctr" rtl="0" eaLnBrk="0" fontAlgn="base" hangingPunct="0">
      <a:spcBef>
        <a:spcPct val="0"/>
      </a:spcBef>
      <a:spcAft>
        <a:spcPct val="0"/>
      </a:spcAft>
      <a:defRPr sz="4000" b="1" kern="1200">
        <a:solidFill>
          <a:schemeClr val="tx2"/>
        </a:solidFill>
        <a:latin typeface="Times New Roman" pitchFamily="18" charset="0"/>
        <a:ea typeface="+mn-ea"/>
        <a:cs typeface="+mn-cs"/>
      </a:defRPr>
    </a:lvl2pPr>
    <a:lvl3pPr marL="914400" algn="ctr" rtl="0" eaLnBrk="0" fontAlgn="base" hangingPunct="0">
      <a:spcBef>
        <a:spcPct val="0"/>
      </a:spcBef>
      <a:spcAft>
        <a:spcPct val="0"/>
      </a:spcAft>
      <a:defRPr sz="4000" b="1" kern="1200">
        <a:solidFill>
          <a:schemeClr val="tx2"/>
        </a:solidFill>
        <a:latin typeface="Times New Roman" pitchFamily="18" charset="0"/>
        <a:ea typeface="+mn-ea"/>
        <a:cs typeface="+mn-cs"/>
      </a:defRPr>
    </a:lvl3pPr>
    <a:lvl4pPr marL="1371600" algn="ctr" rtl="0" eaLnBrk="0" fontAlgn="base" hangingPunct="0">
      <a:spcBef>
        <a:spcPct val="0"/>
      </a:spcBef>
      <a:spcAft>
        <a:spcPct val="0"/>
      </a:spcAft>
      <a:defRPr sz="4000" b="1" kern="1200">
        <a:solidFill>
          <a:schemeClr val="tx2"/>
        </a:solidFill>
        <a:latin typeface="Times New Roman" pitchFamily="18" charset="0"/>
        <a:ea typeface="+mn-ea"/>
        <a:cs typeface="+mn-cs"/>
      </a:defRPr>
    </a:lvl4pPr>
    <a:lvl5pPr marL="1828800" algn="ctr" rtl="0" eaLnBrk="0" fontAlgn="base" hangingPunct="0">
      <a:spcBef>
        <a:spcPct val="0"/>
      </a:spcBef>
      <a:spcAft>
        <a:spcPct val="0"/>
      </a:spcAft>
      <a:defRPr sz="4000" b="1" kern="1200">
        <a:solidFill>
          <a:schemeClr val="tx2"/>
        </a:solidFill>
        <a:latin typeface="Times New Roman" pitchFamily="18" charset="0"/>
        <a:ea typeface="+mn-ea"/>
        <a:cs typeface="+mn-cs"/>
      </a:defRPr>
    </a:lvl5pPr>
    <a:lvl6pPr marL="2286000" algn="l" defTabSz="914400" rtl="0" eaLnBrk="1" latinLnBrk="0" hangingPunct="1">
      <a:defRPr sz="4000" b="1" kern="1200">
        <a:solidFill>
          <a:schemeClr val="tx2"/>
        </a:solidFill>
        <a:latin typeface="Times New Roman" pitchFamily="18" charset="0"/>
        <a:ea typeface="+mn-ea"/>
        <a:cs typeface="+mn-cs"/>
      </a:defRPr>
    </a:lvl6pPr>
    <a:lvl7pPr marL="2743200" algn="l" defTabSz="914400" rtl="0" eaLnBrk="1" latinLnBrk="0" hangingPunct="1">
      <a:defRPr sz="4000" b="1" kern="1200">
        <a:solidFill>
          <a:schemeClr val="tx2"/>
        </a:solidFill>
        <a:latin typeface="Times New Roman" pitchFamily="18" charset="0"/>
        <a:ea typeface="+mn-ea"/>
        <a:cs typeface="+mn-cs"/>
      </a:defRPr>
    </a:lvl7pPr>
    <a:lvl8pPr marL="3200400" algn="l" defTabSz="914400" rtl="0" eaLnBrk="1" latinLnBrk="0" hangingPunct="1">
      <a:defRPr sz="4000" b="1" kern="1200">
        <a:solidFill>
          <a:schemeClr val="tx2"/>
        </a:solidFill>
        <a:latin typeface="Times New Roman" pitchFamily="18" charset="0"/>
        <a:ea typeface="+mn-ea"/>
        <a:cs typeface="+mn-cs"/>
      </a:defRPr>
    </a:lvl8pPr>
    <a:lvl9pPr marL="3657600" algn="l" defTabSz="914400" rtl="0" eaLnBrk="1" latinLnBrk="0" hangingPunct="1">
      <a:defRPr sz="4000" b="1" kern="1200">
        <a:solidFill>
          <a:schemeClr val="tx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0000"/>
    <a:srgbClr val="FF6600"/>
    <a:srgbClr val="FF3300"/>
    <a:srgbClr val="0000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50000" autoAdjust="0"/>
  </p:normalViewPr>
  <p:slideViewPr>
    <p:cSldViewPr>
      <p:cViewPr varScale="1">
        <p:scale>
          <a:sx n="127" d="100"/>
          <a:sy n="127" d="100"/>
        </p:scale>
        <p:origin x="1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96"/>
    </p:cViewPr>
  </p:sorterViewPr>
  <p:notesViewPr>
    <p:cSldViewPr>
      <p:cViewPr varScale="1">
        <p:scale>
          <a:sx n="94" d="100"/>
          <a:sy n="94" d="100"/>
        </p:scale>
        <p:origin x="3704" y="2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38915" name="Rectangle 3"/>
          <p:cNvSpPr>
            <a:spLocks noGrp="1" noChangeArrowheads="1"/>
          </p:cNvSpPr>
          <p:nvPr>
            <p:ph type="dt" sz="quarter" idx="1"/>
          </p:nvPr>
        </p:nvSpPr>
        <p:spPr bwMode="auto">
          <a:xfrm>
            <a:off x="397256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r" defTabSz="925513" eaLnBrk="1" hangingPunct="1">
              <a:defRPr sz="1200" b="0">
                <a:solidFill>
                  <a:schemeClr val="tx1"/>
                </a:solidFill>
              </a:defRPr>
            </a:lvl1pPr>
          </a:lstStyle>
          <a:p>
            <a:pPr>
              <a:defRPr/>
            </a:pPr>
            <a:endParaRPr lang="en-US" dirty="0"/>
          </a:p>
        </p:txBody>
      </p:sp>
      <p:sp>
        <p:nvSpPr>
          <p:cNvPr id="38916" name="Rectangle 4"/>
          <p:cNvSpPr>
            <a:spLocks noGrp="1" noChangeArrowheads="1"/>
          </p:cNvSpPr>
          <p:nvPr>
            <p:ph type="ftr" sz="quarter" idx="2"/>
          </p:nvPr>
        </p:nvSpPr>
        <p:spPr bwMode="auto">
          <a:xfrm>
            <a:off x="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38917" name="Rectangle 5"/>
          <p:cNvSpPr>
            <a:spLocks noGrp="1" noChangeArrowheads="1"/>
          </p:cNvSpPr>
          <p:nvPr>
            <p:ph type="sldNum" sz="quarter" idx="3"/>
          </p:nvPr>
        </p:nvSpPr>
        <p:spPr bwMode="auto">
          <a:xfrm>
            <a:off x="397256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r" defTabSz="925513" eaLnBrk="1" hangingPunct="1">
              <a:defRPr sz="1200" b="0">
                <a:solidFill>
                  <a:schemeClr val="tx1"/>
                </a:solidFill>
              </a:defRPr>
            </a:lvl1pPr>
          </a:lstStyle>
          <a:p>
            <a:pPr>
              <a:defRPr/>
            </a:pPr>
            <a:fld id="{F5071609-88B6-4F89-B5B3-F0C0A1707DA8}" type="slidenum">
              <a:rPr lang="en-US"/>
              <a:pPr>
                <a:defRPr/>
              </a:pPr>
              <a:t>‹#›</a:t>
            </a:fld>
            <a:endParaRPr lang="en-US" dirty="0"/>
          </a:p>
        </p:txBody>
      </p:sp>
    </p:spTree>
    <p:extLst>
      <p:ext uri="{BB962C8B-B14F-4D97-AF65-F5344CB8AC3E}">
        <p14:creationId xmlns:p14="http://schemas.microsoft.com/office/powerpoint/2010/main" val="4180471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5123" name="Rectangle 3"/>
          <p:cNvSpPr>
            <a:spLocks noGrp="1" noChangeArrowheads="1"/>
          </p:cNvSpPr>
          <p:nvPr>
            <p:ph type="dt" idx="1"/>
          </p:nvPr>
        </p:nvSpPr>
        <p:spPr bwMode="auto">
          <a:xfrm>
            <a:off x="397256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r" defTabSz="925513" eaLnBrk="1" hangingPunct="1">
              <a:defRPr sz="1200" b="0">
                <a:solidFill>
                  <a:schemeClr val="tx1"/>
                </a:solidFill>
              </a:defRPr>
            </a:lvl1pPr>
          </a:lstStyle>
          <a:p>
            <a:pPr>
              <a:defRPr/>
            </a:pPr>
            <a:endParaRPr lang="en-US" dirty="0"/>
          </a:p>
        </p:txBody>
      </p:sp>
      <p:sp>
        <p:nvSpPr>
          <p:cNvPr id="368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4720" y="4416426"/>
            <a:ext cx="5140960" cy="4183063"/>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5127" name="Rectangle 7"/>
          <p:cNvSpPr>
            <a:spLocks noGrp="1" noChangeArrowheads="1"/>
          </p:cNvSpPr>
          <p:nvPr>
            <p:ph type="sldNum" sz="quarter" idx="5"/>
          </p:nvPr>
        </p:nvSpPr>
        <p:spPr bwMode="auto">
          <a:xfrm>
            <a:off x="397256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r" defTabSz="925513" eaLnBrk="1" hangingPunct="1">
              <a:defRPr sz="1200" b="0">
                <a:solidFill>
                  <a:schemeClr val="tx1"/>
                </a:solidFill>
              </a:defRPr>
            </a:lvl1pPr>
          </a:lstStyle>
          <a:p>
            <a:pPr>
              <a:defRPr/>
            </a:pPr>
            <a:fld id="{0D9F0D1D-677B-4F53-B47B-18DCB7CA5795}" type="slidenum">
              <a:rPr lang="en-US"/>
              <a:pPr>
                <a:defRPr/>
              </a:pPr>
              <a:t>‹#›</a:t>
            </a:fld>
            <a:endParaRPr lang="en-US" dirty="0"/>
          </a:p>
        </p:txBody>
      </p:sp>
    </p:spTree>
    <p:extLst>
      <p:ext uri="{BB962C8B-B14F-4D97-AF65-F5344CB8AC3E}">
        <p14:creationId xmlns:p14="http://schemas.microsoft.com/office/powerpoint/2010/main" val="3973984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E7BC-E6F3-9E45-A3F8-85B8B48F244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788E6B8-5CCA-0C4F-BDF6-4DB82D6682F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A75DE5C-C98B-B645-9837-F7DF80AC1F34}"/>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F242083-FEFA-3149-B5E9-5B4A92B6009B}"/>
              </a:ext>
            </a:extLst>
          </p:cNvPr>
          <p:cNvSpPr>
            <a:spLocks noGrp="1"/>
          </p:cNvSpPr>
          <p:nvPr>
            <p:ph type="ftr" sz="quarter" idx="11"/>
          </p:nvPr>
        </p:nvSpPr>
        <p:spPr/>
        <p:txBody>
          <a:bodyPr/>
          <a:lstStyle/>
          <a:p>
            <a:pPr>
              <a:defRPr/>
            </a:pPr>
            <a:r>
              <a:rPr lang="en-US" dirty="0"/>
              <a:t>IE 526  Final Project</a:t>
            </a:r>
          </a:p>
        </p:txBody>
      </p:sp>
      <p:sp>
        <p:nvSpPr>
          <p:cNvPr id="6" name="Slide Number Placeholder 5">
            <a:extLst>
              <a:ext uri="{FF2B5EF4-FFF2-40B4-BE49-F238E27FC236}">
                <a16:creationId xmlns:a16="http://schemas.microsoft.com/office/drawing/2014/main" id="{9EC70133-A8E9-7B40-B1B8-761C8FC62A9A}"/>
              </a:ext>
            </a:extLst>
          </p:cNvPr>
          <p:cNvSpPr>
            <a:spLocks noGrp="1"/>
          </p:cNvSpPr>
          <p:nvPr>
            <p:ph type="sldNum" sz="quarter" idx="12"/>
          </p:nvPr>
        </p:nvSpPr>
        <p:spPr/>
        <p:txBody>
          <a:bodyPr/>
          <a:lstStyle/>
          <a:p>
            <a:pPr>
              <a:defRPr/>
            </a:pPr>
            <a:fld id="{8BA79ABE-FD0C-40A0-885C-51FF391D80A8}" type="slidenum">
              <a:rPr lang="en-US" smtClean="0"/>
              <a:pPr>
                <a:defRPr/>
              </a:pPr>
              <a:t>‹#›</a:t>
            </a:fld>
            <a:endParaRPr lang="en-US" dirty="0"/>
          </a:p>
        </p:txBody>
      </p:sp>
      <p:sp>
        <p:nvSpPr>
          <p:cNvPr id="7" name="Rectangle 5">
            <a:extLst>
              <a:ext uri="{FF2B5EF4-FFF2-40B4-BE49-F238E27FC236}">
                <a16:creationId xmlns:a16="http://schemas.microsoft.com/office/drawing/2014/main" id="{DF5F1C43-E71D-1049-802F-5E0D3FFF16F4}"/>
              </a:ext>
            </a:extLst>
          </p:cNvPr>
          <p:cNvSpPr>
            <a:spLocks noChangeArrowheads="1"/>
          </p:cNvSpPr>
          <p:nvPr userDrawn="1"/>
        </p:nvSpPr>
        <p:spPr bwMode="auto">
          <a:xfrm>
            <a:off x="3344863" y="327025"/>
            <a:ext cx="286543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100" dirty="0">
                <a:latin typeface="Georgia" pitchFamily="18" charset="0"/>
                <a:cs typeface="Times New Roman" pitchFamily="18" charset="0"/>
              </a:rPr>
              <a:t>                                                                            </a:t>
            </a:r>
            <a:endParaRPr lang="en-US" dirty="0"/>
          </a:p>
        </p:txBody>
      </p:sp>
    </p:spTree>
    <p:extLst>
      <p:ext uri="{BB962C8B-B14F-4D97-AF65-F5344CB8AC3E}">
        <p14:creationId xmlns:p14="http://schemas.microsoft.com/office/powerpoint/2010/main" val="139798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FD00-265A-8246-AF0F-C8D91D963E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C9321-893E-B04C-8A58-03734DE12B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5C050-A69C-0E48-BAB1-52EA2D9F98AD}"/>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1C3EA7C9-839E-8C41-AD07-A57CB2EB305F}"/>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827B7479-5B78-C047-A581-9D21B4BEB357}"/>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394156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CA41E-6410-7A43-A67B-21ABA861343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B95E87-4A77-B54B-A08E-66ED04ABBF9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7EC53-39E1-2D40-89EC-F00B28EA9129}"/>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DCED6517-27C4-7A43-960A-5DEC837F2D01}"/>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B31AFD7F-18EB-434B-BE89-13A26B0695D9}"/>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26781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1ED0-CDFE-3C49-B138-C6499154B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84EDB-F2D6-5C49-8858-C237913E07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BA92F-E902-AA4E-B1CF-A2BF75230017}"/>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1E969856-029C-614E-B726-9CB4A8BEA6FC}"/>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0A5BBF60-5C9D-2F40-AF16-F69CF5AD93B7}"/>
              </a:ext>
            </a:extLst>
          </p:cNvPr>
          <p:cNvSpPr>
            <a:spLocks noGrp="1"/>
          </p:cNvSpPr>
          <p:nvPr>
            <p:ph type="sldNum" sz="quarter" idx="12"/>
          </p:nvPr>
        </p:nvSpPr>
        <p:spPr/>
        <p:txBody>
          <a:bodyPr/>
          <a:lstStyle/>
          <a:p>
            <a:pPr>
              <a:defRPr/>
            </a:pPr>
            <a:fld id="{61875079-2EDC-4E24-99D6-3E823A45791C}" type="slidenum">
              <a:rPr lang="en-US" smtClean="0"/>
              <a:pPr>
                <a:defRPr/>
              </a:pPr>
              <a:t>‹#›</a:t>
            </a:fld>
            <a:endParaRPr lang="en-US" dirty="0"/>
          </a:p>
        </p:txBody>
      </p:sp>
    </p:spTree>
    <p:extLst>
      <p:ext uri="{BB962C8B-B14F-4D97-AF65-F5344CB8AC3E}">
        <p14:creationId xmlns:p14="http://schemas.microsoft.com/office/powerpoint/2010/main" val="375317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931A-BE80-7A48-90CD-357C9207608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7A4916E-3479-8149-9103-7EFAA41B360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B16810-B639-D849-8D3E-8B2061C669FF}"/>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50A4483-5142-0748-8F47-A90F67479602}"/>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7E2806D6-CA65-DA45-80B6-3BE0EE241C20}"/>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345277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D2B6-BA6E-324B-A589-B0FF54A78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4035E-ADA9-0A4B-AEB1-C45EC9C458E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3708-1EAD-6044-8DB7-E5FA1B89069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750327-63B9-0C43-941E-5E9EDF9B513D}"/>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D5DA60E3-5C1D-7142-8CF6-41E810FB50A3}"/>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98509CAF-C215-2F43-BDF9-47F886A6F16D}"/>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423557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17C3-DF50-D241-8A06-C3092326EFE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6079D-4D0C-1445-BDEE-FAAEF71540F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64C91DE-B5A4-274D-921C-86FDBB3BC74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CA665B-5466-F640-A6FF-4381A9EF492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46A1189-CEAE-D54C-8D19-042A23CF0852}"/>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7FF933-BDC8-2C42-B2A2-FE88139D6F00}"/>
              </a:ext>
            </a:extLst>
          </p:cNvPr>
          <p:cNvSpPr>
            <a:spLocks noGrp="1"/>
          </p:cNvSpPr>
          <p:nvPr>
            <p:ph type="dt" sz="half" idx="10"/>
          </p:nvPr>
        </p:nvSpPr>
        <p:spPr/>
        <p:txBody>
          <a:bodyPr/>
          <a:lstStyle/>
          <a:p>
            <a:pPr>
              <a:defRPr/>
            </a:pPr>
            <a:r>
              <a:rPr lang="en-US"/>
              <a:t>November 26</a:t>
            </a:r>
            <a:endParaRPr lang="en-US" dirty="0"/>
          </a:p>
        </p:txBody>
      </p:sp>
      <p:sp>
        <p:nvSpPr>
          <p:cNvPr id="8" name="Footer Placeholder 7">
            <a:extLst>
              <a:ext uri="{FF2B5EF4-FFF2-40B4-BE49-F238E27FC236}">
                <a16:creationId xmlns:a16="http://schemas.microsoft.com/office/drawing/2014/main" id="{A283DC58-AC5D-E146-BA92-4E757E2735B4}"/>
              </a:ext>
            </a:extLst>
          </p:cNvPr>
          <p:cNvSpPr>
            <a:spLocks noGrp="1"/>
          </p:cNvSpPr>
          <p:nvPr>
            <p:ph type="ftr" sz="quarter" idx="11"/>
          </p:nvPr>
        </p:nvSpPr>
        <p:spPr/>
        <p:txBody>
          <a:bodyPr/>
          <a:lstStyle/>
          <a:p>
            <a:pPr>
              <a:defRPr/>
            </a:pPr>
            <a:r>
              <a:rPr lang="en-US"/>
              <a:t>IE 526  Final Project</a:t>
            </a:r>
            <a:endParaRPr lang="en-US" dirty="0"/>
          </a:p>
        </p:txBody>
      </p:sp>
      <p:sp>
        <p:nvSpPr>
          <p:cNvPr id="9" name="Slide Number Placeholder 8">
            <a:extLst>
              <a:ext uri="{FF2B5EF4-FFF2-40B4-BE49-F238E27FC236}">
                <a16:creationId xmlns:a16="http://schemas.microsoft.com/office/drawing/2014/main" id="{6A617E02-3623-4E43-8E58-25AC14434909}"/>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7386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E413-9F82-9F4C-91FA-AFCFE6E20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A577A-1D9E-5848-A1F6-9073EBDFF73A}"/>
              </a:ext>
            </a:extLst>
          </p:cNvPr>
          <p:cNvSpPr>
            <a:spLocks noGrp="1"/>
          </p:cNvSpPr>
          <p:nvPr>
            <p:ph type="dt" sz="half" idx="10"/>
          </p:nvPr>
        </p:nvSpPr>
        <p:spPr/>
        <p:txBody>
          <a:bodyPr/>
          <a:lstStyle/>
          <a:p>
            <a:pPr>
              <a:defRPr/>
            </a:pPr>
            <a:r>
              <a:rPr lang="en-US"/>
              <a:t>November 26</a:t>
            </a:r>
            <a:endParaRPr lang="en-US" dirty="0"/>
          </a:p>
        </p:txBody>
      </p:sp>
      <p:sp>
        <p:nvSpPr>
          <p:cNvPr id="4" name="Footer Placeholder 3">
            <a:extLst>
              <a:ext uri="{FF2B5EF4-FFF2-40B4-BE49-F238E27FC236}">
                <a16:creationId xmlns:a16="http://schemas.microsoft.com/office/drawing/2014/main" id="{6FD21E63-7F88-AD42-841F-46FE8BAF7293}"/>
              </a:ext>
            </a:extLst>
          </p:cNvPr>
          <p:cNvSpPr>
            <a:spLocks noGrp="1"/>
          </p:cNvSpPr>
          <p:nvPr>
            <p:ph type="ftr" sz="quarter" idx="11"/>
          </p:nvPr>
        </p:nvSpPr>
        <p:spPr/>
        <p:txBody>
          <a:bodyPr/>
          <a:lstStyle/>
          <a:p>
            <a:pPr>
              <a:defRPr/>
            </a:pPr>
            <a:r>
              <a:rPr lang="en-US"/>
              <a:t>IE 526  Final Project</a:t>
            </a:r>
            <a:endParaRPr lang="en-US" dirty="0"/>
          </a:p>
        </p:txBody>
      </p:sp>
      <p:sp>
        <p:nvSpPr>
          <p:cNvPr id="5" name="Slide Number Placeholder 4">
            <a:extLst>
              <a:ext uri="{FF2B5EF4-FFF2-40B4-BE49-F238E27FC236}">
                <a16:creationId xmlns:a16="http://schemas.microsoft.com/office/drawing/2014/main" id="{7FEB638A-486A-5F4E-8671-9917682017B4}"/>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80573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2C6AA-038D-8342-AE57-2A922D1412C7}"/>
              </a:ext>
            </a:extLst>
          </p:cNvPr>
          <p:cNvSpPr>
            <a:spLocks noGrp="1"/>
          </p:cNvSpPr>
          <p:nvPr>
            <p:ph type="dt" sz="half" idx="10"/>
          </p:nvPr>
        </p:nvSpPr>
        <p:spPr/>
        <p:txBody>
          <a:bodyPr/>
          <a:lstStyle/>
          <a:p>
            <a:r>
              <a:rPr lang="en-US"/>
              <a:t>November 26</a:t>
            </a:r>
          </a:p>
        </p:txBody>
      </p:sp>
      <p:sp>
        <p:nvSpPr>
          <p:cNvPr id="3" name="Footer Placeholder 2">
            <a:extLst>
              <a:ext uri="{FF2B5EF4-FFF2-40B4-BE49-F238E27FC236}">
                <a16:creationId xmlns:a16="http://schemas.microsoft.com/office/drawing/2014/main" id="{93497B0D-E2DB-E049-A4D9-F688AFB0E216}"/>
              </a:ext>
            </a:extLst>
          </p:cNvPr>
          <p:cNvSpPr>
            <a:spLocks noGrp="1"/>
          </p:cNvSpPr>
          <p:nvPr>
            <p:ph type="ftr" sz="quarter" idx="11"/>
          </p:nvPr>
        </p:nvSpPr>
        <p:spPr/>
        <p:txBody>
          <a:bodyPr/>
          <a:lstStyle/>
          <a:p>
            <a:r>
              <a:rPr lang="en-US"/>
              <a:t>IE 526  Final Project</a:t>
            </a:r>
          </a:p>
        </p:txBody>
      </p:sp>
      <p:sp>
        <p:nvSpPr>
          <p:cNvPr id="4" name="Slide Number Placeholder 3">
            <a:extLst>
              <a:ext uri="{FF2B5EF4-FFF2-40B4-BE49-F238E27FC236}">
                <a16:creationId xmlns:a16="http://schemas.microsoft.com/office/drawing/2014/main" id="{FF89C7DE-44F3-EE4A-8633-450836FA7042}"/>
              </a:ext>
            </a:extLst>
          </p:cNvPr>
          <p:cNvSpPr>
            <a:spLocks noGrp="1"/>
          </p:cNvSpPr>
          <p:nvPr>
            <p:ph type="sldNum" sz="quarter" idx="12"/>
          </p:nvPr>
        </p:nvSpPr>
        <p:spPr/>
        <p:txBody>
          <a:bodyPr/>
          <a:lstStyle/>
          <a:p>
            <a:fld id="{B15D00C2-39C7-4BE1-AC91-DA0951AF5426}" type="slidenum">
              <a:rPr lang="en-US" smtClean="0"/>
              <a:pPr/>
              <a:t>‹#›</a:t>
            </a:fld>
            <a:endParaRPr lang="en-US"/>
          </a:p>
        </p:txBody>
      </p:sp>
    </p:spTree>
    <p:extLst>
      <p:ext uri="{BB962C8B-B14F-4D97-AF65-F5344CB8AC3E}">
        <p14:creationId xmlns:p14="http://schemas.microsoft.com/office/powerpoint/2010/main" val="208855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B105-420A-3B42-AC9B-D96CF41B94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B394756-EA34-6243-AA46-A71C0D17F7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A2B0E5-0B18-5941-AC1B-D9B2216A68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DD4DB91-63E6-D045-B1CE-5A0EAECC3BE6}"/>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602AA750-0601-FC4B-9859-2C8BF3AE7EC7}"/>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52CA838C-B7C8-3949-B222-45A75EE8A2B2}"/>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131211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794B-1A4A-A44C-A77A-FE250DF197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EC838E8-C4C6-3840-9163-EF741C39A20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AD01932-C582-A74B-B1D2-0C885075B8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E51AC9D-F772-0345-B6AC-3127CE7709AE}"/>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81E69A22-A70F-7241-952C-1E6A4DBCD7C8}"/>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57E64E00-F954-0B41-B349-AF81E80DED15}"/>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8884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01E51-EF69-BF4F-BEB2-994B09E13A8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D0E59E-2BC1-B446-9AB1-BF4C024D993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E4047-615D-C040-8BBD-9C126A3400B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November 26</a:t>
            </a:r>
            <a:endParaRPr lang="en-US" dirty="0"/>
          </a:p>
        </p:txBody>
      </p:sp>
      <p:sp>
        <p:nvSpPr>
          <p:cNvPr id="5" name="Footer Placeholder 4">
            <a:extLst>
              <a:ext uri="{FF2B5EF4-FFF2-40B4-BE49-F238E27FC236}">
                <a16:creationId xmlns:a16="http://schemas.microsoft.com/office/drawing/2014/main" id="{0088B672-AFE5-F44E-8026-321F4D9113F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dirty="0"/>
              <a:t>IE 526  Final Project</a:t>
            </a:r>
          </a:p>
        </p:txBody>
      </p:sp>
      <p:sp>
        <p:nvSpPr>
          <p:cNvPr id="6" name="Slide Number Placeholder 5">
            <a:extLst>
              <a:ext uri="{FF2B5EF4-FFF2-40B4-BE49-F238E27FC236}">
                <a16:creationId xmlns:a16="http://schemas.microsoft.com/office/drawing/2014/main" id="{397167A0-C51B-0A4C-A2E6-9B45DBB7C01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9C4167B-8BB7-409C-BBD2-0C1E44135300}" type="slidenum">
              <a:rPr lang="en-US" smtClean="0"/>
              <a:pPr>
                <a:defRPr/>
              </a:pPr>
              <a:t>‹#›</a:t>
            </a:fld>
            <a:endParaRPr lang="en-US" dirty="0"/>
          </a:p>
        </p:txBody>
      </p:sp>
      <p:pic>
        <p:nvPicPr>
          <p:cNvPr id="7" name="Picture 119">
            <a:extLst>
              <a:ext uri="{FF2B5EF4-FFF2-40B4-BE49-F238E27FC236}">
                <a16:creationId xmlns:a16="http://schemas.microsoft.com/office/drawing/2014/main" id="{7B778C7E-F86C-444C-9F1E-8953579DFF1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198437"/>
            <a:ext cx="1600200" cy="54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9369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3" name="Footer Placeholder 2"/>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a:t>
            </a:fld>
            <a:endParaRPr lang="en-US" dirty="0">
              <a:cs typeface="Times New Roman" panose="02020603050405020304" pitchFamily="18" charset="0"/>
            </a:endParaRPr>
          </a:p>
        </p:txBody>
      </p:sp>
      <p:sp>
        <p:nvSpPr>
          <p:cNvPr id="6" name="Content Placeholder 5">
            <a:extLst>
              <a:ext uri="{FF2B5EF4-FFF2-40B4-BE49-F238E27FC236}">
                <a16:creationId xmlns:a16="http://schemas.microsoft.com/office/drawing/2014/main" id="{48D94DA4-69B1-C34D-BABE-DD316278E241}"/>
              </a:ext>
            </a:extLst>
          </p:cNvPr>
          <p:cNvSpPr>
            <a:spLocks noGrp="1"/>
          </p:cNvSpPr>
          <p:nvPr>
            <p:ph idx="1"/>
          </p:nvPr>
        </p:nvSpPr>
        <p:spPr>
          <a:xfrm>
            <a:off x="914400" y="5638800"/>
            <a:ext cx="7886700" cy="460375"/>
          </a:xfrm>
        </p:spPr>
        <p:txBody>
          <a:bodyPr/>
          <a:lstStyle/>
          <a:p>
            <a:pPr algn="r"/>
            <a:r>
              <a:rPr lang="en-US" dirty="0">
                <a:latin typeface="Times New Roman" panose="02020603050405020304" pitchFamily="18" charset="0"/>
                <a:cs typeface="Times New Roman" panose="02020603050405020304" pitchFamily="18" charset="0"/>
              </a:rPr>
              <a:t>By </a:t>
            </a:r>
            <a:r>
              <a:rPr lang="en-US" dirty="0" err="1">
                <a:latin typeface="Times New Roman" panose="02020603050405020304" pitchFamily="18" charset="0"/>
                <a:cs typeface="Times New Roman" panose="02020603050405020304" pitchFamily="18" charset="0"/>
              </a:rPr>
              <a:t>Zeyu</a:t>
            </a:r>
            <a:r>
              <a:rPr lang="en-US" dirty="0">
                <a:latin typeface="Times New Roman" panose="02020603050405020304" pitchFamily="18" charset="0"/>
                <a:cs typeface="Times New Roman" panose="02020603050405020304" pitchFamily="18" charset="0"/>
              </a:rPr>
              <a:t> Liu, </a:t>
            </a:r>
            <a:r>
              <a:rPr lang="en-US" dirty="0" err="1">
                <a:latin typeface="Times New Roman" panose="02020603050405020304" pitchFamily="18" charset="0"/>
                <a:cs typeface="Times New Roman" panose="02020603050405020304" pitchFamily="18" charset="0"/>
              </a:rPr>
              <a:t>Zefeng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Lv</a:t>
            </a:r>
            <a:r>
              <a:rPr lang="en-US" dirty="0">
                <a:latin typeface="Times New Roman" panose="02020603050405020304" pitchFamily="18" charset="0"/>
                <a:cs typeface="Times New Roman" panose="02020603050405020304" pitchFamily="18" charset="0"/>
              </a:rPr>
              <a:t>, Rui Zhou</a:t>
            </a:r>
          </a:p>
        </p:txBody>
      </p:sp>
      <p:sp>
        <p:nvSpPr>
          <p:cNvPr id="8" name="Title 7">
            <a:extLst>
              <a:ext uri="{FF2B5EF4-FFF2-40B4-BE49-F238E27FC236}">
                <a16:creationId xmlns:a16="http://schemas.microsoft.com/office/drawing/2014/main" id="{4A9A74C1-B96A-2F4E-97DC-70D902468E9A}"/>
              </a:ext>
            </a:extLst>
          </p:cNvPr>
          <p:cNvSpPr>
            <a:spLocks noGrp="1"/>
          </p:cNvSpPr>
          <p:nvPr>
            <p:ph type="title"/>
          </p:nvPr>
        </p:nvSpPr>
        <p:spPr>
          <a:xfrm>
            <a:off x="914400" y="2362200"/>
            <a:ext cx="7886700" cy="1325563"/>
          </a:xfrm>
        </p:spPr>
        <p:txBody>
          <a:bodyPr/>
          <a:lstStyle/>
          <a:p>
            <a:r>
              <a:rPr lang="en-US" dirty="0">
                <a:latin typeface="Times New Roman" panose="02020603050405020304" pitchFamily="18" charset="0"/>
                <a:cs typeface="Times New Roman" panose="02020603050405020304" pitchFamily="18" charset="0"/>
              </a:rPr>
              <a:t>An Urban Truck Scheduling and Routing Problem</a:t>
            </a:r>
          </a:p>
        </p:txBody>
      </p:sp>
    </p:spTree>
    <p:extLst>
      <p:ext uri="{BB962C8B-B14F-4D97-AF65-F5344CB8AC3E}">
        <p14:creationId xmlns:p14="http://schemas.microsoft.com/office/powerpoint/2010/main" val="101515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D11D-6067-664A-8F78-7DBBBE4491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Assumption</a:t>
            </a:r>
          </a:p>
        </p:txBody>
      </p:sp>
      <p:sp>
        <p:nvSpPr>
          <p:cNvPr id="3" name="Content Placeholder 2">
            <a:extLst>
              <a:ext uri="{FF2B5EF4-FFF2-40B4-BE49-F238E27FC236}">
                <a16:creationId xmlns:a16="http://schemas.microsoft.com/office/drawing/2014/main" id="{C7E98DF3-D1C7-3C45-9D62-2813BA68BE9C}"/>
              </a:ext>
            </a:extLst>
          </p:cNvPr>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C531EC-C243-634D-B6E7-439D669C99FC}"/>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753CC8CF-27EA-1F4D-B742-D68803C5F9E7}"/>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C8B3BCF-BCC2-6E41-9EC4-E2A9AEBD4A47}"/>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10</a:t>
            </a:fld>
            <a:endParaRPr lang="en-US" dirty="0">
              <a:cs typeface="Times New Roman" panose="02020603050405020304" pitchFamily="18" charset="0"/>
            </a:endParaRPr>
          </a:p>
        </p:txBody>
      </p:sp>
    </p:spTree>
    <p:extLst>
      <p:ext uri="{BB962C8B-B14F-4D97-AF65-F5344CB8AC3E}">
        <p14:creationId xmlns:p14="http://schemas.microsoft.com/office/powerpoint/2010/main" val="279574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DE47-63E5-D247-9260-032A81FB70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Math Model</a:t>
            </a:r>
          </a:p>
        </p:txBody>
      </p:sp>
      <p:sp>
        <p:nvSpPr>
          <p:cNvPr id="3" name="Content Placeholder 2">
            <a:extLst>
              <a:ext uri="{FF2B5EF4-FFF2-40B4-BE49-F238E27FC236}">
                <a16:creationId xmlns:a16="http://schemas.microsoft.com/office/drawing/2014/main" id="{2E65726B-01AC-1647-960C-C24CC1B7F9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Decision Variables</a:t>
            </a:r>
          </a:p>
          <a:p>
            <a:r>
              <a:rPr lang="en-US" dirty="0">
                <a:latin typeface="Times New Roman" panose="02020603050405020304" pitchFamily="18" charset="0"/>
                <a:cs typeface="Times New Roman" panose="02020603050405020304" pitchFamily="18" charset="0"/>
              </a:rPr>
              <a:t>Objective Function</a:t>
            </a:r>
          </a:p>
          <a:p>
            <a:r>
              <a:rPr lang="en-US" dirty="0">
                <a:latin typeface="Times New Roman" panose="02020603050405020304" pitchFamily="18" charset="0"/>
                <a:cs typeface="Times New Roman" panose="02020603050405020304" pitchFamily="18" charset="0"/>
              </a:rPr>
              <a:t>Constraints</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35F2DA-A17C-A341-A61F-7508954C7D6F}"/>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ED4E00F7-B50B-9046-9CDD-B45CC9C638B2}"/>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7EAA511-8C8D-7F43-8BF3-7BDC311BE4EE}"/>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11</a:t>
            </a:fld>
            <a:endParaRPr lang="en-US" dirty="0">
              <a:cs typeface="Times New Roman" panose="02020603050405020304" pitchFamily="18" charset="0"/>
            </a:endParaRPr>
          </a:p>
        </p:txBody>
      </p:sp>
    </p:spTree>
    <p:extLst>
      <p:ext uri="{BB962C8B-B14F-4D97-AF65-F5344CB8AC3E}">
        <p14:creationId xmlns:p14="http://schemas.microsoft.com/office/powerpoint/2010/main" val="154937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DEF-CB22-0D44-9AAF-2AF341FCBD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we code</a:t>
            </a:r>
          </a:p>
        </p:txBody>
      </p:sp>
      <p:sp>
        <p:nvSpPr>
          <p:cNvPr id="3" name="Content Placeholder 2">
            <a:extLst>
              <a:ext uri="{FF2B5EF4-FFF2-40B4-BE49-F238E27FC236}">
                <a16:creationId xmlns:a16="http://schemas.microsoft.com/office/drawing/2014/main" id="{0BDCEDBC-80DF-C443-8882-203FDD6A04FC}"/>
              </a:ext>
            </a:extLst>
          </p:cNvPr>
          <p:cNvSpPr>
            <a:spLocks noGrp="1"/>
          </p:cNvSpPr>
          <p:nvPr>
            <p:ph idx="1"/>
          </p:nvPr>
        </p:nvSpPr>
        <p:spPr/>
        <p:txBody>
          <a:bodyPr/>
          <a:lstStyle/>
          <a:p>
            <a:pPr lvl="1"/>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A29B40-3E9D-9841-9BFA-53657C7C8BC8}"/>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6D96B1D3-B6EF-934A-875D-748C13B19D0C}"/>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6D86E0D-E688-4F4D-9F15-8D29A8AEC416}"/>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12</a:t>
            </a:fld>
            <a:endParaRPr lang="en-US" dirty="0">
              <a:cs typeface="Times New Roman" panose="02020603050405020304" pitchFamily="18" charset="0"/>
            </a:endParaRPr>
          </a:p>
        </p:txBody>
      </p:sp>
    </p:spTree>
    <p:extLst>
      <p:ext uri="{BB962C8B-B14F-4D97-AF65-F5344CB8AC3E}">
        <p14:creationId xmlns:p14="http://schemas.microsoft.com/office/powerpoint/2010/main" val="160120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7B58-EFAA-454B-A723-3DD6F0D749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to Do</a:t>
            </a:r>
          </a:p>
        </p:txBody>
      </p:sp>
      <p:sp>
        <p:nvSpPr>
          <p:cNvPr id="3" name="Content Placeholder 2">
            <a:extLst>
              <a:ext uri="{FF2B5EF4-FFF2-40B4-BE49-F238E27FC236}">
                <a16:creationId xmlns:a16="http://schemas.microsoft.com/office/drawing/2014/main" id="{291699FF-0094-534D-AF59-E4A8ADC58988}"/>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F48297-E556-584E-B51B-26D045520445}"/>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6C6C34C9-231C-F540-A288-A62EEA1B24F2}"/>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66A8F86-F61F-5049-81EB-D2697F65F428}"/>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13</a:t>
            </a:fld>
            <a:endParaRPr lang="en-US" dirty="0">
              <a:cs typeface="Times New Roman" panose="02020603050405020304" pitchFamily="18" charset="0"/>
            </a:endParaRPr>
          </a:p>
        </p:txBody>
      </p:sp>
    </p:spTree>
    <p:extLst>
      <p:ext uri="{BB962C8B-B14F-4D97-AF65-F5344CB8AC3E}">
        <p14:creationId xmlns:p14="http://schemas.microsoft.com/office/powerpoint/2010/main" val="375430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2E5-3C6A-2C48-93C5-7C811A7BDB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C1E5592-BF97-EE4E-BE53-F936846BF0F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As people and enterprises come under more pressure in a fast-moving and highly connected world, smart logistics play an increasingly important role in improving operational efficiency and enhancing the consumer experience. Reducing costs and increasing logistics efficiency is critical. With the improvement of computational performance, this kind of NP-Hard problem can be better solved by technology developed with optimization algorithms. Our goal is to provide consumers with more straightforward and faster logistics.</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845BB44-283B-6F4B-A481-9D0129E58511}"/>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4C3B0EA4-81B9-0D4B-9CE8-590F48CCAE38}"/>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BFAFE6C-30FD-D747-A32F-E7BE9B4BB0ED}"/>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2</a:t>
            </a:fld>
            <a:endParaRPr lang="en-US" dirty="0">
              <a:cs typeface="Times New Roman" panose="02020603050405020304" pitchFamily="18" charset="0"/>
            </a:endParaRPr>
          </a:p>
        </p:txBody>
      </p:sp>
    </p:spTree>
    <p:extLst>
      <p:ext uri="{BB962C8B-B14F-4D97-AF65-F5344CB8AC3E}">
        <p14:creationId xmlns:p14="http://schemas.microsoft.com/office/powerpoint/2010/main" val="42048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682B3-B26F-0743-BF1E-29F67FD2289E}"/>
              </a:ext>
            </a:extLst>
          </p:cNvPr>
          <p:cNvSpPr>
            <a:spLocks noGrp="1"/>
          </p:cNvSpPr>
          <p:nvPr>
            <p:ph idx="1"/>
          </p:nvPr>
        </p:nvSpPr>
        <p:spPr>
          <a:xfrm>
            <a:off x="906654" y="838200"/>
            <a:ext cx="4244591" cy="5265738"/>
          </a:xfrm>
        </p:spPr>
        <p:txBody>
          <a:bodyPr>
            <a:normAutofit fontScale="92500" lnSpcReduction="10000"/>
          </a:bodyPr>
          <a:lstStyle/>
          <a:p>
            <a:pPr algn="just">
              <a:lnSpc>
                <a:spcPct val="170000"/>
              </a:lnSpc>
              <a:buFont typeface="Wingdings" pitchFamily="2" charset="2"/>
              <a:buChar char="v"/>
            </a:pPr>
            <a:r>
              <a:rPr lang="en-US" sz="3200" dirty="0">
                <a:latin typeface="Times New Roman" panose="02020603050405020304" pitchFamily="18" charset="0"/>
                <a:cs typeface="Times New Roman" panose="02020603050405020304" pitchFamily="18" charset="0"/>
              </a:rPr>
              <a:t>Background</a:t>
            </a:r>
          </a:p>
          <a:p>
            <a:pPr algn="just">
              <a:lnSpc>
                <a:spcPct val="170000"/>
              </a:lnSpc>
              <a:buFont typeface="Wingdings" pitchFamily="2" charset="2"/>
              <a:buChar char="v"/>
            </a:pPr>
            <a:r>
              <a:rPr lang="en-US" sz="3200" dirty="0" err="1">
                <a:latin typeface="Times New Roman" panose="02020603050405020304" pitchFamily="18" charset="0"/>
                <a:cs typeface="Times New Roman" panose="02020603050405020304" pitchFamily="18" charset="0"/>
              </a:rPr>
              <a:t>AnyLogic</a:t>
            </a:r>
            <a:r>
              <a:rPr lang="en-US" sz="3200" dirty="0">
                <a:latin typeface="Times New Roman" panose="02020603050405020304" pitchFamily="18" charset="0"/>
                <a:cs typeface="Times New Roman" panose="02020603050405020304" pitchFamily="18" charset="0"/>
              </a:rPr>
              <a:t> Model</a:t>
            </a:r>
          </a:p>
          <a:p>
            <a:pPr algn="just">
              <a:lnSpc>
                <a:spcPct val="170000"/>
              </a:lnSpc>
              <a:buFont typeface="Wingdings" pitchFamily="2" charset="2"/>
              <a:buChar char="v"/>
            </a:pPr>
            <a:r>
              <a:rPr lang="en-US" sz="3200" dirty="0">
                <a:latin typeface="Times New Roman" panose="02020603050405020304" pitchFamily="18" charset="0"/>
                <a:cs typeface="Times New Roman" panose="02020603050405020304" pitchFamily="18" charset="0"/>
              </a:rPr>
              <a:t>Optimization</a:t>
            </a:r>
          </a:p>
          <a:p>
            <a:pPr lvl="1" algn="just">
              <a:lnSpc>
                <a:spcPct val="170000"/>
              </a:lnSpc>
            </a:pPr>
            <a:r>
              <a:rPr lang="en-US" sz="2900" dirty="0">
                <a:latin typeface="Times New Roman" panose="02020603050405020304" pitchFamily="18" charset="0"/>
                <a:cs typeface="Times New Roman" panose="02020603050405020304" pitchFamily="18" charset="0"/>
              </a:rPr>
              <a:t>Assumption</a:t>
            </a:r>
          </a:p>
          <a:p>
            <a:pPr lvl="1" algn="just">
              <a:lnSpc>
                <a:spcPct val="170000"/>
              </a:lnSpc>
            </a:pPr>
            <a:r>
              <a:rPr lang="en-US" sz="2900" dirty="0">
                <a:latin typeface="Times New Roman" panose="02020603050405020304" pitchFamily="18" charset="0"/>
                <a:cs typeface="Times New Roman" panose="02020603050405020304" pitchFamily="18" charset="0"/>
              </a:rPr>
              <a:t>Math Model</a:t>
            </a:r>
          </a:p>
          <a:p>
            <a:pPr lvl="1" algn="just">
              <a:lnSpc>
                <a:spcPct val="170000"/>
              </a:lnSpc>
            </a:pPr>
            <a:r>
              <a:rPr lang="en-US" sz="2900" dirty="0">
                <a:latin typeface="Times New Roman" panose="02020603050405020304" pitchFamily="18" charset="0"/>
                <a:cs typeface="Times New Roman" panose="02020603050405020304" pitchFamily="18" charset="0"/>
              </a:rPr>
              <a:t>How we code</a:t>
            </a:r>
          </a:p>
          <a:p>
            <a:pPr lvl="1" algn="just">
              <a:lnSpc>
                <a:spcPct val="170000"/>
              </a:lnSpc>
            </a:pPr>
            <a:r>
              <a:rPr lang="en-US" sz="2900" dirty="0">
                <a:latin typeface="Times New Roman" panose="02020603050405020304" pitchFamily="18" charset="0"/>
                <a:cs typeface="Times New Roman" panose="02020603050405020304" pitchFamily="18" charset="0"/>
              </a:rPr>
              <a:t>Future to Do</a:t>
            </a:r>
          </a:p>
        </p:txBody>
      </p:sp>
      <p:sp>
        <p:nvSpPr>
          <p:cNvPr id="4" name="Date Placeholder 3">
            <a:extLst>
              <a:ext uri="{FF2B5EF4-FFF2-40B4-BE49-F238E27FC236}">
                <a16:creationId xmlns:a16="http://schemas.microsoft.com/office/drawing/2014/main" id="{28700CEE-D210-A54E-A86F-6756C9222534}"/>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B888A8D-7A13-9F42-B066-497653C207B2}"/>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F32B01CD-8B39-1042-8F68-C3F09BCB4830}"/>
              </a:ext>
            </a:extLst>
          </p:cNvPr>
          <p:cNvSpPr>
            <a:spLocks noGrp="1"/>
          </p:cNvSpPr>
          <p:nvPr>
            <p:ph type="sldNum" sz="quarter" idx="12"/>
          </p:nvPr>
        </p:nvSpPr>
        <p:spPr/>
        <p:txBody>
          <a:bodyPr/>
          <a:lstStyle/>
          <a:p>
            <a:pPr>
              <a:defRPr/>
            </a:pPr>
            <a:fld id="{61875079-2EDC-4E24-99D6-3E823A45791C}" type="slidenum">
              <a:rPr lang="en-US" smtClean="0"/>
              <a:pPr>
                <a:defRPr/>
              </a:pPr>
              <a:t>3</a:t>
            </a:fld>
            <a:endParaRPr lang="en-US" dirty="0"/>
          </a:p>
        </p:txBody>
      </p:sp>
    </p:spTree>
    <p:extLst>
      <p:ext uri="{BB962C8B-B14F-4D97-AF65-F5344CB8AC3E}">
        <p14:creationId xmlns:p14="http://schemas.microsoft.com/office/powerpoint/2010/main" val="384885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E857-C20D-6541-BF3E-4DF0865E12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3A9A1F2B-C3DD-6840-AC5B-7B7F6E0903F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JD is a Chinese e-commerce company headquartered in Beijing. It is one of the two massive B2C online retailers in China by transaction volume and revenue, a member of the Fortune Global 500 and a major competitor to Alibaba. </a:t>
            </a:r>
          </a:p>
        </p:txBody>
      </p:sp>
      <p:sp>
        <p:nvSpPr>
          <p:cNvPr id="4" name="Date Placeholder 3">
            <a:extLst>
              <a:ext uri="{FF2B5EF4-FFF2-40B4-BE49-F238E27FC236}">
                <a16:creationId xmlns:a16="http://schemas.microsoft.com/office/drawing/2014/main" id="{0D250684-13D3-F742-93EE-586A9BF2D5A1}"/>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F4E41B8F-5433-6248-B7F4-80874ECC8F17}"/>
              </a:ext>
            </a:extLst>
          </p:cNvPr>
          <p:cNvSpPr>
            <a:spLocks noGrp="1"/>
          </p:cNvSpPr>
          <p:nvPr>
            <p:ph type="ftr" sz="quarter" idx="11"/>
          </p:nvPr>
        </p:nvSpPr>
        <p:spPr/>
        <p:txBody>
          <a:bodyPr/>
          <a:lstStyle/>
          <a:p>
            <a:pPr>
              <a:defRPr/>
            </a:pPr>
            <a:r>
              <a:rPr lang="en-US" dirty="0">
                <a:cs typeface="Times New Roman" panose="02020603050405020304" pitchFamily="18" charset="0"/>
              </a:rPr>
              <a:t>IE 526  Final Project</a:t>
            </a:r>
          </a:p>
        </p:txBody>
      </p:sp>
      <p:sp>
        <p:nvSpPr>
          <p:cNvPr id="6" name="Slide Number Placeholder 5">
            <a:extLst>
              <a:ext uri="{FF2B5EF4-FFF2-40B4-BE49-F238E27FC236}">
                <a16:creationId xmlns:a16="http://schemas.microsoft.com/office/drawing/2014/main" id="{DF546789-6A27-FE43-B477-B6CFFF71036F}"/>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4</a:t>
            </a:fld>
            <a:endParaRPr lang="en-US" dirty="0">
              <a:cs typeface="Times New Roman" panose="02020603050405020304" pitchFamily="18" charset="0"/>
            </a:endParaRPr>
          </a:p>
        </p:txBody>
      </p:sp>
      <p:pic>
        <p:nvPicPr>
          <p:cNvPr id="8" name="Picture 7">
            <a:extLst>
              <a:ext uri="{FF2B5EF4-FFF2-40B4-BE49-F238E27FC236}">
                <a16:creationId xmlns:a16="http://schemas.microsoft.com/office/drawing/2014/main" id="{8D9E6B42-32DB-324F-87FE-985A7772F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200400"/>
            <a:ext cx="5410200" cy="2308663"/>
          </a:xfrm>
          <a:prstGeom prst="rect">
            <a:avLst/>
          </a:prstGeom>
        </p:spPr>
      </p:pic>
    </p:spTree>
    <p:extLst>
      <p:ext uri="{BB962C8B-B14F-4D97-AF65-F5344CB8AC3E}">
        <p14:creationId xmlns:p14="http://schemas.microsoft.com/office/powerpoint/2010/main" val="272526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61F-4702-074D-836A-80DBEFA3B2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E8C02B8F-B66F-4D46-A67F-09830AC2E779}"/>
              </a:ext>
            </a:extLst>
          </p:cNvPr>
          <p:cNvSpPr>
            <a:spLocks noGrp="1"/>
          </p:cNvSpPr>
          <p:nvPr>
            <p:ph idx="1"/>
          </p:nvPr>
        </p:nvSpPr>
        <p:spPr>
          <a:xfrm>
            <a:off x="631698" y="1289846"/>
            <a:ext cx="7886700" cy="5034754"/>
          </a:xfrm>
        </p:spPr>
        <p:txBody>
          <a:bodyPr/>
          <a:lstStyle/>
          <a:p>
            <a:pPr algn="just"/>
            <a:r>
              <a:rPr lang="en-US" dirty="0">
                <a:latin typeface="Times New Roman" panose="02020603050405020304" pitchFamily="18" charset="0"/>
                <a:cs typeface="Times New Roman" panose="02020603050405020304" pitchFamily="18" charset="0"/>
              </a:rPr>
              <a:t>There is a distributor provides distribution services to 50 customer centers everyday.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BE2AE5-89A0-7F4F-92E6-A5D57E0A7816}"/>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5F31E3D1-D56E-474F-A79B-BD499B155D20}"/>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6763867-7F08-5148-9ED2-16276812E891}"/>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5</a:t>
            </a:fld>
            <a:endParaRPr lang="en-US" dirty="0">
              <a:cs typeface="Times New Roman" panose="02020603050405020304" pitchFamily="18" charset="0"/>
            </a:endParaRPr>
          </a:p>
        </p:txBody>
      </p:sp>
    </p:spTree>
    <p:extLst>
      <p:ext uri="{BB962C8B-B14F-4D97-AF65-F5344CB8AC3E}">
        <p14:creationId xmlns:p14="http://schemas.microsoft.com/office/powerpoint/2010/main" val="179943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FDDB5-97E3-9E4B-AA1B-B67CF9B0EA70}"/>
              </a:ext>
            </a:extLst>
          </p:cNvPr>
          <p:cNvSpPr>
            <a:spLocks noGrp="1"/>
          </p:cNvSpPr>
          <p:nvPr>
            <p:ph idx="1"/>
          </p:nvPr>
        </p:nvSpPr>
        <p:spPr>
          <a:xfrm>
            <a:off x="628650" y="838200"/>
            <a:ext cx="7886700" cy="4351338"/>
          </a:xfrm>
        </p:spPr>
        <p:txBody>
          <a:bodyPr/>
          <a:lstStyle/>
          <a:p>
            <a:r>
              <a:rPr lang="en-US" dirty="0">
                <a:solidFill>
                  <a:srgbClr val="FF0000"/>
                </a:solidFill>
                <a:latin typeface="Times New Roman" panose="02020603050405020304" pitchFamily="18" charset="0"/>
                <a:cs typeface="Times New Roman" panose="02020603050405020304" pitchFamily="18" charset="0"/>
              </a:rPr>
              <a:t>DATA</a:t>
            </a:r>
          </a:p>
          <a:p>
            <a:endParaRPr lang="en-US"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FBF1B8E-BF20-3C46-8CCE-3F553EFCFCF1}"/>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8B3732CF-CE11-EB4A-833C-55BFCCAF32D6}"/>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006E5656-01EC-F34F-B50F-07EFC6950D6F}"/>
              </a:ext>
            </a:extLst>
          </p:cNvPr>
          <p:cNvSpPr>
            <a:spLocks noGrp="1"/>
          </p:cNvSpPr>
          <p:nvPr>
            <p:ph type="sldNum" sz="quarter" idx="12"/>
          </p:nvPr>
        </p:nvSpPr>
        <p:spPr/>
        <p:txBody>
          <a:bodyPr/>
          <a:lstStyle/>
          <a:p>
            <a:pPr>
              <a:defRPr/>
            </a:pPr>
            <a:fld id="{61875079-2EDC-4E24-99D6-3E823A45791C}" type="slidenum">
              <a:rPr lang="en-US" smtClean="0"/>
              <a:pPr>
                <a:defRPr/>
              </a:pPr>
              <a:t>6</a:t>
            </a:fld>
            <a:endParaRPr lang="en-US" dirty="0"/>
          </a:p>
        </p:txBody>
      </p:sp>
      <p:graphicFrame>
        <p:nvGraphicFramePr>
          <p:cNvPr id="7" name="Table 6">
            <a:extLst>
              <a:ext uri="{FF2B5EF4-FFF2-40B4-BE49-F238E27FC236}">
                <a16:creationId xmlns:a16="http://schemas.microsoft.com/office/drawing/2014/main" id="{C7EAE25E-E7DD-E34F-8DA8-A6B80089A319}"/>
              </a:ext>
            </a:extLst>
          </p:cNvPr>
          <p:cNvGraphicFramePr>
            <a:graphicFrameLocks noGrp="1"/>
          </p:cNvGraphicFramePr>
          <p:nvPr>
            <p:extLst>
              <p:ext uri="{D42A27DB-BD31-4B8C-83A1-F6EECF244321}">
                <p14:modId xmlns:p14="http://schemas.microsoft.com/office/powerpoint/2010/main" val="524345975"/>
              </p:ext>
            </p:extLst>
          </p:nvPr>
        </p:nvGraphicFramePr>
        <p:xfrm>
          <a:off x="762000" y="1371600"/>
          <a:ext cx="4190999" cy="2230909"/>
        </p:xfrm>
        <a:graphic>
          <a:graphicData uri="http://schemas.openxmlformats.org/drawingml/2006/table">
            <a:tbl>
              <a:tblPr firstRow="1" firstCol="1" bandRow="1">
                <a:tableStyleId>{5C22544A-7EE6-4342-B048-85BDC9FD1C3A}</a:tableStyleId>
              </a:tblPr>
              <a:tblGrid>
                <a:gridCol w="289035">
                  <a:extLst>
                    <a:ext uri="{9D8B030D-6E8A-4147-A177-3AD203B41FA5}">
                      <a16:colId xmlns:a16="http://schemas.microsoft.com/office/drawing/2014/main" val="3876045713"/>
                    </a:ext>
                  </a:extLst>
                </a:gridCol>
                <a:gridCol w="1005051">
                  <a:extLst>
                    <a:ext uri="{9D8B030D-6E8A-4147-A177-3AD203B41FA5}">
                      <a16:colId xmlns:a16="http://schemas.microsoft.com/office/drawing/2014/main" val="2248647990"/>
                    </a:ext>
                  </a:extLst>
                </a:gridCol>
                <a:gridCol w="945931">
                  <a:extLst>
                    <a:ext uri="{9D8B030D-6E8A-4147-A177-3AD203B41FA5}">
                      <a16:colId xmlns:a16="http://schemas.microsoft.com/office/drawing/2014/main" val="1766076916"/>
                    </a:ext>
                  </a:extLst>
                </a:gridCol>
                <a:gridCol w="945931">
                  <a:extLst>
                    <a:ext uri="{9D8B030D-6E8A-4147-A177-3AD203B41FA5}">
                      <a16:colId xmlns:a16="http://schemas.microsoft.com/office/drawing/2014/main" val="2164789165"/>
                    </a:ext>
                  </a:extLst>
                </a:gridCol>
                <a:gridCol w="1005051">
                  <a:extLst>
                    <a:ext uri="{9D8B030D-6E8A-4147-A177-3AD203B41FA5}">
                      <a16:colId xmlns:a16="http://schemas.microsoft.com/office/drawing/2014/main" val="4194806748"/>
                    </a:ext>
                  </a:extLst>
                </a:gridCol>
              </a:tblGrid>
              <a:tr h="484981">
                <a:tc>
                  <a:txBody>
                    <a:bodyPr/>
                    <a:lstStyle/>
                    <a:p>
                      <a:pPr marL="0" marR="0" algn="just">
                        <a:lnSpc>
                          <a:spcPct val="107000"/>
                        </a:lnSpc>
                        <a:spcBef>
                          <a:spcPts val="0"/>
                        </a:spcBef>
                        <a:spcAft>
                          <a:spcPts val="0"/>
                        </a:spcAft>
                      </a:pPr>
                      <a:r>
                        <a:rPr lang="en-US" sz="1000" dirty="0">
                          <a:effectLst/>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dirty="0">
                          <a:effectLst/>
                        </a:rPr>
                        <a:t>Longitude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a:effectLst/>
                        </a:rPr>
                        <a:t>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a:effectLst/>
                        </a:rPr>
                        <a:t>Pack_ Weight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dirty="0">
                          <a:effectLst/>
                        </a:rPr>
                        <a:t>Pack_ Volume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6982403"/>
                  </a:ext>
                </a:extLst>
              </a:tr>
              <a:tr h="290988">
                <a:tc>
                  <a:txBody>
                    <a:bodyPr/>
                    <a:lstStyle/>
                    <a:p>
                      <a:pPr marL="0" marR="0" algn="just">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116.242043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40.072630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0.2076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0.3666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4517407"/>
                  </a:ext>
                </a:extLst>
              </a:tr>
              <a:tr h="290988">
                <a:tc>
                  <a:txBody>
                    <a:bodyPr/>
                    <a:lstStyle/>
                    <a:p>
                      <a:pPr marL="0" marR="0" algn="just">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116.403595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39.872945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0.05863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0.1687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6737499"/>
                  </a:ext>
                </a:extLst>
              </a:tr>
              <a:tr h="290988">
                <a:tc>
                  <a:txBody>
                    <a:bodyPr/>
                    <a:lstStyle/>
                    <a:p>
                      <a:pPr marL="0" marR="0" algn="just">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116.186289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40.016361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0.03645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0.0745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3733882"/>
                  </a:ext>
                </a:extLst>
              </a:tr>
              <a:tr h="290988">
                <a:tc>
                  <a:txBody>
                    <a:bodyPr/>
                    <a:lstStyle/>
                    <a:p>
                      <a:pPr marL="0" marR="0" algn="just">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116.508011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39.826296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0.02595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0.0542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2011768"/>
                  </a:ext>
                </a:extLst>
              </a:tr>
              <a:tr h="290988">
                <a:tc>
                  <a:txBody>
                    <a:bodyPr/>
                    <a:lstStyle/>
                    <a:p>
                      <a:pPr marL="0" marR="0" algn="just">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8713615"/>
                  </a:ext>
                </a:extLst>
              </a:tr>
              <a:tr h="290988">
                <a:tc>
                  <a:txBody>
                    <a:bodyPr/>
                    <a:lstStyle/>
                    <a:p>
                      <a:pPr marL="0" marR="0" algn="just">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116.130997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39.825921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0.0198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rPr>
                        <a:t>0.1117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2063788"/>
                  </a:ext>
                </a:extLst>
              </a:tr>
            </a:tbl>
          </a:graphicData>
        </a:graphic>
      </p:graphicFrame>
    </p:spTree>
    <p:extLst>
      <p:ext uri="{BB962C8B-B14F-4D97-AF65-F5344CB8AC3E}">
        <p14:creationId xmlns:p14="http://schemas.microsoft.com/office/powerpoint/2010/main" val="355641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688A-9401-274D-8DB3-E46426D33EB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Anylogic</a:t>
            </a:r>
            <a:r>
              <a:rPr lang="en-US" dirty="0">
                <a:latin typeface="Times New Roman" panose="02020603050405020304" pitchFamily="18" charset="0"/>
                <a:cs typeface="Times New Roman" panose="02020603050405020304" pitchFamily="18" charset="0"/>
              </a:rPr>
              <a:t> Model</a:t>
            </a:r>
          </a:p>
        </p:txBody>
      </p:sp>
      <p:sp>
        <p:nvSpPr>
          <p:cNvPr id="4" name="Date Placeholder 3">
            <a:extLst>
              <a:ext uri="{FF2B5EF4-FFF2-40B4-BE49-F238E27FC236}">
                <a16:creationId xmlns:a16="http://schemas.microsoft.com/office/drawing/2014/main" id="{65AE9C51-D29A-A047-A19F-0BAB9B12E9F3}"/>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9F991618-3828-3B41-BD69-42998E16B464}"/>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76615A9-FE84-7444-BCCF-CEE3E3D3E7BC}"/>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7</a:t>
            </a:fld>
            <a:endParaRPr lang="en-US" dirty="0">
              <a:cs typeface="Times New Roman" panose="02020603050405020304" pitchFamily="18" charset="0"/>
            </a:endParaRPr>
          </a:p>
        </p:txBody>
      </p:sp>
      <p:pic>
        <p:nvPicPr>
          <p:cNvPr id="7" name="Picture 6">
            <a:extLst>
              <a:ext uri="{FF2B5EF4-FFF2-40B4-BE49-F238E27FC236}">
                <a16:creationId xmlns:a16="http://schemas.microsoft.com/office/drawing/2014/main" id="{4543C318-4F71-9047-B4DA-6071CDFB7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524000"/>
            <a:ext cx="4663369" cy="4417045"/>
          </a:xfrm>
          <a:prstGeom prst="rect">
            <a:avLst/>
          </a:prstGeom>
        </p:spPr>
      </p:pic>
      <p:sp>
        <p:nvSpPr>
          <p:cNvPr id="8" name="TextBox 7">
            <a:extLst>
              <a:ext uri="{FF2B5EF4-FFF2-40B4-BE49-F238E27FC236}">
                <a16:creationId xmlns:a16="http://schemas.microsoft.com/office/drawing/2014/main" id="{9B983E29-553B-5041-BA3E-5E34548D3869}"/>
              </a:ext>
            </a:extLst>
          </p:cNvPr>
          <p:cNvSpPr txBox="1"/>
          <p:nvPr/>
        </p:nvSpPr>
        <p:spPr>
          <a:xfrm>
            <a:off x="4800600" y="1062335"/>
            <a:ext cx="1492716" cy="461665"/>
          </a:xfrm>
          <a:prstGeom prst="rect">
            <a:avLst/>
          </a:prstGeom>
          <a:noFill/>
        </p:spPr>
        <p:txBody>
          <a:bodyPr wrap="none" rtlCol="0">
            <a:spAutoFit/>
          </a:bodyPr>
          <a:lstStyle/>
          <a:p>
            <a:r>
              <a:rPr lang="en-US" sz="2400" dirty="0">
                <a:solidFill>
                  <a:schemeClr val="tx1"/>
                </a:solidFill>
              </a:rPr>
              <a:t>GIS MAP</a:t>
            </a:r>
          </a:p>
        </p:txBody>
      </p:sp>
      <p:sp>
        <p:nvSpPr>
          <p:cNvPr id="9" name="TextBox 8">
            <a:extLst>
              <a:ext uri="{FF2B5EF4-FFF2-40B4-BE49-F238E27FC236}">
                <a16:creationId xmlns:a16="http://schemas.microsoft.com/office/drawing/2014/main" id="{D807F127-C2EB-554A-833E-4EC2175CAD7E}"/>
              </a:ext>
            </a:extLst>
          </p:cNvPr>
          <p:cNvSpPr txBox="1"/>
          <p:nvPr/>
        </p:nvSpPr>
        <p:spPr>
          <a:xfrm>
            <a:off x="628650" y="2187843"/>
            <a:ext cx="2859717" cy="1323439"/>
          </a:xfrm>
          <a:prstGeom prst="rect">
            <a:avLst/>
          </a:prstGeom>
          <a:noFill/>
        </p:spPr>
        <p:txBody>
          <a:bodyPr wrap="square" rtlCol="0">
            <a:spAutoFit/>
          </a:bodyPr>
          <a:lstStyle/>
          <a:p>
            <a:pPr algn="l"/>
            <a:r>
              <a:rPr lang="en-US" sz="1600" dirty="0">
                <a:solidFill>
                  <a:schemeClr val="tx1"/>
                </a:solidFill>
              </a:rPr>
              <a:t>1.Import database </a:t>
            </a:r>
          </a:p>
          <a:p>
            <a:pPr algn="l"/>
            <a:endParaRPr lang="en-US" sz="1600" dirty="0">
              <a:solidFill>
                <a:schemeClr val="tx1"/>
              </a:solidFill>
            </a:endParaRPr>
          </a:p>
          <a:p>
            <a:pPr algn="l"/>
            <a:endParaRPr lang="en-US" sz="1600" dirty="0">
              <a:solidFill>
                <a:schemeClr val="tx1"/>
              </a:solidFill>
            </a:endParaRPr>
          </a:p>
          <a:p>
            <a:pPr algn="l"/>
            <a:r>
              <a:rPr lang="en-US" sz="1600" dirty="0">
                <a:solidFill>
                  <a:schemeClr val="tx1"/>
                </a:solidFill>
              </a:rPr>
              <a:t>2.Locate distributor and customers</a:t>
            </a:r>
          </a:p>
        </p:txBody>
      </p:sp>
    </p:spTree>
    <p:extLst>
      <p:ext uri="{BB962C8B-B14F-4D97-AF65-F5344CB8AC3E}">
        <p14:creationId xmlns:p14="http://schemas.microsoft.com/office/powerpoint/2010/main" val="159040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59AA18-4379-4E4B-9B81-84584F09F7FA}"/>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C14FA9A5-6859-4046-8B01-1FD02FD822CC}"/>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DA6528F0-5BA8-874A-B0B5-B611D762E8D9}"/>
              </a:ext>
            </a:extLst>
          </p:cNvPr>
          <p:cNvSpPr>
            <a:spLocks noGrp="1"/>
          </p:cNvSpPr>
          <p:nvPr>
            <p:ph type="sldNum" sz="quarter" idx="12"/>
          </p:nvPr>
        </p:nvSpPr>
        <p:spPr/>
        <p:txBody>
          <a:bodyPr/>
          <a:lstStyle/>
          <a:p>
            <a:pPr>
              <a:defRPr/>
            </a:pPr>
            <a:fld id="{61875079-2EDC-4E24-99D6-3E823A45791C}" type="slidenum">
              <a:rPr lang="en-US" smtClean="0"/>
              <a:pPr>
                <a:defRPr/>
              </a:pPr>
              <a:t>8</a:t>
            </a:fld>
            <a:endParaRPr lang="en-US" dirty="0"/>
          </a:p>
        </p:txBody>
      </p:sp>
      <p:pic>
        <p:nvPicPr>
          <p:cNvPr id="8" name="Picture 7">
            <a:extLst>
              <a:ext uri="{FF2B5EF4-FFF2-40B4-BE49-F238E27FC236}">
                <a16:creationId xmlns:a16="http://schemas.microsoft.com/office/drawing/2014/main" id="{72A48732-C5C8-704A-80A6-98349AC1E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295400"/>
            <a:ext cx="5096063" cy="4724400"/>
          </a:xfrm>
          <a:prstGeom prst="rect">
            <a:avLst/>
          </a:prstGeom>
        </p:spPr>
      </p:pic>
      <p:sp>
        <p:nvSpPr>
          <p:cNvPr id="9" name="TextBox 8">
            <a:extLst>
              <a:ext uri="{FF2B5EF4-FFF2-40B4-BE49-F238E27FC236}">
                <a16:creationId xmlns:a16="http://schemas.microsoft.com/office/drawing/2014/main" id="{1AC793BF-3145-5E4F-9EA6-FBCE6E2DD277}"/>
              </a:ext>
            </a:extLst>
          </p:cNvPr>
          <p:cNvSpPr txBox="1"/>
          <p:nvPr/>
        </p:nvSpPr>
        <p:spPr>
          <a:xfrm>
            <a:off x="297316" y="1828800"/>
            <a:ext cx="2553904" cy="2120068"/>
          </a:xfrm>
          <a:prstGeom prst="rect">
            <a:avLst/>
          </a:prstGeom>
          <a:noFill/>
        </p:spPr>
        <p:txBody>
          <a:bodyPr wrap="none" rtlCol="0">
            <a:spAutoFit/>
          </a:bodyPr>
          <a:lstStyle/>
          <a:p>
            <a:pPr algn="l">
              <a:lnSpc>
                <a:spcPct val="150000"/>
              </a:lnSpc>
            </a:pPr>
            <a:r>
              <a:rPr lang="en-US" sz="1800" dirty="0" err="1">
                <a:solidFill>
                  <a:schemeClr val="tx1"/>
                </a:solidFill>
              </a:rPr>
              <a:t>maxVolume</a:t>
            </a:r>
            <a:r>
              <a:rPr lang="en-US" sz="1800" dirty="0">
                <a:solidFill>
                  <a:schemeClr val="tx1"/>
                </a:solidFill>
              </a:rPr>
              <a:t>=2.5(t)</a:t>
            </a:r>
          </a:p>
          <a:p>
            <a:pPr algn="l">
              <a:lnSpc>
                <a:spcPct val="150000"/>
              </a:lnSpc>
            </a:pPr>
            <a:r>
              <a:rPr lang="en-US" sz="1800" dirty="0" err="1">
                <a:solidFill>
                  <a:schemeClr val="tx1"/>
                </a:solidFill>
              </a:rPr>
              <a:t>macWeight</a:t>
            </a:r>
            <a:r>
              <a:rPr lang="en-US" sz="1800" dirty="0">
                <a:solidFill>
                  <a:schemeClr val="tx1"/>
                </a:solidFill>
              </a:rPr>
              <a:t>=16(m</a:t>
            </a:r>
            <a:r>
              <a:rPr lang="en-US" sz="1800" baseline="30000" dirty="0">
                <a:solidFill>
                  <a:schemeClr val="tx1"/>
                </a:solidFill>
              </a:rPr>
              <a:t>3)</a:t>
            </a:r>
            <a:endParaRPr lang="en-US" sz="1800" dirty="0">
              <a:solidFill>
                <a:schemeClr val="tx1"/>
              </a:solidFill>
            </a:endParaRPr>
          </a:p>
          <a:p>
            <a:pPr algn="l">
              <a:lnSpc>
                <a:spcPct val="150000"/>
              </a:lnSpc>
            </a:pPr>
            <a:r>
              <a:rPr lang="en-US" sz="1800" dirty="0" err="1">
                <a:solidFill>
                  <a:schemeClr val="tx1"/>
                </a:solidFill>
              </a:rPr>
              <a:t>driveRange</a:t>
            </a:r>
            <a:r>
              <a:rPr lang="en-US" sz="1800" dirty="0">
                <a:solidFill>
                  <a:schemeClr val="tx1"/>
                </a:solidFill>
              </a:rPr>
              <a:t>=120,000(m)</a:t>
            </a:r>
          </a:p>
          <a:p>
            <a:pPr algn="l">
              <a:lnSpc>
                <a:spcPct val="150000"/>
              </a:lnSpc>
            </a:pPr>
            <a:r>
              <a:rPr lang="en-US" sz="1800" dirty="0" err="1">
                <a:solidFill>
                  <a:schemeClr val="tx1"/>
                </a:solidFill>
              </a:rPr>
              <a:t>cargoCostPerUnit</a:t>
            </a:r>
            <a:r>
              <a:rPr lang="en-US" sz="1800" dirty="0">
                <a:solidFill>
                  <a:schemeClr val="tx1"/>
                </a:solidFill>
              </a:rPr>
              <a:t>=14$</a:t>
            </a:r>
          </a:p>
          <a:p>
            <a:pPr algn="l">
              <a:lnSpc>
                <a:spcPct val="150000"/>
              </a:lnSpc>
            </a:pPr>
            <a:r>
              <a:rPr lang="en-US" sz="1800" dirty="0" err="1">
                <a:solidFill>
                  <a:schemeClr val="tx1"/>
                </a:solidFill>
              </a:rPr>
              <a:t>vehicleCost</a:t>
            </a:r>
            <a:r>
              <a:rPr lang="en-US" sz="1800" dirty="0">
                <a:solidFill>
                  <a:schemeClr val="tx1"/>
                </a:solidFill>
              </a:rPr>
              <a:t>=300$</a:t>
            </a:r>
          </a:p>
        </p:txBody>
      </p:sp>
    </p:spTree>
    <p:extLst>
      <p:ext uri="{BB962C8B-B14F-4D97-AF65-F5344CB8AC3E}">
        <p14:creationId xmlns:p14="http://schemas.microsoft.com/office/powerpoint/2010/main" val="35370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F7399EF-C691-1449-A1D9-1FAEA9295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19200"/>
            <a:ext cx="4748128" cy="1676400"/>
          </a:xfrm>
        </p:spPr>
      </p:pic>
      <p:sp>
        <p:nvSpPr>
          <p:cNvPr id="4" name="Date Placeholder 3">
            <a:extLst>
              <a:ext uri="{FF2B5EF4-FFF2-40B4-BE49-F238E27FC236}">
                <a16:creationId xmlns:a16="http://schemas.microsoft.com/office/drawing/2014/main" id="{B37AD6BC-DF90-0145-8853-6CE5BDB680E5}"/>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F0FAF232-ED08-B846-B812-D67CD68ECF8C}"/>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81FE772E-0350-4A4D-B828-F6E3424DBC63}"/>
              </a:ext>
            </a:extLst>
          </p:cNvPr>
          <p:cNvSpPr>
            <a:spLocks noGrp="1"/>
          </p:cNvSpPr>
          <p:nvPr>
            <p:ph type="sldNum" sz="quarter" idx="12"/>
          </p:nvPr>
        </p:nvSpPr>
        <p:spPr/>
        <p:txBody>
          <a:bodyPr/>
          <a:lstStyle/>
          <a:p>
            <a:pPr>
              <a:defRPr/>
            </a:pPr>
            <a:fld id="{61875079-2EDC-4E24-99D6-3E823A45791C}" type="slidenum">
              <a:rPr lang="en-US" smtClean="0"/>
              <a:pPr>
                <a:defRPr/>
              </a:pPr>
              <a:t>9</a:t>
            </a:fld>
            <a:endParaRPr lang="en-US" dirty="0"/>
          </a:p>
        </p:txBody>
      </p:sp>
      <p:pic>
        <p:nvPicPr>
          <p:cNvPr id="10" name="Picture 9">
            <a:extLst>
              <a:ext uri="{FF2B5EF4-FFF2-40B4-BE49-F238E27FC236}">
                <a16:creationId xmlns:a16="http://schemas.microsoft.com/office/drawing/2014/main" id="{867C5F00-7F13-3F49-9708-370275C2F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986961"/>
            <a:ext cx="4753679" cy="2956639"/>
          </a:xfrm>
          <a:prstGeom prst="rect">
            <a:avLst/>
          </a:prstGeom>
        </p:spPr>
      </p:pic>
    </p:spTree>
    <p:extLst>
      <p:ext uri="{BB962C8B-B14F-4D97-AF65-F5344CB8AC3E}">
        <p14:creationId xmlns:p14="http://schemas.microsoft.com/office/powerpoint/2010/main" val="3578572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12925</TotalTime>
  <Words>346</Words>
  <Application>Microsoft Macintosh PowerPoint</Application>
  <PresentationFormat>On-screen Show (4:3)</PresentationFormat>
  <Paragraphs>106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Georgia</vt:lpstr>
      <vt:lpstr>Times New Roman</vt:lpstr>
      <vt:lpstr>Wingdings</vt:lpstr>
      <vt:lpstr>Office Theme</vt:lpstr>
      <vt:lpstr>An Urban Truck Scheduling and Routing Problem</vt:lpstr>
      <vt:lpstr>Introduction</vt:lpstr>
      <vt:lpstr>PowerPoint Presentation</vt:lpstr>
      <vt:lpstr>Background</vt:lpstr>
      <vt:lpstr>Background</vt:lpstr>
      <vt:lpstr>PowerPoint Presentation</vt:lpstr>
      <vt:lpstr>Anylogic Model</vt:lpstr>
      <vt:lpstr>PowerPoint Presentation</vt:lpstr>
      <vt:lpstr>PowerPoint Presentation</vt:lpstr>
      <vt:lpstr>Assumption</vt:lpstr>
      <vt:lpstr>Math Model</vt:lpstr>
      <vt:lpstr>How we code</vt:lpstr>
      <vt:lpstr>Future to Do</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221 Operations Research Probability Models</dc:title>
  <dc:creator>Industrial Engineering  Mohle</dc:creator>
  <cp:lastModifiedBy>Zhou rui</cp:lastModifiedBy>
  <cp:revision>335</cp:revision>
  <cp:lastPrinted>2015-11-17T15:05:56Z</cp:lastPrinted>
  <dcterms:created xsi:type="dcterms:W3CDTF">2001-06-15T12:35:25Z</dcterms:created>
  <dcterms:modified xsi:type="dcterms:W3CDTF">2018-11-27T03:00:43Z</dcterms:modified>
</cp:coreProperties>
</file>