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74"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6" d="100"/>
          <a:sy n="76" d="100"/>
        </p:scale>
        <p:origin x="627" y="5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8"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9E6A2816-CF9B-47D6-85AC-B0481C67CE72}" type="datetimeFigureOut">
              <a:rPr lang="zh-CN" altLang="en-US" smtClean="0"/>
              <a:t>2020/5/23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D12BED1-09A8-4640-9776-0742E3355D30}" type="slidenum">
              <a:rPr lang="zh-CN" altLang="en-US" smtClean="0"/>
              <a:t>‹#›</a:t>
            </a:fld>
            <a:endParaRPr lang="zh-CN" altLang="en-US"/>
          </a:p>
        </p:txBody>
      </p:sp>
    </p:spTree>
    <p:extLst>
      <p:ext uri="{BB962C8B-B14F-4D97-AF65-F5344CB8AC3E}">
        <p14:creationId xmlns:p14="http://schemas.microsoft.com/office/powerpoint/2010/main" val="3123630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E6A2816-CF9B-47D6-85AC-B0481C67CE72}" type="datetimeFigureOut">
              <a:rPr lang="zh-CN" altLang="en-US" smtClean="0"/>
              <a:t>2020/5/23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D12BED1-09A8-4640-9776-0742E3355D30}" type="slidenum">
              <a:rPr lang="zh-CN" altLang="en-US" smtClean="0"/>
              <a:t>‹#›</a:t>
            </a:fld>
            <a:endParaRPr lang="zh-CN" altLang="en-US"/>
          </a:p>
        </p:txBody>
      </p:sp>
    </p:spTree>
    <p:extLst>
      <p:ext uri="{BB962C8B-B14F-4D97-AF65-F5344CB8AC3E}">
        <p14:creationId xmlns:p14="http://schemas.microsoft.com/office/powerpoint/2010/main" val="19250470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9E6A2816-CF9B-47D6-85AC-B0481C67CE72}" type="datetimeFigureOut">
              <a:rPr lang="zh-CN" altLang="en-US" smtClean="0"/>
              <a:t>2020/5/23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D12BED1-09A8-4640-9776-0742E3355D30}" type="slidenum">
              <a:rPr lang="zh-CN" altLang="en-US" smtClean="0"/>
              <a:t>‹#›</a:t>
            </a:fld>
            <a:endParaRPr lang="zh-CN" altLang="en-US"/>
          </a:p>
        </p:txBody>
      </p:sp>
    </p:spTree>
    <p:extLst>
      <p:ext uri="{BB962C8B-B14F-4D97-AF65-F5344CB8AC3E}">
        <p14:creationId xmlns:p14="http://schemas.microsoft.com/office/powerpoint/2010/main" val="32146203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E6A2816-CF9B-47D6-85AC-B0481C67CE72}" type="datetimeFigureOut">
              <a:rPr lang="zh-CN" altLang="en-US" smtClean="0"/>
              <a:t>2020/5/23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D12BED1-09A8-4640-9776-0742E3355D30}" type="slidenum">
              <a:rPr lang="zh-CN" altLang="en-US" smtClean="0"/>
              <a:t>‹#›</a:t>
            </a:fld>
            <a:endParaRPr lang="zh-CN" altLang="en-US"/>
          </a:p>
        </p:txBody>
      </p:sp>
    </p:spTree>
    <p:extLst>
      <p:ext uri="{BB962C8B-B14F-4D97-AF65-F5344CB8AC3E}">
        <p14:creationId xmlns:p14="http://schemas.microsoft.com/office/powerpoint/2010/main" val="2611807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E6A2816-CF9B-47D6-85AC-B0481C67CE72}" type="datetimeFigureOut">
              <a:rPr lang="zh-CN" altLang="en-US" smtClean="0"/>
              <a:t>2020/5/23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D12BED1-09A8-4640-9776-0742E3355D30}" type="slidenum">
              <a:rPr lang="zh-CN" altLang="en-US" smtClean="0"/>
              <a:t>‹#›</a:t>
            </a:fld>
            <a:endParaRPr lang="zh-CN" altLang="en-US"/>
          </a:p>
        </p:txBody>
      </p:sp>
    </p:spTree>
    <p:extLst>
      <p:ext uri="{BB962C8B-B14F-4D97-AF65-F5344CB8AC3E}">
        <p14:creationId xmlns:p14="http://schemas.microsoft.com/office/powerpoint/2010/main" val="21136200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E6A2816-CF9B-47D6-85AC-B0481C67CE72}" type="datetimeFigureOut">
              <a:rPr lang="zh-CN" altLang="en-US" smtClean="0"/>
              <a:t>2020/5/23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D12BED1-09A8-4640-9776-0742E3355D30}" type="slidenum">
              <a:rPr lang="zh-CN" altLang="en-US" smtClean="0"/>
              <a:t>‹#›</a:t>
            </a:fld>
            <a:endParaRPr lang="zh-CN" altLang="en-US"/>
          </a:p>
        </p:txBody>
      </p:sp>
    </p:spTree>
    <p:extLst>
      <p:ext uri="{BB962C8B-B14F-4D97-AF65-F5344CB8AC3E}">
        <p14:creationId xmlns:p14="http://schemas.microsoft.com/office/powerpoint/2010/main" val="2904621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E6A2816-CF9B-47D6-85AC-B0481C67CE72}" type="datetimeFigureOut">
              <a:rPr lang="zh-CN" altLang="en-US" smtClean="0"/>
              <a:t>2020/5/23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D12BED1-09A8-4640-9776-0742E3355D30}" type="slidenum">
              <a:rPr lang="zh-CN" altLang="en-US" smtClean="0"/>
              <a:t>‹#›</a:t>
            </a:fld>
            <a:endParaRPr lang="zh-CN" altLang="en-US"/>
          </a:p>
        </p:txBody>
      </p:sp>
    </p:spTree>
    <p:extLst>
      <p:ext uri="{BB962C8B-B14F-4D97-AF65-F5344CB8AC3E}">
        <p14:creationId xmlns:p14="http://schemas.microsoft.com/office/powerpoint/2010/main" val="2955274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9E6A2816-CF9B-47D6-85AC-B0481C67CE72}" type="datetimeFigureOut">
              <a:rPr lang="zh-CN" altLang="en-US" smtClean="0"/>
              <a:t>2020/5/23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D12BED1-09A8-4640-9776-0742E3355D30}" type="slidenum">
              <a:rPr lang="zh-CN" altLang="en-US" smtClean="0"/>
              <a:t>‹#›</a:t>
            </a:fld>
            <a:endParaRPr lang="zh-CN" altLang="en-US"/>
          </a:p>
        </p:txBody>
      </p:sp>
    </p:spTree>
    <p:extLst>
      <p:ext uri="{BB962C8B-B14F-4D97-AF65-F5344CB8AC3E}">
        <p14:creationId xmlns:p14="http://schemas.microsoft.com/office/powerpoint/2010/main" val="33473220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9E6A2816-CF9B-47D6-85AC-B0481C67CE72}" type="datetimeFigureOut">
              <a:rPr lang="zh-CN" altLang="en-US" smtClean="0"/>
              <a:t>2020/5/23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D12BED1-09A8-4640-9776-0742E3355D30}" type="slidenum">
              <a:rPr lang="zh-CN" altLang="en-US" smtClean="0"/>
              <a:t>‹#›</a:t>
            </a:fld>
            <a:endParaRPr lang="zh-CN" altLang="en-US"/>
          </a:p>
        </p:txBody>
      </p:sp>
    </p:spTree>
    <p:extLst>
      <p:ext uri="{BB962C8B-B14F-4D97-AF65-F5344CB8AC3E}">
        <p14:creationId xmlns:p14="http://schemas.microsoft.com/office/powerpoint/2010/main" val="42458906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E6A2816-CF9B-47D6-85AC-B0481C67CE72}" type="datetimeFigureOut">
              <a:rPr lang="zh-CN" altLang="en-US" smtClean="0"/>
              <a:t>2020/5/23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D12BED1-09A8-4640-9776-0742E3355D30}" type="slidenum">
              <a:rPr lang="zh-CN" altLang="en-US" smtClean="0"/>
              <a:t>‹#›</a:t>
            </a:fld>
            <a:endParaRPr lang="zh-CN" altLang="en-US"/>
          </a:p>
        </p:txBody>
      </p:sp>
    </p:spTree>
    <p:extLst>
      <p:ext uri="{BB962C8B-B14F-4D97-AF65-F5344CB8AC3E}">
        <p14:creationId xmlns:p14="http://schemas.microsoft.com/office/powerpoint/2010/main" val="7364399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E6A2816-CF9B-47D6-85AC-B0481C67CE72}" type="datetimeFigureOut">
              <a:rPr lang="zh-CN" altLang="en-US" smtClean="0"/>
              <a:t>2020/5/23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D12BED1-09A8-4640-9776-0742E3355D30}" type="slidenum">
              <a:rPr lang="zh-CN" altLang="en-US" smtClean="0"/>
              <a:t>‹#›</a:t>
            </a:fld>
            <a:endParaRPr lang="zh-CN" altLang="en-US"/>
          </a:p>
        </p:txBody>
      </p:sp>
    </p:spTree>
    <p:extLst>
      <p:ext uri="{BB962C8B-B14F-4D97-AF65-F5344CB8AC3E}">
        <p14:creationId xmlns:p14="http://schemas.microsoft.com/office/powerpoint/2010/main" val="2689638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4680"/>
            <a:ext cx="8228880" cy="1142280"/>
          </a:xfrm>
          <a:prstGeom prst="rect">
            <a:avLst/>
          </a:prstGeom>
        </p:spPr>
        <p:txBody>
          <a:bodyPr lIns="0" tIns="0" rIns="0" bIns="0" anchor="ctr"/>
          <a:lstStyle/>
          <a:p>
            <a:r>
              <a:rPr lang="en-US" sz="1800" b="0" strike="noStrike" spc="-1">
                <a:latin typeface="Arial"/>
              </a:rPr>
              <a:t>Click to edit the title text format</a:t>
            </a:r>
          </a:p>
        </p:txBody>
      </p:sp>
      <p:sp>
        <p:nvSpPr>
          <p:cNvPr id="3" name="PlaceHolder 2"/>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E6A2816-CF9B-47D6-85AC-B0481C67CE72}" type="datetimeFigureOut">
              <a:rPr lang="zh-CN" altLang="en-US" smtClean="0"/>
              <a:t>2020/5/23</a:t>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D12BED1-09A8-4640-9776-0742E3355D30}" type="slidenum">
              <a:rPr lang="zh-CN" altLang="en-US" smtClean="0"/>
              <a:t>‹#›</a:t>
            </a:fld>
            <a:endParaRPr lang="zh-CN" altLang="en-US"/>
          </a:p>
        </p:txBody>
      </p:sp>
    </p:spTree>
    <p:extLst>
      <p:ext uri="{BB962C8B-B14F-4D97-AF65-F5344CB8AC3E}">
        <p14:creationId xmlns:p14="http://schemas.microsoft.com/office/powerpoint/2010/main" val="356238052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data.cityofnewyork.us/City-Government/Borough-Boundaries/tqmj-j8zm" TargetMode="External"/><Relationship Id="rId2" Type="http://schemas.openxmlformats.org/officeDocument/2006/relationships/hyperlink" Target="https://cocl.us/new_york_dataset" TargetMode="Externa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cocl.us/new_york_dataset" TargetMode="Externa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 name="Rectangle 81">
            <a:extLst>
              <a:ext uri="{FF2B5EF4-FFF2-40B4-BE49-F238E27FC236}">
                <a16:creationId xmlns:a16="http://schemas.microsoft.com/office/drawing/2014/main" id="{3B854194-185D-494D-905C-7C7CB2E30F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B4F5FA0D-0104-4987-8241-EFF7C85B88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6" name="Picture 85">
            <a:extLst>
              <a:ext uri="{FF2B5EF4-FFF2-40B4-BE49-F238E27FC236}">
                <a16:creationId xmlns:a16="http://schemas.microsoft.com/office/drawing/2014/main" id="{2897127E-6CEF-446C-BE87-93B7C46E49D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76" name="TextShape 1"/>
          <p:cNvSpPr txBox="1"/>
          <p:nvPr/>
        </p:nvSpPr>
        <p:spPr>
          <a:xfrm>
            <a:off x="480059" y="2053641"/>
            <a:ext cx="275187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2100" kern="1200">
                <a:solidFill>
                  <a:srgbClr val="FFFFFF"/>
                </a:solidFill>
                <a:latin typeface="+mj-lt"/>
                <a:ea typeface="+mj-ea"/>
                <a:cs typeface="+mj-cs"/>
              </a:rPr>
              <a:t/>
            </a:r>
            <a:br>
              <a:rPr lang="en-US" sz="2100" kern="1200">
                <a:solidFill>
                  <a:srgbClr val="FFFFFF"/>
                </a:solidFill>
                <a:latin typeface="+mj-lt"/>
                <a:ea typeface="+mj-ea"/>
                <a:cs typeface="+mj-cs"/>
              </a:rPr>
            </a:br>
            <a:r>
              <a:rPr lang="en-US" sz="2100" kern="1200">
                <a:solidFill>
                  <a:srgbClr val="FFFFFF"/>
                </a:solidFill>
                <a:latin typeface="+mj-lt"/>
                <a:ea typeface="+mj-ea"/>
                <a:cs typeface="+mj-cs"/>
              </a:rPr>
              <a:t/>
            </a:r>
            <a:br>
              <a:rPr lang="en-US" sz="2100" kern="1200">
                <a:solidFill>
                  <a:srgbClr val="FFFFFF"/>
                </a:solidFill>
                <a:latin typeface="+mj-lt"/>
                <a:ea typeface="+mj-ea"/>
                <a:cs typeface="+mj-cs"/>
              </a:rPr>
            </a:br>
            <a:r>
              <a:rPr lang="en-US" sz="2100" kern="1200">
                <a:solidFill>
                  <a:srgbClr val="FFFFFF"/>
                </a:solidFill>
                <a:latin typeface="+mj-lt"/>
                <a:ea typeface="+mj-ea"/>
                <a:cs typeface="+mj-cs"/>
              </a:rPr>
              <a:t/>
            </a:r>
            <a:br>
              <a:rPr lang="en-US" sz="2100" kern="1200">
                <a:solidFill>
                  <a:srgbClr val="FFFFFF"/>
                </a:solidFill>
                <a:latin typeface="+mj-lt"/>
                <a:ea typeface="+mj-ea"/>
                <a:cs typeface="+mj-cs"/>
              </a:rPr>
            </a:br>
            <a:r>
              <a:rPr lang="en-US" sz="2100" kern="1200">
                <a:solidFill>
                  <a:srgbClr val="FFFFFF"/>
                </a:solidFill>
                <a:latin typeface="+mj-lt"/>
                <a:ea typeface="+mj-ea"/>
                <a:cs typeface="+mj-cs"/>
              </a:rPr>
              <a:t/>
            </a:r>
            <a:br>
              <a:rPr lang="en-US" sz="2100" kern="1200">
                <a:solidFill>
                  <a:srgbClr val="FFFFFF"/>
                </a:solidFill>
                <a:latin typeface="+mj-lt"/>
                <a:ea typeface="+mj-ea"/>
                <a:cs typeface="+mj-cs"/>
              </a:rPr>
            </a:br>
            <a:r>
              <a:rPr lang="en-US" sz="2100" kern="1200">
                <a:solidFill>
                  <a:srgbClr val="FFFFFF"/>
                </a:solidFill>
                <a:latin typeface="+mj-lt"/>
                <a:ea typeface="+mj-ea"/>
                <a:cs typeface="+mj-cs"/>
              </a:rPr>
              <a:t/>
            </a:r>
            <a:br>
              <a:rPr lang="en-US" sz="2100" kern="1200">
                <a:solidFill>
                  <a:srgbClr val="FFFFFF"/>
                </a:solidFill>
                <a:latin typeface="+mj-lt"/>
                <a:ea typeface="+mj-ea"/>
                <a:cs typeface="+mj-cs"/>
              </a:rPr>
            </a:br>
            <a:r>
              <a:rPr lang="en-US" sz="2100" kern="1200">
                <a:solidFill>
                  <a:srgbClr val="FFFFFF"/>
                </a:solidFill>
                <a:latin typeface="+mj-lt"/>
                <a:ea typeface="+mj-ea"/>
                <a:cs typeface="+mj-cs"/>
              </a:rPr>
              <a:t/>
            </a:r>
            <a:br>
              <a:rPr lang="en-US" sz="2100" kern="1200">
                <a:solidFill>
                  <a:srgbClr val="FFFFFF"/>
                </a:solidFill>
                <a:latin typeface="+mj-lt"/>
                <a:ea typeface="+mj-ea"/>
                <a:cs typeface="+mj-cs"/>
              </a:rPr>
            </a:br>
            <a:r>
              <a:rPr lang="en-US" sz="2100" kern="1200">
                <a:solidFill>
                  <a:srgbClr val="FFFFFF"/>
                </a:solidFill>
                <a:latin typeface="+mj-lt"/>
                <a:ea typeface="+mj-ea"/>
                <a:cs typeface="+mj-cs"/>
              </a:rPr>
              <a:t/>
            </a:r>
            <a:br>
              <a:rPr lang="en-US" sz="2100" kern="1200">
                <a:solidFill>
                  <a:srgbClr val="FFFFFF"/>
                </a:solidFill>
                <a:latin typeface="+mj-lt"/>
                <a:ea typeface="+mj-ea"/>
                <a:cs typeface="+mj-cs"/>
              </a:rPr>
            </a:br>
            <a:r>
              <a:rPr lang="en-US" sz="2100" kern="1200">
                <a:solidFill>
                  <a:srgbClr val="FFFFFF"/>
                </a:solidFill>
                <a:latin typeface="+mj-lt"/>
                <a:ea typeface="+mj-ea"/>
                <a:cs typeface="+mj-cs"/>
              </a:rPr>
              <a:t/>
            </a:r>
            <a:br>
              <a:rPr lang="en-US" sz="2100" kern="1200">
                <a:solidFill>
                  <a:srgbClr val="FFFFFF"/>
                </a:solidFill>
                <a:latin typeface="+mj-lt"/>
                <a:ea typeface="+mj-ea"/>
                <a:cs typeface="+mj-cs"/>
              </a:rPr>
            </a:br>
            <a:r>
              <a:rPr lang="en-US" sz="2100" b="0" strike="noStrike" kern="1200" spc="-1">
                <a:solidFill>
                  <a:srgbClr val="FFFFFF"/>
                </a:solidFill>
                <a:latin typeface="+mj-lt"/>
                <a:ea typeface="+mj-ea"/>
                <a:cs typeface="+mj-cs"/>
              </a:rPr>
              <a:t>IBM Data Science</a:t>
            </a:r>
          </a:p>
        </p:txBody>
      </p:sp>
      <p:sp>
        <p:nvSpPr>
          <p:cNvPr id="77" name="TextShape 2"/>
          <p:cNvSpPr txBox="1"/>
          <p:nvPr/>
        </p:nvSpPr>
        <p:spPr>
          <a:xfrm>
            <a:off x="4567930" y="801866"/>
            <a:ext cx="3979563" cy="5230634"/>
          </a:xfrm>
          <a:prstGeom prst="rect">
            <a:avLst/>
          </a:prstGeom>
        </p:spPr>
        <p:txBody>
          <a:bodyPr vert="horz" lIns="91440" tIns="45720" rIns="91440" bIns="45720" rtlCol="0" anchor="ctr">
            <a:normAutofit/>
          </a:bodyPr>
          <a:lstStyle/>
          <a:p>
            <a:pPr indent="-228600">
              <a:lnSpc>
                <a:spcPct val="90000"/>
              </a:lnSpc>
              <a:buFont typeface="Arial" panose="020B0604020202020204" pitchFamily="34" charset="0"/>
              <a:buChar char="•"/>
            </a:pPr>
            <a:endParaRPr lang="en-US" sz="2100" b="1" strike="noStrike" spc="-1">
              <a:solidFill>
                <a:srgbClr val="000000"/>
              </a:solidFill>
            </a:endParaRPr>
          </a:p>
          <a:p>
            <a:pPr indent="-228600">
              <a:lnSpc>
                <a:spcPct val="90000"/>
              </a:lnSpc>
              <a:buFont typeface="Arial" panose="020B0604020202020204" pitchFamily="34" charset="0"/>
              <a:buChar char="•"/>
            </a:pPr>
            <a:endParaRPr lang="en-US" sz="2100" b="0" strike="noStrike" spc="-1">
              <a:solidFill>
                <a:srgbClr val="000000"/>
              </a:solidFill>
            </a:endParaRPr>
          </a:p>
          <a:p>
            <a:pPr indent="-228600">
              <a:lnSpc>
                <a:spcPct val="90000"/>
              </a:lnSpc>
              <a:buFont typeface="Arial" panose="020B0604020202020204" pitchFamily="34" charset="0"/>
              <a:buChar char="•"/>
            </a:pPr>
            <a:endParaRPr lang="en-US" sz="2100" b="0" strike="noStrike" spc="-1">
              <a:solidFill>
                <a:srgbClr val="000000"/>
              </a:solidFill>
            </a:endParaRPr>
          </a:p>
          <a:p>
            <a:pPr marL="487800" indent="-228600">
              <a:lnSpc>
                <a:spcPct val="90000"/>
              </a:lnSpc>
              <a:spcAft>
                <a:spcPts val="1199"/>
              </a:spcAft>
              <a:buFont typeface="Arial" panose="020B0604020202020204" pitchFamily="34" charset="0"/>
              <a:buChar char="•"/>
            </a:pPr>
            <a:endParaRPr lang="en-US" sz="2100" b="0" strike="noStrike" spc="-1">
              <a:solidFill>
                <a:srgbClr val="000000"/>
              </a:solidFill>
            </a:endParaRPr>
          </a:p>
          <a:p>
            <a:pPr marL="30600" indent="-228600">
              <a:lnSpc>
                <a:spcPct val="90000"/>
              </a:lnSpc>
              <a:spcAft>
                <a:spcPts val="1199"/>
              </a:spcAft>
              <a:buFont typeface="Arial" panose="020B0604020202020204" pitchFamily="34" charset="0"/>
              <a:buChar char="•"/>
            </a:pPr>
            <a:endParaRPr lang="en-US" sz="2100" b="0" strike="noStrike" spc="-1">
              <a:solidFill>
                <a:srgbClr val="000000"/>
              </a:solidFill>
            </a:endParaRPr>
          </a:p>
          <a:p>
            <a:pPr marL="487800" indent="-228600">
              <a:lnSpc>
                <a:spcPct val="90000"/>
              </a:lnSpc>
              <a:spcAft>
                <a:spcPts val="1199"/>
              </a:spcAft>
              <a:buFont typeface="Arial" panose="020B0604020202020204" pitchFamily="34" charset="0"/>
              <a:buChar char="•"/>
            </a:pPr>
            <a:endParaRPr lang="en-US" sz="2100" b="0" strike="noStrike" spc="-1">
              <a:solidFill>
                <a:srgbClr val="000000"/>
              </a:solidFill>
            </a:endParaRPr>
          </a:p>
          <a:p>
            <a:pPr marL="487800" indent="-228600">
              <a:lnSpc>
                <a:spcPct val="90000"/>
              </a:lnSpc>
              <a:spcAft>
                <a:spcPts val="1199"/>
              </a:spcAft>
              <a:buFont typeface="Arial" panose="020B0604020202020204" pitchFamily="34" charset="0"/>
              <a:buChar char="•"/>
            </a:pPr>
            <a:endParaRPr lang="en-US" sz="2100" b="0" strike="noStrike" spc="-1">
              <a:solidFill>
                <a:srgbClr val="000000"/>
              </a:solidFill>
            </a:endParaRPr>
          </a:p>
          <a:p>
            <a:pPr marL="487800" indent="-228600">
              <a:lnSpc>
                <a:spcPct val="90000"/>
              </a:lnSpc>
              <a:spcAft>
                <a:spcPts val="1199"/>
              </a:spcAft>
              <a:buFont typeface="Arial" panose="020B0604020202020204" pitchFamily="34" charset="0"/>
              <a:buChar char="•"/>
            </a:pPr>
            <a:endParaRPr lang="en-US" sz="2100" b="0" strike="noStrike" spc="-1">
              <a:solidFill>
                <a:srgbClr val="000000"/>
              </a:solidFill>
            </a:endParaRPr>
          </a:p>
          <a:p>
            <a:pPr marL="457200" indent="-228600">
              <a:lnSpc>
                <a:spcPct val="90000"/>
              </a:lnSpc>
              <a:spcAft>
                <a:spcPts val="340"/>
              </a:spcAft>
              <a:buFont typeface="Arial" panose="020B0604020202020204" pitchFamily="34" charset="0"/>
              <a:buChar char="•"/>
            </a:pPr>
            <a:endParaRPr lang="en-US" sz="2100" b="0" strike="noStrike" spc="-1">
              <a:solidFill>
                <a:srgbClr val="000000"/>
              </a:solidFill>
            </a:endParaRPr>
          </a:p>
          <a:p>
            <a:pPr marL="457200" indent="-228600">
              <a:lnSpc>
                <a:spcPct val="90000"/>
              </a:lnSpc>
              <a:spcAft>
                <a:spcPts val="340"/>
              </a:spcAft>
              <a:buFont typeface="Arial" panose="020B0604020202020204" pitchFamily="34" charset="0"/>
              <a:buChar char="•"/>
            </a:pPr>
            <a:endParaRPr lang="en-US" sz="2100" b="0" strike="noStrike" spc="-1">
              <a:solidFill>
                <a:srgbClr val="000000"/>
              </a:solidFill>
            </a:endParaRPr>
          </a:p>
          <a:p>
            <a:pPr marL="457200" indent="-228600">
              <a:lnSpc>
                <a:spcPct val="90000"/>
              </a:lnSpc>
              <a:spcAft>
                <a:spcPts val="340"/>
              </a:spcAft>
              <a:buFont typeface="Arial" panose="020B0604020202020204" pitchFamily="34" charset="0"/>
              <a:buChar char="•"/>
            </a:pPr>
            <a:endParaRPr lang="en-US" sz="2100" b="0" strike="noStrike" spc="-1">
              <a:solidFill>
                <a:srgbClr val="000000"/>
              </a:solidFil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0" name="Rectangle 99">
            <a:extLst>
              <a:ext uri="{FF2B5EF4-FFF2-40B4-BE49-F238E27FC236}">
                <a16:creationId xmlns:a16="http://schemas.microsoft.com/office/drawing/2014/main" id="{3B854194-185D-494D-905C-7C7CB2E30F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B4F5FA0D-0104-4987-8241-EFF7C85B88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4" name="Picture 103">
            <a:extLst>
              <a:ext uri="{FF2B5EF4-FFF2-40B4-BE49-F238E27FC236}">
                <a16:creationId xmlns:a16="http://schemas.microsoft.com/office/drawing/2014/main" id="{2897127E-6CEF-446C-BE87-93B7C46E49D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4" name="TextShape 1"/>
          <p:cNvSpPr txBox="1"/>
          <p:nvPr/>
        </p:nvSpPr>
        <p:spPr>
          <a:xfrm>
            <a:off x="480059" y="2053641"/>
            <a:ext cx="275187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700" b="0" strike="noStrike" kern="1200" spc="-1">
                <a:solidFill>
                  <a:srgbClr val="FFFFFF"/>
                </a:solidFill>
                <a:latin typeface="+mj-lt"/>
                <a:ea typeface="+mj-ea"/>
                <a:cs typeface="+mj-cs"/>
              </a:rPr>
              <a:t>8. </a:t>
            </a:r>
            <a:r>
              <a:rPr lang="en-US" sz="3700" b="1" strike="noStrike" kern="1200" spc="-1">
                <a:solidFill>
                  <a:srgbClr val="FFFFFF"/>
                </a:solidFill>
                <a:latin typeface="+mj-lt"/>
                <a:ea typeface="+mj-ea"/>
                <a:cs typeface="+mj-cs"/>
              </a:rPr>
              <a:t>Machine Learning with Python</a:t>
            </a:r>
            <a:endParaRPr lang="en-US" sz="3700" b="0" strike="noStrike" kern="1200" spc="-1">
              <a:solidFill>
                <a:srgbClr val="FFFFFF"/>
              </a:solidFill>
              <a:latin typeface="+mj-lt"/>
              <a:ea typeface="+mj-ea"/>
              <a:cs typeface="+mj-cs"/>
            </a:endParaRPr>
          </a:p>
        </p:txBody>
      </p:sp>
      <p:sp>
        <p:nvSpPr>
          <p:cNvPr id="95" name="TextShape 2"/>
          <p:cNvSpPr txBox="1"/>
          <p:nvPr/>
        </p:nvSpPr>
        <p:spPr>
          <a:xfrm>
            <a:off x="4567930" y="801866"/>
            <a:ext cx="3979563" cy="5230634"/>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100" b="0" strike="noStrike" spc="-1">
                <a:solidFill>
                  <a:srgbClr val="000000"/>
                </a:solidFill>
              </a:rPr>
              <a:t>In this course I have learned about some of machine learning topics like supervised and unsupervised learning, classification, clustering and some Python libraries like Sci-kit learn and Scipy.</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 name="Rectangle 101">
            <a:extLst>
              <a:ext uri="{FF2B5EF4-FFF2-40B4-BE49-F238E27FC236}">
                <a16:creationId xmlns:a16="http://schemas.microsoft.com/office/drawing/2014/main" id="{3B854194-185D-494D-905C-7C7CB2E30F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B4F5FA0D-0104-4987-8241-EFF7C85B88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6" name="Picture 105">
            <a:extLst>
              <a:ext uri="{FF2B5EF4-FFF2-40B4-BE49-F238E27FC236}">
                <a16:creationId xmlns:a16="http://schemas.microsoft.com/office/drawing/2014/main" id="{2897127E-6CEF-446C-BE87-93B7C46E49D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6" name="TextShape 1"/>
          <p:cNvSpPr txBox="1"/>
          <p:nvPr/>
        </p:nvSpPr>
        <p:spPr>
          <a:xfrm>
            <a:off x="480059" y="2053641"/>
            <a:ext cx="275187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100" b="1" strike="noStrike" kern="1200" spc="-1">
                <a:solidFill>
                  <a:srgbClr val="FFFFFF"/>
                </a:solidFill>
                <a:latin typeface="+mj-lt"/>
                <a:ea typeface="+mj-ea"/>
                <a:cs typeface="+mj-cs"/>
              </a:rPr>
              <a:t>9. Applied Data Science Capstone</a:t>
            </a:r>
            <a:endParaRPr lang="en-US" sz="4100" b="0" strike="noStrike" kern="1200" spc="-1">
              <a:solidFill>
                <a:srgbClr val="FFFFFF"/>
              </a:solidFill>
              <a:latin typeface="+mj-lt"/>
              <a:ea typeface="+mj-ea"/>
              <a:cs typeface="+mj-cs"/>
            </a:endParaRPr>
          </a:p>
        </p:txBody>
      </p:sp>
      <p:sp>
        <p:nvSpPr>
          <p:cNvPr id="97" name="TextShape 2"/>
          <p:cNvSpPr txBox="1"/>
          <p:nvPr/>
        </p:nvSpPr>
        <p:spPr>
          <a:xfrm>
            <a:off x="4567930" y="801866"/>
            <a:ext cx="3979563" cy="5230634"/>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100" b="0" strike="noStrike" spc="-1">
                <a:solidFill>
                  <a:srgbClr val="000000"/>
                </a:solidFill>
              </a:rPr>
              <a:t>In this course I have learned about FourSquare API ( It is a restful API to retrieve the data about venues in different neighborhoods around the world and   I have applied this learnings to complete my Capstone Project</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8" name="Rectangle 102">
            <a:extLst>
              <a:ext uri="{FF2B5EF4-FFF2-40B4-BE49-F238E27FC236}">
                <a16:creationId xmlns:a16="http://schemas.microsoft.com/office/drawing/2014/main" id="{559AE206-7EBA-4D33-8BC9-9D8158553F0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solidFill>
                <a:prstClr val="white"/>
              </a:solidFill>
              <a:latin typeface="Calibri" panose="020F0502020204030204"/>
            </a:endParaRPr>
          </a:p>
        </p:txBody>
      </p:sp>
      <p:sp>
        <p:nvSpPr>
          <p:cNvPr id="98" name="TextShape 1"/>
          <p:cNvSpPr txBox="1"/>
          <p:nvPr/>
        </p:nvSpPr>
        <p:spPr>
          <a:xfrm>
            <a:off x="628650" y="4555055"/>
            <a:ext cx="5174047" cy="1723125"/>
          </a:xfrm>
          <a:prstGeom prst="rect">
            <a:avLst/>
          </a:prstGeom>
        </p:spPr>
        <p:txBody>
          <a:bodyPr vert="horz" lIns="91440" tIns="45720" rIns="91440" bIns="45720" rtlCol="0" anchor="ctr">
            <a:normAutofit/>
          </a:bodyPr>
          <a:lstStyle/>
          <a:p>
            <a:pPr algn="r">
              <a:lnSpc>
                <a:spcPct val="90000"/>
              </a:lnSpc>
              <a:spcBef>
                <a:spcPct val="0"/>
              </a:spcBef>
              <a:spcAft>
                <a:spcPts val="600"/>
              </a:spcAft>
            </a:pPr>
            <a:r>
              <a:rPr lang="en-US" sz="5600" b="0" strike="noStrike" kern="1200" spc="-1">
                <a:solidFill>
                  <a:schemeClr val="tx1"/>
                </a:solidFill>
                <a:latin typeface="+mj-lt"/>
                <a:ea typeface="+mj-ea"/>
                <a:cs typeface="+mj-cs"/>
              </a:rPr>
              <a:t>Capstone Project</a:t>
            </a:r>
          </a:p>
        </p:txBody>
      </p:sp>
      <p:sp>
        <p:nvSpPr>
          <p:cNvPr id="110" name="Oval 104">
            <a:extLst>
              <a:ext uri="{FF2B5EF4-FFF2-40B4-BE49-F238E27FC236}">
                <a16:creationId xmlns:a16="http://schemas.microsoft.com/office/drawing/2014/main" id="{6437D937-A7F1-4011-92B4-328E5BE1B16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425" y="1322610"/>
            <a:ext cx="1682850" cy="16828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solidFill>
                <a:prstClr val="white"/>
              </a:solidFill>
              <a:latin typeface="Calibri" panose="020F0502020204030204"/>
            </a:endParaRPr>
          </a:p>
        </p:txBody>
      </p:sp>
      <p:sp>
        <p:nvSpPr>
          <p:cNvPr id="107" name="Oval 106">
            <a:extLst>
              <a:ext uri="{FF2B5EF4-FFF2-40B4-BE49-F238E27FC236}">
                <a16:creationId xmlns:a16="http://schemas.microsoft.com/office/drawing/2014/main" id="{B672F332-AF08-46C6-94F0-77684310D7B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6253" y="2707205"/>
            <a:ext cx="721796" cy="7217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solidFill>
                <a:prstClr val="white"/>
              </a:solidFill>
              <a:latin typeface="Calibri" panose="020F0502020204030204"/>
            </a:endParaRPr>
          </a:p>
        </p:txBody>
      </p:sp>
      <p:sp>
        <p:nvSpPr>
          <p:cNvPr id="109" name="Oval 108">
            <a:extLst>
              <a:ext uri="{FF2B5EF4-FFF2-40B4-BE49-F238E27FC236}">
                <a16:creationId xmlns:a16="http://schemas.microsoft.com/office/drawing/2014/main" id="{34244EF8-D73A-40E1-BE73-D46E6B4B04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44374" y="2603243"/>
            <a:ext cx="220271" cy="22027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solidFill>
                <a:prstClr val="white"/>
              </a:solidFill>
              <a:latin typeface="Calibri" panose="020F0502020204030204"/>
            </a:endParaRPr>
          </a:p>
        </p:txBody>
      </p:sp>
      <p:sp>
        <p:nvSpPr>
          <p:cNvPr id="111" name="Freeform: Shape 110">
            <a:extLst>
              <a:ext uri="{FF2B5EF4-FFF2-40B4-BE49-F238E27FC236}">
                <a16:creationId xmlns:a16="http://schemas.microsoft.com/office/drawing/2014/main" id="{AB84D7E8-4ECB-42D7-ADBF-01689B0F24A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29087" y="0"/>
            <a:ext cx="4814914" cy="3429000"/>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solidFill>
                <a:prstClr val="white"/>
              </a:solidFill>
              <a:latin typeface="Calibri" panose="020F0502020204030204"/>
            </a:endParaRPr>
          </a:p>
        </p:txBody>
      </p:sp>
      <p:cxnSp>
        <p:nvCxnSpPr>
          <p:cNvPr id="113" name="Straight Connector 112">
            <a:extLst>
              <a:ext uri="{FF2B5EF4-FFF2-40B4-BE49-F238E27FC236}">
                <a16:creationId xmlns:a16="http://schemas.microsoft.com/office/drawing/2014/main" id="{9E8E38ED-369A-44C2-B635-0BED0E48A6E8}"/>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9834" y="4776880"/>
            <a:ext cx="0" cy="130302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 name="CustomShape 1"/>
          <p:cNvSpPr/>
          <p:nvPr/>
        </p:nvSpPr>
        <p:spPr>
          <a:xfrm>
            <a:off x="0" y="0"/>
            <a:ext cx="9143280" cy="68572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sp>
      <p:sp>
        <p:nvSpPr>
          <p:cNvPr id="100" name="CustomShape 2"/>
          <p:cNvSpPr/>
          <p:nvPr/>
        </p:nvSpPr>
        <p:spPr>
          <a:xfrm flipH="1">
            <a:off x="-720" y="0"/>
            <a:ext cx="3315240" cy="6857280"/>
          </a:xfrm>
          <a:custGeom>
            <a:avLst/>
            <a:gdLst/>
            <a:ahLst/>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p:style>
      </p:sp>
      <p:sp>
        <p:nvSpPr>
          <p:cNvPr id="101" name="CustomShape 3"/>
          <p:cNvSpPr/>
          <p:nvPr/>
        </p:nvSpPr>
        <p:spPr>
          <a:xfrm>
            <a:off x="0" y="0"/>
            <a:ext cx="3173400" cy="6857280"/>
          </a:xfrm>
          <a:custGeom>
            <a:avLst/>
            <a:gdLst/>
            <a:ahLst/>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102" name="CustomShape 4"/>
          <p:cNvSpPr/>
          <p:nvPr/>
        </p:nvSpPr>
        <p:spPr>
          <a:xfrm>
            <a:off x="603360" y="1412640"/>
            <a:ext cx="2152440" cy="215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pPr>
            <a:r>
              <a:rPr lang="en-US" sz="2900" b="0" strike="noStrike" spc="-1">
                <a:solidFill>
                  <a:srgbClr val="FFFFFF"/>
                </a:solidFill>
                <a:latin typeface="Arial"/>
              </a:rPr>
              <a:t> Background</a:t>
            </a:r>
            <a:endParaRPr lang="en-US" sz="2900" b="0" strike="noStrike" spc="-1">
              <a:latin typeface="Arial"/>
            </a:endParaRPr>
          </a:p>
        </p:txBody>
      </p:sp>
      <p:sp>
        <p:nvSpPr>
          <p:cNvPr id="103" name="CustomShape 5"/>
          <p:cNvSpPr/>
          <p:nvPr/>
        </p:nvSpPr>
        <p:spPr>
          <a:xfrm>
            <a:off x="3899160" y="1412640"/>
            <a:ext cx="2193840" cy="436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Bef>
                <a:spcPts val="241"/>
              </a:spcBef>
            </a:pPr>
            <a:r>
              <a:rPr lang="en-US" sz="1200" b="0" strike="noStrike" spc="-1">
                <a:solidFill>
                  <a:srgbClr val="000000"/>
                </a:solidFill>
                <a:latin typeface="Arial"/>
              </a:rPr>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endParaRPr lang="en-US" sz="1200" b="0" strike="noStrike" spc="-1">
              <a:latin typeface="Arial"/>
            </a:endParaRPr>
          </a:p>
        </p:txBody>
      </p:sp>
      <p:sp>
        <p:nvSpPr>
          <p:cNvPr id="104" name="CustomShape 6"/>
          <p:cNvSpPr/>
          <p:nvPr/>
        </p:nvSpPr>
        <p:spPr>
          <a:xfrm>
            <a:off x="6346080" y="1143000"/>
            <a:ext cx="2193840" cy="436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Aft>
                <a:spcPts val="601"/>
              </a:spcAft>
            </a:pPr>
            <a:endParaRPr lang="en-US" sz="1800" b="0" strike="noStrike" spc="-1">
              <a:latin typeface="Arial"/>
            </a:endParaRPr>
          </a:p>
          <a:p>
            <a:pPr>
              <a:lnSpc>
                <a:spcPct val="90000"/>
              </a:lnSpc>
              <a:spcAft>
                <a:spcPts val="601"/>
              </a:spcAft>
            </a:pPr>
            <a:r>
              <a:rPr lang="en-US" sz="1200" b="0" strike="noStrike" spc="-1">
                <a:solidFill>
                  <a:srgbClr val="000000"/>
                </a:solidFill>
                <a:latin typeface="Arial"/>
                <a:ea typeface="DejaVu Sans"/>
              </a:rPr>
              <a:t>Throughout its history, New York City has been a major point of entry for immigrants; the term "melting pot" was coined to describe densely populated immigrant neighborhoods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neighborhoods such as Flushing, Sunset Park, and Corona.</a:t>
            </a:r>
            <a:endParaRPr lang="en-US" sz="1200" b="0" strike="noStrike" spc="-1">
              <a:latin typeface="Arial"/>
            </a:endParaRPr>
          </a:p>
          <a:p>
            <a:pPr>
              <a:lnSpc>
                <a:spcPct val="90000"/>
              </a:lnSpc>
              <a:spcAft>
                <a:spcPts val="601"/>
              </a:spcAft>
            </a:pPr>
            <a:endParaRPr lang="en-US" sz="1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5" name="CustomShape 1"/>
          <p:cNvSpPr/>
          <p:nvPr/>
        </p:nvSpPr>
        <p:spPr>
          <a:xfrm>
            <a:off x="0" y="0"/>
            <a:ext cx="9143280" cy="68572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sp>
      <p:sp>
        <p:nvSpPr>
          <p:cNvPr id="106" name="CustomShape 2"/>
          <p:cNvSpPr/>
          <p:nvPr/>
        </p:nvSpPr>
        <p:spPr>
          <a:xfrm flipH="1">
            <a:off x="-720" y="0"/>
            <a:ext cx="3315240" cy="6857280"/>
          </a:xfrm>
          <a:custGeom>
            <a:avLst/>
            <a:gdLst/>
            <a:ahLst/>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p:style>
      </p:sp>
      <p:sp>
        <p:nvSpPr>
          <p:cNvPr id="107" name="CustomShape 3"/>
          <p:cNvSpPr/>
          <p:nvPr/>
        </p:nvSpPr>
        <p:spPr>
          <a:xfrm>
            <a:off x="0" y="0"/>
            <a:ext cx="3173400" cy="6857280"/>
          </a:xfrm>
          <a:custGeom>
            <a:avLst/>
            <a:gdLst/>
            <a:ahLst/>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108" name="CustomShape 4"/>
          <p:cNvSpPr/>
          <p:nvPr/>
        </p:nvSpPr>
        <p:spPr>
          <a:xfrm>
            <a:off x="603360" y="1412640"/>
            <a:ext cx="2152440" cy="215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pPr>
            <a:r>
              <a:rPr lang="en-US" sz="2900" b="0" strike="noStrike" spc="-1">
                <a:solidFill>
                  <a:srgbClr val="FFFFFF"/>
                </a:solidFill>
                <a:latin typeface="Arial"/>
              </a:rPr>
              <a:t> Introduction</a:t>
            </a:r>
            <a:endParaRPr lang="en-US" sz="2900" b="0" strike="noStrike" spc="-1">
              <a:latin typeface="Arial"/>
            </a:endParaRPr>
          </a:p>
        </p:txBody>
      </p:sp>
      <p:sp>
        <p:nvSpPr>
          <p:cNvPr id="109" name="CustomShape 5"/>
          <p:cNvSpPr/>
          <p:nvPr/>
        </p:nvSpPr>
        <p:spPr>
          <a:xfrm>
            <a:off x="3494520" y="1412640"/>
            <a:ext cx="2193840" cy="436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Bef>
                <a:spcPts val="340"/>
              </a:spcBef>
            </a:pPr>
            <a:r>
              <a:rPr lang="en-US" sz="1700" b="0" strike="noStrike" spc="-1">
                <a:solidFill>
                  <a:srgbClr val="000000"/>
                </a:solidFill>
                <a:latin typeface="Arial"/>
              </a:rPr>
              <a:t>With it's diverse culture , comes diverse food items. There are many restaurants in New York City, each belonging each belonging to different categories like Chinese , Indian , French etc. So as part of this project , we will list and visualize all major parts of New York City that has great Indian restaurants.</a:t>
            </a:r>
            <a:endParaRPr lang="en-US" sz="1700" b="0" strike="noStrike" spc="-1">
              <a:latin typeface="Arial"/>
            </a:endParaRPr>
          </a:p>
        </p:txBody>
      </p:sp>
      <p:sp>
        <p:nvSpPr>
          <p:cNvPr id="110" name="CustomShape 6"/>
          <p:cNvSpPr/>
          <p:nvPr/>
        </p:nvSpPr>
        <p:spPr>
          <a:xfrm>
            <a:off x="6248520" y="1412640"/>
            <a:ext cx="2284200" cy="436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Aft>
                <a:spcPts val="601"/>
              </a:spcAft>
            </a:pPr>
            <a:r>
              <a:rPr lang="en-US" sz="2000" b="0" strike="noStrike" spc="-1">
                <a:solidFill>
                  <a:srgbClr val="000000"/>
                </a:solidFill>
                <a:latin typeface="Arial"/>
                <a:ea typeface="DejaVu Sans"/>
              </a:rPr>
              <a:t>Queries that can be answered using this project?</a:t>
            </a:r>
            <a:endParaRPr lang="en-US" sz="2000" b="0" strike="noStrike" spc="-1">
              <a:latin typeface="Arial"/>
            </a:endParaRPr>
          </a:p>
          <a:p>
            <a:pPr>
              <a:lnSpc>
                <a:spcPct val="90000"/>
              </a:lnSpc>
              <a:spcAft>
                <a:spcPts val="601"/>
              </a:spcAft>
            </a:pPr>
            <a:endParaRPr lang="en-US" sz="2000" b="0" strike="noStrike" spc="-1">
              <a:latin typeface="Arial"/>
            </a:endParaRPr>
          </a:p>
          <a:p>
            <a:pPr marL="285840" indent="-227880">
              <a:lnSpc>
                <a:spcPct val="90000"/>
              </a:lnSpc>
              <a:spcAft>
                <a:spcPts val="601"/>
              </a:spcAft>
              <a:buClr>
                <a:srgbClr val="000000"/>
              </a:buClr>
              <a:buFont typeface="Arial"/>
              <a:buChar char="•"/>
            </a:pPr>
            <a:r>
              <a:rPr lang="en-US" sz="1400" b="0" strike="noStrike" spc="-1">
                <a:solidFill>
                  <a:srgbClr val="000000"/>
                </a:solidFill>
                <a:latin typeface="Arial"/>
                <a:ea typeface="DejaVu Sans"/>
              </a:rPr>
              <a:t>What is best location in New York City for Indian Cuisine ?</a:t>
            </a:r>
            <a:endParaRPr lang="en-US" sz="1400" b="0" strike="noStrike" spc="-1">
              <a:latin typeface="Arial"/>
            </a:endParaRPr>
          </a:p>
          <a:p>
            <a:pPr marL="285840" indent="-227880">
              <a:lnSpc>
                <a:spcPct val="90000"/>
              </a:lnSpc>
              <a:spcAft>
                <a:spcPts val="601"/>
              </a:spcAft>
              <a:buClr>
                <a:srgbClr val="000000"/>
              </a:buClr>
              <a:buFont typeface="Arial"/>
              <a:buChar char="•"/>
            </a:pPr>
            <a:r>
              <a:rPr lang="en-US" sz="1400" b="0" strike="noStrike" spc="-1">
                <a:solidFill>
                  <a:srgbClr val="000000"/>
                </a:solidFill>
                <a:latin typeface="Arial"/>
                <a:ea typeface="DejaVu Sans"/>
              </a:rPr>
              <a:t>Which areas have potential Indian Restaurant Market ?</a:t>
            </a:r>
            <a:endParaRPr lang="en-US" sz="1400" b="0" strike="noStrike" spc="-1">
              <a:latin typeface="Arial"/>
            </a:endParaRPr>
          </a:p>
          <a:p>
            <a:pPr marL="285840" indent="-227880">
              <a:lnSpc>
                <a:spcPct val="90000"/>
              </a:lnSpc>
              <a:spcAft>
                <a:spcPts val="601"/>
              </a:spcAft>
              <a:buClr>
                <a:srgbClr val="000000"/>
              </a:buClr>
              <a:buFont typeface="Arial"/>
              <a:buChar char="•"/>
            </a:pPr>
            <a:r>
              <a:rPr lang="en-US" sz="1400" b="0" strike="noStrike" spc="-1">
                <a:solidFill>
                  <a:srgbClr val="000000"/>
                </a:solidFill>
                <a:latin typeface="Arial"/>
                <a:ea typeface="DejaVu Sans"/>
              </a:rPr>
              <a:t>Which all areas lack Indian Restaurants ?</a:t>
            </a:r>
            <a:endParaRPr lang="en-US" sz="1400" b="0" strike="noStrike" spc="-1">
              <a:latin typeface="Arial"/>
            </a:endParaRPr>
          </a:p>
          <a:p>
            <a:pPr marL="285840" indent="-227880">
              <a:lnSpc>
                <a:spcPct val="90000"/>
              </a:lnSpc>
              <a:spcAft>
                <a:spcPts val="601"/>
              </a:spcAft>
              <a:buClr>
                <a:srgbClr val="000000"/>
              </a:buClr>
              <a:buFont typeface="Arial"/>
              <a:buChar char="•"/>
            </a:pPr>
            <a:r>
              <a:rPr lang="en-US" sz="1400" b="0" strike="noStrike" spc="-1">
                <a:solidFill>
                  <a:srgbClr val="000000"/>
                </a:solidFill>
                <a:latin typeface="Arial"/>
                <a:ea typeface="DejaVu Sans"/>
              </a:rPr>
              <a:t>Which is the best place to stay if I prefer Indian Cuisine ?</a:t>
            </a:r>
            <a:endParaRPr lang="en-US" sz="1400" b="0" strike="noStrike" spc="-1">
              <a:latin typeface="Arial"/>
            </a:endParaRPr>
          </a:p>
          <a:p>
            <a:pPr>
              <a:lnSpc>
                <a:spcPct val="90000"/>
              </a:lnSpc>
              <a:spcAft>
                <a:spcPts val="601"/>
              </a:spcAft>
            </a:pPr>
            <a:endParaRPr lang="en-US" sz="1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 name="CustomShape 1"/>
          <p:cNvSpPr/>
          <p:nvPr/>
        </p:nvSpPr>
        <p:spPr>
          <a:xfrm>
            <a:off x="0" y="0"/>
            <a:ext cx="3489840" cy="685728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112" name="CustomShape 2"/>
          <p:cNvSpPr/>
          <p:nvPr/>
        </p:nvSpPr>
        <p:spPr>
          <a:xfrm>
            <a:off x="628560" y="811080"/>
            <a:ext cx="2500920" cy="540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0" strike="noStrike" spc="-1">
                <a:solidFill>
                  <a:srgbClr val="FFFFFF"/>
                </a:solidFill>
                <a:latin typeface="Arial"/>
              </a:rPr>
              <a:t>Data to be used </a:t>
            </a:r>
            <a:endParaRPr lang="en-US" sz="4400" b="0" strike="noStrike" spc="-1">
              <a:latin typeface="Arial"/>
            </a:endParaRPr>
          </a:p>
        </p:txBody>
      </p:sp>
      <p:sp>
        <p:nvSpPr>
          <p:cNvPr id="113" name="CustomShape 3"/>
          <p:cNvSpPr/>
          <p:nvPr/>
        </p:nvSpPr>
        <p:spPr>
          <a:xfrm>
            <a:off x="3490560" y="0"/>
            <a:ext cx="105840" cy="685728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p:style>
      </p:sp>
      <p:grpSp>
        <p:nvGrpSpPr>
          <p:cNvPr id="114" name="Group 4"/>
          <p:cNvGrpSpPr/>
          <p:nvPr/>
        </p:nvGrpSpPr>
        <p:grpSpPr>
          <a:xfrm>
            <a:off x="4094640" y="830520"/>
            <a:ext cx="4566600" cy="5208840"/>
            <a:chOff x="4094640" y="830520"/>
            <a:chExt cx="4566600" cy="5208840"/>
          </a:xfrm>
        </p:grpSpPr>
        <p:sp>
          <p:nvSpPr>
            <p:cNvPr id="115" name="CustomShape 5"/>
            <p:cNvSpPr/>
            <p:nvPr/>
          </p:nvSpPr>
          <p:spPr>
            <a:xfrm>
              <a:off x="4094640" y="830520"/>
              <a:ext cx="4566600" cy="1543680"/>
            </a:xfrm>
            <a:prstGeom prst="roundRect">
              <a:avLst>
                <a:gd name="adj" fmla="val 16667"/>
              </a:avLst>
            </a:prstGeom>
            <a:solidFill>
              <a:schemeClr val="accent2">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32480" tIns="132480" rIns="57240" bIns="132840" anchor="ctr"/>
            <a:lstStyle/>
            <a:p>
              <a:pPr>
                <a:lnSpc>
                  <a:spcPct val="90000"/>
                </a:lnSpc>
                <a:spcAft>
                  <a:spcPts val="524"/>
                </a:spcAft>
              </a:pPr>
              <a:r>
                <a:rPr lang="en-US" sz="1500" b="0" strike="noStrike" spc="-1">
                  <a:solidFill>
                    <a:srgbClr val="FFFFFF"/>
                  </a:solidFill>
                  <a:latin typeface="Arial"/>
                  <a:ea typeface="DejaVu Sans"/>
                </a:rPr>
                <a:t>1. Data source : </a:t>
              </a:r>
              <a:r>
                <a:rPr lang="en-US" sz="1500" b="0" u="sng" strike="noStrike" spc="-1">
                  <a:solidFill>
                    <a:srgbClr val="0000FF"/>
                  </a:solidFill>
                  <a:uFillTx/>
                  <a:latin typeface="Arial"/>
                  <a:ea typeface="DejaVu Sans"/>
                  <a:hlinkClick r:id="rId2"/>
                </a:rPr>
                <a:t>https://cocl.us/new_york_dataset</a:t>
              </a:r>
              <a:endParaRPr lang="en-US" sz="1500" b="0" strike="noStrike" spc="-1">
                <a:latin typeface="Arial"/>
              </a:endParaRPr>
            </a:p>
            <a:p>
              <a:pPr>
                <a:lnSpc>
                  <a:spcPct val="90000"/>
                </a:lnSpc>
                <a:spcAft>
                  <a:spcPts val="524"/>
                </a:spcAft>
              </a:pPr>
              <a:r>
                <a:rPr lang="en-US" sz="1500" b="0" strike="noStrike" spc="-1">
                  <a:solidFill>
                    <a:srgbClr val="FFFFFF"/>
                  </a:solidFill>
                  <a:latin typeface="Arial"/>
                  <a:ea typeface="DejaVu Sans"/>
                </a:rPr>
                <a:t>Description - his data set contains the required information. And we will use this data set to explore various neighborhoods of new york city. Indian restaurants in each neighborhood of New York city. </a:t>
              </a:r>
              <a:endParaRPr lang="en-US" sz="1500" b="0" strike="noStrike" spc="-1">
                <a:latin typeface="Arial"/>
              </a:endParaRPr>
            </a:p>
          </p:txBody>
        </p:sp>
        <p:sp>
          <p:nvSpPr>
            <p:cNvPr id="116" name="CustomShape 6"/>
            <p:cNvSpPr/>
            <p:nvPr/>
          </p:nvSpPr>
          <p:spPr>
            <a:xfrm>
              <a:off x="4094640" y="2656800"/>
              <a:ext cx="4566600" cy="1543680"/>
            </a:xfrm>
            <a:prstGeom prst="roundRect">
              <a:avLst>
                <a:gd name="adj" fmla="val 16667"/>
              </a:avLst>
            </a:prstGeom>
            <a:solidFill>
              <a:schemeClr val="accent3">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32480" tIns="132480" rIns="57240" bIns="132840" anchor="ctr"/>
            <a:lstStyle/>
            <a:p>
              <a:pPr>
                <a:lnSpc>
                  <a:spcPct val="90000"/>
                </a:lnSpc>
                <a:spcAft>
                  <a:spcPts val="524"/>
                </a:spcAft>
              </a:pPr>
              <a:r>
                <a:rPr lang="en-US" sz="1500" b="0" strike="noStrike" spc="-1">
                  <a:solidFill>
                    <a:srgbClr val="FFFFFF"/>
                  </a:solidFill>
                  <a:latin typeface="Arial"/>
                  <a:ea typeface="DejaVu Sans"/>
                </a:rPr>
                <a:t>2. Data source : Foursquare API</a:t>
              </a:r>
              <a:endParaRPr lang="en-US" sz="1500" b="0" strike="noStrike" spc="-1">
                <a:latin typeface="Arial"/>
              </a:endParaRPr>
            </a:p>
            <a:p>
              <a:pPr>
                <a:lnSpc>
                  <a:spcPct val="90000"/>
                </a:lnSpc>
                <a:spcAft>
                  <a:spcPts val="524"/>
                </a:spcAft>
              </a:pPr>
              <a:r>
                <a:rPr lang="en-US" sz="1500" b="0" strike="noStrike" spc="-1">
                  <a:solidFill>
                    <a:srgbClr val="FFFFFF"/>
                  </a:solidFill>
                  <a:latin typeface="Arial"/>
                  <a:ea typeface="DejaVu Sans"/>
                </a:rPr>
                <a:t>Description : By using this API we will get all the venues in each neighborhood. We can filter these venues to get only Indian Restaurants.</a:t>
              </a:r>
              <a:endParaRPr lang="en-US" sz="1500" b="0" strike="noStrike" spc="-1">
                <a:latin typeface="Arial"/>
              </a:endParaRPr>
            </a:p>
          </p:txBody>
        </p:sp>
        <p:sp>
          <p:nvSpPr>
            <p:cNvPr id="117" name="CustomShape 7"/>
            <p:cNvSpPr/>
            <p:nvPr/>
          </p:nvSpPr>
          <p:spPr>
            <a:xfrm>
              <a:off x="4094640" y="4495680"/>
              <a:ext cx="4566600" cy="1543680"/>
            </a:xfrm>
            <a:prstGeom prst="roundRect">
              <a:avLst>
                <a:gd name="adj" fmla="val 16667"/>
              </a:avLst>
            </a:prstGeom>
            <a:solidFill>
              <a:schemeClr val="accent4">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32480" tIns="132480" rIns="57240" bIns="132840" anchor="ctr"/>
            <a:lstStyle/>
            <a:p>
              <a:pPr>
                <a:lnSpc>
                  <a:spcPct val="90000"/>
                </a:lnSpc>
                <a:spcAft>
                  <a:spcPts val="524"/>
                </a:spcAft>
              </a:pPr>
              <a:r>
                <a:rPr lang="en-US" sz="1500" b="0" strike="noStrike" spc="-1">
                  <a:solidFill>
                    <a:srgbClr val="FFFFFF"/>
                  </a:solidFill>
                  <a:latin typeface="Arial"/>
                  <a:ea typeface="DejaVu Sans"/>
                </a:rPr>
                <a:t>3. Data source : </a:t>
              </a:r>
              <a:r>
                <a:rPr lang="en-US" sz="1500" b="0" u="sng" strike="noStrike" spc="-1">
                  <a:solidFill>
                    <a:srgbClr val="0000FF"/>
                  </a:solidFill>
                  <a:uFillTx/>
                  <a:latin typeface="Arial"/>
                  <a:ea typeface="DejaVu Sans"/>
                  <a:hlinkClick r:id="rId3"/>
                </a:rPr>
                <a:t>https://data.cityofnewyork.us/City-Government/Borough-Boundaries/tqmj-j8zm</a:t>
              </a:r>
              <a:endParaRPr lang="en-US" sz="1500" b="0" strike="noStrike" spc="-1">
                <a:latin typeface="Arial"/>
              </a:endParaRPr>
            </a:p>
            <a:p>
              <a:pPr>
                <a:lnSpc>
                  <a:spcPct val="90000"/>
                </a:lnSpc>
                <a:spcAft>
                  <a:spcPts val="524"/>
                </a:spcAft>
              </a:pPr>
              <a:r>
                <a:rPr lang="en-US" sz="1500" b="0" strike="noStrike" spc="-1">
                  <a:solidFill>
                    <a:srgbClr val="FFFFFF"/>
                  </a:solidFill>
                  <a:latin typeface="Arial"/>
                  <a:ea typeface="DejaVu Sans"/>
                </a:rPr>
                <a:t>Description : By using this geo space data we will get the New York Borough boundaries that will help us to visualize choropleth map.</a:t>
              </a:r>
              <a:endParaRPr lang="en-US" sz="1500" b="0" strike="noStrike" spc="-1">
                <a:latin typeface="Arial"/>
              </a:endParaRPr>
            </a:p>
          </p:txBody>
        </p:sp>
      </p:grpSp>
      <p:grpSp>
        <p:nvGrpSpPr>
          <p:cNvPr id="118" name="Group 8"/>
          <p:cNvGrpSpPr/>
          <p:nvPr/>
        </p:nvGrpSpPr>
        <p:grpSpPr>
          <a:xfrm>
            <a:off x="0" y="0"/>
            <a:ext cx="36000" cy="36000"/>
            <a:chOff x="0" y="0"/>
            <a:chExt cx="36000" cy="36000"/>
          </a:xfrm>
        </p:grpSpPr>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9" name="CustomShape 1"/>
          <p:cNvSpPr/>
          <p:nvPr/>
        </p:nvSpPr>
        <p:spPr>
          <a:xfrm>
            <a:off x="0" y="0"/>
            <a:ext cx="3489840" cy="685728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120" name="CustomShape 2"/>
          <p:cNvSpPr/>
          <p:nvPr/>
        </p:nvSpPr>
        <p:spPr>
          <a:xfrm>
            <a:off x="628560" y="811080"/>
            <a:ext cx="2500920" cy="540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100" b="0" strike="noStrike" spc="-1">
                <a:solidFill>
                  <a:srgbClr val="FFFFFF"/>
                </a:solidFill>
                <a:latin typeface="Arial"/>
              </a:rPr>
              <a:t>Approach</a:t>
            </a:r>
            <a:endParaRPr lang="en-US" sz="4100" b="0" strike="noStrike" spc="-1">
              <a:latin typeface="Arial"/>
            </a:endParaRPr>
          </a:p>
        </p:txBody>
      </p:sp>
      <p:sp>
        <p:nvSpPr>
          <p:cNvPr id="121" name="CustomShape 3"/>
          <p:cNvSpPr/>
          <p:nvPr/>
        </p:nvSpPr>
        <p:spPr>
          <a:xfrm>
            <a:off x="3490560" y="0"/>
            <a:ext cx="105840" cy="685728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p:style>
      </p:sp>
      <p:grpSp>
        <p:nvGrpSpPr>
          <p:cNvPr id="122" name="Group 4"/>
          <p:cNvGrpSpPr/>
          <p:nvPr/>
        </p:nvGrpSpPr>
        <p:grpSpPr>
          <a:xfrm>
            <a:off x="4023360" y="1097280"/>
            <a:ext cx="4637880" cy="4571640"/>
            <a:chOff x="4023360" y="1097280"/>
            <a:chExt cx="4637880" cy="4571640"/>
          </a:xfrm>
        </p:grpSpPr>
        <p:sp>
          <p:nvSpPr>
            <p:cNvPr id="123" name="CustomShape 5"/>
            <p:cNvSpPr/>
            <p:nvPr/>
          </p:nvSpPr>
          <p:spPr>
            <a:xfrm>
              <a:off x="4094640" y="1097280"/>
              <a:ext cx="4566600" cy="694440"/>
            </a:xfrm>
            <a:prstGeom prst="roundRect">
              <a:avLst>
                <a:gd name="adj" fmla="val 16667"/>
              </a:avLst>
            </a:prstGeom>
            <a:solidFill>
              <a:schemeClr val="accent5">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02600" tIns="102600" rIns="68760" bIns="102600" anchor="ctr"/>
            <a:lstStyle/>
            <a:p>
              <a:pPr>
                <a:lnSpc>
                  <a:spcPct val="90000"/>
                </a:lnSpc>
                <a:spcAft>
                  <a:spcPts val="629"/>
                </a:spcAft>
              </a:pPr>
              <a:r>
                <a:rPr lang="en-US" sz="1800" b="0" strike="noStrike" spc="-1">
                  <a:solidFill>
                    <a:srgbClr val="FFFFFF"/>
                  </a:solidFill>
                  <a:latin typeface="Arial"/>
                  <a:ea typeface="DejaVu Sans"/>
                </a:rPr>
                <a:t>Collect the New York city data from https://cocl.us/new_york_dataset</a:t>
              </a:r>
              <a:endParaRPr lang="en-US" sz="1800" b="0" strike="noStrike" spc="-1">
                <a:latin typeface="Arial"/>
              </a:endParaRPr>
            </a:p>
          </p:txBody>
        </p:sp>
        <p:sp>
          <p:nvSpPr>
            <p:cNvPr id="124" name="CustomShape 6"/>
            <p:cNvSpPr/>
            <p:nvPr/>
          </p:nvSpPr>
          <p:spPr>
            <a:xfrm>
              <a:off x="4094640" y="2011680"/>
              <a:ext cx="4566600" cy="694440"/>
            </a:xfrm>
            <a:prstGeom prst="roundRect">
              <a:avLst>
                <a:gd name="adj" fmla="val 16667"/>
              </a:avLst>
            </a:prstGeom>
            <a:solidFill>
              <a:schemeClr val="accent5">
                <a:hueOff val="-1986775"/>
                <a:satOff val="7962"/>
                <a:lumOff val="1726"/>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02600" tIns="102600" rIns="68760" bIns="102600" anchor="ctr"/>
            <a:lstStyle/>
            <a:p>
              <a:pPr>
                <a:lnSpc>
                  <a:spcPct val="90000"/>
                </a:lnSpc>
                <a:spcAft>
                  <a:spcPts val="629"/>
                </a:spcAft>
              </a:pPr>
              <a:r>
                <a:rPr lang="en-US" sz="1800" b="0" strike="noStrike" spc="-1">
                  <a:solidFill>
                    <a:srgbClr val="FFFFFF"/>
                  </a:solidFill>
                  <a:latin typeface="Arial"/>
                  <a:ea typeface="DejaVu Sans"/>
                </a:rPr>
                <a:t>Using FourSquare API we will find all venues for each neighborhood.</a:t>
              </a:r>
              <a:endParaRPr lang="en-US" sz="1800" b="0" strike="noStrike" spc="-1">
                <a:latin typeface="Arial"/>
              </a:endParaRPr>
            </a:p>
          </p:txBody>
        </p:sp>
        <p:sp>
          <p:nvSpPr>
            <p:cNvPr id="125" name="CustomShape 7"/>
            <p:cNvSpPr/>
            <p:nvPr/>
          </p:nvSpPr>
          <p:spPr>
            <a:xfrm>
              <a:off x="4023360" y="2962800"/>
              <a:ext cx="4566600" cy="694440"/>
            </a:xfrm>
            <a:prstGeom prst="roundRect">
              <a:avLst>
                <a:gd name="adj" fmla="val 16667"/>
              </a:avLst>
            </a:prstGeom>
            <a:solidFill>
              <a:schemeClr val="accent5">
                <a:hueOff val="-3973551"/>
                <a:satOff val="15924"/>
                <a:lumOff val="3451"/>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02600" tIns="102600" rIns="68760" bIns="102600" anchor="ctr"/>
            <a:lstStyle/>
            <a:p>
              <a:pPr>
                <a:lnSpc>
                  <a:spcPct val="90000"/>
                </a:lnSpc>
                <a:spcAft>
                  <a:spcPts val="629"/>
                </a:spcAft>
              </a:pPr>
              <a:r>
                <a:rPr lang="en-US" sz="1800" b="0" strike="noStrike" spc="-1">
                  <a:solidFill>
                    <a:srgbClr val="FFFFFF"/>
                  </a:solidFill>
                  <a:latin typeface="Arial"/>
                  <a:ea typeface="DejaVu Sans"/>
                </a:rPr>
                <a:t>Filter out all venues that are Indian Restaurants.</a:t>
              </a:r>
              <a:endParaRPr lang="en-US" sz="1800" b="0" strike="noStrike" spc="-1">
                <a:latin typeface="Arial"/>
              </a:endParaRPr>
            </a:p>
          </p:txBody>
        </p:sp>
        <p:sp>
          <p:nvSpPr>
            <p:cNvPr id="126" name="CustomShape 8"/>
            <p:cNvSpPr/>
            <p:nvPr/>
          </p:nvSpPr>
          <p:spPr>
            <a:xfrm>
              <a:off x="4023360" y="3931920"/>
              <a:ext cx="4566600" cy="694440"/>
            </a:xfrm>
            <a:prstGeom prst="roundRect">
              <a:avLst>
                <a:gd name="adj" fmla="val 16667"/>
              </a:avLst>
            </a:prstGeom>
            <a:solidFill>
              <a:schemeClr val="accent5">
                <a:hueOff val="-5960326"/>
                <a:satOff val="23887"/>
                <a:lumOff val="5177"/>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02600" tIns="102600" rIns="68760" bIns="102600" anchor="ctr"/>
            <a:lstStyle/>
            <a:p>
              <a:pPr>
                <a:lnSpc>
                  <a:spcPct val="90000"/>
                </a:lnSpc>
                <a:spcAft>
                  <a:spcPts val="629"/>
                </a:spcAft>
              </a:pPr>
              <a:r>
                <a:rPr lang="en-US" sz="1800" b="0" strike="noStrike" spc="-1">
                  <a:solidFill>
                    <a:srgbClr val="FFFFFF"/>
                  </a:solidFill>
                  <a:latin typeface="Arial"/>
                  <a:ea typeface="DejaVu Sans"/>
                </a:rPr>
                <a:t>Find rating , tips and like count for each Indian Restaurants using FourSquare API.</a:t>
              </a:r>
              <a:endParaRPr lang="en-US" sz="1800" b="0" strike="noStrike" spc="-1">
                <a:latin typeface="Arial"/>
              </a:endParaRPr>
            </a:p>
          </p:txBody>
        </p:sp>
        <p:sp>
          <p:nvSpPr>
            <p:cNvPr id="127" name="CustomShape 9"/>
            <p:cNvSpPr/>
            <p:nvPr/>
          </p:nvSpPr>
          <p:spPr>
            <a:xfrm>
              <a:off x="4023360" y="4974480"/>
              <a:ext cx="4566600" cy="694440"/>
            </a:xfrm>
            <a:prstGeom prst="roundRect">
              <a:avLst>
                <a:gd name="adj" fmla="val 16667"/>
              </a:avLst>
            </a:prstGeom>
            <a:solidFill>
              <a:schemeClr val="accent5">
                <a:hueOff val="-7947101"/>
                <a:satOff val="31849"/>
                <a:lumOff val="6902"/>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02600" tIns="102600" rIns="68760" bIns="102600" anchor="ctr"/>
            <a:lstStyle/>
            <a:p>
              <a:pPr>
                <a:lnSpc>
                  <a:spcPct val="90000"/>
                </a:lnSpc>
                <a:spcAft>
                  <a:spcPts val="629"/>
                </a:spcAft>
              </a:pPr>
              <a:r>
                <a:rPr lang="en-US" sz="1800" b="0" strike="noStrike" spc="-1">
                  <a:solidFill>
                    <a:srgbClr val="FFFFFF"/>
                  </a:solidFill>
                  <a:latin typeface="Arial"/>
                  <a:ea typeface="DejaVu Sans"/>
                </a:rPr>
                <a:t>Using rating for each restaurant , we will sort that data.</a:t>
              </a:r>
              <a:endParaRPr lang="en-US" sz="1800" b="0" strike="noStrike" spc="-1">
                <a:latin typeface="Arial"/>
              </a:endParaRPr>
            </a:p>
          </p:txBody>
        </p:sp>
      </p:grpSp>
      <p:grpSp>
        <p:nvGrpSpPr>
          <p:cNvPr id="128" name="Group 10"/>
          <p:cNvGrpSpPr/>
          <p:nvPr/>
        </p:nvGrpSpPr>
        <p:grpSpPr>
          <a:xfrm>
            <a:off x="0" y="0"/>
            <a:ext cx="36000" cy="36000"/>
            <a:chOff x="0" y="0"/>
            <a:chExt cx="36000" cy="36000"/>
          </a:xfrm>
        </p:grpSpPr>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9" name="CustomShape 1"/>
          <p:cNvSpPr/>
          <p:nvPr/>
        </p:nvSpPr>
        <p:spPr>
          <a:xfrm>
            <a:off x="0" y="0"/>
            <a:ext cx="3489840" cy="685728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130" name="CustomShape 2"/>
          <p:cNvSpPr/>
          <p:nvPr/>
        </p:nvSpPr>
        <p:spPr>
          <a:xfrm>
            <a:off x="628560" y="811080"/>
            <a:ext cx="2500920" cy="540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0" strike="noStrike" spc="-1">
                <a:solidFill>
                  <a:srgbClr val="FFFFFF"/>
                </a:solidFill>
                <a:latin typeface="Arial"/>
              </a:rPr>
              <a:t>Libraries to be used</a:t>
            </a:r>
            <a:endParaRPr lang="en-US" sz="4400" b="0" strike="noStrike" spc="-1">
              <a:latin typeface="Arial"/>
            </a:endParaRPr>
          </a:p>
        </p:txBody>
      </p:sp>
      <p:sp>
        <p:nvSpPr>
          <p:cNvPr id="131" name="CustomShape 3"/>
          <p:cNvSpPr/>
          <p:nvPr/>
        </p:nvSpPr>
        <p:spPr>
          <a:xfrm>
            <a:off x="3490560" y="0"/>
            <a:ext cx="105840" cy="685728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p:style>
      </p:sp>
      <p:grpSp>
        <p:nvGrpSpPr>
          <p:cNvPr id="132" name="Group 4"/>
          <p:cNvGrpSpPr/>
          <p:nvPr/>
        </p:nvGrpSpPr>
        <p:grpSpPr>
          <a:xfrm>
            <a:off x="4094640" y="1064520"/>
            <a:ext cx="4591800" cy="4787280"/>
            <a:chOff x="4094640" y="1064520"/>
            <a:chExt cx="4591800" cy="4787280"/>
          </a:xfrm>
        </p:grpSpPr>
        <p:sp>
          <p:nvSpPr>
            <p:cNvPr id="133" name="CustomShape 5"/>
            <p:cNvSpPr/>
            <p:nvPr/>
          </p:nvSpPr>
          <p:spPr>
            <a:xfrm>
              <a:off x="4094640" y="1064520"/>
              <a:ext cx="4566600" cy="1118880"/>
            </a:xfrm>
            <a:prstGeom prst="roundRect">
              <a:avLst>
                <a:gd name="adj" fmla="val 16667"/>
              </a:avLst>
            </a:prstGeom>
            <a:solidFill>
              <a:schemeClr val="accent2">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65240" tIns="165240" rIns="110520" bIns="165240" anchor="ctr"/>
            <a:lstStyle/>
            <a:p>
              <a:pPr>
                <a:lnSpc>
                  <a:spcPct val="90000"/>
                </a:lnSpc>
                <a:spcAft>
                  <a:spcPts val="1015"/>
                </a:spcAft>
              </a:pPr>
              <a:r>
                <a:rPr lang="en-US" sz="2900" b="0" strike="noStrike" spc="-1">
                  <a:solidFill>
                    <a:srgbClr val="FFFFFF"/>
                  </a:solidFill>
                  <a:latin typeface="Arial"/>
                  <a:ea typeface="DejaVu Sans"/>
                </a:rPr>
                <a:t>pandas and numpy for handling data.</a:t>
              </a:r>
              <a:endParaRPr lang="en-US" sz="2900" b="0" strike="noStrike" spc="-1">
                <a:latin typeface="Arial"/>
              </a:endParaRPr>
            </a:p>
          </p:txBody>
        </p:sp>
        <p:sp>
          <p:nvSpPr>
            <p:cNvPr id="134" name="CustomShape 6"/>
            <p:cNvSpPr/>
            <p:nvPr/>
          </p:nvSpPr>
          <p:spPr>
            <a:xfrm>
              <a:off x="4094640" y="2834640"/>
              <a:ext cx="4566600" cy="1118880"/>
            </a:xfrm>
            <a:prstGeom prst="roundRect">
              <a:avLst>
                <a:gd name="adj" fmla="val 16667"/>
              </a:avLst>
            </a:prstGeom>
            <a:solidFill>
              <a:schemeClr val="accent2">
                <a:hueOff val="1560506"/>
                <a:satOff val="-1946"/>
                <a:lumOff val="458"/>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65240" tIns="165240" rIns="110520" bIns="165240" anchor="ctr"/>
            <a:lstStyle/>
            <a:p>
              <a:pPr>
                <a:lnSpc>
                  <a:spcPct val="90000"/>
                </a:lnSpc>
                <a:spcAft>
                  <a:spcPts val="1015"/>
                </a:spcAft>
              </a:pPr>
              <a:r>
                <a:rPr lang="en-US" sz="2900" b="0" strike="noStrike" spc="-1">
                  <a:solidFill>
                    <a:srgbClr val="FFFFFF"/>
                  </a:solidFill>
                  <a:latin typeface="Arial"/>
                  <a:ea typeface="DejaVu Sans"/>
                </a:rPr>
                <a:t>request module for using FourSquare API.</a:t>
              </a:r>
              <a:endParaRPr lang="en-US" sz="2900" b="0" strike="noStrike" spc="-1">
                <a:latin typeface="Arial"/>
              </a:endParaRPr>
            </a:p>
          </p:txBody>
        </p:sp>
        <p:sp>
          <p:nvSpPr>
            <p:cNvPr id="135" name="CustomShape 7"/>
            <p:cNvSpPr/>
            <p:nvPr/>
          </p:nvSpPr>
          <p:spPr>
            <a:xfrm>
              <a:off x="4119840" y="4732920"/>
              <a:ext cx="4566600" cy="1118880"/>
            </a:xfrm>
            <a:prstGeom prst="roundRect">
              <a:avLst>
                <a:gd name="adj" fmla="val 16667"/>
              </a:avLst>
            </a:prstGeom>
            <a:solidFill>
              <a:schemeClr val="accent2">
                <a:hueOff val="3121013"/>
                <a:satOff val="-3893"/>
                <a:lumOff val="915"/>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65240" tIns="165240" rIns="110520" bIns="165240" anchor="ctr"/>
            <a:lstStyle/>
            <a:p>
              <a:pPr>
                <a:lnSpc>
                  <a:spcPct val="90000"/>
                </a:lnSpc>
                <a:spcAft>
                  <a:spcPts val="1015"/>
                </a:spcAft>
              </a:pPr>
              <a:r>
                <a:rPr lang="en-US" sz="2900" b="0" strike="noStrike" spc="-1">
                  <a:solidFill>
                    <a:srgbClr val="FFFFFF"/>
                  </a:solidFill>
                  <a:latin typeface="Arial"/>
                  <a:ea typeface="DejaVu Sans"/>
                </a:rPr>
                <a:t>geopy to get co-ordinates of City of New York.</a:t>
              </a:r>
              <a:endParaRPr lang="en-US" sz="2900" b="0" strike="noStrike" spc="-1">
                <a:latin typeface="Arial"/>
              </a:endParaRPr>
            </a:p>
          </p:txBody>
        </p:sp>
      </p:grpSp>
      <p:grpSp>
        <p:nvGrpSpPr>
          <p:cNvPr id="136" name="Group 8"/>
          <p:cNvGrpSpPr/>
          <p:nvPr/>
        </p:nvGrpSpPr>
        <p:grpSpPr>
          <a:xfrm>
            <a:off x="0" y="0"/>
            <a:ext cx="36000" cy="36000"/>
            <a:chOff x="0" y="0"/>
            <a:chExt cx="36000" cy="36000"/>
          </a:xfrm>
        </p:grpSpPr>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7" name="CustomShape 1"/>
          <p:cNvSpPr/>
          <p:nvPr/>
        </p:nvSpPr>
        <p:spPr>
          <a:xfrm>
            <a:off x="0" y="0"/>
            <a:ext cx="3489840" cy="6857280"/>
          </a:xfrm>
          <a:prstGeom prst="rect">
            <a:avLst/>
          </a:prstGeom>
          <a:solidFill>
            <a:srgbClr val="3F3F3F"/>
          </a:solidFill>
          <a:ln>
            <a:noFill/>
          </a:ln>
        </p:spPr>
        <p:style>
          <a:lnRef idx="0">
            <a:scrgbClr r="0" g="0" b="0"/>
          </a:lnRef>
          <a:fillRef idx="0">
            <a:scrgbClr r="0" g="0" b="0"/>
          </a:fillRef>
          <a:effectRef idx="0">
            <a:scrgbClr r="0" g="0" b="0"/>
          </a:effectRef>
          <a:fontRef idx="minor"/>
        </p:style>
      </p:sp>
      <p:sp>
        <p:nvSpPr>
          <p:cNvPr id="138" name="CustomShape 2"/>
          <p:cNvSpPr/>
          <p:nvPr/>
        </p:nvSpPr>
        <p:spPr>
          <a:xfrm>
            <a:off x="482760" y="623520"/>
            <a:ext cx="2522160" cy="1606320"/>
          </a:xfrm>
          <a:prstGeom prst="rect">
            <a:avLst/>
          </a:prstGeom>
          <a:noFill/>
          <a:ln w="19080">
            <a:solidFill>
              <a:srgbClr val="FFFFFF"/>
            </a:solidFill>
            <a:round/>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90000"/>
              </a:lnSpc>
            </a:pPr>
            <a:r>
              <a:rPr lang="en-US" sz="2400" b="0" strike="noStrike" spc="-1">
                <a:solidFill>
                  <a:srgbClr val="FFFFFF"/>
                </a:solidFill>
                <a:latin typeface="Arial"/>
              </a:rPr>
              <a:t>Step 1 </a:t>
            </a:r>
            <a:endParaRPr lang="en-US" sz="2400" b="0" strike="noStrike" spc="-1">
              <a:latin typeface="Arial"/>
            </a:endParaRPr>
          </a:p>
        </p:txBody>
      </p:sp>
      <p:sp>
        <p:nvSpPr>
          <p:cNvPr id="139" name="CustomShape 3"/>
          <p:cNvSpPr/>
          <p:nvPr/>
        </p:nvSpPr>
        <p:spPr>
          <a:xfrm>
            <a:off x="482760" y="2638080"/>
            <a:ext cx="2522160" cy="3414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85840" indent="-227880">
              <a:lnSpc>
                <a:spcPct val="90000"/>
              </a:lnSpc>
              <a:spcAft>
                <a:spcPts val="601"/>
              </a:spcAft>
              <a:buClr>
                <a:srgbClr val="FFFFFF"/>
              </a:buClr>
              <a:buFont typeface="Arial"/>
              <a:buChar char="•"/>
            </a:pPr>
            <a:r>
              <a:rPr lang="en-US" sz="1700" b="0" strike="noStrike" spc="-1">
                <a:solidFill>
                  <a:srgbClr val="FFFFFF"/>
                </a:solidFill>
                <a:latin typeface="Arial"/>
                <a:ea typeface="DejaVu Sans"/>
              </a:rPr>
              <a:t>Load data from  </a:t>
            </a:r>
            <a:r>
              <a:rPr lang="en-US" sz="1700" b="0" u="sng" strike="noStrike" spc="-1">
                <a:solidFill>
                  <a:srgbClr val="0000FF"/>
                </a:solidFill>
                <a:uFillTx/>
                <a:latin typeface="Arial"/>
                <a:ea typeface="DejaVu Sans"/>
                <a:hlinkClick r:id="rId2"/>
              </a:rPr>
              <a:t>https://cocl.us/new_york_dataset</a:t>
            </a:r>
            <a:r>
              <a:rPr lang="en-US" sz="1700" b="0" strike="noStrike" spc="-1">
                <a:solidFill>
                  <a:srgbClr val="FFFFFF"/>
                </a:solidFill>
                <a:latin typeface="Arial"/>
                <a:ea typeface="DejaVu Sans"/>
              </a:rPr>
              <a:t> </a:t>
            </a:r>
            <a:endParaRPr lang="en-US" sz="1700" b="0" strike="noStrike" spc="-1">
              <a:latin typeface="Arial"/>
            </a:endParaRPr>
          </a:p>
          <a:p>
            <a:pPr marL="57240">
              <a:lnSpc>
                <a:spcPct val="90000"/>
              </a:lnSpc>
              <a:spcAft>
                <a:spcPts val="601"/>
              </a:spcAft>
            </a:pPr>
            <a:r>
              <a:rPr lang="en-US" sz="1700" b="0" strike="noStrike" spc="-1">
                <a:solidFill>
                  <a:srgbClr val="FFFFFF"/>
                </a:solidFill>
                <a:latin typeface="Arial"/>
                <a:ea typeface="DejaVu Sans"/>
              </a:rPr>
              <a:t>   in pandas Dataframe.</a:t>
            </a:r>
            <a:endParaRPr lang="en-US" sz="1700" b="0" strike="noStrike" spc="-1">
              <a:latin typeface="Arial"/>
            </a:endParaRPr>
          </a:p>
          <a:p>
            <a:pPr marL="57240">
              <a:lnSpc>
                <a:spcPct val="90000"/>
              </a:lnSpc>
              <a:spcAft>
                <a:spcPts val="601"/>
              </a:spcAft>
            </a:pPr>
            <a:endParaRPr lang="en-US" sz="1700" b="0" strike="noStrike" spc="-1">
              <a:latin typeface="Arial"/>
            </a:endParaRPr>
          </a:p>
          <a:p>
            <a:pPr marL="285840" indent="-227880">
              <a:lnSpc>
                <a:spcPct val="90000"/>
              </a:lnSpc>
              <a:spcAft>
                <a:spcPts val="601"/>
              </a:spcAft>
              <a:buClr>
                <a:srgbClr val="FFFFFF"/>
              </a:buClr>
              <a:buFont typeface="Arial"/>
              <a:buChar char="•"/>
            </a:pPr>
            <a:r>
              <a:rPr lang="en-US" sz="1700" b="0" strike="noStrike" spc="-1">
                <a:solidFill>
                  <a:srgbClr val="FFFFFF"/>
                </a:solidFill>
                <a:latin typeface="Arial"/>
                <a:ea typeface="DejaVu Sans"/>
              </a:rPr>
              <a:t>Getting Latitude and Longitude for each address geopy library.</a:t>
            </a:r>
            <a:endParaRPr lang="en-US" sz="1700" b="0" strike="noStrike" spc="-1">
              <a:latin typeface="Arial"/>
            </a:endParaRPr>
          </a:p>
          <a:p>
            <a:pPr>
              <a:lnSpc>
                <a:spcPct val="90000"/>
              </a:lnSpc>
              <a:spcAft>
                <a:spcPts val="601"/>
              </a:spcAft>
            </a:pPr>
            <a:endParaRPr lang="en-US" sz="1700" b="0" strike="noStrike" spc="-1">
              <a:latin typeface="Arial"/>
            </a:endParaRPr>
          </a:p>
          <a:p>
            <a:pPr>
              <a:lnSpc>
                <a:spcPct val="90000"/>
              </a:lnSpc>
              <a:spcAft>
                <a:spcPts val="601"/>
              </a:spcAft>
            </a:pPr>
            <a:endParaRPr lang="en-US" sz="1700" b="0" strike="noStrike" spc="-1">
              <a:latin typeface="Arial"/>
            </a:endParaRPr>
          </a:p>
        </p:txBody>
      </p:sp>
      <p:pic>
        <p:nvPicPr>
          <p:cNvPr id="140" name="Content Placeholder 4"/>
          <p:cNvPicPr/>
          <p:nvPr/>
        </p:nvPicPr>
        <p:blipFill>
          <a:blip r:embed="rId3"/>
          <a:stretch/>
        </p:blipFill>
        <p:spPr>
          <a:xfrm>
            <a:off x="3973320" y="2188440"/>
            <a:ext cx="4687200" cy="2319840"/>
          </a:xfrm>
          <a:prstGeom prst="rect">
            <a:avLst/>
          </a:prstGeom>
          <a:ln>
            <a:noFill/>
          </a:ln>
        </p:spPr>
      </p:pic>
      <p:sp>
        <p:nvSpPr>
          <p:cNvPr id="141" name="CustomShape 4"/>
          <p:cNvSpPr/>
          <p:nvPr/>
        </p:nvSpPr>
        <p:spPr>
          <a:xfrm>
            <a:off x="3973320" y="4572000"/>
            <a:ext cx="7466760" cy="1171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Aft>
                <a:spcPts val="601"/>
              </a:spcAft>
            </a:pPr>
            <a:r>
              <a:rPr lang="en-US" sz="1400" b="0" strike="noStrike" spc="-1">
                <a:solidFill>
                  <a:srgbClr val="000000"/>
                </a:solidFill>
                <a:latin typeface="Arial"/>
                <a:ea typeface="DejaVu Sans"/>
              </a:rPr>
              <a:t>As result – </a:t>
            </a:r>
            <a:endParaRPr lang="en-US" sz="1400" b="0" strike="noStrike" spc="-1">
              <a:latin typeface="Arial"/>
            </a:endParaRPr>
          </a:p>
          <a:p>
            <a:pPr>
              <a:lnSpc>
                <a:spcPct val="100000"/>
              </a:lnSpc>
              <a:spcAft>
                <a:spcPts val="601"/>
              </a:spcAft>
            </a:pPr>
            <a:r>
              <a:rPr lang="en-US" sz="1400" b="0" strike="noStrike" spc="-1">
                <a:solidFill>
                  <a:srgbClr val="000000"/>
                </a:solidFill>
                <a:latin typeface="Arial"/>
                <a:ea typeface="DejaVu Sans"/>
              </a:rPr>
              <a:t>We have 306 rows like this.</a:t>
            </a:r>
            <a:endParaRPr lang="en-US" sz="1400" b="0" strike="noStrike" spc="-1">
              <a:latin typeface="Arial"/>
            </a:endParaRPr>
          </a:p>
          <a:p>
            <a:pPr>
              <a:lnSpc>
                <a:spcPct val="100000"/>
              </a:lnSpc>
              <a:spcAft>
                <a:spcPts val="601"/>
              </a:spcAft>
            </a:pPr>
            <a:endParaRPr lang="en-US" sz="1400" b="0" strike="noStrike" spc="-1">
              <a:latin typeface="Arial"/>
            </a:endParaRPr>
          </a:p>
          <a:p>
            <a:pPr>
              <a:lnSpc>
                <a:spcPct val="100000"/>
              </a:lnSpc>
              <a:spcAft>
                <a:spcPts val="601"/>
              </a:spcAft>
            </a:pPr>
            <a:endParaRPr lang="en-US" sz="1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2" name="CustomShape 1"/>
          <p:cNvSpPr/>
          <p:nvPr/>
        </p:nvSpPr>
        <p:spPr>
          <a:xfrm>
            <a:off x="5123880" y="5346720"/>
            <a:ext cx="4019400" cy="1510560"/>
          </a:xfrm>
          <a:custGeom>
            <a:avLst/>
            <a:gdLst/>
            <a:ahLst/>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rgbClr val="404040">
              <a:alpha val="85000"/>
            </a:srgbClr>
          </a:solidFill>
          <a:ln>
            <a:noFill/>
          </a:ln>
        </p:spPr>
        <p:style>
          <a:lnRef idx="2">
            <a:schemeClr val="accent1">
              <a:shade val="50000"/>
            </a:schemeClr>
          </a:lnRef>
          <a:fillRef idx="1">
            <a:schemeClr val="accent1"/>
          </a:fillRef>
          <a:effectRef idx="0">
            <a:schemeClr val="accent1"/>
          </a:effectRef>
          <a:fontRef idx="minor"/>
        </p:style>
      </p:sp>
      <p:sp>
        <p:nvSpPr>
          <p:cNvPr id="143" name="CustomShape 2"/>
          <p:cNvSpPr/>
          <p:nvPr/>
        </p:nvSpPr>
        <p:spPr>
          <a:xfrm>
            <a:off x="0" y="5346720"/>
            <a:ext cx="5509080" cy="1510560"/>
          </a:xfrm>
          <a:custGeom>
            <a:avLst/>
            <a:gdLst/>
            <a:ahLst/>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p:style>
      </p:sp>
      <p:sp>
        <p:nvSpPr>
          <p:cNvPr id="144" name="CustomShape 3"/>
          <p:cNvSpPr/>
          <p:nvPr/>
        </p:nvSpPr>
        <p:spPr>
          <a:xfrm>
            <a:off x="712440" y="5529960"/>
            <a:ext cx="4269600" cy="1095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90000"/>
              </a:lnSpc>
            </a:pPr>
            <a:r>
              <a:rPr lang="en-US" sz="2700" b="0" strike="noStrike" spc="-1">
                <a:solidFill>
                  <a:srgbClr val="303030"/>
                </a:solidFill>
                <a:latin typeface="Arial"/>
              </a:rPr>
              <a:t>Number of neighborhoods in each Borough</a:t>
            </a:r>
            <a:endParaRPr lang="en-US" sz="2700" b="0" strike="noStrike" spc="-1">
              <a:latin typeface="Arial"/>
            </a:endParaRPr>
          </a:p>
        </p:txBody>
      </p:sp>
      <p:pic>
        <p:nvPicPr>
          <p:cNvPr id="145" name="Content Placeholder 4"/>
          <p:cNvPicPr/>
          <p:nvPr/>
        </p:nvPicPr>
        <p:blipFill>
          <a:blip r:embed="rId2"/>
          <a:stretch/>
        </p:blipFill>
        <p:spPr>
          <a:xfrm>
            <a:off x="1600200" y="1046520"/>
            <a:ext cx="5700960" cy="38192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4" name="Rectangle 83">
            <a:extLst>
              <a:ext uri="{FF2B5EF4-FFF2-40B4-BE49-F238E27FC236}">
                <a16:creationId xmlns:a16="http://schemas.microsoft.com/office/drawing/2014/main" id="{3B854194-185D-494D-905C-7C7CB2E30F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85">
            <a:extLst>
              <a:ext uri="{FF2B5EF4-FFF2-40B4-BE49-F238E27FC236}">
                <a16:creationId xmlns:a16="http://schemas.microsoft.com/office/drawing/2014/main" id="{B4F5FA0D-0104-4987-8241-EFF7C85B88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8" name="Picture 87">
            <a:extLst>
              <a:ext uri="{FF2B5EF4-FFF2-40B4-BE49-F238E27FC236}">
                <a16:creationId xmlns:a16="http://schemas.microsoft.com/office/drawing/2014/main" id="{2897127E-6CEF-446C-BE87-93B7C46E49D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78" name="TextShape 1"/>
          <p:cNvSpPr txBox="1"/>
          <p:nvPr/>
        </p:nvSpPr>
        <p:spPr>
          <a:xfrm>
            <a:off x="480059" y="2053641"/>
            <a:ext cx="275187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700" b="0" strike="noStrike" kern="1200" spc="-1">
                <a:solidFill>
                  <a:srgbClr val="FFFFFF"/>
                </a:solidFill>
                <a:latin typeface="+mj-lt"/>
                <a:ea typeface="+mj-ea"/>
                <a:cs typeface="+mj-cs"/>
              </a:rPr>
              <a:t>There are 9 courses in this certification</a:t>
            </a:r>
          </a:p>
        </p:txBody>
      </p:sp>
      <p:sp>
        <p:nvSpPr>
          <p:cNvPr id="79" name="TextShape 2"/>
          <p:cNvSpPr txBox="1"/>
          <p:nvPr/>
        </p:nvSpPr>
        <p:spPr>
          <a:xfrm>
            <a:off x="4567930" y="801866"/>
            <a:ext cx="3979563" cy="5230634"/>
          </a:xfrm>
          <a:prstGeom prst="rect">
            <a:avLst/>
          </a:prstGeom>
        </p:spPr>
        <p:txBody>
          <a:bodyPr vert="horz" lIns="91440" tIns="45720" rIns="91440" bIns="45720" rtlCol="0" anchor="ctr">
            <a:normAutofit/>
          </a:bodyPr>
          <a:lstStyle/>
          <a:p>
            <a:pPr marL="432000" indent="-228600">
              <a:lnSpc>
                <a:spcPct val="90000"/>
              </a:lnSpc>
              <a:spcBef>
                <a:spcPts val="1417"/>
              </a:spcBef>
              <a:buClr>
                <a:srgbClr val="000000"/>
              </a:buClr>
              <a:buSzPct val="45000"/>
              <a:buFont typeface="Arial" panose="020B0604020202020204" pitchFamily="34" charset="0"/>
              <a:buChar char="•"/>
            </a:pPr>
            <a:endParaRPr lang="en-US" b="0" strike="noStrike" spc="-1">
              <a:solidFill>
                <a:srgbClr val="000000"/>
              </a:solidFill>
            </a:endParaRPr>
          </a:p>
          <a:p>
            <a:pPr marL="432000" indent="-228600">
              <a:lnSpc>
                <a:spcPct val="90000"/>
              </a:lnSpc>
              <a:spcBef>
                <a:spcPts val="1417"/>
              </a:spcBef>
              <a:buClr>
                <a:srgbClr val="000000"/>
              </a:buClr>
              <a:buSzPct val="45000"/>
              <a:buFont typeface="Arial" panose="020B0604020202020204" pitchFamily="34" charset="0"/>
              <a:buChar char="•"/>
            </a:pPr>
            <a:r>
              <a:rPr lang="en-US" b="0" strike="noStrike" spc="-1">
                <a:solidFill>
                  <a:srgbClr val="000000"/>
                </a:solidFill>
              </a:rPr>
              <a:t>1. What is Data Science ?</a:t>
            </a:r>
          </a:p>
          <a:p>
            <a:pPr marL="432000" indent="-228600">
              <a:lnSpc>
                <a:spcPct val="90000"/>
              </a:lnSpc>
              <a:spcBef>
                <a:spcPts val="1417"/>
              </a:spcBef>
              <a:buClr>
                <a:srgbClr val="000000"/>
              </a:buClr>
              <a:buSzPct val="45000"/>
              <a:buFont typeface="Arial" panose="020B0604020202020204" pitchFamily="34" charset="0"/>
              <a:buChar char="•"/>
            </a:pPr>
            <a:r>
              <a:rPr lang="en-US" b="0" strike="noStrike" spc="-1">
                <a:solidFill>
                  <a:srgbClr val="000000"/>
                </a:solidFill>
              </a:rPr>
              <a:t>2. Open Source tools for Data Science </a:t>
            </a:r>
          </a:p>
          <a:p>
            <a:pPr marL="432000" indent="-228600">
              <a:lnSpc>
                <a:spcPct val="90000"/>
              </a:lnSpc>
              <a:spcBef>
                <a:spcPts val="1417"/>
              </a:spcBef>
              <a:buClr>
                <a:srgbClr val="000000"/>
              </a:buClr>
              <a:buSzPct val="45000"/>
              <a:buFont typeface="Arial" panose="020B0604020202020204" pitchFamily="34" charset="0"/>
              <a:buChar char="•"/>
            </a:pPr>
            <a:r>
              <a:rPr lang="en-US" b="0" strike="noStrike" spc="-1">
                <a:solidFill>
                  <a:srgbClr val="000000"/>
                </a:solidFill>
              </a:rPr>
              <a:t>3. Data Science Methodology</a:t>
            </a:r>
          </a:p>
          <a:p>
            <a:pPr marL="432000" indent="-228600">
              <a:lnSpc>
                <a:spcPct val="90000"/>
              </a:lnSpc>
              <a:spcBef>
                <a:spcPts val="1417"/>
              </a:spcBef>
              <a:buClr>
                <a:srgbClr val="000000"/>
              </a:buClr>
              <a:buSzPct val="45000"/>
              <a:buFont typeface="Arial" panose="020B0604020202020204" pitchFamily="34" charset="0"/>
              <a:buChar char="•"/>
            </a:pPr>
            <a:r>
              <a:rPr lang="en-US" b="0" strike="noStrike" spc="-1">
                <a:solidFill>
                  <a:srgbClr val="000000"/>
                </a:solidFill>
              </a:rPr>
              <a:t>4. Python for Data Science and AI</a:t>
            </a:r>
          </a:p>
          <a:p>
            <a:pPr marL="432000" indent="-228600">
              <a:lnSpc>
                <a:spcPct val="90000"/>
              </a:lnSpc>
              <a:spcBef>
                <a:spcPts val="1417"/>
              </a:spcBef>
              <a:buClr>
                <a:srgbClr val="000000"/>
              </a:buClr>
              <a:buSzPct val="45000"/>
              <a:buFont typeface="Arial" panose="020B0604020202020204" pitchFamily="34" charset="0"/>
              <a:buChar char="•"/>
            </a:pPr>
            <a:r>
              <a:rPr lang="en-US" b="0" strike="noStrike" spc="-1">
                <a:solidFill>
                  <a:srgbClr val="000000"/>
                </a:solidFill>
              </a:rPr>
              <a:t>5. Databases and SQL for Data Science</a:t>
            </a:r>
          </a:p>
          <a:p>
            <a:pPr marL="432000" indent="-228600">
              <a:lnSpc>
                <a:spcPct val="90000"/>
              </a:lnSpc>
              <a:spcBef>
                <a:spcPts val="1417"/>
              </a:spcBef>
              <a:buClr>
                <a:srgbClr val="000000"/>
              </a:buClr>
              <a:buSzPct val="45000"/>
              <a:buFont typeface="Arial" panose="020B0604020202020204" pitchFamily="34" charset="0"/>
              <a:buChar char="•"/>
            </a:pPr>
            <a:r>
              <a:rPr lang="en-US" b="0" strike="noStrike" spc="-1">
                <a:solidFill>
                  <a:srgbClr val="000000"/>
                </a:solidFill>
              </a:rPr>
              <a:t>6. Data Analysis with Python</a:t>
            </a:r>
          </a:p>
          <a:p>
            <a:pPr marL="432000" indent="-228600">
              <a:lnSpc>
                <a:spcPct val="90000"/>
              </a:lnSpc>
              <a:spcBef>
                <a:spcPts val="1417"/>
              </a:spcBef>
              <a:buClr>
                <a:srgbClr val="000000"/>
              </a:buClr>
              <a:buSzPct val="45000"/>
              <a:buFont typeface="Arial" panose="020B0604020202020204" pitchFamily="34" charset="0"/>
              <a:buChar char="•"/>
            </a:pPr>
            <a:r>
              <a:rPr lang="en-US" b="0" strike="noStrike" spc="-1">
                <a:solidFill>
                  <a:srgbClr val="000000"/>
                </a:solidFill>
              </a:rPr>
              <a:t>7. Data visualization with  Python</a:t>
            </a:r>
          </a:p>
          <a:p>
            <a:pPr marL="432000" indent="-228600">
              <a:lnSpc>
                <a:spcPct val="90000"/>
              </a:lnSpc>
              <a:spcBef>
                <a:spcPts val="1417"/>
              </a:spcBef>
              <a:buClr>
                <a:srgbClr val="000000"/>
              </a:buClr>
              <a:buSzPct val="45000"/>
              <a:buFont typeface="Arial" panose="020B0604020202020204" pitchFamily="34" charset="0"/>
              <a:buChar char="•"/>
            </a:pPr>
            <a:r>
              <a:rPr lang="en-US" b="0" strike="noStrike" spc="-1">
                <a:solidFill>
                  <a:srgbClr val="000000"/>
                </a:solidFill>
              </a:rPr>
              <a:t>8. Machine Learning with Python</a:t>
            </a:r>
          </a:p>
          <a:p>
            <a:pPr marL="432000" indent="-228600">
              <a:lnSpc>
                <a:spcPct val="90000"/>
              </a:lnSpc>
              <a:spcBef>
                <a:spcPts val="1417"/>
              </a:spcBef>
              <a:buClr>
                <a:srgbClr val="000000"/>
              </a:buClr>
              <a:buSzPct val="45000"/>
              <a:buFont typeface="Arial" panose="020B0604020202020204" pitchFamily="34" charset="0"/>
              <a:buChar char="•"/>
            </a:pPr>
            <a:r>
              <a:rPr lang="en-US" b="0" strike="noStrike" spc="-1">
                <a:solidFill>
                  <a:srgbClr val="000000"/>
                </a:solidFill>
              </a:rPr>
              <a:t>9. Applied Data Science Capstone</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6" name="CustomShape 1"/>
          <p:cNvSpPr/>
          <p:nvPr/>
        </p:nvSpPr>
        <p:spPr>
          <a:xfrm rot="16200000">
            <a:off x="691560" y="799920"/>
            <a:ext cx="2199600" cy="2506320"/>
          </a:xfrm>
          <a:prstGeom prst="downArrow">
            <a:avLst>
              <a:gd name="adj1" fmla="val 100000"/>
              <a:gd name="adj2" fmla="val 15788"/>
            </a:avLst>
          </a:prstGeom>
          <a:solidFill>
            <a:srgbClr val="404040"/>
          </a:solidFill>
          <a:ln w="54000">
            <a:noFill/>
          </a:ln>
        </p:spPr>
        <p:style>
          <a:lnRef idx="2">
            <a:schemeClr val="accent1">
              <a:shade val="50000"/>
            </a:schemeClr>
          </a:lnRef>
          <a:fillRef idx="1">
            <a:schemeClr val="accent1"/>
          </a:fillRef>
          <a:effectRef idx="0">
            <a:schemeClr val="accent1"/>
          </a:effectRef>
          <a:fontRef idx="minor"/>
        </p:style>
      </p:sp>
      <p:sp>
        <p:nvSpPr>
          <p:cNvPr id="147" name="CustomShape 2"/>
          <p:cNvSpPr/>
          <p:nvPr/>
        </p:nvSpPr>
        <p:spPr>
          <a:xfrm>
            <a:off x="725040" y="1204200"/>
            <a:ext cx="2001240" cy="1780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2800" b="0" strike="noStrike" spc="-1">
                <a:solidFill>
                  <a:srgbClr val="FFFFFF"/>
                </a:solidFill>
                <a:latin typeface="Arial"/>
              </a:rPr>
              <a:t>Step 2 </a:t>
            </a:r>
            <a:endParaRPr lang="en-US" sz="2800" b="0" strike="noStrike" spc="-1">
              <a:latin typeface="Arial"/>
            </a:endParaRPr>
          </a:p>
        </p:txBody>
      </p:sp>
      <p:sp>
        <p:nvSpPr>
          <p:cNvPr id="148" name="CustomShape 3"/>
          <p:cNvSpPr/>
          <p:nvPr/>
        </p:nvSpPr>
        <p:spPr>
          <a:xfrm>
            <a:off x="725040" y="3404520"/>
            <a:ext cx="2001240" cy="2426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85840" indent="-227880">
              <a:lnSpc>
                <a:spcPct val="90000"/>
              </a:lnSpc>
              <a:spcAft>
                <a:spcPts val="601"/>
              </a:spcAft>
              <a:buClr>
                <a:srgbClr val="000000"/>
              </a:buClr>
              <a:buFont typeface="Arial"/>
              <a:buChar char="•"/>
            </a:pPr>
            <a:r>
              <a:rPr lang="en-US" sz="1400" b="0" strike="noStrike" spc="-1">
                <a:solidFill>
                  <a:srgbClr val="000000"/>
                </a:solidFill>
                <a:latin typeface="Arial"/>
                <a:ea typeface="DejaVu Sans"/>
              </a:rPr>
              <a:t>Filter out which Borough and Neighborhood have maximum number of Indian Restaurants using FourSquare API.</a:t>
            </a:r>
            <a:endParaRPr lang="en-US" sz="1400" b="0" strike="noStrike" spc="-1">
              <a:latin typeface="Arial"/>
            </a:endParaRPr>
          </a:p>
          <a:p>
            <a:pPr marL="57240">
              <a:lnSpc>
                <a:spcPct val="90000"/>
              </a:lnSpc>
              <a:spcAft>
                <a:spcPts val="601"/>
              </a:spcAft>
            </a:pPr>
            <a:endParaRPr lang="en-US" sz="1400" b="0" strike="noStrike" spc="-1">
              <a:latin typeface="Arial"/>
            </a:endParaRPr>
          </a:p>
          <a:p>
            <a:pPr marL="57240">
              <a:lnSpc>
                <a:spcPct val="90000"/>
              </a:lnSpc>
              <a:spcAft>
                <a:spcPts val="601"/>
              </a:spcAft>
            </a:pPr>
            <a:endParaRPr lang="en-US" sz="1400" b="0" strike="noStrike" spc="-1">
              <a:latin typeface="Arial"/>
            </a:endParaRPr>
          </a:p>
          <a:p>
            <a:pPr marL="57240">
              <a:lnSpc>
                <a:spcPct val="90000"/>
              </a:lnSpc>
              <a:spcAft>
                <a:spcPts val="601"/>
              </a:spcAft>
            </a:pPr>
            <a:endParaRPr lang="en-US" sz="1400" b="0" strike="noStrike" spc="-1">
              <a:latin typeface="Arial"/>
            </a:endParaRPr>
          </a:p>
        </p:txBody>
      </p:sp>
      <p:pic>
        <p:nvPicPr>
          <p:cNvPr id="149" name="Picture 7"/>
          <p:cNvPicPr/>
          <p:nvPr/>
        </p:nvPicPr>
        <p:blipFill>
          <a:blip r:embed="rId2"/>
          <a:stretch/>
        </p:blipFill>
        <p:spPr>
          <a:xfrm>
            <a:off x="3496680" y="1710720"/>
            <a:ext cx="5177160" cy="3313080"/>
          </a:xfrm>
          <a:prstGeom prst="rect">
            <a:avLst/>
          </a:prstGeom>
          <a:ln>
            <a:noFill/>
          </a:ln>
        </p:spPr>
      </p:pic>
      <p:sp>
        <p:nvSpPr>
          <p:cNvPr id="150" name="CustomShape 4"/>
          <p:cNvSpPr/>
          <p:nvPr/>
        </p:nvSpPr>
        <p:spPr>
          <a:xfrm>
            <a:off x="1295280" y="5562720"/>
            <a:ext cx="63237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000000"/>
                </a:solidFill>
                <a:latin typeface="Arial"/>
                <a:ea typeface="DejaVu Sans"/>
              </a:rPr>
              <a:t>Result </a:t>
            </a:r>
            <a:r>
              <a:rPr lang="en-US" sz="1800" b="0" strike="noStrike" spc="-1">
                <a:solidFill>
                  <a:srgbClr val="000000"/>
                </a:solidFill>
                <a:latin typeface="Arial"/>
                <a:ea typeface="DejaVu Sans"/>
              </a:rPr>
              <a:t>– </a:t>
            </a:r>
            <a:r>
              <a:rPr lang="en-US" sz="1800" b="0" strike="noStrike" spc="-1">
                <a:solidFill>
                  <a:srgbClr val="595959"/>
                </a:solidFill>
                <a:latin typeface="Arial"/>
                <a:ea typeface="DejaVu Sans"/>
              </a:rPr>
              <a:t>Queens has maximum number of Restaurants</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1" name="CustomShape 1"/>
          <p:cNvSpPr/>
          <p:nvPr/>
        </p:nvSpPr>
        <p:spPr>
          <a:xfrm rot="16200000">
            <a:off x="691560" y="799920"/>
            <a:ext cx="2199600" cy="2506320"/>
          </a:xfrm>
          <a:prstGeom prst="downArrow">
            <a:avLst>
              <a:gd name="adj1" fmla="val 100000"/>
              <a:gd name="adj2" fmla="val 15788"/>
            </a:avLst>
          </a:prstGeom>
          <a:solidFill>
            <a:srgbClr val="404040"/>
          </a:solidFill>
          <a:ln w="54000">
            <a:noFill/>
          </a:ln>
        </p:spPr>
        <p:style>
          <a:lnRef idx="2">
            <a:schemeClr val="accent1">
              <a:shade val="50000"/>
            </a:schemeClr>
          </a:lnRef>
          <a:fillRef idx="1">
            <a:schemeClr val="accent1"/>
          </a:fillRef>
          <a:effectRef idx="0">
            <a:schemeClr val="accent1"/>
          </a:effectRef>
          <a:fontRef idx="minor"/>
        </p:style>
      </p:sp>
      <p:sp>
        <p:nvSpPr>
          <p:cNvPr id="152" name="CustomShape 2"/>
          <p:cNvSpPr/>
          <p:nvPr/>
        </p:nvSpPr>
        <p:spPr>
          <a:xfrm>
            <a:off x="725040" y="1204200"/>
            <a:ext cx="2001240" cy="1780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2800" b="0" strike="noStrike" spc="-1">
                <a:solidFill>
                  <a:srgbClr val="FFFFFF"/>
                </a:solidFill>
                <a:latin typeface="Arial"/>
              </a:rPr>
              <a:t>Step 2 </a:t>
            </a:r>
            <a:endParaRPr lang="en-US" sz="2800" b="0" strike="noStrike" spc="-1">
              <a:latin typeface="Arial"/>
            </a:endParaRPr>
          </a:p>
        </p:txBody>
      </p:sp>
      <p:sp>
        <p:nvSpPr>
          <p:cNvPr id="153" name="CustomShape 3"/>
          <p:cNvSpPr/>
          <p:nvPr/>
        </p:nvSpPr>
        <p:spPr>
          <a:xfrm>
            <a:off x="725040" y="3404520"/>
            <a:ext cx="2001240" cy="2426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85840" indent="-227880">
              <a:lnSpc>
                <a:spcPct val="90000"/>
              </a:lnSpc>
              <a:spcAft>
                <a:spcPts val="601"/>
              </a:spcAft>
              <a:buClr>
                <a:srgbClr val="000000"/>
              </a:buClr>
              <a:buFont typeface="Arial"/>
              <a:buChar char="•"/>
            </a:pPr>
            <a:r>
              <a:rPr lang="en-US" sz="1400" b="0" strike="noStrike" spc="-1">
                <a:solidFill>
                  <a:srgbClr val="000000"/>
                </a:solidFill>
                <a:latin typeface="Arial"/>
                <a:ea typeface="DejaVu Sans"/>
              </a:rPr>
              <a:t>Filter out which Borough and Neighborhood have maximum number of Indian Restaurants using FourSquare API.</a:t>
            </a:r>
            <a:endParaRPr lang="en-US" sz="1400" b="0" strike="noStrike" spc="-1">
              <a:latin typeface="Arial"/>
            </a:endParaRPr>
          </a:p>
          <a:p>
            <a:pPr marL="57240">
              <a:lnSpc>
                <a:spcPct val="90000"/>
              </a:lnSpc>
              <a:spcAft>
                <a:spcPts val="601"/>
              </a:spcAft>
            </a:pPr>
            <a:endParaRPr lang="en-US" sz="1400" b="0" strike="noStrike" spc="-1">
              <a:latin typeface="Arial"/>
            </a:endParaRPr>
          </a:p>
          <a:p>
            <a:pPr marL="57240">
              <a:lnSpc>
                <a:spcPct val="90000"/>
              </a:lnSpc>
              <a:spcAft>
                <a:spcPts val="601"/>
              </a:spcAft>
            </a:pPr>
            <a:endParaRPr lang="en-US" sz="1400" b="0" strike="noStrike" spc="-1">
              <a:latin typeface="Arial"/>
            </a:endParaRPr>
          </a:p>
          <a:p>
            <a:pPr marL="57240">
              <a:lnSpc>
                <a:spcPct val="90000"/>
              </a:lnSpc>
              <a:spcAft>
                <a:spcPts val="601"/>
              </a:spcAft>
            </a:pPr>
            <a:endParaRPr lang="en-US" sz="1400" b="0" strike="noStrike" spc="-1">
              <a:latin typeface="Arial"/>
            </a:endParaRPr>
          </a:p>
        </p:txBody>
      </p:sp>
      <p:sp>
        <p:nvSpPr>
          <p:cNvPr id="154" name="CustomShape 4"/>
          <p:cNvSpPr/>
          <p:nvPr/>
        </p:nvSpPr>
        <p:spPr>
          <a:xfrm>
            <a:off x="1295280" y="5562720"/>
            <a:ext cx="63237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000000"/>
                </a:solidFill>
                <a:latin typeface="Arial"/>
                <a:ea typeface="DejaVu Sans"/>
              </a:rPr>
              <a:t>Result </a:t>
            </a:r>
            <a:r>
              <a:rPr lang="en-US" sz="1800" b="0" strike="noStrike" spc="-1">
                <a:solidFill>
                  <a:srgbClr val="000000"/>
                </a:solidFill>
                <a:latin typeface="Arial"/>
                <a:ea typeface="DejaVu Sans"/>
              </a:rPr>
              <a:t>– </a:t>
            </a:r>
            <a:r>
              <a:rPr lang="en-US" sz="1800" b="0" strike="noStrike" spc="-1">
                <a:solidFill>
                  <a:srgbClr val="595959"/>
                </a:solidFill>
                <a:latin typeface="Arial"/>
                <a:ea typeface="DejaVu Sans"/>
              </a:rPr>
              <a:t>Floral Park has maximum number of Restaurants</a:t>
            </a:r>
            <a:endParaRPr lang="en-US" sz="1800" b="0" strike="noStrike" spc="-1">
              <a:latin typeface="Arial"/>
            </a:endParaRPr>
          </a:p>
        </p:txBody>
      </p:sp>
      <p:pic>
        <p:nvPicPr>
          <p:cNvPr id="155" name="Picture 3"/>
          <p:cNvPicPr/>
          <p:nvPr/>
        </p:nvPicPr>
        <p:blipFill>
          <a:blip r:embed="rId2"/>
          <a:stretch/>
        </p:blipFill>
        <p:spPr>
          <a:xfrm>
            <a:off x="3352680" y="1259640"/>
            <a:ext cx="4876200" cy="34506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6" name="CustomShape 1"/>
          <p:cNvSpPr/>
          <p:nvPr/>
        </p:nvSpPr>
        <p:spPr>
          <a:xfrm>
            <a:off x="283680" y="343440"/>
            <a:ext cx="8578440" cy="1843560"/>
          </a:xfrm>
          <a:prstGeom prst="rect">
            <a:avLst/>
          </a:prstGeom>
          <a:solidFill>
            <a:srgbClr val="404040"/>
          </a:solidFill>
          <a:ln w="127080">
            <a:solidFill>
              <a:srgbClr val="404040"/>
            </a:solidFill>
            <a:round/>
          </a:ln>
        </p:spPr>
        <p:style>
          <a:lnRef idx="2">
            <a:schemeClr val="accent1">
              <a:shade val="50000"/>
            </a:schemeClr>
          </a:lnRef>
          <a:fillRef idx="1">
            <a:schemeClr val="accent1"/>
          </a:fillRef>
          <a:effectRef idx="0">
            <a:schemeClr val="accent1"/>
          </a:effectRef>
          <a:fontRef idx="minor"/>
        </p:style>
      </p:sp>
      <p:sp>
        <p:nvSpPr>
          <p:cNvPr id="157" name="CustomShape 2"/>
          <p:cNvSpPr/>
          <p:nvPr/>
        </p:nvSpPr>
        <p:spPr>
          <a:xfrm>
            <a:off x="394560" y="466560"/>
            <a:ext cx="8354160" cy="929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gn="ctr">
              <a:lnSpc>
                <a:spcPct val="90000"/>
              </a:lnSpc>
            </a:pPr>
            <a:r>
              <a:rPr lang="en-US" sz="4300" b="0" strike="noStrike" spc="-1">
                <a:solidFill>
                  <a:srgbClr val="FFFFFF"/>
                </a:solidFill>
                <a:latin typeface="Arial"/>
              </a:rPr>
              <a:t>List of Restaurants in Floral Park</a:t>
            </a:r>
            <a:endParaRPr lang="en-US" sz="4300" b="0" strike="noStrike" spc="-1">
              <a:latin typeface="Arial"/>
            </a:endParaRPr>
          </a:p>
        </p:txBody>
      </p:sp>
      <p:sp>
        <p:nvSpPr>
          <p:cNvPr id="158" name="Line 3"/>
          <p:cNvSpPr/>
          <p:nvPr/>
        </p:nvSpPr>
        <p:spPr>
          <a:xfrm>
            <a:off x="1657080" y="1448280"/>
            <a:ext cx="5829480" cy="360"/>
          </a:xfrm>
          <a:prstGeom prst="line">
            <a:avLst/>
          </a:prstGeom>
          <a:ln w="22320">
            <a:solidFill>
              <a:srgbClr val="D9D9D9"/>
            </a:solidFill>
            <a:round/>
          </a:ln>
        </p:spPr>
        <p:style>
          <a:lnRef idx="1">
            <a:schemeClr val="accent1"/>
          </a:lnRef>
          <a:fillRef idx="0">
            <a:schemeClr val="accent1"/>
          </a:fillRef>
          <a:effectRef idx="0">
            <a:schemeClr val="accent1"/>
          </a:effectRef>
          <a:fontRef idx="minor"/>
        </p:style>
      </p:sp>
      <p:pic>
        <p:nvPicPr>
          <p:cNvPr id="159" name="Content Placeholder 4"/>
          <p:cNvPicPr/>
          <p:nvPr/>
        </p:nvPicPr>
        <p:blipFill>
          <a:blip r:embed="rId2"/>
          <a:stretch/>
        </p:blipFill>
        <p:spPr>
          <a:xfrm>
            <a:off x="797760" y="2509920"/>
            <a:ext cx="7506720" cy="39970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0" name="CustomShape 1"/>
          <p:cNvSpPr/>
          <p:nvPr/>
        </p:nvSpPr>
        <p:spPr>
          <a:xfrm>
            <a:off x="0" y="651600"/>
            <a:ext cx="9143280" cy="7358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61" name="CustomShape 2"/>
          <p:cNvSpPr/>
          <p:nvPr/>
        </p:nvSpPr>
        <p:spPr>
          <a:xfrm>
            <a:off x="628560" y="672840"/>
            <a:ext cx="7886160" cy="714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2800" b="0" strike="noStrike" spc="-1">
                <a:solidFill>
                  <a:srgbClr val="FFFFFF"/>
                </a:solidFill>
                <a:latin typeface="Arial"/>
              </a:rPr>
              <a:t>Step 3</a:t>
            </a:r>
            <a:endParaRPr lang="en-US" sz="2800" b="0" strike="noStrike" spc="-1">
              <a:latin typeface="Arial"/>
            </a:endParaRPr>
          </a:p>
        </p:txBody>
      </p:sp>
      <p:sp>
        <p:nvSpPr>
          <p:cNvPr id="162" name="CustomShape 3"/>
          <p:cNvSpPr/>
          <p:nvPr/>
        </p:nvSpPr>
        <p:spPr>
          <a:xfrm>
            <a:off x="1071720" y="1597320"/>
            <a:ext cx="7000200" cy="869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343080" indent="-342360" algn="ctr">
              <a:lnSpc>
                <a:spcPct val="100000"/>
              </a:lnSpc>
              <a:spcBef>
                <a:spcPts val="281"/>
              </a:spcBef>
              <a:buClr>
                <a:srgbClr val="000000"/>
              </a:buClr>
              <a:buFont typeface="Arial"/>
              <a:buChar char="•"/>
            </a:pPr>
            <a:r>
              <a:rPr lang="en-US" sz="1400" b="0" strike="noStrike" spc="-1">
                <a:solidFill>
                  <a:srgbClr val="000000"/>
                </a:solidFill>
                <a:latin typeface="Arial"/>
              </a:rPr>
              <a:t>Get likes, ratings, tips on each of Indian Restaurant using FourSquare API</a:t>
            </a:r>
            <a:endParaRPr lang="en-US" sz="1400" b="0" strike="noStrike" spc="-1">
              <a:latin typeface="Arial"/>
            </a:endParaRPr>
          </a:p>
          <a:p>
            <a:pPr algn="ctr">
              <a:lnSpc>
                <a:spcPct val="100000"/>
              </a:lnSpc>
              <a:spcBef>
                <a:spcPts val="281"/>
              </a:spcBef>
            </a:pPr>
            <a:endParaRPr lang="en-US" sz="1400" b="0" strike="noStrike" spc="-1">
              <a:latin typeface="Arial"/>
            </a:endParaRPr>
          </a:p>
        </p:txBody>
      </p:sp>
      <p:pic>
        <p:nvPicPr>
          <p:cNvPr id="163" name="Picture 4"/>
          <p:cNvPicPr/>
          <p:nvPr/>
        </p:nvPicPr>
        <p:blipFill>
          <a:blip r:embed="rId2"/>
          <a:stretch/>
        </p:blipFill>
        <p:spPr>
          <a:xfrm>
            <a:off x="628560" y="3206880"/>
            <a:ext cx="7886160" cy="20300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4" name="CustomShape 1"/>
          <p:cNvSpPr/>
          <p:nvPr/>
        </p:nvSpPr>
        <p:spPr>
          <a:xfrm>
            <a:off x="-7560" y="0"/>
            <a:ext cx="3051720" cy="68572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65" name="CustomShape 2"/>
          <p:cNvSpPr/>
          <p:nvPr/>
        </p:nvSpPr>
        <p:spPr>
          <a:xfrm>
            <a:off x="482760" y="640080"/>
            <a:ext cx="2321640" cy="5612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0" strike="noStrike" spc="-1">
                <a:solidFill>
                  <a:srgbClr val="FFFFFF"/>
                </a:solidFill>
                <a:latin typeface="Arial"/>
              </a:rPr>
              <a:t>Result</a:t>
            </a:r>
            <a:endParaRPr lang="en-US" sz="4400" b="0" strike="noStrike" spc="-1">
              <a:latin typeface="Arial"/>
            </a:endParaRPr>
          </a:p>
        </p:txBody>
      </p:sp>
      <p:sp>
        <p:nvSpPr>
          <p:cNvPr id="166" name="CustomShape 3"/>
          <p:cNvSpPr/>
          <p:nvPr/>
        </p:nvSpPr>
        <p:spPr>
          <a:xfrm>
            <a:off x="3524760" y="533520"/>
            <a:ext cx="5135760" cy="2484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343080" indent="-342360">
              <a:lnSpc>
                <a:spcPct val="100000"/>
              </a:lnSpc>
              <a:spcBef>
                <a:spcPts val="479"/>
              </a:spcBef>
              <a:buClr>
                <a:srgbClr val="558ED5"/>
              </a:buClr>
              <a:buFont typeface="Arial"/>
              <a:buChar char="•"/>
            </a:pPr>
            <a:r>
              <a:rPr lang="en-US" sz="2400" b="0" strike="noStrike" spc="-1">
                <a:solidFill>
                  <a:srgbClr val="558ED5"/>
                </a:solidFill>
                <a:latin typeface="Arial"/>
              </a:rPr>
              <a:t>Restaurant with maximum like </a:t>
            </a:r>
            <a:endParaRPr lang="en-US" sz="2400" b="0" strike="noStrike" spc="-1">
              <a:latin typeface="Arial"/>
            </a:endParaRPr>
          </a:p>
          <a:p>
            <a:pPr>
              <a:lnSpc>
                <a:spcPct val="100000"/>
              </a:lnSpc>
              <a:spcBef>
                <a:spcPts val="479"/>
              </a:spcBef>
            </a:pPr>
            <a:endParaRPr lang="en-US" sz="2400" b="0" strike="noStrike" spc="-1">
              <a:latin typeface="Arial"/>
            </a:endParaRPr>
          </a:p>
        </p:txBody>
      </p:sp>
      <p:pic>
        <p:nvPicPr>
          <p:cNvPr id="167" name="Picture 4"/>
          <p:cNvPicPr/>
          <p:nvPr/>
        </p:nvPicPr>
        <p:blipFill>
          <a:blip r:embed="rId2"/>
          <a:stretch/>
        </p:blipFill>
        <p:spPr>
          <a:xfrm>
            <a:off x="3281400" y="2514600"/>
            <a:ext cx="5634720" cy="19717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8" name="CustomShape 1"/>
          <p:cNvSpPr/>
          <p:nvPr/>
        </p:nvSpPr>
        <p:spPr>
          <a:xfrm>
            <a:off x="-7560" y="0"/>
            <a:ext cx="3051720" cy="68572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69" name="CustomShape 2"/>
          <p:cNvSpPr/>
          <p:nvPr/>
        </p:nvSpPr>
        <p:spPr>
          <a:xfrm>
            <a:off x="482760" y="640080"/>
            <a:ext cx="2321640" cy="5612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0" strike="noStrike" spc="-1">
                <a:solidFill>
                  <a:srgbClr val="FFFFFF"/>
                </a:solidFill>
                <a:latin typeface="Arial"/>
              </a:rPr>
              <a:t>Result</a:t>
            </a:r>
            <a:endParaRPr lang="en-US" sz="4400" b="0" strike="noStrike" spc="-1">
              <a:latin typeface="Arial"/>
            </a:endParaRPr>
          </a:p>
        </p:txBody>
      </p:sp>
      <p:sp>
        <p:nvSpPr>
          <p:cNvPr id="170" name="CustomShape 3"/>
          <p:cNvSpPr/>
          <p:nvPr/>
        </p:nvSpPr>
        <p:spPr>
          <a:xfrm>
            <a:off x="3318480" y="640080"/>
            <a:ext cx="5443560" cy="2484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343080" indent="-342360">
              <a:lnSpc>
                <a:spcPct val="100000"/>
              </a:lnSpc>
              <a:spcBef>
                <a:spcPts val="479"/>
              </a:spcBef>
              <a:buClr>
                <a:srgbClr val="558ED5"/>
              </a:buClr>
              <a:buFont typeface="Arial"/>
              <a:buChar char="•"/>
            </a:pPr>
            <a:r>
              <a:rPr lang="en-US" sz="2400" b="0" strike="noStrike" spc="-1">
                <a:solidFill>
                  <a:srgbClr val="558ED5"/>
                </a:solidFill>
                <a:latin typeface="Arial"/>
              </a:rPr>
              <a:t>Restaurant having maximum Rating </a:t>
            </a:r>
            <a:endParaRPr lang="en-US" sz="2400" b="0" strike="noStrike" spc="-1">
              <a:latin typeface="Arial"/>
            </a:endParaRPr>
          </a:p>
          <a:p>
            <a:pPr>
              <a:lnSpc>
                <a:spcPct val="100000"/>
              </a:lnSpc>
              <a:spcBef>
                <a:spcPts val="360"/>
              </a:spcBef>
            </a:pPr>
            <a:endParaRPr lang="en-US" sz="2400" b="0" strike="noStrike" spc="-1">
              <a:latin typeface="Arial"/>
            </a:endParaRPr>
          </a:p>
        </p:txBody>
      </p:sp>
      <p:pic>
        <p:nvPicPr>
          <p:cNvPr id="171" name="Picture 5"/>
          <p:cNvPicPr/>
          <p:nvPr/>
        </p:nvPicPr>
        <p:blipFill>
          <a:blip r:embed="rId2"/>
          <a:stretch/>
        </p:blipFill>
        <p:spPr>
          <a:xfrm>
            <a:off x="3295080" y="2504880"/>
            <a:ext cx="5781960" cy="20664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2" name="CustomShape 1"/>
          <p:cNvSpPr/>
          <p:nvPr/>
        </p:nvSpPr>
        <p:spPr>
          <a:xfrm>
            <a:off x="363240" y="470880"/>
            <a:ext cx="3285000" cy="5891400"/>
          </a:xfrm>
          <a:custGeom>
            <a:avLst/>
            <a:gdLst/>
            <a:ahLst/>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173" name="CustomShape 2"/>
          <p:cNvSpPr/>
          <p:nvPr/>
        </p:nvSpPr>
        <p:spPr>
          <a:xfrm>
            <a:off x="647280" y="1011960"/>
            <a:ext cx="2561400" cy="479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3700" b="0" strike="noStrike" spc="-1">
                <a:solidFill>
                  <a:srgbClr val="FFFFFF"/>
                </a:solidFill>
                <a:latin typeface="Arial"/>
              </a:rPr>
              <a:t>Conclusion</a:t>
            </a:r>
            <a:endParaRPr lang="en-US" sz="3700" b="0" strike="noStrike" spc="-1">
              <a:latin typeface="Arial"/>
            </a:endParaRPr>
          </a:p>
        </p:txBody>
      </p:sp>
      <p:grpSp>
        <p:nvGrpSpPr>
          <p:cNvPr id="174" name="Group 3"/>
          <p:cNvGrpSpPr/>
          <p:nvPr/>
        </p:nvGrpSpPr>
        <p:grpSpPr>
          <a:xfrm>
            <a:off x="3895560" y="970920"/>
            <a:ext cx="4884480" cy="4884480"/>
            <a:chOff x="3895560" y="970920"/>
            <a:chExt cx="4884480" cy="4884480"/>
          </a:xfrm>
        </p:grpSpPr>
        <p:sp>
          <p:nvSpPr>
            <p:cNvPr id="175" name="CustomShape 4"/>
            <p:cNvSpPr/>
            <p:nvPr/>
          </p:nvSpPr>
          <p:spPr>
            <a:xfrm>
              <a:off x="3895560" y="970920"/>
              <a:ext cx="4884480" cy="4884480"/>
            </a:xfrm>
            <a:prstGeom prst="diamond">
              <a:avLst/>
            </a:prstGeom>
            <a:solidFill>
              <a:schemeClr val="accent2">
                <a:tint val="40000"/>
                <a:hueOff val="0"/>
                <a:satOff val="0"/>
                <a:lumOff val="0"/>
                <a:alphaOff val="0"/>
              </a:schemeClr>
            </a:solidFill>
            <a:ln>
              <a:noFill/>
            </a:ln>
          </p:spPr>
          <p:style>
            <a:lnRef idx="0">
              <a:scrgbClr r="0" g="0" b="0"/>
            </a:lnRef>
            <a:fillRef idx="0">
              <a:scrgbClr r="0" g="0" b="0"/>
            </a:fillRef>
            <a:effectRef idx="0">
              <a:scrgbClr r="0" g="0" b="0"/>
            </a:effectRef>
            <a:fontRef idx="minor"/>
          </p:style>
        </p:sp>
        <p:sp>
          <p:nvSpPr>
            <p:cNvPr id="176" name="CustomShape 5"/>
            <p:cNvSpPr/>
            <p:nvPr/>
          </p:nvSpPr>
          <p:spPr>
            <a:xfrm>
              <a:off x="4359960" y="1434960"/>
              <a:ext cx="1904400" cy="1904400"/>
            </a:xfrm>
            <a:prstGeom prst="roundRect">
              <a:avLst>
                <a:gd name="adj" fmla="val 16667"/>
              </a:avLst>
            </a:prstGeom>
            <a:solidFill>
              <a:schemeClr val="accent2">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50120" tIns="150120" rIns="57240" bIns="150480" anchor="ctr"/>
            <a:lstStyle/>
            <a:p>
              <a:pPr algn="ctr">
                <a:lnSpc>
                  <a:spcPct val="90000"/>
                </a:lnSpc>
                <a:spcAft>
                  <a:spcPts val="524"/>
                </a:spcAft>
              </a:pPr>
              <a:r>
                <a:rPr lang="en-US" sz="1500" b="0" strike="noStrike" spc="-1">
                  <a:solidFill>
                    <a:srgbClr val="FFFFFF"/>
                  </a:solidFill>
                  <a:latin typeface="Arial"/>
                  <a:ea typeface="DejaVu Sans"/>
                </a:rPr>
                <a:t>Astoria(Queens), Blissville(Queens), Civic Center(Manhattan) are some of the best neighborhoods for indian cuisine.</a:t>
              </a:r>
              <a:endParaRPr lang="en-US" sz="1500" b="0" strike="noStrike" spc="-1">
                <a:latin typeface="Arial"/>
              </a:endParaRPr>
            </a:p>
          </p:txBody>
        </p:sp>
        <p:sp>
          <p:nvSpPr>
            <p:cNvPr id="177" name="CustomShape 6"/>
            <p:cNvSpPr/>
            <p:nvPr/>
          </p:nvSpPr>
          <p:spPr>
            <a:xfrm>
              <a:off x="6411600" y="1434960"/>
              <a:ext cx="1904400" cy="1904400"/>
            </a:xfrm>
            <a:prstGeom prst="roundRect">
              <a:avLst>
                <a:gd name="adj" fmla="val 16667"/>
              </a:avLst>
            </a:prstGeom>
            <a:solidFill>
              <a:schemeClr val="accent3">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50120" tIns="150120" rIns="57240" bIns="150480" anchor="ctr"/>
            <a:lstStyle/>
            <a:p>
              <a:pPr algn="ctr">
                <a:lnSpc>
                  <a:spcPct val="90000"/>
                </a:lnSpc>
                <a:spcAft>
                  <a:spcPts val="524"/>
                </a:spcAft>
              </a:pPr>
              <a:r>
                <a:rPr lang="en-US" sz="1500" b="0" strike="noStrike" spc="-1">
                  <a:solidFill>
                    <a:srgbClr val="FFFFFF"/>
                  </a:solidFill>
                  <a:latin typeface="Arial"/>
                  <a:ea typeface="DejaVu Sans"/>
                </a:rPr>
                <a:t>Manhattan have potential Indian Resturant Market</a:t>
              </a:r>
              <a:endParaRPr lang="en-US" sz="1500" b="0" strike="noStrike" spc="-1">
                <a:latin typeface="Arial"/>
              </a:endParaRPr>
            </a:p>
          </p:txBody>
        </p:sp>
        <p:sp>
          <p:nvSpPr>
            <p:cNvPr id="178" name="CustomShape 7"/>
            <p:cNvSpPr/>
            <p:nvPr/>
          </p:nvSpPr>
          <p:spPr>
            <a:xfrm>
              <a:off x="4359960" y="3486960"/>
              <a:ext cx="1904400" cy="1904400"/>
            </a:xfrm>
            <a:prstGeom prst="roundRect">
              <a:avLst>
                <a:gd name="adj" fmla="val 16667"/>
              </a:avLst>
            </a:prstGeom>
            <a:solidFill>
              <a:schemeClr val="accent4">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50120" tIns="150120" rIns="57240" bIns="150480" anchor="ctr"/>
            <a:lstStyle/>
            <a:p>
              <a:pPr algn="ctr">
                <a:lnSpc>
                  <a:spcPct val="90000"/>
                </a:lnSpc>
                <a:spcAft>
                  <a:spcPts val="524"/>
                </a:spcAft>
              </a:pPr>
              <a:r>
                <a:rPr lang="en-US" sz="1500" b="0" strike="noStrike" spc="-1">
                  <a:solidFill>
                    <a:srgbClr val="FFFFFF"/>
                  </a:solidFill>
                  <a:latin typeface="Arial"/>
                  <a:ea typeface="DejaVu Sans"/>
                </a:rPr>
                <a:t>Staten Island ranks last in average rating of Indian Restaurants.</a:t>
              </a:r>
              <a:endParaRPr lang="en-US" sz="1500" b="0" strike="noStrike" spc="-1">
                <a:latin typeface="Arial"/>
              </a:endParaRPr>
            </a:p>
          </p:txBody>
        </p:sp>
        <p:sp>
          <p:nvSpPr>
            <p:cNvPr id="179" name="CustomShape 8"/>
            <p:cNvSpPr/>
            <p:nvPr/>
          </p:nvSpPr>
          <p:spPr>
            <a:xfrm>
              <a:off x="6411600" y="3486960"/>
              <a:ext cx="1904400" cy="1904400"/>
            </a:xfrm>
            <a:prstGeom prst="roundRect">
              <a:avLst>
                <a:gd name="adj" fmla="val 16667"/>
              </a:avLst>
            </a:prstGeom>
            <a:solidFill>
              <a:schemeClr val="accent5">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50120" tIns="150120" rIns="57240" bIns="150480" anchor="ctr"/>
            <a:lstStyle/>
            <a:p>
              <a:pPr algn="ctr">
                <a:lnSpc>
                  <a:spcPct val="90000"/>
                </a:lnSpc>
                <a:spcAft>
                  <a:spcPts val="524"/>
                </a:spcAft>
              </a:pPr>
              <a:r>
                <a:rPr lang="en-US" sz="1500" b="0" strike="noStrike" spc="-1">
                  <a:solidFill>
                    <a:srgbClr val="FFFFFF"/>
                  </a:solidFill>
                  <a:latin typeface="Arial"/>
                  <a:ea typeface="DejaVu Sans"/>
                </a:rPr>
                <a:t>Manhattan is the best place to stay if you prefer Indian Cuisine.</a:t>
              </a:r>
              <a:endParaRPr lang="en-US" sz="1500" b="0" strike="noStrike" spc="-1">
                <a:latin typeface="Arial"/>
              </a:endParaRPr>
            </a:p>
          </p:txBody>
        </p:sp>
      </p:grpSp>
      <p:grpSp>
        <p:nvGrpSpPr>
          <p:cNvPr id="180" name="Group 9"/>
          <p:cNvGrpSpPr/>
          <p:nvPr/>
        </p:nvGrpSpPr>
        <p:grpSpPr>
          <a:xfrm>
            <a:off x="0" y="0"/>
            <a:ext cx="36000" cy="36000"/>
            <a:chOff x="0" y="0"/>
            <a:chExt cx="36000" cy="36000"/>
          </a:xfrm>
        </p:grpSpPr>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1" name="CustomShape 1"/>
          <p:cNvSpPr/>
          <p:nvPr/>
        </p:nvSpPr>
        <p:spPr>
          <a:xfrm>
            <a:off x="0" y="0"/>
            <a:ext cx="4567320" cy="6857280"/>
          </a:xfrm>
          <a:prstGeom prst="rect">
            <a:avLst/>
          </a:prstGeom>
          <a:gradFill rotWithShape="0">
            <a:gsLst>
              <a:gs pos="0">
                <a:srgbClr val="CC3A18"/>
              </a:gs>
              <a:gs pos="25000">
                <a:srgbClr val="CC3A18"/>
              </a:gs>
              <a:gs pos="94000">
                <a:schemeClr val="bg2">
                  <a:lumMod val="25000"/>
                </a:schemeClr>
              </a:gs>
              <a:gs pos="100000">
                <a:schemeClr val="bg2">
                  <a:lumMod val="25000"/>
                </a:schemeClr>
              </a:gs>
            </a:gsLst>
            <a:lin ang="4200000"/>
          </a:gradFill>
          <a:ln>
            <a:noFill/>
          </a:ln>
        </p:spPr>
        <p:style>
          <a:lnRef idx="2">
            <a:schemeClr val="accent1">
              <a:shade val="50000"/>
            </a:schemeClr>
          </a:lnRef>
          <a:fillRef idx="1">
            <a:schemeClr val="accent1"/>
          </a:fillRef>
          <a:effectRef idx="0">
            <a:schemeClr val="accent1"/>
          </a:effectRef>
          <a:fontRef idx="minor"/>
        </p:style>
      </p:sp>
      <p:pic>
        <p:nvPicPr>
          <p:cNvPr id="182" name="Picture 9"/>
          <p:cNvPicPr/>
          <p:nvPr/>
        </p:nvPicPr>
        <p:blipFill>
          <a:blip r:embed="rId2"/>
          <a:stretch/>
        </p:blipFill>
        <p:spPr>
          <a:xfrm>
            <a:off x="0" y="0"/>
            <a:ext cx="9143280" cy="6857280"/>
          </a:xfrm>
          <a:prstGeom prst="rect">
            <a:avLst/>
          </a:prstGeom>
          <a:ln>
            <a:noFill/>
          </a:ln>
        </p:spPr>
      </p:pic>
      <p:sp>
        <p:nvSpPr>
          <p:cNvPr id="183" name="CustomShape 2"/>
          <p:cNvSpPr/>
          <p:nvPr/>
        </p:nvSpPr>
        <p:spPr>
          <a:xfrm>
            <a:off x="479880" y="2053800"/>
            <a:ext cx="2751120" cy="275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0" strike="noStrike" spc="-1" dirty="0">
                <a:solidFill>
                  <a:srgbClr val="FFFFFF"/>
                </a:solidFill>
                <a:latin typeface="Arial"/>
              </a:rPr>
              <a:t>Limitation	</a:t>
            </a:r>
            <a:endParaRPr lang="en-US" sz="4400" b="0" strike="noStrike" spc="-1" dirty="0">
              <a:latin typeface="Arial"/>
            </a:endParaRPr>
          </a:p>
        </p:txBody>
      </p:sp>
      <p:sp>
        <p:nvSpPr>
          <p:cNvPr id="184" name="CustomShape 3"/>
          <p:cNvSpPr/>
          <p:nvPr/>
        </p:nvSpPr>
        <p:spPr>
          <a:xfrm>
            <a:off x="4267080" y="801720"/>
            <a:ext cx="4279680" cy="5230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100000"/>
              </a:lnSpc>
              <a:spcBef>
                <a:spcPts val="420"/>
              </a:spcBef>
            </a:pPr>
            <a:endParaRPr lang="en-US" sz="1800" b="0" strike="noStrike" spc="-1">
              <a:latin typeface="Arial"/>
            </a:endParaRPr>
          </a:p>
          <a:p>
            <a:pPr>
              <a:lnSpc>
                <a:spcPct val="100000"/>
              </a:lnSpc>
              <a:spcBef>
                <a:spcPts val="420"/>
              </a:spcBef>
            </a:pPr>
            <a:r>
              <a:rPr lang="en-US" sz="2100" b="0" strike="noStrike" spc="-1">
                <a:solidFill>
                  <a:srgbClr val="E46C0A"/>
                </a:solidFill>
                <a:latin typeface="Arial"/>
              </a:rPr>
              <a:t>The accuracy of data depends purely depends on the data provided by FourSquare</a:t>
            </a:r>
            <a:endParaRPr lang="en-US" sz="2100" b="0" strike="noStrike" spc="-1">
              <a:latin typeface="Arial"/>
            </a:endParaRPr>
          </a:p>
          <a:p>
            <a:pPr>
              <a:lnSpc>
                <a:spcPct val="100000"/>
              </a:lnSpc>
              <a:spcBef>
                <a:spcPts val="420"/>
              </a:spcBef>
            </a:pPr>
            <a:endParaRPr lang="en-US" sz="21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5" name="CustomShape 1"/>
          <p:cNvSpPr/>
          <p:nvPr/>
        </p:nvSpPr>
        <p:spPr>
          <a:xfrm>
            <a:off x="356760" y="0"/>
            <a:ext cx="8182080" cy="6857280"/>
          </a:xfrm>
          <a:prstGeom prst="rect">
            <a:avLst/>
          </a:prstGeom>
          <a:gradFill rotWithShape="0">
            <a:gsLst>
              <a:gs pos="0">
                <a:srgbClr val="009ED8"/>
              </a:gs>
              <a:gs pos="25000">
                <a:srgbClr val="009ED8"/>
              </a:gs>
              <a:gs pos="94000">
                <a:schemeClr val="bg2">
                  <a:lumMod val="25000"/>
                </a:schemeClr>
              </a:gs>
              <a:gs pos="100000">
                <a:schemeClr val="bg2">
                  <a:lumMod val="25000"/>
                </a:schemeClr>
              </a:gs>
            </a:gsLst>
            <a:lin ang="4200000"/>
          </a:gradFill>
          <a:ln>
            <a:noFill/>
          </a:ln>
        </p:spPr>
        <p:style>
          <a:lnRef idx="2">
            <a:schemeClr val="accent1">
              <a:shade val="50000"/>
            </a:schemeClr>
          </a:lnRef>
          <a:fillRef idx="1">
            <a:schemeClr val="accent1"/>
          </a:fillRef>
          <a:effectRef idx="0">
            <a:schemeClr val="accent1"/>
          </a:effectRef>
          <a:fontRef idx="minor"/>
        </p:style>
      </p:sp>
      <p:sp>
        <p:nvSpPr>
          <p:cNvPr id="186" name="CustomShape 2"/>
          <p:cNvSpPr/>
          <p:nvPr/>
        </p:nvSpPr>
        <p:spPr>
          <a:xfrm>
            <a:off x="2284200" y="4074840"/>
            <a:ext cx="4578120" cy="681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gn="ctr">
              <a:lnSpc>
                <a:spcPct val="90000"/>
              </a:lnSpc>
              <a:spcBef>
                <a:spcPts val="1001"/>
              </a:spcBef>
            </a:pPr>
            <a:r>
              <a:rPr lang="en-US" sz="2400" b="0" strike="noStrike" spc="-1">
                <a:solidFill>
                  <a:srgbClr val="FFFFFF"/>
                </a:solidFill>
                <a:latin typeface="Arial"/>
                <a:ea typeface="DejaVu Sans"/>
              </a:rPr>
              <a:t>Any queries ?</a:t>
            </a:r>
            <a:endParaRPr lang="en-US" sz="2400" b="0" strike="noStrike" spc="-1">
              <a:latin typeface="Arial"/>
            </a:endParaRPr>
          </a:p>
        </p:txBody>
      </p:sp>
      <p:pic>
        <p:nvPicPr>
          <p:cNvPr id="187" name="Picture 15"/>
          <p:cNvPicPr/>
          <p:nvPr/>
        </p:nvPicPr>
        <p:blipFill>
          <a:blip r:embed="rId2"/>
          <a:stretch/>
        </p:blipFill>
        <p:spPr>
          <a:xfrm>
            <a:off x="0" y="0"/>
            <a:ext cx="9143280" cy="6857280"/>
          </a:xfrm>
          <a:prstGeom prst="rect">
            <a:avLst/>
          </a:prstGeom>
          <a:ln>
            <a:noFill/>
          </a:ln>
        </p:spPr>
      </p:pic>
      <p:sp>
        <p:nvSpPr>
          <p:cNvPr id="188" name="CustomShape 3"/>
          <p:cNvSpPr/>
          <p:nvPr/>
        </p:nvSpPr>
        <p:spPr>
          <a:xfrm>
            <a:off x="2284200" y="2043720"/>
            <a:ext cx="4578120" cy="2030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gn="ctr">
              <a:lnSpc>
                <a:spcPct val="90000"/>
              </a:lnSpc>
            </a:pPr>
            <a:r>
              <a:rPr lang="en-US" sz="6000" b="0" strike="noStrike" spc="-1">
                <a:solidFill>
                  <a:srgbClr val="FFFFFF"/>
                </a:solidFill>
                <a:latin typeface="Arial"/>
              </a:rPr>
              <a:t>Thank you</a:t>
            </a:r>
            <a:endParaRPr lang="en-US" sz="6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6" name="Rectangle 85">
            <a:extLst>
              <a:ext uri="{FF2B5EF4-FFF2-40B4-BE49-F238E27FC236}">
                <a16:creationId xmlns:a16="http://schemas.microsoft.com/office/drawing/2014/main" id="{3B854194-185D-494D-905C-7C7CB2E30F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B4F5FA0D-0104-4987-8241-EFF7C85B88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0" name="Picture 89">
            <a:extLst>
              <a:ext uri="{FF2B5EF4-FFF2-40B4-BE49-F238E27FC236}">
                <a16:creationId xmlns:a16="http://schemas.microsoft.com/office/drawing/2014/main" id="{2897127E-6CEF-446C-BE87-93B7C46E49D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0" name="TextShape 1"/>
          <p:cNvSpPr txBox="1"/>
          <p:nvPr/>
        </p:nvSpPr>
        <p:spPr>
          <a:xfrm>
            <a:off x="480059" y="2053641"/>
            <a:ext cx="275187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0" strike="noStrike" kern="1200" spc="-1">
                <a:solidFill>
                  <a:srgbClr val="FFFFFF"/>
                </a:solidFill>
                <a:latin typeface="+mj-lt"/>
                <a:ea typeface="+mj-ea"/>
                <a:cs typeface="+mj-cs"/>
              </a:rPr>
              <a:t>1. What is  Data Science?</a:t>
            </a:r>
          </a:p>
        </p:txBody>
      </p:sp>
      <p:sp>
        <p:nvSpPr>
          <p:cNvPr id="81" name="TextShape 2"/>
          <p:cNvSpPr txBox="1"/>
          <p:nvPr/>
        </p:nvSpPr>
        <p:spPr>
          <a:xfrm>
            <a:off x="4567930" y="801866"/>
            <a:ext cx="3979563" cy="5230634"/>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endParaRPr lang="en-US" sz="2100" b="0" strike="noStrike" spc="-1">
              <a:solidFill>
                <a:srgbClr val="000000"/>
              </a:solidFill>
            </a:endParaRPr>
          </a:p>
          <a:p>
            <a:pPr indent="-228600">
              <a:lnSpc>
                <a:spcPct val="90000"/>
              </a:lnSpc>
              <a:spcAft>
                <a:spcPts val="600"/>
              </a:spcAft>
              <a:buFont typeface="Arial" panose="020B0604020202020204" pitchFamily="34" charset="0"/>
              <a:buChar char="•"/>
            </a:pPr>
            <a:r>
              <a:rPr lang="en-US" sz="2100" b="0" strike="noStrike" spc="-1">
                <a:solidFill>
                  <a:srgbClr val="000000"/>
                </a:solidFill>
              </a:rPr>
              <a:t>Data science is the art of uncovering the insights and trends that are hiding behind data. It's when you translate data into a story. So use storytelling to generate insight. And with these insights, you can make strategic choices for a company or an institution.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7" name="Rectangle 96">
            <a:extLst>
              <a:ext uri="{FF2B5EF4-FFF2-40B4-BE49-F238E27FC236}">
                <a16:creationId xmlns:a16="http://schemas.microsoft.com/office/drawing/2014/main" id="{3B854194-185D-494D-905C-7C7CB2E30F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B4F5FA0D-0104-4987-8241-EFF7C85B88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1" name="Picture 100">
            <a:extLst>
              <a:ext uri="{FF2B5EF4-FFF2-40B4-BE49-F238E27FC236}">
                <a16:creationId xmlns:a16="http://schemas.microsoft.com/office/drawing/2014/main" id="{2897127E-6CEF-446C-BE87-93B7C46E49D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2" name="TextShape 1"/>
          <p:cNvSpPr txBox="1"/>
          <p:nvPr/>
        </p:nvSpPr>
        <p:spPr>
          <a:xfrm>
            <a:off x="480059" y="2053641"/>
            <a:ext cx="275187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700" b="0" strike="noStrike" kern="1200" spc="-1" dirty="0">
                <a:solidFill>
                  <a:srgbClr val="FFFFFF"/>
                </a:solidFill>
                <a:latin typeface="+mj-lt"/>
                <a:ea typeface="+mj-ea"/>
                <a:cs typeface="+mj-cs"/>
              </a:rPr>
              <a:t>2. Open Source tools for Data Science </a:t>
            </a:r>
          </a:p>
        </p:txBody>
      </p:sp>
      <p:sp>
        <p:nvSpPr>
          <p:cNvPr id="83" name="TextShape 2"/>
          <p:cNvSpPr txBox="1"/>
          <p:nvPr/>
        </p:nvSpPr>
        <p:spPr>
          <a:xfrm>
            <a:off x="4567930" y="801866"/>
            <a:ext cx="3979563" cy="5230634"/>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100" b="0" strike="noStrike" spc="-1" dirty="0">
                <a:solidFill>
                  <a:srgbClr val="000000"/>
                </a:solidFill>
              </a:rPr>
              <a:t>In this course, I have learned about various open source tools for Data Science.</a:t>
            </a:r>
          </a:p>
          <a:p>
            <a:pPr indent="-228600">
              <a:lnSpc>
                <a:spcPct val="90000"/>
              </a:lnSpc>
              <a:spcAft>
                <a:spcPts val="600"/>
              </a:spcAft>
              <a:buFont typeface="Arial" panose="020B0604020202020204" pitchFamily="34" charset="0"/>
              <a:buChar char="•"/>
            </a:pPr>
            <a:r>
              <a:rPr lang="en-US" sz="2100" b="0" strike="noStrike" spc="-1" dirty="0">
                <a:solidFill>
                  <a:srgbClr val="000000"/>
                </a:solidFill>
              </a:rPr>
              <a:t>Skill Network Labs</a:t>
            </a:r>
          </a:p>
          <a:p>
            <a:pPr indent="-228600">
              <a:lnSpc>
                <a:spcPct val="90000"/>
              </a:lnSpc>
              <a:spcAft>
                <a:spcPts val="600"/>
              </a:spcAft>
              <a:buFont typeface="Arial" panose="020B0604020202020204" pitchFamily="34" charset="0"/>
              <a:buChar char="•"/>
            </a:pPr>
            <a:r>
              <a:rPr lang="en-US" sz="2100" b="0" strike="noStrike" spc="-1">
                <a:solidFill>
                  <a:srgbClr val="000000"/>
                </a:solidFill>
              </a:rPr>
              <a:t>Jupyter</a:t>
            </a:r>
            <a:r>
              <a:rPr lang="en-US" sz="2100" b="0" strike="noStrike" spc="-1" dirty="0">
                <a:solidFill>
                  <a:srgbClr val="000000"/>
                </a:solidFill>
              </a:rPr>
              <a:t> Notebooks</a:t>
            </a:r>
          </a:p>
          <a:p>
            <a:pPr indent="-228600">
              <a:lnSpc>
                <a:spcPct val="90000"/>
              </a:lnSpc>
              <a:spcAft>
                <a:spcPts val="600"/>
              </a:spcAft>
              <a:buFont typeface="Arial" panose="020B0604020202020204" pitchFamily="34" charset="0"/>
              <a:buChar char="•"/>
            </a:pPr>
            <a:r>
              <a:rPr lang="en-US" sz="2100" b="0" strike="noStrike" spc="-1" dirty="0">
                <a:solidFill>
                  <a:srgbClr val="000000"/>
                </a:solidFill>
              </a:rPr>
              <a:t>Apache Zeppelin Notebooks</a:t>
            </a:r>
          </a:p>
          <a:p>
            <a:pPr indent="-228600">
              <a:lnSpc>
                <a:spcPct val="90000"/>
              </a:lnSpc>
              <a:spcAft>
                <a:spcPts val="600"/>
              </a:spcAft>
              <a:buFont typeface="Arial" panose="020B0604020202020204" pitchFamily="34" charset="0"/>
              <a:buChar char="•"/>
            </a:pPr>
            <a:r>
              <a:rPr lang="en-US" sz="2100" b="0" strike="noStrike" spc="-1">
                <a:solidFill>
                  <a:srgbClr val="000000"/>
                </a:solidFill>
              </a:rPr>
              <a:t>Rstudio</a:t>
            </a:r>
            <a:r>
              <a:rPr lang="en-US" sz="2100" b="0" strike="noStrike" spc="-1" dirty="0">
                <a:solidFill>
                  <a:srgbClr val="000000"/>
                </a:solidFill>
              </a:rPr>
              <a:t> IDE</a:t>
            </a:r>
          </a:p>
          <a:p>
            <a:pPr indent="-228600">
              <a:lnSpc>
                <a:spcPct val="90000"/>
              </a:lnSpc>
              <a:spcAft>
                <a:spcPts val="600"/>
              </a:spcAft>
              <a:buFont typeface="Arial" panose="020B0604020202020204" pitchFamily="34" charset="0"/>
              <a:buChar char="•"/>
            </a:pPr>
            <a:r>
              <a:rPr lang="en-US" sz="2100" b="0" strike="noStrike" spc="-1" dirty="0">
                <a:solidFill>
                  <a:srgbClr val="000000"/>
                </a:solidFill>
              </a:rPr>
              <a:t>IBM Watson studio</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0" name="Rectangle 89">
            <a:extLst>
              <a:ext uri="{FF2B5EF4-FFF2-40B4-BE49-F238E27FC236}">
                <a16:creationId xmlns:a16="http://schemas.microsoft.com/office/drawing/2014/main" id="{3B854194-185D-494D-905C-7C7CB2E30F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B4F5FA0D-0104-4987-8241-EFF7C85B88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4" name="Picture 93">
            <a:extLst>
              <a:ext uri="{FF2B5EF4-FFF2-40B4-BE49-F238E27FC236}">
                <a16:creationId xmlns:a16="http://schemas.microsoft.com/office/drawing/2014/main" id="{2897127E-6CEF-446C-BE87-93B7C46E49D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4" name="TextShape 1"/>
          <p:cNvSpPr txBox="1"/>
          <p:nvPr/>
        </p:nvSpPr>
        <p:spPr>
          <a:xfrm>
            <a:off x="480059" y="2053641"/>
            <a:ext cx="275187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0" strike="noStrike" kern="1200" spc="-1" dirty="0">
                <a:solidFill>
                  <a:srgbClr val="FFFFFF"/>
                </a:solidFill>
                <a:latin typeface="+mj-lt"/>
                <a:ea typeface="+mj-ea"/>
                <a:cs typeface="+mj-cs"/>
              </a:rPr>
              <a:t>3. Data Science Methodology</a:t>
            </a:r>
          </a:p>
        </p:txBody>
      </p:sp>
      <p:sp>
        <p:nvSpPr>
          <p:cNvPr id="85" name="TextShape 2"/>
          <p:cNvSpPr txBox="1"/>
          <p:nvPr/>
        </p:nvSpPr>
        <p:spPr>
          <a:xfrm>
            <a:off x="4567930" y="801866"/>
            <a:ext cx="3979563" cy="5230634"/>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100" b="0" strike="noStrike" spc="-1">
                <a:solidFill>
                  <a:srgbClr val="000000"/>
                </a:solidFill>
              </a:rPr>
              <a:t>In this course I have learned about the major steps involved in tackling a data science problem. - The major steps involved in practicing data science, from forming a concrete business or research problem, to collecting and analyzing data, to building a model, and understanding the feedback after model deployment. - How data scientists think!.</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 name="Rectangle 91">
            <a:extLst>
              <a:ext uri="{FF2B5EF4-FFF2-40B4-BE49-F238E27FC236}">
                <a16:creationId xmlns:a16="http://schemas.microsoft.com/office/drawing/2014/main" id="{3B854194-185D-494D-905C-7C7CB2E30F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B4F5FA0D-0104-4987-8241-EFF7C85B88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6" name="Picture 95">
            <a:extLst>
              <a:ext uri="{FF2B5EF4-FFF2-40B4-BE49-F238E27FC236}">
                <a16:creationId xmlns:a16="http://schemas.microsoft.com/office/drawing/2014/main" id="{2897127E-6CEF-446C-BE87-93B7C46E49D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6" name="TextShape 1"/>
          <p:cNvSpPr txBox="1"/>
          <p:nvPr/>
        </p:nvSpPr>
        <p:spPr>
          <a:xfrm>
            <a:off x="480059" y="2053641"/>
            <a:ext cx="275187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strike="noStrike" kern="1200" spc="-1">
                <a:solidFill>
                  <a:srgbClr val="FFFFFF"/>
                </a:solidFill>
                <a:latin typeface="+mj-lt"/>
                <a:ea typeface="+mj-ea"/>
                <a:cs typeface="+mj-cs"/>
              </a:rPr>
              <a:t>4. Python for Data Science and AI</a:t>
            </a:r>
            <a:endParaRPr lang="en-US" sz="4400" b="0" strike="noStrike" kern="1200" spc="-1">
              <a:solidFill>
                <a:srgbClr val="FFFFFF"/>
              </a:solidFill>
              <a:latin typeface="+mj-lt"/>
              <a:ea typeface="+mj-ea"/>
              <a:cs typeface="+mj-cs"/>
            </a:endParaRPr>
          </a:p>
        </p:txBody>
      </p:sp>
      <p:sp>
        <p:nvSpPr>
          <p:cNvPr id="87" name="TextShape 2"/>
          <p:cNvSpPr txBox="1"/>
          <p:nvPr/>
        </p:nvSpPr>
        <p:spPr>
          <a:xfrm>
            <a:off x="4567930" y="801866"/>
            <a:ext cx="3979563" cy="5230634"/>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100" b="0" strike="noStrike" spc="-1">
                <a:solidFill>
                  <a:srgbClr val="000000"/>
                </a:solidFill>
              </a:rPr>
              <a:t>In this course I have learned about Python Basics like types, expressions, variables, string operations, lists, tuples, sets, dictionaries, Loops, objects and classes, file handling, pandas and numpy.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4" name="Rectangle 93">
            <a:extLst>
              <a:ext uri="{FF2B5EF4-FFF2-40B4-BE49-F238E27FC236}">
                <a16:creationId xmlns:a16="http://schemas.microsoft.com/office/drawing/2014/main" id="{3B854194-185D-494D-905C-7C7CB2E30F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a:extLst>
              <a:ext uri="{FF2B5EF4-FFF2-40B4-BE49-F238E27FC236}">
                <a16:creationId xmlns:a16="http://schemas.microsoft.com/office/drawing/2014/main" id="{B4F5FA0D-0104-4987-8241-EFF7C85B88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Picture 97">
            <a:extLst>
              <a:ext uri="{FF2B5EF4-FFF2-40B4-BE49-F238E27FC236}">
                <a16:creationId xmlns:a16="http://schemas.microsoft.com/office/drawing/2014/main" id="{2897127E-6CEF-446C-BE87-93B7C46E49D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8" name="TextShape 1"/>
          <p:cNvSpPr txBox="1"/>
          <p:nvPr/>
        </p:nvSpPr>
        <p:spPr>
          <a:xfrm>
            <a:off x="480059" y="2053641"/>
            <a:ext cx="275187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700" b="1" strike="noStrike" kern="1200" spc="-1" dirty="0">
                <a:solidFill>
                  <a:srgbClr val="FFFFFF"/>
                </a:solidFill>
                <a:latin typeface="+mj-lt"/>
                <a:ea typeface="+mj-ea"/>
                <a:cs typeface="+mj-cs"/>
              </a:rPr>
              <a:t>5. Databases and SQL for Data Science</a:t>
            </a:r>
            <a:endParaRPr lang="en-US" sz="3700" b="0" strike="noStrike" kern="1200" spc="-1" dirty="0">
              <a:solidFill>
                <a:srgbClr val="FFFFFF"/>
              </a:solidFill>
              <a:latin typeface="+mj-lt"/>
              <a:ea typeface="+mj-ea"/>
              <a:cs typeface="+mj-cs"/>
            </a:endParaRPr>
          </a:p>
        </p:txBody>
      </p:sp>
      <p:sp>
        <p:nvSpPr>
          <p:cNvPr id="89" name="TextShape 2"/>
          <p:cNvSpPr txBox="1"/>
          <p:nvPr/>
        </p:nvSpPr>
        <p:spPr>
          <a:xfrm>
            <a:off x="4567930" y="801866"/>
            <a:ext cx="3979563" cy="5230634"/>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900" b="0" strike="noStrike" spc="-1">
                <a:solidFill>
                  <a:srgbClr val="000000"/>
                </a:solidFill>
              </a:rPr>
              <a:t>In this course, I have learned about relational database concepts  that helps to apply foundational knowledge of the SQL language, performing SQL access in a data science environment. The emphasis in this course is on hands-on and practical learning. I have also created some database instances in the cloud. I have done series of hands-on labs, practice building and running SQL queries in this lab. I have  also learned how we can access databases from Jupyter notebooks using SQL and Python.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6" name="Rectangle 95">
            <a:extLst>
              <a:ext uri="{FF2B5EF4-FFF2-40B4-BE49-F238E27FC236}">
                <a16:creationId xmlns:a16="http://schemas.microsoft.com/office/drawing/2014/main" id="{3B854194-185D-494D-905C-7C7CB2E30F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B4F5FA0D-0104-4987-8241-EFF7C85B88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0" name="Picture 99">
            <a:extLst>
              <a:ext uri="{FF2B5EF4-FFF2-40B4-BE49-F238E27FC236}">
                <a16:creationId xmlns:a16="http://schemas.microsoft.com/office/drawing/2014/main" id="{2897127E-6CEF-446C-BE87-93B7C46E49D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0" name="TextShape 1"/>
          <p:cNvSpPr txBox="1"/>
          <p:nvPr/>
        </p:nvSpPr>
        <p:spPr>
          <a:xfrm>
            <a:off x="480059" y="2053641"/>
            <a:ext cx="275187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strike="noStrike" kern="1200" spc="-1">
                <a:solidFill>
                  <a:srgbClr val="FFFFFF"/>
                </a:solidFill>
                <a:latin typeface="+mj-lt"/>
                <a:ea typeface="+mj-ea"/>
                <a:cs typeface="+mj-cs"/>
              </a:rPr>
              <a:t>6. Data Analysis with Python</a:t>
            </a:r>
            <a:endParaRPr lang="en-US" sz="4400" b="0" strike="noStrike" kern="1200" spc="-1">
              <a:solidFill>
                <a:srgbClr val="FFFFFF"/>
              </a:solidFill>
              <a:latin typeface="+mj-lt"/>
              <a:ea typeface="+mj-ea"/>
              <a:cs typeface="+mj-cs"/>
            </a:endParaRPr>
          </a:p>
        </p:txBody>
      </p:sp>
      <p:sp>
        <p:nvSpPr>
          <p:cNvPr id="91" name="TextShape 2"/>
          <p:cNvSpPr txBox="1"/>
          <p:nvPr/>
        </p:nvSpPr>
        <p:spPr>
          <a:xfrm>
            <a:off x="4567930" y="801866"/>
            <a:ext cx="3979563" cy="5230634"/>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100" b="0" strike="noStrike" spc="-1">
                <a:solidFill>
                  <a:srgbClr val="000000"/>
                </a:solidFill>
              </a:rPr>
              <a:t>In this course I have learned about Importing Datasets, Cleaning the Data , Data frame manipulation, Summarizing the Data. It includes following parts: Data Analysis libraries, use of Pandas, Numpy and Scipy libraries to work with a sample dataset. I have used this library to load, manipulate, analyze, and visualize cool datasets.</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8" name="Rectangle 97">
            <a:extLst>
              <a:ext uri="{FF2B5EF4-FFF2-40B4-BE49-F238E27FC236}">
                <a16:creationId xmlns:a16="http://schemas.microsoft.com/office/drawing/2014/main" id="{3B854194-185D-494D-905C-7C7CB2E30F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B4F5FA0D-0104-4987-8241-EFF7C85B88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 name="Picture 101">
            <a:extLst>
              <a:ext uri="{FF2B5EF4-FFF2-40B4-BE49-F238E27FC236}">
                <a16:creationId xmlns:a16="http://schemas.microsoft.com/office/drawing/2014/main" id="{2897127E-6CEF-446C-BE87-93B7C46E49D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2" name="TextShape 1"/>
          <p:cNvSpPr txBox="1"/>
          <p:nvPr/>
        </p:nvSpPr>
        <p:spPr>
          <a:xfrm>
            <a:off x="480059" y="2053641"/>
            <a:ext cx="275187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0" strike="noStrike" kern="1200" spc="-1">
                <a:solidFill>
                  <a:srgbClr val="FFFFFF"/>
                </a:solidFill>
                <a:latin typeface="+mj-lt"/>
                <a:ea typeface="+mj-ea"/>
                <a:cs typeface="+mj-cs"/>
              </a:rPr>
              <a:t>7. Data visualization with  Python</a:t>
            </a:r>
          </a:p>
        </p:txBody>
      </p:sp>
      <p:sp>
        <p:nvSpPr>
          <p:cNvPr id="93" name="TextShape 2"/>
          <p:cNvSpPr txBox="1"/>
          <p:nvPr/>
        </p:nvSpPr>
        <p:spPr>
          <a:xfrm>
            <a:off x="4567930" y="801866"/>
            <a:ext cx="3979563" cy="5230634"/>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100" b="0" strike="noStrike" spc="-1">
                <a:solidFill>
                  <a:srgbClr val="000000"/>
                </a:solidFill>
              </a:rPr>
              <a:t>This course was all about several data visualization libraries in Python like Matplotlib, Seaborn, and Folium and how we can tell a compelling story by visualizing the data and findings from the data</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黄绿色">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1279</Words>
  <Application>Microsoft Office PowerPoint</Application>
  <PresentationFormat>全屏显示(4:3)</PresentationFormat>
  <Paragraphs>108</Paragraphs>
  <Slides>28</Slides>
  <Notes>0</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28</vt:i4>
      </vt:variant>
    </vt:vector>
  </HeadingPairs>
  <TitlesOfParts>
    <vt:vector size="37" baseType="lpstr">
      <vt:lpstr>DejaVu Sans</vt:lpstr>
      <vt:lpstr>等线</vt:lpstr>
      <vt:lpstr>等线 Light</vt:lpstr>
      <vt:lpstr>Arial</vt:lpstr>
      <vt:lpstr>Calibri</vt:lpstr>
      <vt:lpstr>Symbol</vt:lpstr>
      <vt:lpstr>Wingdings</vt:lpstr>
      <vt:lpstr>Office Theme</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Chawla, Mahima</dc:creator>
  <cp:lastModifiedBy>Chloe</cp:lastModifiedBy>
  <cp:revision>2</cp:revision>
  <dcterms:created xsi:type="dcterms:W3CDTF">2019-10-05T02:54:49Z</dcterms:created>
  <dcterms:modified xsi:type="dcterms:W3CDTF">2020-05-22T16:24:43Z</dcterms:modified>
</cp:coreProperties>
</file>