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5400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61D3C-FEE8-0449-BECE-3A3A2FC1B4E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EF008-B2F7-6945-BC76-4CB8CB0E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7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EC39-3421-8D49-B7A7-C3717EFAEE94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1B5B-CC5B-1643-8B96-B72237E777FA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FD7E-741A-C042-AD8D-875D3DF52E4A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F710-35B2-4F40-9154-F85C53AD9F28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F54-2978-9F43-BD73-A5B8E3252FFB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961A-5841-AB44-AF72-FDE345D0CF23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4843-3BD7-E04B-B3D4-A9D31A76926F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AB53-7A73-F142-820A-2C0A713FBBFB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FA5C-315A-F74A-8499-2F43F0EB195A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EC85-12A3-9441-8443-4DED546AB202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F280-7EA8-3E4D-8DEF-597221BA3370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2EF8-B4C3-2A44-A395-4AABD948707C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9141-2814-6845-B13B-314EE3F7B231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A2FB-53C2-1C40-B8CC-C869594B77BF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21E0-4DD4-2A44-93B3-1CE6A07D94C4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1812-F465-9F4E-8137-8E8F1320F4B5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605E3-104E-B945-85B7-5AD97E476B69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B569-4A92-E949-9ED8-95FAA82E1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30868"/>
            <a:ext cx="7766936" cy="2619968"/>
          </a:xfrm>
        </p:spPr>
        <p:txBody>
          <a:bodyPr/>
          <a:lstStyle/>
          <a:p>
            <a:pPr algn="ctr"/>
            <a:r>
              <a:rPr lang="en-US" sz="3200" b="1" dirty="0"/>
              <a:t>Can a Computer Play a Clinician Role to Clinical Diagnosis?  </a:t>
            </a:r>
            <a:br>
              <a:rPr lang="en-US" sz="3200" b="1" dirty="0"/>
            </a:br>
            <a:r>
              <a:rPr lang="en-US" sz="3200" b="1" dirty="0"/>
              <a:t>The Features and Feasibility of Modern</a:t>
            </a:r>
            <a:r>
              <a:rPr lang="en-US" sz="3200" dirty="0"/>
              <a:t> </a:t>
            </a:r>
            <a:r>
              <a:rPr lang="en-US" sz="3200" b="1" dirty="0"/>
              <a:t>Precision Medicine Technology 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CD30E-C63D-0D47-84CA-FA9D80EBF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746" y="474105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Research Proposal</a:t>
            </a:r>
          </a:p>
          <a:p>
            <a:r>
              <a:rPr lang="en-US" dirty="0"/>
              <a:t>Louie</a:t>
            </a:r>
            <a:r>
              <a:rPr lang="zh-CN" altLang="en-US" dirty="0"/>
              <a:t> </a:t>
            </a:r>
            <a:r>
              <a:rPr lang="en-US" altLang="zh-CN" dirty="0"/>
              <a:t>LU</a:t>
            </a:r>
          </a:p>
          <a:p>
            <a:r>
              <a:rPr lang="en-US" altLang="zh-CN" dirty="0"/>
              <a:t>OCT-2020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4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90"/>
    </mc:Choice>
    <mc:Fallback>
      <p:transition spd="slow" advTm="340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D26D-248B-E848-AD01-7D48F825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65" y="208831"/>
            <a:ext cx="8596668" cy="723900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B34EEC-9BC6-0440-AC99-F2A528632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472317"/>
              </p:ext>
            </p:extLst>
          </p:nvPr>
        </p:nvGraphicFramePr>
        <p:xfrm>
          <a:off x="355600" y="1020413"/>
          <a:ext cx="8483599" cy="5351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323152966"/>
                    </a:ext>
                  </a:extLst>
                </a:gridCol>
                <a:gridCol w="4556011">
                  <a:extLst>
                    <a:ext uri="{9D8B030D-6E8A-4147-A177-3AD203B41FA5}">
                      <a16:colId xmlns:a16="http://schemas.microsoft.com/office/drawing/2014/main" val="3066506085"/>
                    </a:ext>
                  </a:extLst>
                </a:gridCol>
                <a:gridCol w="1235188">
                  <a:extLst>
                    <a:ext uri="{9D8B030D-6E8A-4147-A177-3AD203B41FA5}">
                      <a16:colId xmlns:a16="http://schemas.microsoft.com/office/drawing/2014/main" val="463354160"/>
                    </a:ext>
                  </a:extLst>
                </a:gridCol>
              </a:tblGrid>
              <a:tr h="23177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Stage</a:t>
                      </a:r>
                      <a:endParaRPr lang="zh-CN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Description</a:t>
                      </a:r>
                      <a:endParaRPr lang="zh-CN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Date</a:t>
                      </a:r>
                      <a:endParaRPr lang="zh-CN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extLst>
                  <a:ext uri="{0D108BD9-81ED-4DB2-BD59-A6C34878D82A}">
                    <a16:rowId xmlns:a16="http://schemas.microsoft.com/office/drawing/2014/main" val="3630872496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Research objective</a:t>
                      </a:r>
                      <a:endParaRPr lang="zh-CN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Understand and verify the value of the research via reading the paper on Web of Science Core Collection.</a:t>
                      </a:r>
                      <a:endParaRPr lang="zh-CN" sz="1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2 days</a:t>
                      </a:r>
                    </a:p>
                    <a:p>
                      <a:pPr algn="just"/>
                      <a:r>
                        <a:rPr lang="en-US" altLang="zh-CN" sz="10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OCT-2020</a:t>
                      </a:r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extLst>
                  <a:ext uri="{0D108BD9-81ED-4DB2-BD59-A6C34878D82A}">
                    <a16:rowId xmlns:a16="http://schemas.microsoft.com/office/drawing/2014/main" val="3223154530"/>
                  </a:ext>
                </a:extLst>
              </a:tr>
              <a:tr h="927099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Prior works review</a:t>
                      </a:r>
                      <a:endParaRPr lang="zh-CN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Review the relevant and similar research articles in common topic, study the advantage results and focus on the limitation, find out the research gap. </a:t>
                      </a:r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 weeks</a:t>
                      </a:r>
                    </a:p>
                    <a:p>
                      <a:pPr algn="just"/>
                      <a:r>
                        <a:rPr lang="en-US" altLang="zh-CN" sz="10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DEC-2020</a:t>
                      </a:r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extLst>
                  <a:ext uri="{0D108BD9-81ED-4DB2-BD59-A6C34878D82A}">
                    <a16:rowId xmlns:a16="http://schemas.microsoft.com/office/drawing/2014/main" val="41411812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Theoretical framework</a:t>
                      </a:r>
                      <a:endParaRPr lang="zh-CN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Choose a research theory which is the most appropriate to the research.</a:t>
                      </a:r>
                      <a:endParaRPr lang="zh-CN" sz="1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2 days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DEC-2020</a:t>
                      </a:r>
                      <a:endParaRPr lang="zh-CN" altLang="en-US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extLst>
                  <a:ext uri="{0D108BD9-81ED-4DB2-BD59-A6C34878D82A}">
                    <a16:rowId xmlns:a16="http://schemas.microsoft.com/office/drawing/2014/main" val="914366748"/>
                  </a:ext>
                </a:extLst>
              </a:tr>
              <a:tr h="1158876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Research</a:t>
                      </a:r>
                    </a:p>
                    <a:p>
                      <a:pPr algn="just"/>
                      <a:r>
                        <a:rPr lang="en-US" sz="1800" kern="100" dirty="0">
                          <a:effectLst/>
                        </a:rPr>
                        <a:t>method confirm</a:t>
                      </a:r>
                      <a:endParaRPr lang="zh-CN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Based on the theoretical framework, select some achievable methods for data collection and analysis, estimate whether it can approach the expected outcome in advance.</a:t>
                      </a:r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3 days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DEC-2020</a:t>
                      </a:r>
                      <a:endParaRPr lang="zh-CN" altLang="en-US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extLst>
                  <a:ext uri="{0D108BD9-81ED-4DB2-BD59-A6C34878D82A}">
                    <a16:rowId xmlns:a16="http://schemas.microsoft.com/office/drawing/2014/main" val="1330847149"/>
                  </a:ext>
                </a:extLst>
              </a:tr>
              <a:tr h="1158876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Perform research</a:t>
                      </a:r>
                      <a:endParaRPr lang="zh-CN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According to the research unit are articles and journals, there are two tasks: data collection and data analyze, the major part is to grasp the essential principle from the papers.</a:t>
                      </a:r>
                      <a:endParaRPr lang="zh-CN" sz="1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2 weeks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DEC-2020</a:t>
                      </a:r>
                      <a:endParaRPr lang="zh-CN" altLang="en-US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extLst>
                  <a:ext uri="{0D108BD9-81ED-4DB2-BD59-A6C34878D82A}">
                    <a16:rowId xmlns:a16="http://schemas.microsoft.com/office/drawing/2014/main" val="1902333892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Result analysis</a:t>
                      </a:r>
                      <a:endParaRPr lang="zh-CN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Make conclusion, and analyze whether the result is deviated from expectations. Discuss the outcome and limitation.</a:t>
                      </a:r>
                      <a:endParaRPr lang="zh-CN" sz="1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3 days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DEC-2020</a:t>
                      </a:r>
                      <a:endParaRPr lang="zh-CN" altLang="en-US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extLst>
                  <a:ext uri="{0D108BD9-81ED-4DB2-BD59-A6C34878D82A}">
                    <a16:rowId xmlns:a16="http://schemas.microsoft.com/office/drawing/2014/main" val="302099701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643F2-DC84-424D-B35C-34A9C44A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/>
              <a:pPr/>
              <a:t>9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998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"/>
    </mc:Choice>
    <mc:Fallback>
      <p:transition spd="slow" advTm="22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AEE3-C062-B644-AADD-349C792B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34" y="577836"/>
            <a:ext cx="8596668" cy="1320800"/>
          </a:xfrm>
        </p:spPr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A6880-648E-964E-87E6-EE2FE463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6A2E57-1287-E649-B92B-F112A3B78541}"/>
              </a:ext>
            </a:extLst>
          </p:cNvPr>
          <p:cNvSpPr txBox="1">
            <a:spLocks/>
          </p:cNvSpPr>
          <p:nvPr/>
        </p:nvSpPr>
        <p:spPr>
          <a:xfrm>
            <a:off x="3996266" y="30734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8906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8"/>
    </mc:Choice>
    <mc:Fallback>
      <p:transition spd="slow" advTm="6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D884-A96D-A944-AB9C-2918D15B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4" y="406400"/>
            <a:ext cx="8596668" cy="660400"/>
          </a:xfrm>
        </p:spPr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56CD-AE81-BC4E-89A6-B9E7CC50D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4" y="1928150"/>
            <a:ext cx="8596668" cy="3770311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1. What is Precision Medicine? </a:t>
            </a:r>
          </a:p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2. The Research Purpose</a:t>
            </a:r>
          </a:p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3. Motivation</a:t>
            </a:r>
          </a:p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4. Theoretical framework</a:t>
            </a:r>
          </a:p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5. Research Method</a:t>
            </a:r>
          </a:p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6. Expected Outcome</a:t>
            </a:r>
          </a:p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7. Timeline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48493-B3BE-9248-B851-C6A80A00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91"/>
    </mc:Choice>
    <mc:Fallback>
      <p:transition spd="slow" advTm="1819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254C-A3C9-9A4D-AD72-24DCBDBB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7" y="215874"/>
            <a:ext cx="8596668" cy="812800"/>
          </a:xfrm>
        </p:spPr>
        <p:txBody>
          <a:bodyPr/>
          <a:lstStyle/>
          <a:p>
            <a:r>
              <a:rPr lang="en-US" dirty="0"/>
              <a:t>What is Precision Medicine?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1382-E4B2-F243-8637-1DCE459E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7" y="918818"/>
            <a:ext cx="8596668" cy="4826000"/>
          </a:xfrm>
        </p:spPr>
        <p:txBody>
          <a:bodyPr>
            <a:noAutofit/>
          </a:bodyPr>
          <a:lstStyle/>
          <a:p>
            <a:r>
              <a:rPr lang="en-US" sz="2400" b="1" dirty="0"/>
              <a:t>Definition:</a:t>
            </a:r>
          </a:p>
          <a:p>
            <a:pPr marL="0" indent="0">
              <a:buNone/>
            </a:pPr>
            <a:r>
              <a:rPr lang="en-US" sz="2000" dirty="0"/>
              <a:t>Precision Medicine (PM) is a more widely concept which contain </a:t>
            </a:r>
            <a:r>
              <a:rPr lang="en-US" sz="2000" b="1" i="1" dirty="0"/>
              <a:t>precision treatment</a:t>
            </a:r>
            <a:r>
              <a:rPr lang="en-US" sz="2000" dirty="0"/>
              <a:t>, </a:t>
            </a:r>
            <a:r>
              <a:rPr lang="en-US" sz="2000" b="1" i="1" dirty="0"/>
              <a:t>medical and clinical decision support</a:t>
            </a:r>
            <a:r>
              <a:rPr lang="en-US" sz="2000" dirty="0"/>
              <a:t>, </a:t>
            </a:r>
            <a:r>
              <a:rPr lang="en-US" sz="2000" b="1" i="1" dirty="0"/>
              <a:t>precision healthcare to specific patients</a:t>
            </a:r>
            <a:r>
              <a:rPr lang="en-US" sz="2000" dirty="0"/>
              <a:t>, etc.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sz="2000" dirty="0"/>
              <a:t>National Research Council (US) Committee, 2011) </a:t>
            </a: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National Research Council (US) Committee (2011) define it as </a:t>
            </a:r>
            <a:r>
              <a:rPr lang="en-US" sz="2000" b="1" i="1" dirty="0"/>
              <a:t>the customization of healthcare</a:t>
            </a:r>
            <a:r>
              <a:rPr lang="en-US" sz="2000" dirty="0"/>
              <a:t>, the opposite of a one-drug-fits-all model.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most profound and distinctive feature of PM still belongs to </a:t>
            </a:r>
            <a:r>
              <a:rPr lang="en-US" sz="2000" b="1" i="1" dirty="0"/>
              <a:t>Machine Learning </a:t>
            </a:r>
            <a:r>
              <a:rPr lang="en-US" sz="2000" dirty="0"/>
              <a:t>(ML), </a:t>
            </a:r>
            <a:r>
              <a:rPr lang="en-US" sz="2000" b="1" i="1" dirty="0"/>
              <a:t>Deep Learning </a:t>
            </a:r>
            <a:r>
              <a:rPr lang="en-US" sz="2000" b="1" dirty="0"/>
              <a:t>(DL), </a:t>
            </a:r>
            <a:r>
              <a:rPr lang="en-US" sz="2000" dirty="0"/>
              <a:t>and </a:t>
            </a:r>
            <a:r>
              <a:rPr lang="en-US" sz="2000" b="1" i="1" dirty="0"/>
              <a:t>Artificial Intelligence </a:t>
            </a:r>
            <a:r>
              <a:rPr lang="en-US" sz="2000" b="1" dirty="0"/>
              <a:t>(AI)</a:t>
            </a:r>
            <a:r>
              <a:rPr lang="en-US" sz="2000" dirty="0"/>
              <a:t> (Filipp, F. V., 2019)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this paper, the precision medicine(PM) could be considered as a </a:t>
            </a:r>
            <a:r>
              <a:rPr lang="en-US" sz="2000" b="1" dirty="0"/>
              <a:t>bridge</a:t>
            </a:r>
            <a:r>
              <a:rPr lang="en-US" sz="2000" dirty="0"/>
              <a:t> of </a:t>
            </a:r>
            <a:r>
              <a:rPr lang="en-US" sz="2000" b="1" dirty="0"/>
              <a:t>medical treatment </a:t>
            </a:r>
            <a:r>
              <a:rPr lang="en-US" sz="2000" dirty="0"/>
              <a:t>to the </a:t>
            </a:r>
            <a:r>
              <a:rPr lang="en-US" sz="2000" b="1" dirty="0"/>
              <a:t>individual characteristics </a:t>
            </a:r>
            <a:r>
              <a:rPr lang="en-US" sz="2000" dirty="0"/>
              <a:t>of each patient.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D2572-2F48-2C46-875E-C681D849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/>
              <a:pPr/>
              <a:t>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60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880"/>
    </mc:Choice>
    <mc:Fallback>
      <p:transition spd="slow" advTm="15288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25F2-14E0-ED48-9804-14E2E020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932" y="190500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Precision Medicine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         EHR Demo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  </a:t>
            </a:r>
            <a:r>
              <a:rPr lang="en-US" sz="1800" b="1" dirty="0">
                <a:solidFill>
                  <a:srgbClr val="FFFF00"/>
                </a:solidFill>
              </a:rPr>
              <a:t>Similar CRCs Patients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E2D06-B980-A043-B387-8E472F03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Web Viewer">
                <a:extLst>
                  <a:ext uri="{FF2B5EF4-FFF2-40B4-BE49-F238E27FC236}">
                    <a16:creationId xmlns:a16="http://schemas.microsoft.com/office/drawing/2014/main" id="{AE91BA71-E1C8-934E-AD49-E99B0C6F83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7424331"/>
                  </p:ext>
                </p:extLst>
              </p:nvPr>
            </p:nvGraphicFramePr>
            <p:xfrm>
              <a:off x="25400" y="0"/>
              <a:ext cx="9248602" cy="73279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Web Viewer">
                <a:extLst>
                  <a:ext uri="{FF2B5EF4-FFF2-40B4-BE49-F238E27FC236}">
                    <a16:creationId xmlns:a16="http://schemas.microsoft.com/office/drawing/2014/main" id="{AE91BA71-E1C8-934E-AD49-E99B0C6F83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00" y="0"/>
                <a:ext cx="9248602" cy="73279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AC21A5F-482E-294D-BB7B-F1009B91C44A}"/>
              </a:ext>
            </a:extLst>
          </p:cNvPr>
          <p:cNvSpPr txBox="1"/>
          <p:nvPr/>
        </p:nvSpPr>
        <p:spPr>
          <a:xfrm>
            <a:off x="10515600" y="13081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Input:</a:t>
            </a:r>
          </a:p>
          <a:p>
            <a:r>
              <a:rPr lang="en-US" dirty="0">
                <a:solidFill>
                  <a:schemeClr val="bg1"/>
                </a:solidFill>
              </a:rPr>
              <a:t>A Patient’s Symptoms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2881A-6062-8944-8249-9AD09C538F23}"/>
              </a:ext>
            </a:extLst>
          </p:cNvPr>
          <p:cNvSpPr txBox="1"/>
          <p:nvPr/>
        </p:nvSpPr>
        <p:spPr>
          <a:xfrm>
            <a:off x="10515600" y="2324194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Output:</a:t>
            </a:r>
          </a:p>
          <a:p>
            <a:r>
              <a:rPr lang="en-US" dirty="0">
                <a:solidFill>
                  <a:schemeClr val="bg1"/>
                </a:solidFill>
              </a:rPr>
              <a:t>Other Patients with the same Symptoms</a:t>
            </a:r>
          </a:p>
        </p:txBody>
      </p:sp>
    </p:spTree>
    <p:extLst>
      <p:ext uri="{BB962C8B-B14F-4D97-AF65-F5344CB8AC3E}">
        <p14:creationId xmlns:p14="http://schemas.microsoft.com/office/powerpoint/2010/main" val="149275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854"/>
    </mc:Choice>
    <mc:Fallback>
      <p:transition spd="slow" advTm="12785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D26D-248B-E848-AD01-7D48F825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3600"/>
          </a:xfrm>
        </p:spPr>
        <p:txBody>
          <a:bodyPr/>
          <a:lstStyle/>
          <a:p>
            <a:r>
              <a:rPr lang="en-US" dirty="0"/>
              <a:t>Research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637F-651A-8548-9676-3427C66E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6894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/>
              <a:t>1. What’s the main challenge of clinical diagnosis?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2. Which aspect of Precision Medicine helps the most in clinical diagnosis?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3. Can a Computer Play a Clinician Role to Clinical Diagnosis?</a:t>
            </a:r>
          </a:p>
          <a:p>
            <a:pPr marL="0" indent="0">
              <a:buNone/>
            </a:pPr>
            <a:r>
              <a:rPr lang="en-US" sz="2000" dirty="0"/>
              <a:t>      (The corresponding technology to the diagnostic process)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0205F-2C54-4941-9AF7-8D379628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/>
              <a:pPr/>
              <a:t>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1702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29"/>
    </mc:Choice>
    <mc:Fallback>
      <p:transition spd="slow" advTm="1042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D26D-248B-E848-AD01-7D48F825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637F-651A-8548-9676-3427C66E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9189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b="1" dirty="0"/>
              <a:t>Discover a state-of-the-art PM solution to replace traditional clinical diagnosis process through studying the information system research in Healthcare and Medical area. </a:t>
            </a:r>
            <a:endParaRPr lang="zh-CN" alt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UN 17 Sustainable Goal</a:t>
            </a:r>
            <a:r>
              <a:rPr lang="zh-CN" altLang="en-US" sz="2000" b="1" dirty="0"/>
              <a:t> </a:t>
            </a:r>
            <a:r>
              <a:rPr lang="en-US" sz="2000" b="1" dirty="0"/>
              <a:t>3 :  Ensure healthy lives and promote well-being for all at all ages. Since the low cost of PM clinical diagnosis, the average improvement of diagnosis for the patients who are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living in unconditional area would be increased significantly.</a:t>
            </a:r>
            <a:r>
              <a:rPr lang="en-US" sz="2000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54B34-DAF5-5D4C-A822-CDC9BE04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/>
              <a:pPr/>
              <a:t>5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1868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"/>
    </mc:Choice>
    <mc:Fallback>
      <p:transition spd="slow" advTm="13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D26D-248B-E848-AD01-7D48F825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172114"/>
            <a:ext cx="8596668" cy="685800"/>
          </a:xfrm>
        </p:spPr>
        <p:txBody>
          <a:bodyPr>
            <a:normAutofit/>
          </a:bodyPr>
          <a:lstStyle/>
          <a:p>
            <a:r>
              <a:rPr lang="en-US" sz="3200" dirty="0"/>
              <a:t>Theoretical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637F-651A-8548-9676-3427C66E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" y="740853"/>
            <a:ext cx="10043675" cy="2727323"/>
          </a:xfrm>
        </p:spPr>
        <p:txBody>
          <a:bodyPr>
            <a:normAutofit/>
          </a:bodyPr>
          <a:lstStyle/>
          <a:p>
            <a:r>
              <a:rPr lang="en-US" altLang="zh-CN" b="1" dirty="0"/>
              <a:t>The Framework is based on General</a:t>
            </a:r>
            <a:r>
              <a:rPr lang="zh-CN" altLang="en-US" b="1" dirty="0"/>
              <a:t> </a:t>
            </a:r>
            <a:r>
              <a:rPr lang="en-US" altLang="zh-CN" b="1" dirty="0"/>
              <a:t>Clinical diagnosis process </a:t>
            </a:r>
            <a:r>
              <a:rPr lang="en-US" altLang="zh-CN" sz="1600" b="1" dirty="0"/>
              <a:t>(CRICO Strategies, 2014)</a:t>
            </a:r>
          </a:p>
          <a:p>
            <a:pPr marL="0" indent="0">
              <a:buNone/>
            </a:pPr>
            <a:r>
              <a:rPr lang="en-US" altLang="zh-CN" dirty="0"/>
              <a:t>    A. Initial Diagnostic Assessment </a:t>
            </a:r>
          </a:p>
          <a:p>
            <a:pPr marL="0" indent="0">
              <a:buNone/>
            </a:pPr>
            <a:r>
              <a:rPr lang="en-US" altLang="zh-CN" dirty="0"/>
              <a:t>    B. Diagnostic Testing </a:t>
            </a:r>
          </a:p>
          <a:p>
            <a:pPr marL="0" indent="0">
              <a:buNone/>
            </a:pPr>
            <a:r>
              <a:rPr lang="en-US" altLang="zh-CN" dirty="0"/>
              <a:t>    C. Referral, Consultation, Treatment &amp; Follow-Up</a:t>
            </a:r>
          </a:p>
          <a:p>
            <a:r>
              <a:rPr lang="en-US" b="1" dirty="0"/>
              <a:t>How does precision medicine replace the components in above framework?  (PM: Machine learning, Deep learning, Artificial Intelligence)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24423-8655-E242-945A-10E6E878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19231B-2749-824E-A059-D1E2E924AEF4}"/>
              </a:ext>
            </a:extLst>
          </p:cNvPr>
          <p:cNvSpPr txBox="1">
            <a:spLocks/>
          </p:cNvSpPr>
          <p:nvPr/>
        </p:nvSpPr>
        <p:spPr>
          <a:xfrm>
            <a:off x="677334" y="4013199"/>
            <a:ext cx="8596668" cy="154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110F36-BF4C-BF48-9A95-D8E9C9CEB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0" y="2964316"/>
            <a:ext cx="7950955" cy="390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79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"/>
    </mc:Choice>
    <mc:Fallback>
      <p:transition spd="slow" advTm="14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1DBFF97-1DFE-3B40-BC5E-E34B7F754940}"/>
              </a:ext>
            </a:extLst>
          </p:cNvPr>
          <p:cNvSpPr txBox="1"/>
          <p:nvPr/>
        </p:nvSpPr>
        <p:spPr>
          <a:xfrm>
            <a:off x="835468" y="2321510"/>
            <a:ext cx="8095634" cy="449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Analysing immediately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2D26D-248B-E848-AD01-7D48F825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4" y="63500"/>
            <a:ext cx="8596668" cy="1320800"/>
          </a:xfrm>
        </p:spPr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0CE9F-15ED-2542-BD5E-CA3428D0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89637F-651A-8548-9676-3427C66E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4" y="723900"/>
            <a:ext cx="9203266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 Method: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Grounded theory (Glaser &amp; Strutzel, 1967)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 framework, Data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collection, Data analysis: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9FCA0-9F0A-0541-A15A-F8C100F2339D}"/>
              </a:ext>
            </a:extLst>
          </p:cNvPr>
          <p:cNvSpPr txBox="1"/>
          <p:nvPr/>
        </p:nvSpPr>
        <p:spPr>
          <a:xfrm>
            <a:off x="835468" y="1500811"/>
            <a:ext cx="80956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Openness:</a:t>
            </a:r>
          </a:p>
          <a:p>
            <a:r>
              <a:rPr lang="en-US" dirty="0"/>
              <a:t>Previous researches, Hypotheses, Ethics, Philosophical perspective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D9B0CE-9260-2846-8025-7E043195F39D}"/>
              </a:ext>
            </a:extLst>
          </p:cNvPr>
          <p:cNvSpPr txBox="1"/>
          <p:nvPr/>
        </p:nvSpPr>
        <p:spPr>
          <a:xfrm>
            <a:off x="5052616" y="6059976"/>
            <a:ext cx="373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Production of a substantive theory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60E8431-026E-FA46-88D1-F581533B698C}"/>
              </a:ext>
            </a:extLst>
          </p:cNvPr>
          <p:cNvGrpSpPr/>
          <p:nvPr/>
        </p:nvGrpSpPr>
        <p:grpSpPr>
          <a:xfrm>
            <a:off x="1477569" y="2559243"/>
            <a:ext cx="3203132" cy="3932415"/>
            <a:chOff x="1477569" y="2660841"/>
            <a:chExt cx="3203132" cy="39324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DCAA13-3E9C-9C46-A71E-BDC0F99B8678}"/>
                </a:ext>
              </a:extLst>
            </p:cNvPr>
            <p:cNvSpPr txBox="1"/>
            <p:nvPr/>
          </p:nvSpPr>
          <p:spPr>
            <a:xfrm>
              <a:off x="1477569" y="2660841"/>
              <a:ext cx="3203132" cy="2862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Coding and comparing:</a:t>
              </a: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accent5"/>
                  </a:solidFill>
                </a:rPr>
                <a:t>Clinical diagnosis articles (Methods + Issues)</a:t>
              </a: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rgbClr val="0070C0"/>
                  </a:solidFill>
                </a:rPr>
                <a:t>PM articles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     (Methods: ML, DL, AI)</a:t>
              </a:r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D98277-5C98-A744-8BF9-B195C08DF31A}"/>
                </a:ext>
              </a:extLst>
            </p:cNvPr>
            <p:cNvSpPr txBox="1"/>
            <p:nvPr/>
          </p:nvSpPr>
          <p:spPr>
            <a:xfrm>
              <a:off x="1719176" y="4180974"/>
              <a:ext cx="2667000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Memo-writing: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Matching status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Special cases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etc.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B18D1F-A10C-C045-BD50-8A2F66C12B9E}"/>
                </a:ext>
              </a:extLst>
            </p:cNvPr>
            <p:cNvSpPr txBox="1"/>
            <p:nvPr/>
          </p:nvSpPr>
          <p:spPr>
            <a:xfrm>
              <a:off x="1912679" y="5653586"/>
              <a:ext cx="24734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Theoretical sampling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EB61B0-ED71-C344-8B99-17A3B7D30017}"/>
                </a:ext>
              </a:extLst>
            </p:cNvPr>
            <p:cNvSpPr txBox="1"/>
            <p:nvPr/>
          </p:nvSpPr>
          <p:spPr>
            <a:xfrm>
              <a:off x="1912678" y="6223924"/>
              <a:ext cx="24734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Theoretical saturation</a:t>
              </a: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734B96AD-8300-1B47-98F7-20D0ABA8FA67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rot="10800000" flipH="1" flipV="1">
              <a:off x="1477569" y="4092002"/>
              <a:ext cx="435110" cy="1746250"/>
            </a:xfrm>
            <a:prstGeom prst="curvedConnector4">
              <a:avLst>
                <a:gd name="adj1" fmla="val -52538"/>
                <a:gd name="adj2" fmla="val 1004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E8378CCC-612F-8740-ACDE-ABE6D3CF149D}"/>
                </a:ext>
              </a:extLst>
            </p:cNvPr>
            <p:cNvCxnSpPr>
              <a:stCxn id="10" idx="3"/>
              <a:endCxn id="8" idx="3"/>
            </p:cNvCxnSpPr>
            <p:nvPr/>
          </p:nvCxnSpPr>
          <p:spPr>
            <a:xfrm flipV="1">
              <a:off x="4386176" y="4092002"/>
              <a:ext cx="294525" cy="1746250"/>
            </a:xfrm>
            <a:prstGeom prst="curvedConnector3">
              <a:avLst>
                <a:gd name="adj1" fmla="val 1776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626C34E-3ED6-9A45-AD87-4E6C4F4843A3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flipH="1">
              <a:off x="3149427" y="6022918"/>
              <a:ext cx="1" cy="20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AB6822-1D08-B44D-BE6B-4DC1277E2F8C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883285" y="2147142"/>
            <a:ext cx="0" cy="17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62E552-51C3-D14B-AF01-EDE5601A79C7}"/>
              </a:ext>
            </a:extLst>
          </p:cNvPr>
          <p:cNvSpPr txBox="1"/>
          <p:nvPr/>
        </p:nvSpPr>
        <p:spPr>
          <a:xfrm>
            <a:off x="5753100" y="2802471"/>
            <a:ext cx="283756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Comparison targets:</a:t>
            </a:r>
          </a:p>
          <a:p>
            <a:r>
              <a:rPr lang="en-US" dirty="0"/>
              <a:t>1.</a:t>
            </a:r>
            <a:r>
              <a:rPr lang="en-US" altLang="zh-CN" dirty="0"/>
              <a:t>PM method cover the clinical diagnosis issues.</a:t>
            </a:r>
            <a:endParaRPr lang="en-US" dirty="0"/>
          </a:p>
          <a:p>
            <a:r>
              <a:rPr lang="en-US" dirty="0"/>
              <a:t>2.PM method replace the diagnosis process.</a:t>
            </a:r>
          </a:p>
          <a:p>
            <a:r>
              <a:rPr lang="en-US" dirty="0"/>
              <a:t>3.PM method can self-study like clinician.</a:t>
            </a:r>
          </a:p>
          <a:p>
            <a:r>
              <a:rPr lang="en-US" dirty="0"/>
              <a:t>4.PM method has better performance than above three targets.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549FF4A9-9F88-A343-B6E1-4E6513163930}"/>
              </a:ext>
            </a:extLst>
          </p:cNvPr>
          <p:cNvCxnSpPr>
            <a:stCxn id="30" idx="1"/>
            <a:endCxn id="11" idx="3"/>
          </p:cNvCxnSpPr>
          <p:nvPr/>
        </p:nvCxnSpPr>
        <p:spPr>
          <a:xfrm rot="10800000" flipV="1">
            <a:off x="4386176" y="4233632"/>
            <a:ext cx="1366925" cy="207336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9D2F28A-AF8A-3F4A-8A0A-EE5F6AD93600}"/>
              </a:ext>
            </a:extLst>
          </p:cNvPr>
          <p:cNvCxnSpPr>
            <a:stCxn id="11" idx="2"/>
            <a:endCxn id="12" idx="2"/>
          </p:cNvCxnSpPr>
          <p:nvPr/>
        </p:nvCxnSpPr>
        <p:spPr>
          <a:xfrm rot="5400000" flipH="1" flipV="1">
            <a:off x="5003330" y="4575404"/>
            <a:ext cx="62350" cy="3770157"/>
          </a:xfrm>
          <a:prstGeom prst="curvedConnector3">
            <a:avLst>
              <a:gd name="adj1" fmla="val -3666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14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"/>
    </mc:Choice>
    <mc:Fallback>
      <p:transition spd="slow" advTm="4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D26D-248B-E848-AD01-7D48F825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5469"/>
            <a:ext cx="8596668" cy="787400"/>
          </a:xfrm>
        </p:spPr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637F-651A-8548-9676-3427C66E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0" y="912499"/>
            <a:ext cx="8596668" cy="1109604"/>
          </a:xfrm>
        </p:spPr>
        <p:txBody>
          <a:bodyPr>
            <a:normAutofit/>
          </a:bodyPr>
          <a:lstStyle/>
          <a:p>
            <a:r>
              <a:rPr lang="en-US" dirty="0"/>
              <a:t>The final expected outcome is to build a clinical diagnosis flow via PM. </a:t>
            </a:r>
          </a:p>
          <a:p>
            <a:r>
              <a:rPr lang="en-US" dirty="0"/>
              <a:t>The PM has potential to improve its method through the theory building.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D1593-4162-EA44-8592-D334736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/>
              <a:pPr/>
              <a:t>8</a:t>
            </a:fld>
            <a:endParaRPr lang="en-US" sz="2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8ED3C6-6C3C-0E4B-B80F-133BCAD3EEAA}"/>
              </a:ext>
            </a:extLst>
          </p:cNvPr>
          <p:cNvGrpSpPr/>
          <p:nvPr/>
        </p:nvGrpSpPr>
        <p:grpSpPr>
          <a:xfrm>
            <a:off x="299216" y="2473053"/>
            <a:ext cx="9326467" cy="4144609"/>
            <a:chOff x="285964" y="2433297"/>
            <a:chExt cx="9326467" cy="4144609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4110F36-BF4C-BF48-9A95-D8E9C9CEB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964" y="2486305"/>
              <a:ext cx="8326766" cy="409160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379CE9-E2D2-6F44-833C-760C48C090E2}"/>
                </a:ext>
              </a:extLst>
            </p:cNvPr>
            <p:cNvSpPr txBox="1"/>
            <p:nvPr/>
          </p:nvSpPr>
          <p:spPr>
            <a:xfrm>
              <a:off x="2598163" y="5275098"/>
              <a:ext cx="508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C96828-CDB9-E848-A09C-8E5D61FD132E}"/>
                </a:ext>
              </a:extLst>
            </p:cNvPr>
            <p:cNvSpPr txBox="1"/>
            <p:nvPr/>
          </p:nvSpPr>
          <p:spPr>
            <a:xfrm>
              <a:off x="9078164" y="3517638"/>
              <a:ext cx="508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AI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6F5E7-F8C6-9B4F-A9CF-751116A184FB}"/>
                </a:ext>
              </a:extLst>
            </p:cNvPr>
            <p:cNvSpPr txBox="1"/>
            <p:nvPr/>
          </p:nvSpPr>
          <p:spPr>
            <a:xfrm>
              <a:off x="9078164" y="2957198"/>
              <a:ext cx="508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995071-68A0-BD4B-A28F-A0EBC7B8BA1F}"/>
                </a:ext>
              </a:extLst>
            </p:cNvPr>
            <p:cNvSpPr txBox="1"/>
            <p:nvPr/>
          </p:nvSpPr>
          <p:spPr>
            <a:xfrm>
              <a:off x="9078164" y="2433297"/>
              <a:ext cx="508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5C5757-F93C-2141-95BD-57D8715EE091}"/>
                </a:ext>
              </a:extLst>
            </p:cNvPr>
            <p:cNvSpPr txBox="1"/>
            <p:nvPr/>
          </p:nvSpPr>
          <p:spPr>
            <a:xfrm>
              <a:off x="9078164" y="4292443"/>
              <a:ext cx="508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806768-F508-B748-ACA7-23F6BD06AC9B}"/>
                </a:ext>
              </a:extLst>
            </p:cNvPr>
            <p:cNvSpPr txBox="1"/>
            <p:nvPr/>
          </p:nvSpPr>
          <p:spPr>
            <a:xfrm>
              <a:off x="9078164" y="4773193"/>
              <a:ext cx="508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DP</a:t>
              </a:r>
            </a:p>
          </p:txBody>
        </p: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2B5C5757-F93C-2141-95BD-57D8715EE091}"/>
                </a:ext>
              </a:extLst>
            </p:cNvPr>
            <p:cNvSpPr txBox="1"/>
            <p:nvPr/>
          </p:nvSpPr>
          <p:spPr>
            <a:xfrm>
              <a:off x="9104431" y="5586413"/>
              <a:ext cx="508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ML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281605D-E8C0-F447-A296-B358AED9DD9D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8475096" y="2617963"/>
              <a:ext cx="603068" cy="43592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0D30D7E-9C24-834D-9D3E-DFB15D4748D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8475096" y="3141864"/>
              <a:ext cx="603068" cy="1719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46126BC-2B89-774B-9C9E-019CC3C6ED97}"/>
                </a:ext>
              </a:extLst>
            </p:cNvPr>
            <p:cNvCxnSpPr>
              <a:stCxn id="8" idx="1"/>
            </p:cNvCxnSpPr>
            <p:nvPr/>
          </p:nvCxnSpPr>
          <p:spPr>
            <a:xfrm flipH="1" flipV="1">
              <a:off x="8475096" y="3466550"/>
              <a:ext cx="603068" cy="23575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A08A551-085E-B049-8993-4853008DD298}"/>
                </a:ext>
              </a:extLst>
            </p:cNvPr>
            <p:cNvCxnSpPr>
              <a:stCxn id="11" idx="1"/>
            </p:cNvCxnSpPr>
            <p:nvPr/>
          </p:nvCxnSpPr>
          <p:spPr>
            <a:xfrm flipH="1" flipV="1">
              <a:off x="8475096" y="4292443"/>
              <a:ext cx="603068" cy="1846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04FB0D-4AC8-E04B-BD21-D95605A5C77D}"/>
                </a:ext>
              </a:extLst>
            </p:cNvPr>
            <p:cNvCxnSpPr>
              <a:stCxn id="12" idx="1"/>
            </p:cNvCxnSpPr>
            <p:nvPr/>
          </p:nvCxnSpPr>
          <p:spPr>
            <a:xfrm flipH="1" flipV="1">
              <a:off x="8475096" y="4661775"/>
              <a:ext cx="603068" cy="2960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D6A4874-33E8-4E41-9074-5A5E76CD658E}"/>
                </a:ext>
              </a:extLst>
            </p:cNvPr>
            <p:cNvCxnSpPr>
              <a:stCxn id="15" idx="1"/>
            </p:cNvCxnSpPr>
            <p:nvPr/>
          </p:nvCxnSpPr>
          <p:spPr>
            <a:xfrm flipH="1">
              <a:off x="8475096" y="5771079"/>
              <a:ext cx="629335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4CECB82-396B-F748-8A2A-729378DF6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163" y="4827548"/>
              <a:ext cx="0" cy="44755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951F3E7-2577-074F-8314-795F82832DC3}"/>
              </a:ext>
            </a:extLst>
          </p:cNvPr>
          <p:cNvSpPr txBox="1"/>
          <p:nvPr/>
        </p:nvSpPr>
        <p:spPr>
          <a:xfrm>
            <a:off x="524399" y="1990180"/>
            <a:ext cx="5571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Preliminary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study and expected result: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086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"/>
    </mc:Choice>
    <mc:Fallback>
      <p:transition spd="slow" advTm="340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DC1B6FE1-8CAF-9648-8A8E-5FD948706A94}">
  <we:reference id="wa104295828" version="1.6.0.0" store="en-GB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crcdemo.squarespace.com/&quot;,&quot;values&quot;:{},&quot;data&quot;:{&quot;uri&quot;:&quot;crcdemo.squarespace.com/&quot;},&quot;secure&quot;:false}],&quot;name&quot;:&quot;crcdemo.squarespace.com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461</TotalTime>
  <Words>750</Words>
  <Application>Microsoft Macintosh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DengXian</vt:lpstr>
      <vt:lpstr>Arial</vt:lpstr>
      <vt:lpstr>Calibri</vt:lpstr>
      <vt:lpstr>Trebuchet MS</vt:lpstr>
      <vt:lpstr>Wingdings 3</vt:lpstr>
      <vt:lpstr>Facet</vt:lpstr>
      <vt:lpstr>Can a Computer Play a Clinician Role to Clinical Diagnosis?   The Features and Feasibility of Modern Precision Medicine Technology </vt:lpstr>
      <vt:lpstr>Presentation Overview</vt:lpstr>
      <vt:lpstr>What is Precision Medicine? </vt:lpstr>
      <vt:lpstr>Precision Medicine           EHR Demo    Similar CRCs Patients</vt:lpstr>
      <vt:lpstr>Research Purpose</vt:lpstr>
      <vt:lpstr>Motivation</vt:lpstr>
      <vt:lpstr>Theoretical Framework</vt:lpstr>
      <vt:lpstr>Research Method</vt:lpstr>
      <vt:lpstr>Expected outcome</vt:lpstr>
      <vt:lpstr>Timeline</vt:lpstr>
      <vt:lpstr>Question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a Computer Play a Clinician Role to Clinical Diagnosis?   The Feature and Feasibility of Modern Precision Medicine Technology </dc:title>
  <dc:creator>Microsoft Office 用户</dc:creator>
  <cp:lastModifiedBy>Microsoft Office 用户</cp:lastModifiedBy>
  <cp:revision>35</cp:revision>
  <dcterms:created xsi:type="dcterms:W3CDTF">2020-10-27T07:22:04Z</dcterms:created>
  <dcterms:modified xsi:type="dcterms:W3CDTF">2020-10-27T15:03:58Z</dcterms:modified>
</cp:coreProperties>
</file>