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handoutMasterIdLst>
    <p:handoutMasterId r:id="rId43"/>
  </p:handoutMasterIdLst>
  <p:sldIdLst>
    <p:sldId id="256" r:id="rId2"/>
    <p:sldId id="260" r:id="rId3"/>
    <p:sldId id="344" r:id="rId4"/>
    <p:sldId id="261" r:id="rId5"/>
    <p:sldId id="367" r:id="rId6"/>
    <p:sldId id="262" r:id="rId7"/>
    <p:sldId id="332" r:id="rId8"/>
    <p:sldId id="263" r:id="rId9"/>
    <p:sldId id="346" r:id="rId10"/>
    <p:sldId id="258" r:id="rId11"/>
    <p:sldId id="264" r:id="rId12"/>
    <p:sldId id="265" r:id="rId13"/>
    <p:sldId id="347" r:id="rId14"/>
    <p:sldId id="349" r:id="rId15"/>
    <p:sldId id="348" r:id="rId16"/>
    <p:sldId id="350" r:id="rId17"/>
    <p:sldId id="351" r:id="rId18"/>
    <p:sldId id="354" r:id="rId19"/>
    <p:sldId id="352" r:id="rId20"/>
    <p:sldId id="353" r:id="rId21"/>
    <p:sldId id="355" r:id="rId22"/>
    <p:sldId id="358" r:id="rId23"/>
    <p:sldId id="356" r:id="rId24"/>
    <p:sldId id="357" r:id="rId25"/>
    <p:sldId id="359" r:id="rId26"/>
    <p:sldId id="360" r:id="rId27"/>
    <p:sldId id="361" r:id="rId28"/>
    <p:sldId id="362" r:id="rId29"/>
    <p:sldId id="368" r:id="rId30"/>
    <p:sldId id="369" r:id="rId31"/>
    <p:sldId id="370" r:id="rId32"/>
    <p:sldId id="371" r:id="rId33"/>
    <p:sldId id="363" r:id="rId34"/>
    <p:sldId id="364" r:id="rId35"/>
    <p:sldId id="372" r:id="rId36"/>
    <p:sldId id="373" r:id="rId37"/>
    <p:sldId id="374" r:id="rId38"/>
    <p:sldId id="366" r:id="rId39"/>
    <p:sldId id="375" r:id="rId40"/>
    <p:sldId id="376" r:id="rId41"/>
    <p:sldId id="365"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057" autoAdjust="0"/>
    <p:restoredTop sz="93184" autoAdjust="0"/>
  </p:normalViewPr>
  <p:slideViewPr>
    <p:cSldViewPr>
      <p:cViewPr varScale="1">
        <p:scale>
          <a:sx n="93" d="100"/>
          <a:sy n="93" d="100"/>
        </p:scale>
        <p:origin x="72" y="18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notesViewPr>
    <p:cSldViewPr>
      <p:cViewPr varScale="1">
        <p:scale>
          <a:sx n="83" d="100"/>
          <a:sy n="83" d="100"/>
        </p:scale>
        <p:origin x="-319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6.xml"/><Relationship Id="rId7" Type="http://schemas.openxmlformats.org/officeDocument/2006/relationships/slide" Target="slides/slide11.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10.xml"/><Relationship Id="rId5" Type="http://schemas.openxmlformats.org/officeDocument/2006/relationships/slide" Target="slides/slide8.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547EB985-C047-467D-A508-9923B20E1C03}" type="datetimeFigureOut">
              <a:rPr lang="zh-CN" altLang="en-US"/>
              <a:pPr>
                <a:defRPr/>
              </a:pPr>
              <a:t>2021/3/11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9F9E935-650D-4261-8AAB-8DBB87AA471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grpSp>
      </p:grpSp>
      <p:pic>
        <p:nvPicPr>
          <p:cNvPr id="18" name="图片 7"/>
          <p:cNvPicPr>
            <a:picLocks noChangeAspect="1"/>
          </p:cNvPicPr>
          <p:nvPr userDrawn="1"/>
        </p:nvPicPr>
        <p:blipFill>
          <a:blip r:embed="rId2" cstate="print"/>
          <a:srcRect l="24249"/>
          <a:stretch>
            <a:fillRect/>
          </a:stretch>
        </p:blipFill>
        <p:spPr bwMode="auto">
          <a:xfrm>
            <a:off x="0" y="0"/>
            <a:ext cx="3036888" cy="942975"/>
          </a:xfrm>
          <a:prstGeom prst="rect">
            <a:avLst/>
          </a:prstGeom>
          <a:noFill/>
          <a:ln w="9525">
            <a:noFill/>
            <a:miter lim="800000"/>
            <a:headEnd/>
            <a:tailEnd/>
          </a:ln>
        </p:spPr>
      </p:pic>
      <p:sp>
        <p:nvSpPr>
          <p:cNvPr id="573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573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0" name="Rectangle 17"/>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p:cNvSpPr>
            <a:spLocks noGrp="1" noChangeArrowheads="1"/>
          </p:cNvSpPr>
          <p:nvPr>
            <p:ph type="sldNum" sz="quarter" idx="12"/>
          </p:nvPr>
        </p:nvSpPr>
        <p:spPr/>
        <p:txBody>
          <a:bodyPr/>
          <a:lstStyle>
            <a:lvl1pPr>
              <a:defRPr/>
            </a:lvl1pPr>
          </a:lstStyle>
          <a:p>
            <a:pPr>
              <a:defRPr/>
            </a:pPr>
            <a:fld id="{7E8EC6F7-E685-4923-88BB-D910B264098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06324D12-08B7-4A89-8124-4FC370B14594}"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96777FA-DE21-4F87-B274-3B328E703643}"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5885DE4D-BEEB-44DC-80DA-98A818BE3BCC}"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737C3C-62E2-4A74-A96C-ACBCF3B1EBEA}"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EBEB769-9B5F-4C31-A4AD-5520A778B9DE}"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BA6BD49-BF1F-472B-B4DB-4C39626B991C}"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DAE56EE3-0E65-40CF-883E-40D7AAD6F574}"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3517DF88-4DD6-4678-9D0B-9A3E8BE6DED9}"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C482778B-07BC-4408-BAF4-CE09112F0F3A}"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3E56E92-EAA2-45D6-96FE-AA3CF7A0F379}"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A719A66-EFBD-4F3E-94D3-661EC7752B66}"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a:p>
        </p:txBody>
      </p:sp>
      <p:sp>
        <p:nvSpPr>
          <p:cNvPr id="5632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7BD68146-4150-40EA-A06F-FDCF571699F4}" type="slidenum">
              <a:rPr lang="en-US" altLang="zh-CN"/>
              <a:pPr>
                <a:defRPr/>
              </a:pPr>
              <a:t>‹#›</a:t>
            </a:fld>
            <a:endParaRPr lang="en-US" altLang="zh-CN"/>
          </a:p>
        </p:txBody>
      </p:sp>
      <p:sp>
        <p:nvSpPr>
          <p:cNvPr id="102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633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pic>
        <p:nvPicPr>
          <p:cNvPr id="1031" name="图片 7"/>
          <p:cNvPicPr>
            <a:picLocks noChangeAspect="1"/>
          </p:cNvPicPr>
          <p:nvPr userDrawn="1"/>
        </p:nvPicPr>
        <p:blipFill>
          <a:blip r:embed="rId14" cstate="print"/>
          <a:srcRect l="24249"/>
          <a:stretch>
            <a:fillRect/>
          </a:stretch>
        </p:blipFill>
        <p:spPr bwMode="auto">
          <a:xfrm>
            <a:off x="0" y="0"/>
            <a:ext cx="2590800" cy="804863"/>
          </a:xfrm>
          <a:prstGeom prst="rect">
            <a:avLst/>
          </a:prstGeom>
          <a:noFill/>
          <a:ln w="9525">
            <a:noFill/>
            <a:miter lim="800000"/>
            <a:headEnd/>
            <a:tailEnd/>
          </a:ln>
        </p:spPr>
      </p:pic>
      <p:pic>
        <p:nvPicPr>
          <p:cNvPr id="18" name="图片 17"/>
          <p:cNvPicPr>
            <a:picLocks noChangeAspect="1"/>
          </p:cNvPicPr>
          <p:nvPr userDrawn="1"/>
        </p:nvPicPr>
        <p:blipFill>
          <a:blip r:embed="rId15" cstate="print">
            <a:clrChange>
              <a:clrFrom>
                <a:srgbClr val="EBFFFE"/>
              </a:clrFrom>
              <a:clrTo>
                <a:srgbClr val="EBFFFE">
                  <a:alpha val="0"/>
                </a:srgbClr>
              </a:clrTo>
            </a:clrChange>
            <a:duotone>
              <a:schemeClr val="bg2">
                <a:shade val="45000"/>
                <a:satMod val="135000"/>
              </a:schemeClr>
              <a:prstClr val="white"/>
            </a:duotone>
          </a:blip>
          <a:stretch>
            <a:fillRect/>
          </a:stretch>
        </p:blipFill>
        <p:spPr>
          <a:xfrm>
            <a:off x="7511143" y="5414554"/>
            <a:ext cx="1632857" cy="1443446"/>
          </a:xfrm>
          <a:prstGeom prst="rect">
            <a:avLst/>
          </a:prstGeom>
        </p:spPr>
      </p:pic>
    </p:spTree>
  </p:cSld>
  <p:clrMap bg1="lt1" tx1="dk1" bg2="lt2" tx2="dk2" accent1="accent1" accent2="accent2" accent3="accent3" accent4="accent4" accent5="accent5" accent6="accent6" hlink="hlink" folHlink="folHlink"/>
  <p:sldLayoutIdLst>
    <p:sldLayoutId id="2147483765"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600" dirty="0"/>
              <a:t>汇编语言课件</a:t>
            </a:r>
            <a:r>
              <a:rPr lang="en-US" altLang="zh-CN" sz="4600"/>
              <a:t>02</a:t>
            </a:r>
            <a:br>
              <a:rPr lang="en-US" altLang="zh-CN" sz="4600" dirty="0"/>
            </a:br>
            <a:br>
              <a:rPr lang="en-US" altLang="zh-CN" sz="4600" dirty="0"/>
            </a:br>
            <a:r>
              <a:rPr lang="en-US" altLang="zh-CN" sz="4600" dirty="0"/>
              <a:t>MIPS</a:t>
            </a:r>
            <a:r>
              <a:rPr lang="zh-CN" altLang="en-US" sz="4600" dirty="0"/>
              <a:t>架构</a:t>
            </a:r>
          </a:p>
        </p:txBody>
      </p:sp>
      <p:sp>
        <p:nvSpPr>
          <p:cNvPr id="3075" name="Rectangle 3"/>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609600"/>
            <a:ext cx="8229600" cy="762000"/>
          </a:xfrm>
        </p:spPr>
        <p:txBody>
          <a:bodyPr/>
          <a:lstStyle/>
          <a:p>
            <a:pPr lvl="1" eaLnBrk="1" hangingPunct="1"/>
            <a:r>
              <a:rPr lang="en-US" altLang="zh-CN" dirty="0"/>
              <a:t>2.</a:t>
            </a:r>
            <a:r>
              <a:rPr kumimoji="1" lang="zh-CN" altLang="en-US" b="1" dirty="0"/>
              <a:t>寄存器堆</a:t>
            </a:r>
            <a:r>
              <a:rPr kumimoji="1" lang="en-US" altLang="zh-CN" b="1" dirty="0"/>
              <a:t>-</a:t>
            </a:r>
            <a:r>
              <a:rPr kumimoji="1" lang="zh-CN" altLang="en-US" b="1" dirty="0"/>
              <a:t>通用寄存器</a:t>
            </a:r>
          </a:p>
        </p:txBody>
      </p:sp>
      <p:graphicFrame>
        <p:nvGraphicFramePr>
          <p:cNvPr id="4" name="表格 3"/>
          <p:cNvGraphicFramePr>
            <a:graphicFrameLocks noGrp="1"/>
          </p:cNvGraphicFramePr>
          <p:nvPr/>
        </p:nvGraphicFramePr>
        <p:xfrm>
          <a:off x="1066800" y="1600200"/>
          <a:ext cx="7010400" cy="48209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pPr algn="ctr"/>
                      <a:r>
                        <a:rPr lang="zh-CN" altLang="en-US" dirty="0">
                          <a:solidFill>
                            <a:schemeClr val="tx1"/>
                          </a:solidFill>
                        </a:rPr>
                        <a:t>寄存器编号</a:t>
                      </a:r>
                    </a:p>
                  </a:txBody>
                  <a:tcPr/>
                </a:tc>
                <a:tc>
                  <a:txBody>
                    <a:bodyPr/>
                    <a:lstStyle/>
                    <a:p>
                      <a:pPr algn="ctr"/>
                      <a:r>
                        <a:rPr lang="zh-CN" altLang="en-US" dirty="0">
                          <a:solidFill>
                            <a:schemeClr val="tx1"/>
                          </a:solidFill>
                        </a:rPr>
                        <a:t>寄存器名</a:t>
                      </a:r>
                    </a:p>
                  </a:txBody>
                  <a:tcPr/>
                </a:tc>
                <a:tc>
                  <a:txBody>
                    <a:bodyPr/>
                    <a:lstStyle/>
                    <a:p>
                      <a:pPr algn="ctr"/>
                      <a:r>
                        <a:rPr lang="zh-CN" altLang="en-US" dirty="0">
                          <a:solidFill>
                            <a:schemeClr val="tx1"/>
                          </a:solidFill>
                        </a:rPr>
                        <a:t>使用</a:t>
                      </a:r>
                    </a:p>
                  </a:txBody>
                  <a:tcPr/>
                </a:tc>
                <a:extLst>
                  <a:ext uri="{0D108BD9-81ED-4DB2-BD59-A6C34878D82A}">
                    <a16:rowId xmlns:a16="http://schemas.microsoft.com/office/drawing/2014/main" val="10000"/>
                  </a:ext>
                </a:extLst>
              </a:tr>
              <a:tr h="370840">
                <a:tc>
                  <a:txBody>
                    <a:bodyPr/>
                    <a:lstStyle/>
                    <a:p>
                      <a:pPr algn="ctr"/>
                      <a:r>
                        <a:rPr lang="en-US" altLang="zh-CN" dirty="0"/>
                        <a:t>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$zero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用于存放常量值</a:t>
                      </a:r>
                      <a:r>
                        <a:rPr lang="en-US" altLang="zh-CN" sz="1800" kern="1200" dirty="0">
                          <a:solidFill>
                            <a:schemeClr val="dk1"/>
                          </a:solidFill>
                          <a:latin typeface="+mn-lt"/>
                          <a:ea typeface="+mn-ea"/>
                          <a:cs typeface="+mn-cs"/>
                        </a:rPr>
                        <a:t>0</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a:txBody>
                    <a:bodyPr/>
                    <a:lstStyle/>
                    <a:p>
                      <a:pPr algn="ctr"/>
                      <a:r>
                        <a:rPr lang="en-US" altLang="zh-CN" dirty="0"/>
                        <a:t>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保留给汇编程序（汇编器）使用</a:t>
                      </a:r>
                    </a:p>
                  </a:txBody>
                  <a:tcPr/>
                </a:tc>
                <a:extLst>
                  <a:ext uri="{0D108BD9-81ED-4DB2-BD59-A6C34878D82A}">
                    <a16:rowId xmlns:a16="http://schemas.microsoft.com/office/drawing/2014/main" val="10002"/>
                  </a:ext>
                </a:extLst>
              </a:tr>
              <a:tr h="370840">
                <a:tc>
                  <a:txBody>
                    <a:bodyPr/>
                    <a:lstStyle/>
                    <a:p>
                      <a:pPr algn="ctr"/>
                      <a:r>
                        <a:rPr lang="en-US" altLang="zh-CN" dirty="0"/>
                        <a:t>2-3</a:t>
                      </a:r>
                      <a:endParaRPr lang="zh-CN" altLang="en-US" dirty="0"/>
                    </a:p>
                  </a:txBody>
                  <a:tcPr/>
                </a:tc>
                <a:tc>
                  <a:txBody>
                    <a:bodyPr/>
                    <a:lstStyle/>
                    <a:p>
                      <a:pPr algn="ctr"/>
                      <a:r>
                        <a:rPr lang="en-US" altLang="zh-CN" dirty="0"/>
                        <a:t>$v0-$v1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用于存放函数的返回值</a:t>
                      </a:r>
                    </a:p>
                  </a:txBody>
                  <a:tcPr/>
                </a:tc>
                <a:extLst>
                  <a:ext uri="{0D108BD9-81ED-4DB2-BD59-A6C34878D82A}">
                    <a16:rowId xmlns:a16="http://schemas.microsoft.com/office/drawing/2014/main" val="10003"/>
                  </a:ext>
                </a:extLst>
              </a:tr>
              <a:tr h="370840">
                <a:tc>
                  <a:txBody>
                    <a:bodyPr/>
                    <a:lstStyle/>
                    <a:p>
                      <a:pPr algn="ctr"/>
                      <a:r>
                        <a:rPr lang="en-US" altLang="zh-CN" dirty="0"/>
                        <a:t>4-7</a:t>
                      </a:r>
                      <a:endParaRPr lang="zh-CN" altLang="en-US" dirty="0"/>
                    </a:p>
                  </a:txBody>
                  <a:tcPr/>
                </a:tc>
                <a:tc>
                  <a:txBody>
                    <a:bodyPr/>
                    <a:lstStyle/>
                    <a:p>
                      <a:pPr algn="ctr"/>
                      <a:r>
                        <a:rPr lang="en-US" altLang="zh-CN" dirty="0"/>
                        <a:t>$a0-$a3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用于存放传递给函数的实参</a:t>
                      </a:r>
                    </a:p>
                  </a:txBody>
                  <a:tcPr/>
                </a:tc>
                <a:extLst>
                  <a:ext uri="{0D108BD9-81ED-4DB2-BD59-A6C34878D82A}">
                    <a16:rowId xmlns:a16="http://schemas.microsoft.com/office/drawing/2014/main" val="10004"/>
                  </a:ext>
                </a:extLst>
              </a:tr>
              <a:tr h="370840">
                <a:tc>
                  <a:txBody>
                    <a:bodyPr/>
                    <a:lstStyle/>
                    <a:p>
                      <a:pPr algn="ctr"/>
                      <a:r>
                        <a:rPr lang="en-US" altLang="zh-CN" dirty="0"/>
                        <a:t>8-15</a:t>
                      </a:r>
                      <a:endParaRPr lang="zh-CN" altLang="en-US" dirty="0"/>
                    </a:p>
                  </a:txBody>
                  <a:tcPr/>
                </a:tc>
                <a:tc>
                  <a:txBody>
                    <a:bodyPr/>
                    <a:lstStyle/>
                    <a:p>
                      <a:pPr algn="ctr"/>
                      <a:r>
                        <a:rPr lang="en-US" altLang="zh-CN" dirty="0"/>
                        <a:t>$t0-$t7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被调用的函数无需保护的临时寄存器</a:t>
                      </a:r>
                    </a:p>
                  </a:txBody>
                  <a:tcPr/>
                </a:tc>
                <a:extLst>
                  <a:ext uri="{0D108BD9-81ED-4DB2-BD59-A6C34878D82A}">
                    <a16:rowId xmlns:a16="http://schemas.microsoft.com/office/drawing/2014/main" val="10005"/>
                  </a:ext>
                </a:extLst>
              </a:tr>
              <a:tr h="370840">
                <a:tc>
                  <a:txBody>
                    <a:bodyPr/>
                    <a:lstStyle/>
                    <a:p>
                      <a:pPr algn="ctr"/>
                      <a:r>
                        <a:rPr lang="en-US" altLang="zh-CN" dirty="0"/>
                        <a:t>16-23</a:t>
                      </a:r>
                      <a:endParaRPr lang="zh-CN" altLang="en-US" dirty="0"/>
                    </a:p>
                  </a:txBody>
                  <a:tcPr/>
                </a:tc>
                <a:tc>
                  <a:txBody>
                    <a:bodyPr/>
                    <a:lstStyle/>
                    <a:p>
                      <a:pPr algn="ctr"/>
                      <a:r>
                        <a:rPr lang="en-US" altLang="zh-CN" dirty="0"/>
                        <a:t>$s0-$s7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被调用的函数必需保护的临时寄存器</a:t>
                      </a:r>
                    </a:p>
                  </a:txBody>
                  <a:tcPr/>
                </a:tc>
                <a:extLst>
                  <a:ext uri="{0D108BD9-81ED-4DB2-BD59-A6C34878D82A}">
                    <a16:rowId xmlns:a16="http://schemas.microsoft.com/office/drawing/2014/main" val="10006"/>
                  </a:ext>
                </a:extLst>
              </a:tr>
              <a:tr h="370840">
                <a:tc>
                  <a:txBody>
                    <a:bodyPr/>
                    <a:lstStyle/>
                    <a:p>
                      <a:pPr algn="ctr"/>
                      <a:r>
                        <a:rPr lang="en-US" altLang="zh-CN" dirty="0"/>
                        <a:t>24-25</a:t>
                      </a:r>
                      <a:endParaRPr lang="zh-CN" altLang="en-US" dirty="0"/>
                    </a:p>
                  </a:txBody>
                  <a:tcPr/>
                </a:tc>
                <a:tc>
                  <a:txBody>
                    <a:bodyPr/>
                    <a:lstStyle/>
                    <a:p>
                      <a:pPr algn="ctr"/>
                      <a:r>
                        <a:rPr lang="en-US" altLang="zh-CN" dirty="0"/>
                        <a:t>$t8-$t9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被调用的函数无需保护的临时寄存器</a:t>
                      </a:r>
                    </a:p>
                  </a:txBody>
                  <a:tcPr/>
                </a:tc>
                <a:extLst>
                  <a:ext uri="{0D108BD9-81ED-4DB2-BD59-A6C34878D82A}">
                    <a16:rowId xmlns:a16="http://schemas.microsoft.com/office/drawing/2014/main" val="10007"/>
                  </a:ext>
                </a:extLst>
              </a:tr>
              <a:tr h="370840">
                <a:tc>
                  <a:txBody>
                    <a:bodyPr/>
                    <a:lstStyle/>
                    <a:p>
                      <a:pPr algn="ctr"/>
                      <a:r>
                        <a:rPr lang="en-US" altLang="zh-CN" dirty="0"/>
                        <a:t>26-27</a:t>
                      </a:r>
                      <a:endParaRPr lang="zh-CN" altLang="en-US" dirty="0"/>
                    </a:p>
                  </a:txBody>
                  <a:tcPr/>
                </a:tc>
                <a:tc>
                  <a:txBody>
                    <a:bodyPr/>
                    <a:lstStyle/>
                    <a:p>
                      <a:pPr algn="ctr"/>
                      <a:r>
                        <a:rPr lang="en-US" altLang="zh-CN" dirty="0"/>
                        <a:t>$k0-$k1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保留给操作系统内核使用</a:t>
                      </a:r>
                    </a:p>
                  </a:txBody>
                  <a:tcPr/>
                </a:tc>
                <a:extLst>
                  <a:ext uri="{0D108BD9-81ED-4DB2-BD59-A6C34878D82A}">
                    <a16:rowId xmlns:a16="http://schemas.microsoft.com/office/drawing/2014/main" val="10008"/>
                  </a:ext>
                </a:extLst>
              </a:tr>
              <a:tr h="370840">
                <a:tc>
                  <a:txBody>
                    <a:bodyPr/>
                    <a:lstStyle/>
                    <a:p>
                      <a:pPr algn="ctr"/>
                      <a:r>
                        <a:rPr lang="en-US" altLang="zh-CN" dirty="0"/>
                        <a:t>28</a:t>
                      </a:r>
                      <a:endParaRPr lang="zh-CN" altLang="en-US" dirty="0"/>
                    </a:p>
                  </a:txBody>
                  <a:tcPr/>
                </a:tc>
                <a:tc>
                  <a:txBody>
                    <a:bodyPr/>
                    <a:lstStyle/>
                    <a:p>
                      <a:pPr algn="ctr"/>
                      <a:r>
                        <a:rPr lang="en-US" altLang="zh-CN" dirty="0"/>
                        <a:t>$</a:t>
                      </a:r>
                      <a:r>
                        <a:rPr lang="en-US" altLang="zh-CN" dirty="0" err="1"/>
                        <a:t>gp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用作全局指针的寄存器</a:t>
                      </a:r>
                    </a:p>
                  </a:txBody>
                  <a:tcPr/>
                </a:tc>
                <a:extLst>
                  <a:ext uri="{0D108BD9-81ED-4DB2-BD59-A6C34878D82A}">
                    <a16:rowId xmlns:a16="http://schemas.microsoft.com/office/drawing/2014/main" val="10009"/>
                  </a:ext>
                </a:extLst>
              </a:tr>
              <a:tr h="370840">
                <a:tc>
                  <a:txBody>
                    <a:bodyPr/>
                    <a:lstStyle/>
                    <a:p>
                      <a:pPr algn="ctr"/>
                      <a:r>
                        <a:rPr lang="en-US" altLang="zh-CN" dirty="0"/>
                        <a:t>29</a:t>
                      </a:r>
                      <a:endParaRPr lang="zh-CN" altLang="en-US" dirty="0"/>
                    </a:p>
                  </a:txBody>
                  <a:tcPr/>
                </a:tc>
                <a:tc>
                  <a:txBody>
                    <a:bodyPr/>
                    <a:lstStyle/>
                    <a:p>
                      <a:pPr algn="ctr"/>
                      <a:r>
                        <a:rPr lang="en-US" altLang="zh-CN" dirty="0"/>
                        <a:t>$sp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用作栈指针的寄存器</a:t>
                      </a:r>
                    </a:p>
                  </a:txBody>
                  <a:tcPr/>
                </a:tc>
                <a:extLst>
                  <a:ext uri="{0D108BD9-81ED-4DB2-BD59-A6C34878D82A}">
                    <a16:rowId xmlns:a16="http://schemas.microsoft.com/office/drawing/2014/main" val="10010"/>
                  </a:ext>
                </a:extLst>
              </a:tr>
              <a:tr h="370840">
                <a:tc>
                  <a:txBody>
                    <a:bodyPr/>
                    <a:lstStyle/>
                    <a:p>
                      <a:pPr algn="ctr"/>
                      <a:r>
                        <a:rPr lang="en-US" altLang="zh-CN" dirty="0"/>
                        <a:t>30</a:t>
                      </a:r>
                      <a:endParaRPr lang="zh-CN" altLang="en-US" dirty="0"/>
                    </a:p>
                  </a:txBody>
                  <a:tcPr/>
                </a:tc>
                <a:tc>
                  <a:txBody>
                    <a:bodyPr/>
                    <a:lstStyle/>
                    <a:p>
                      <a:pPr algn="ctr"/>
                      <a:r>
                        <a:rPr lang="en-US" altLang="zh-CN" dirty="0"/>
                        <a:t>$</a:t>
                      </a:r>
                      <a:r>
                        <a:rPr lang="en-US" altLang="zh-CN" dirty="0" err="1"/>
                        <a:t>fp</a:t>
                      </a:r>
                      <a:r>
                        <a:rPr lang="en-US" altLang="zh-CN" dirty="0"/>
                        <a:t>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用作栈帧指针的寄存器</a:t>
                      </a:r>
                    </a:p>
                  </a:txBody>
                  <a:tcPr/>
                </a:tc>
                <a:extLst>
                  <a:ext uri="{0D108BD9-81ED-4DB2-BD59-A6C34878D82A}">
                    <a16:rowId xmlns:a16="http://schemas.microsoft.com/office/drawing/2014/main" val="10011"/>
                  </a:ext>
                </a:extLst>
              </a:tr>
              <a:tr h="370840">
                <a:tc>
                  <a:txBody>
                    <a:bodyPr/>
                    <a:lstStyle/>
                    <a:p>
                      <a:pPr algn="ctr"/>
                      <a:r>
                        <a:rPr lang="en-US" altLang="zh-CN" dirty="0"/>
                        <a:t>31</a:t>
                      </a:r>
                      <a:endParaRPr lang="zh-CN" altLang="en-US" dirty="0"/>
                    </a:p>
                  </a:txBody>
                  <a:tcPr/>
                </a:tc>
                <a:tc>
                  <a:txBody>
                    <a:bodyPr/>
                    <a:lstStyle/>
                    <a:p>
                      <a:pPr algn="ctr"/>
                      <a:r>
                        <a:rPr lang="en-US" altLang="zh-CN" dirty="0"/>
                        <a:t>$</a:t>
                      </a:r>
                      <a:r>
                        <a:rPr lang="en-US" altLang="zh-CN" dirty="0" err="1"/>
                        <a:t>ra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用于存放函数的返回地址</a:t>
                      </a:r>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685800"/>
            <a:ext cx="8229600" cy="838200"/>
          </a:xfrm>
        </p:spPr>
        <p:txBody>
          <a:bodyPr/>
          <a:lstStyle/>
          <a:p>
            <a:r>
              <a:rPr lang="en-US" altLang="zh-CN" dirty="0"/>
              <a:t>3.</a:t>
            </a:r>
            <a:r>
              <a:rPr kumimoji="1" lang="zh-CN" altLang="en-US" b="1" dirty="0">
                <a:latin typeface="Arial" charset="0"/>
                <a:ea typeface="宋体" pitchFamily="2" charset="-122"/>
              </a:rPr>
              <a:t>算数逻辑单元（</a:t>
            </a:r>
            <a:r>
              <a:rPr kumimoji="1" lang="en-US" altLang="zh-CN" b="1" dirty="0">
                <a:latin typeface="Arial" charset="0"/>
                <a:ea typeface="宋体" pitchFamily="2" charset="-122"/>
              </a:rPr>
              <a:t>ALU</a:t>
            </a:r>
            <a:r>
              <a:rPr kumimoji="1" lang="zh-CN" altLang="en-US" b="1" dirty="0">
                <a:latin typeface="Arial" charset="0"/>
                <a:ea typeface="宋体" pitchFamily="2" charset="-122"/>
              </a:rPr>
              <a:t>）</a:t>
            </a:r>
          </a:p>
        </p:txBody>
      </p:sp>
      <p:sp>
        <p:nvSpPr>
          <p:cNvPr id="13315" name="Rectangle 3"/>
          <p:cNvSpPr>
            <a:spLocks noGrp="1" noChangeArrowheads="1"/>
          </p:cNvSpPr>
          <p:nvPr>
            <p:ph type="body" idx="1"/>
          </p:nvPr>
        </p:nvSpPr>
        <p:spPr>
          <a:xfrm>
            <a:off x="457200" y="1600200"/>
            <a:ext cx="8229600" cy="4800600"/>
          </a:xfrm>
        </p:spPr>
        <p:txBody>
          <a:bodyPr/>
          <a:lstStyle/>
          <a:p>
            <a:pPr eaLnBrk="1" hangingPunct="1">
              <a:lnSpc>
                <a:spcPct val="80000"/>
              </a:lnSpc>
            </a:pPr>
            <a:r>
              <a:rPr lang="zh-CN" altLang="en-US" sz="2800" dirty="0"/>
              <a:t>算数逻辑单元（</a:t>
            </a:r>
            <a:r>
              <a:rPr lang="en-US" altLang="zh-CN" sz="2800" dirty="0"/>
              <a:t>Arithmetic and Logic Unit</a:t>
            </a:r>
            <a:r>
              <a:rPr lang="zh-CN" altLang="en-US" sz="2800" dirty="0"/>
              <a:t>，</a:t>
            </a:r>
            <a:r>
              <a:rPr lang="en-US" altLang="zh-CN" sz="2800" dirty="0"/>
              <a:t>ALU</a:t>
            </a:r>
            <a:r>
              <a:rPr lang="zh-CN" altLang="en-US" sz="2800" dirty="0"/>
              <a:t>）是一个数字逻辑电路组件，用于执行二进制算术运算和二进制逻辑运算</a:t>
            </a:r>
            <a:endParaRPr lang="en-US" altLang="zh-CN" sz="2800" dirty="0"/>
          </a:p>
          <a:p>
            <a:pPr eaLnBrk="1" hangingPunct="1">
              <a:lnSpc>
                <a:spcPct val="80000"/>
              </a:lnSpc>
            </a:pPr>
            <a:endParaRPr lang="zh-CN" altLang="en-US" sz="2800" dirty="0"/>
          </a:p>
          <a:p>
            <a:pPr eaLnBrk="1" hangingPunct="1">
              <a:lnSpc>
                <a:spcPct val="80000"/>
              </a:lnSpc>
            </a:pPr>
            <a:r>
              <a:rPr lang="zh-CN" altLang="en-US" sz="2800" dirty="0"/>
              <a:t>算术运算</a:t>
            </a:r>
            <a:endParaRPr lang="en-US" altLang="zh-CN" sz="2800" dirty="0"/>
          </a:p>
          <a:p>
            <a:pPr lvl="1" eaLnBrk="1" hangingPunct="1">
              <a:lnSpc>
                <a:spcPct val="80000"/>
              </a:lnSpc>
            </a:pPr>
            <a:r>
              <a:rPr lang="zh-CN" altLang="en-US" sz="2400" dirty="0"/>
              <a:t>加、减、乘、除</a:t>
            </a:r>
            <a:endParaRPr lang="en-US" altLang="zh-CN" sz="2400" dirty="0"/>
          </a:p>
          <a:p>
            <a:pPr eaLnBrk="1" hangingPunct="1">
              <a:lnSpc>
                <a:spcPct val="80000"/>
              </a:lnSpc>
            </a:pPr>
            <a:r>
              <a:rPr lang="zh-CN" altLang="en-US" sz="2800" dirty="0"/>
              <a:t>逻辑运算</a:t>
            </a:r>
            <a:endParaRPr lang="en-US" altLang="zh-CN" sz="2800" dirty="0"/>
          </a:p>
          <a:p>
            <a:pPr lvl="1" eaLnBrk="1" hangingPunct="1">
              <a:lnSpc>
                <a:spcPct val="80000"/>
              </a:lnSpc>
            </a:pPr>
            <a:r>
              <a:rPr lang="zh-CN" altLang="en-US" sz="2400" dirty="0"/>
              <a:t>与（</a:t>
            </a:r>
            <a:r>
              <a:rPr lang="en-US" altLang="zh-CN" sz="2400" dirty="0"/>
              <a:t>AND</a:t>
            </a:r>
            <a:r>
              <a:rPr lang="zh-CN" altLang="en-US" sz="2400" dirty="0"/>
              <a:t>）”、“或（</a:t>
            </a:r>
            <a:r>
              <a:rPr lang="en-US" altLang="zh-CN" sz="2400" dirty="0"/>
              <a:t>OR</a:t>
            </a:r>
            <a:r>
              <a:rPr lang="zh-CN" altLang="en-US" sz="2400" dirty="0"/>
              <a:t>）”、“或非（</a:t>
            </a:r>
            <a:r>
              <a:rPr lang="en-US" altLang="zh-CN" sz="2400" dirty="0"/>
              <a:t>NOR</a:t>
            </a:r>
            <a:r>
              <a:rPr lang="zh-CN" altLang="en-US" sz="2400" dirty="0"/>
              <a:t>）”、“异或（</a:t>
            </a:r>
            <a:r>
              <a:rPr lang="en-US" altLang="zh-CN" sz="2400" dirty="0"/>
              <a:t>XOR</a:t>
            </a:r>
            <a:r>
              <a:rPr lang="zh-CN" altLang="en-US" sz="2400" dirty="0"/>
              <a:t>）”</a:t>
            </a:r>
            <a:endParaRPr lang="en-US" altLang="zh-CN" sz="2400" dirty="0"/>
          </a:p>
          <a:p>
            <a:pPr eaLnBrk="1" hangingPunct="1">
              <a:lnSpc>
                <a:spcPct val="80000"/>
              </a:lnSpc>
            </a:pPr>
            <a:r>
              <a:rPr lang="zh-CN" altLang="en-US" sz="2800" dirty="0"/>
              <a:t>移位运算</a:t>
            </a:r>
            <a:endParaRPr lang="en-US" altLang="zh-CN" dirty="0"/>
          </a:p>
          <a:p>
            <a:pPr lvl="1" eaLnBrk="1" hangingPunct="1">
              <a:lnSpc>
                <a:spcPct val="80000"/>
              </a:lnSpc>
            </a:pPr>
            <a:endParaRPr lang="zh-CN" altLang="en-US" sz="2400" dirty="0"/>
          </a:p>
          <a:p>
            <a:pPr eaLnBrk="1" hangingPunct="1">
              <a:lnSpc>
                <a:spcPct val="80000"/>
              </a:lnSpc>
              <a:buNone/>
            </a:pPr>
            <a:endParaRPr kumimoji="1" lang="zh-CN" altLang="en-US"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685800"/>
            <a:ext cx="8229600" cy="914400"/>
          </a:xfrm>
        </p:spPr>
        <p:txBody>
          <a:bodyPr/>
          <a:lstStyle/>
          <a:p>
            <a:pPr eaLnBrk="1" hangingPunct="1"/>
            <a:r>
              <a:rPr kumimoji="1" lang="en-US" altLang="zh-CN" b="1" dirty="0"/>
              <a:t>4.</a:t>
            </a:r>
            <a:r>
              <a:rPr kumimoji="1" lang="zh-CN" altLang="en-US" b="1" dirty="0"/>
              <a:t>程序计数器（</a:t>
            </a:r>
            <a:r>
              <a:rPr kumimoji="1" lang="en-US" altLang="zh-CN" b="1" dirty="0"/>
              <a:t>PC</a:t>
            </a:r>
            <a:r>
              <a:rPr kumimoji="1" lang="zh-CN" altLang="en-US" b="1" dirty="0"/>
              <a:t>）</a:t>
            </a:r>
            <a:endParaRPr lang="zh-CN" altLang="en-US" dirty="0"/>
          </a:p>
        </p:txBody>
      </p:sp>
      <p:sp>
        <p:nvSpPr>
          <p:cNvPr id="14339" name="Rectangle 3"/>
          <p:cNvSpPr>
            <a:spLocks noGrp="1" noChangeArrowheads="1"/>
          </p:cNvSpPr>
          <p:nvPr>
            <p:ph type="body" idx="1"/>
          </p:nvPr>
        </p:nvSpPr>
        <p:spPr>
          <a:xfrm>
            <a:off x="457200" y="1752600"/>
            <a:ext cx="8229600" cy="4800600"/>
          </a:xfrm>
        </p:spPr>
        <p:txBody>
          <a:bodyPr/>
          <a:lstStyle/>
          <a:p>
            <a:r>
              <a:rPr lang="zh-CN" altLang="en-US" dirty="0"/>
              <a:t>程序计数器（</a:t>
            </a:r>
            <a:r>
              <a:rPr kumimoji="1" lang="en-US" altLang="zh-CN" b="1" dirty="0"/>
              <a:t> Program Counter</a:t>
            </a:r>
            <a:r>
              <a:rPr kumimoji="1" lang="zh-CN" altLang="en-US" b="1" dirty="0"/>
              <a:t>， </a:t>
            </a:r>
            <a:r>
              <a:rPr lang="en-US" altLang="zh-CN" b="1" dirty="0"/>
              <a:t>PC</a:t>
            </a:r>
            <a:r>
              <a:rPr lang="zh-CN" altLang="en-US" dirty="0"/>
              <a:t>）是一个寄存器，其中存放的是将要取出执行的指令所在内存单元的地址。</a:t>
            </a:r>
            <a:endParaRPr lang="en-US" altLang="zh-CN" dirty="0"/>
          </a:p>
          <a:p>
            <a:r>
              <a:rPr lang="en-US" altLang="zh-CN" dirty="0"/>
              <a:t>PC</a:t>
            </a:r>
            <a:r>
              <a:rPr lang="zh-CN" altLang="en-US" dirty="0"/>
              <a:t>的初始值由操作系统指定，即为将要执行程序的第一条指令所存放的内存单元的地址</a:t>
            </a:r>
            <a:endParaRPr lang="en-US" altLang="zh-CN" dirty="0"/>
          </a:p>
          <a:p>
            <a:r>
              <a:rPr lang="zh-CN" altLang="en-US" dirty="0"/>
              <a:t>在</a:t>
            </a:r>
            <a:r>
              <a:rPr lang="en-US" altLang="zh-CN" dirty="0"/>
              <a:t>32</a:t>
            </a:r>
            <a:r>
              <a:rPr lang="zh-CN" altLang="en-US" dirty="0"/>
              <a:t>位</a:t>
            </a:r>
            <a:r>
              <a:rPr lang="en-US" altLang="zh-CN" dirty="0"/>
              <a:t>MIPS</a:t>
            </a:r>
            <a:r>
              <a:rPr lang="zh-CN" altLang="en-US" dirty="0"/>
              <a:t>架构中，当一条指令已从内存取出并存放到指令寄存器（</a:t>
            </a:r>
            <a:r>
              <a:rPr lang="en-US" altLang="zh-CN" dirty="0"/>
              <a:t>IR</a:t>
            </a:r>
            <a:r>
              <a:rPr lang="zh-CN" altLang="en-US" dirty="0"/>
              <a:t>）中后，</a:t>
            </a:r>
            <a:r>
              <a:rPr lang="en-US" altLang="zh-CN" dirty="0"/>
              <a:t>PC</a:t>
            </a:r>
            <a:r>
              <a:rPr lang="zh-CN" altLang="en-US" dirty="0"/>
              <a:t>中的地址增量</a:t>
            </a:r>
            <a:r>
              <a:rPr lang="en-US" altLang="zh-CN" dirty="0"/>
              <a:t>4</a:t>
            </a:r>
            <a:r>
              <a:rPr lang="zh-CN" alt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kumimoji="1" lang="zh-CN" altLang="en-US" b="1" dirty="0"/>
              <a:t>存储器和存储结构</a:t>
            </a:r>
            <a:endParaRPr lang="zh-CN" altLang="en-US" dirty="0"/>
          </a:p>
        </p:txBody>
      </p:sp>
      <p:sp>
        <p:nvSpPr>
          <p:cNvPr id="3" name="内容占位符 2"/>
          <p:cNvSpPr>
            <a:spLocks noGrp="1"/>
          </p:cNvSpPr>
          <p:nvPr>
            <p:ph idx="1"/>
          </p:nvPr>
        </p:nvSpPr>
        <p:spPr>
          <a:xfrm>
            <a:off x="457200" y="1524000"/>
            <a:ext cx="8229600" cy="4953000"/>
          </a:xfrm>
        </p:spPr>
        <p:txBody>
          <a:bodyPr/>
          <a:lstStyle/>
          <a:p>
            <a:r>
              <a:rPr kumimoji="1" lang="zh-CN" altLang="en-US" b="1" dirty="0"/>
              <a:t>存储器（</a:t>
            </a:r>
            <a:r>
              <a:rPr kumimoji="1" lang="en-US" altLang="zh-CN" b="1" dirty="0"/>
              <a:t>Memory</a:t>
            </a:r>
            <a:r>
              <a:rPr kumimoji="1" lang="zh-CN" altLang="en-US" b="1" dirty="0"/>
              <a:t>）是指主存或内存</a:t>
            </a:r>
            <a:endParaRPr kumimoji="1" lang="en-US" altLang="zh-CN" b="1" dirty="0"/>
          </a:p>
          <a:p>
            <a:r>
              <a:rPr kumimoji="1" lang="zh-CN" altLang="en-US" b="1" dirty="0"/>
              <a:t>由若干数量的存储单元组成，每个存储单元赋予一个唯一的（存储单元）地址，该地址从</a:t>
            </a:r>
            <a:r>
              <a:rPr kumimoji="1" lang="en-US" altLang="zh-CN" b="1" dirty="0"/>
              <a:t>0</a:t>
            </a:r>
            <a:r>
              <a:rPr kumimoji="1" lang="zh-CN" altLang="en-US" b="1" dirty="0"/>
              <a:t>开始依次递增编号</a:t>
            </a:r>
            <a:endParaRPr kumimoji="1" lang="en-US" altLang="zh-CN" b="1" dirty="0"/>
          </a:p>
          <a:p>
            <a:r>
              <a:rPr kumimoji="1" lang="zh-CN" altLang="en-US" b="1" dirty="0"/>
              <a:t>存储单元是内存（主存）的基本单位</a:t>
            </a:r>
            <a:endParaRPr kumimoji="1" lang="en-US" altLang="zh-CN" b="1" dirty="0"/>
          </a:p>
          <a:p>
            <a:r>
              <a:rPr kumimoji="1" lang="zh-CN" altLang="en-US" b="1" dirty="0"/>
              <a:t>一个存储单元可以记忆</a:t>
            </a:r>
            <a:r>
              <a:rPr kumimoji="1" lang="en-US" altLang="zh-CN" b="1" dirty="0"/>
              <a:t>8</a:t>
            </a:r>
            <a:r>
              <a:rPr kumimoji="1" lang="zh-CN" altLang="en-US" b="1" dirty="0"/>
              <a:t>位二进制位（</a:t>
            </a:r>
            <a:r>
              <a:rPr kumimoji="1" lang="en-US" altLang="zh-CN" b="1" dirty="0"/>
              <a:t>bit</a:t>
            </a:r>
            <a:r>
              <a:rPr kumimoji="1" lang="zh-CN" altLang="en-US" b="1" dirty="0"/>
              <a:t>），即一个字节（</a:t>
            </a:r>
            <a:r>
              <a:rPr kumimoji="1" lang="en-US" altLang="zh-CN" b="1" dirty="0"/>
              <a:t>Byte</a:t>
            </a:r>
            <a:r>
              <a:rPr kumimoji="1" lang="zh-CN" altLang="en-US" b="1" dirty="0"/>
              <a:t>）</a:t>
            </a:r>
            <a:endParaRPr kumimoji="1" lang="en-US" altLang="zh-CN" b="1" dirty="0"/>
          </a:p>
          <a:p>
            <a:r>
              <a:rPr kumimoji="1" lang="zh-CN" altLang="en-US" b="1" dirty="0"/>
              <a:t>这种（存储器）编址方案称为以字节为的单位编址组织存储器</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t>存储器的组织</a:t>
            </a:r>
            <a:endParaRPr lang="zh-CN" altLang="en-US" dirty="0"/>
          </a:p>
        </p:txBody>
      </p:sp>
      <p:graphicFrame>
        <p:nvGraphicFramePr>
          <p:cNvPr id="4" name="内容占位符 3"/>
          <p:cNvGraphicFramePr>
            <a:graphicFrameLocks noGrp="1"/>
          </p:cNvGraphicFramePr>
          <p:nvPr>
            <p:ph idx="1"/>
          </p:nvPr>
        </p:nvGraphicFramePr>
        <p:xfrm>
          <a:off x="457200" y="2362200"/>
          <a:ext cx="8229600" cy="3337560"/>
        </p:xfrm>
        <a:graphic>
          <a:graphicData uri="http://schemas.openxmlformats.org/drawingml/2006/table">
            <a:tbl>
              <a:tblPr firstRow="1" bandRow="1">
                <a:tableStyleId>{D7AC3CCA-C797-4891-BE02-D94E43425B78}</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altLang="zh-CN" b="0" dirty="0"/>
                        <a:t>0xFFFFFFFF</a:t>
                      </a:r>
                      <a:endParaRPr lang="zh-CN" altLang="en-US" b="0" dirty="0"/>
                    </a:p>
                  </a:txBody>
                  <a:tcPr/>
                </a:tc>
                <a:tc>
                  <a:txBody>
                    <a:bodyPr/>
                    <a:lstStyle/>
                    <a:p>
                      <a:pPr algn="ctr"/>
                      <a:r>
                        <a:rPr lang="en-US" altLang="zh-CN" b="0" dirty="0"/>
                        <a:t>0x00</a:t>
                      </a:r>
                      <a:endParaRPr lang="zh-CN" altLang="en-US" b="0" dirty="0"/>
                    </a:p>
                  </a:txBody>
                  <a:tcPr/>
                </a:tc>
                <a:extLst>
                  <a:ext uri="{0D108BD9-81ED-4DB2-BD59-A6C34878D82A}">
                    <a16:rowId xmlns:a16="http://schemas.microsoft.com/office/drawing/2014/main" val="10000"/>
                  </a:ext>
                </a:extLst>
              </a:tr>
              <a:tr h="370840">
                <a:tc>
                  <a:txBody>
                    <a:bodyPr/>
                    <a:lstStyle/>
                    <a:p>
                      <a:pPr algn="ctr"/>
                      <a:r>
                        <a:rPr lang="en-US" altLang="zh-CN" dirty="0"/>
                        <a:t>0xFFFFFFFE</a:t>
                      </a:r>
                      <a:endParaRPr lang="zh-CN" altLang="en-US" dirty="0"/>
                    </a:p>
                  </a:txBody>
                  <a:tcPr/>
                </a:tc>
                <a:tc>
                  <a:txBody>
                    <a:bodyPr/>
                    <a:lstStyle/>
                    <a:p>
                      <a:pPr algn="ctr"/>
                      <a:r>
                        <a:rPr lang="en-US" altLang="zh-CN" dirty="0"/>
                        <a:t>0xA0</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0xFFFFFFFD</a:t>
                      </a:r>
                      <a:endParaRPr lang="zh-CN" altLang="en-US" dirty="0"/>
                    </a:p>
                  </a:txBody>
                  <a:tcPr/>
                </a:tc>
                <a:tc>
                  <a:txBody>
                    <a:bodyPr/>
                    <a:lstStyle/>
                    <a:p>
                      <a:pPr algn="ctr"/>
                      <a:r>
                        <a:rPr lang="en-US" altLang="zh-CN" dirty="0"/>
                        <a:t>0x3E</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0XFFFFFFFC</a:t>
                      </a:r>
                      <a:endParaRPr lang="zh-CN" altLang="en-US" dirty="0"/>
                    </a:p>
                  </a:txBody>
                  <a:tcPr/>
                </a:tc>
                <a:tc>
                  <a:txBody>
                    <a:bodyPr/>
                    <a:lstStyle/>
                    <a:p>
                      <a:pPr algn="ctr"/>
                      <a:r>
                        <a:rPr lang="en-US" altLang="zh-CN" dirty="0"/>
                        <a:t>0x10</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0004"/>
                  </a:ext>
                </a:extLst>
              </a:tr>
              <a:tr h="370840">
                <a:tc>
                  <a:txBody>
                    <a:bodyPr/>
                    <a:lstStyle/>
                    <a:p>
                      <a:pPr algn="ctr"/>
                      <a:r>
                        <a:rPr lang="en-US" altLang="zh-CN" dirty="0"/>
                        <a:t>0x00000003</a:t>
                      </a:r>
                      <a:endParaRPr lang="zh-CN" altLang="en-US" dirty="0"/>
                    </a:p>
                  </a:txBody>
                  <a:tcPr/>
                </a:tc>
                <a:tc>
                  <a:txBody>
                    <a:bodyPr/>
                    <a:lstStyle/>
                    <a:p>
                      <a:pPr algn="ctr"/>
                      <a:r>
                        <a:rPr lang="en-US" altLang="zh-CN" dirty="0"/>
                        <a:t>0x90</a:t>
                      </a:r>
                      <a:endParaRPr lang="zh-CN" altLang="en-US" dirty="0"/>
                    </a:p>
                  </a:txBody>
                  <a:tcPr/>
                </a:tc>
                <a:extLst>
                  <a:ext uri="{0D108BD9-81ED-4DB2-BD59-A6C34878D82A}">
                    <a16:rowId xmlns:a16="http://schemas.microsoft.com/office/drawing/2014/main" val="10005"/>
                  </a:ext>
                </a:extLst>
              </a:tr>
              <a:tr h="370840">
                <a:tc>
                  <a:txBody>
                    <a:bodyPr/>
                    <a:lstStyle/>
                    <a:p>
                      <a:pPr algn="ctr"/>
                      <a:r>
                        <a:rPr lang="en-US" altLang="zh-CN" dirty="0"/>
                        <a:t>0x00000002</a:t>
                      </a:r>
                      <a:endParaRPr lang="zh-CN" altLang="en-US" dirty="0"/>
                    </a:p>
                  </a:txBody>
                  <a:tcPr/>
                </a:tc>
                <a:tc>
                  <a:txBody>
                    <a:bodyPr/>
                    <a:lstStyle/>
                    <a:p>
                      <a:pPr algn="ctr"/>
                      <a:r>
                        <a:rPr lang="en-US" altLang="zh-CN" dirty="0"/>
                        <a:t>0x6F</a:t>
                      </a:r>
                      <a:endParaRPr lang="zh-CN" altLang="en-US" dirty="0"/>
                    </a:p>
                  </a:txBody>
                  <a:tcPr/>
                </a:tc>
                <a:extLst>
                  <a:ext uri="{0D108BD9-81ED-4DB2-BD59-A6C34878D82A}">
                    <a16:rowId xmlns:a16="http://schemas.microsoft.com/office/drawing/2014/main" val="10006"/>
                  </a:ext>
                </a:extLst>
              </a:tr>
              <a:tr h="370840">
                <a:tc>
                  <a:txBody>
                    <a:bodyPr/>
                    <a:lstStyle/>
                    <a:p>
                      <a:pPr algn="ctr"/>
                      <a:r>
                        <a:rPr lang="en-US" altLang="zh-CN" dirty="0"/>
                        <a:t>0x00000001</a:t>
                      </a:r>
                      <a:endParaRPr lang="zh-CN" altLang="en-US" dirty="0"/>
                    </a:p>
                  </a:txBody>
                  <a:tcPr/>
                </a:tc>
                <a:tc>
                  <a:txBody>
                    <a:bodyPr/>
                    <a:lstStyle/>
                    <a:p>
                      <a:pPr algn="ctr"/>
                      <a:r>
                        <a:rPr lang="en-US" altLang="zh-CN" dirty="0"/>
                        <a:t>oxA1</a:t>
                      </a:r>
                      <a:endParaRPr lang="zh-CN" altLang="en-US" dirty="0"/>
                    </a:p>
                  </a:txBody>
                  <a:tcPr/>
                </a:tc>
                <a:extLst>
                  <a:ext uri="{0D108BD9-81ED-4DB2-BD59-A6C34878D82A}">
                    <a16:rowId xmlns:a16="http://schemas.microsoft.com/office/drawing/2014/main" val="10007"/>
                  </a:ext>
                </a:extLst>
              </a:tr>
              <a:tr h="370840">
                <a:tc>
                  <a:txBody>
                    <a:bodyPr/>
                    <a:lstStyle/>
                    <a:p>
                      <a:pPr algn="ctr"/>
                      <a:r>
                        <a:rPr lang="en-US" altLang="zh-CN" dirty="0"/>
                        <a:t>0x00000000</a:t>
                      </a:r>
                      <a:endParaRPr lang="zh-CN" altLang="en-US" dirty="0"/>
                    </a:p>
                  </a:txBody>
                  <a:tcPr/>
                </a:tc>
                <a:tc>
                  <a:txBody>
                    <a:bodyPr/>
                    <a:lstStyle/>
                    <a:p>
                      <a:pPr algn="ctr"/>
                      <a:r>
                        <a:rPr lang="en-US" altLang="zh-CN" dirty="0"/>
                        <a:t>0x00</a:t>
                      </a:r>
                      <a:endParaRPr lang="zh-CN" altLang="en-US" dirty="0"/>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1066800" y="1828800"/>
            <a:ext cx="2819400" cy="369332"/>
          </a:xfrm>
          <a:prstGeom prst="rect">
            <a:avLst/>
          </a:prstGeom>
          <a:noFill/>
        </p:spPr>
        <p:txBody>
          <a:bodyPr wrap="square" rtlCol="0">
            <a:spAutoFit/>
          </a:bodyPr>
          <a:lstStyle/>
          <a:p>
            <a:pPr algn="ctr"/>
            <a:r>
              <a:rPr lang="zh-CN" altLang="en-US" dirty="0"/>
              <a:t>存储单元的地址</a:t>
            </a:r>
          </a:p>
        </p:txBody>
      </p:sp>
      <p:sp>
        <p:nvSpPr>
          <p:cNvPr id="6" name="TextBox 5"/>
          <p:cNvSpPr txBox="1"/>
          <p:nvPr/>
        </p:nvSpPr>
        <p:spPr>
          <a:xfrm>
            <a:off x="5105400" y="1828800"/>
            <a:ext cx="2819400" cy="369332"/>
          </a:xfrm>
          <a:prstGeom prst="rect">
            <a:avLst/>
          </a:prstGeom>
          <a:noFill/>
        </p:spPr>
        <p:txBody>
          <a:bodyPr wrap="square" rtlCol="0">
            <a:spAutoFit/>
          </a:bodyPr>
          <a:lstStyle/>
          <a:p>
            <a:pPr algn="ctr"/>
            <a:r>
              <a:rPr lang="zh-CN" altLang="en-US" dirty="0"/>
              <a:t>存储单元中记忆的内容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处理器的</a:t>
            </a:r>
            <a:r>
              <a:rPr kumimoji="1" lang="zh-CN" altLang="en-US" b="1" dirty="0"/>
              <a:t>寻址空间</a:t>
            </a:r>
          </a:p>
        </p:txBody>
      </p:sp>
      <p:sp>
        <p:nvSpPr>
          <p:cNvPr id="3" name="内容占位符 2"/>
          <p:cNvSpPr>
            <a:spLocks noGrp="1"/>
          </p:cNvSpPr>
          <p:nvPr>
            <p:ph idx="1"/>
          </p:nvPr>
        </p:nvSpPr>
        <p:spPr/>
        <p:txBody>
          <a:bodyPr/>
          <a:lstStyle/>
          <a:p>
            <a:r>
              <a:rPr lang="zh-CN" altLang="en-US" dirty="0"/>
              <a:t>处理器（</a:t>
            </a:r>
            <a:r>
              <a:rPr lang="en-US" altLang="zh-CN" dirty="0"/>
              <a:t>CPU</a:t>
            </a:r>
            <a:r>
              <a:rPr lang="zh-CN" altLang="en-US" dirty="0"/>
              <a:t>）的地址总线宽度，决定这个处理器可以寻址内存单元的数量</a:t>
            </a:r>
            <a:endParaRPr lang="en-US" altLang="zh-CN" dirty="0"/>
          </a:p>
          <a:p>
            <a:pPr lvl="1"/>
            <a:r>
              <a:rPr lang="zh-CN" altLang="en-US" dirty="0"/>
              <a:t>例如，</a:t>
            </a:r>
            <a:r>
              <a:rPr lang="en-US" altLang="zh-CN" dirty="0"/>
              <a:t>32</a:t>
            </a:r>
            <a:r>
              <a:rPr lang="zh-CN" altLang="en-US" dirty="0"/>
              <a:t>为</a:t>
            </a:r>
            <a:r>
              <a:rPr lang="en-US" altLang="zh-CN" dirty="0"/>
              <a:t>MIPS</a:t>
            </a:r>
            <a:r>
              <a:rPr lang="zh-CN" altLang="en-US" dirty="0"/>
              <a:t>处理器，其地址总线的宽度为</a:t>
            </a:r>
            <a:r>
              <a:rPr lang="en-US" altLang="zh-CN" dirty="0"/>
              <a:t>32</a:t>
            </a:r>
            <a:r>
              <a:rPr lang="zh-CN" altLang="en-US" dirty="0"/>
              <a:t>位二进制位，则它的</a:t>
            </a:r>
            <a:r>
              <a:rPr kumimoji="1" lang="zh-CN" altLang="en-US" dirty="0"/>
              <a:t>（存储器的）寻址空间为</a:t>
            </a:r>
            <a:r>
              <a:rPr kumimoji="1" lang="en-US" altLang="zh-CN" dirty="0"/>
              <a:t>2</a:t>
            </a:r>
            <a:r>
              <a:rPr kumimoji="1" lang="en-US" altLang="zh-CN" baseline="30000" dirty="0"/>
              <a:t>32</a:t>
            </a:r>
            <a:r>
              <a:rPr kumimoji="1" lang="zh-CN" altLang="en-US" dirty="0"/>
              <a:t>，即</a:t>
            </a:r>
            <a:r>
              <a:rPr kumimoji="1" lang="en-US" altLang="zh-CN" dirty="0"/>
              <a:t>4G</a:t>
            </a:r>
            <a:r>
              <a:rPr kumimoji="1" lang="zh-CN" altLang="en-US" dirty="0"/>
              <a:t>个内存单元，地址范围：</a:t>
            </a:r>
            <a:endParaRPr kumimoji="1" lang="en-US" altLang="zh-CN" dirty="0"/>
          </a:p>
          <a:p>
            <a:pPr lvl="2"/>
            <a:r>
              <a:rPr lang="en-US" altLang="zh-CN" dirty="0"/>
              <a:t>0~4294967295</a:t>
            </a:r>
          </a:p>
          <a:p>
            <a:pPr lvl="2"/>
            <a:r>
              <a:rPr lang="zh-CN" altLang="en-US" dirty="0"/>
              <a:t>或</a:t>
            </a:r>
            <a:r>
              <a:rPr lang="en-US" altLang="zh-CN" dirty="0"/>
              <a:t>0x0~0xFFFFFFFF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MIPS</a:t>
            </a:r>
            <a:r>
              <a:rPr lang="zh-CN" altLang="en-US" sz="4000" b="1" dirty="0"/>
              <a:t>存储器布局（</a:t>
            </a:r>
            <a:r>
              <a:rPr lang="en-US" altLang="zh-CN" sz="4000" b="1" dirty="0"/>
              <a:t>layout</a:t>
            </a:r>
            <a:r>
              <a:rPr lang="zh-CN" altLang="en-US" sz="4000" b="1" dirty="0"/>
              <a:t>）或规划</a:t>
            </a:r>
          </a:p>
        </p:txBody>
      </p:sp>
      <p:sp>
        <p:nvSpPr>
          <p:cNvPr id="3" name="内容占位符 2"/>
          <p:cNvSpPr>
            <a:spLocks noGrp="1"/>
          </p:cNvSpPr>
          <p:nvPr>
            <p:ph idx="1"/>
          </p:nvPr>
        </p:nvSpPr>
        <p:spPr>
          <a:xfrm>
            <a:off x="533400" y="1600200"/>
            <a:ext cx="2514600" cy="4876800"/>
          </a:xfrm>
        </p:spPr>
        <p:txBody>
          <a:bodyPr/>
          <a:lstStyle/>
          <a:p>
            <a:r>
              <a:rPr lang="zh-CN" altLang="en-US" sz="2800" dirty="0"/>
              <a:t>地址空间；</a:t>
            </a:r>
            <a:r>
              <a:rPr lang="en-US" altLang="zh-CN" sz="2800" dirty="0"/>
              <a:t>0x0</a:t>
            </a:r>
            <a:r>
              <a:rPr lang="zh-CN" altLang="en-US" sz="2800" dirty="0"/>
              <a:t>到</a:t>
            </a:r>
            <a:r>
              <a:rPr lang="en-US" altLang="zh-CN" sz="2800" dirty="0"/>
              <a:t>0x00400000</a:t>
            </a:r>
            <a:r>
              <a:rPr lang="zh-CN" altLang="en-US" sz="2800" dirty="0"/>
              <a:t>的部分保留给操作系统使用</a:t>
            </a:r>
            <a:endParaRPr lang="en-US" altLang="zh-CN" sz="2800" dirty="0"/>
          </a:p>
          <a:p>
            <a:r>
              <a:rPr lang="zh-CN" altLang="en-US" sz="2800" dirty="0"/>
              <a:t>栈向下增长，即入栈的数据越多，栈顶的地址越小。</a:t>
            </a:r>
          </a:p>
        </p:txBody>
      </p:sp>
      <p:pic>
        <p:nvPicPr>
          <p:cNvPr id="2050" name="Picture 2"/>
          <p:cNvPicPr>
            <a:picLocks noChangeAspect="1" noChangeArrowheads="1"/>
          </p:cNvPicPr>
          <p:nvPr/>
        </p:nvPicPr>
        <p:blipFill>
          <a:blip r:embed="rId2" cstate="print"/>
          <a:srcRect/>
          <a:stretch>
            <a:fillRect/>
          </a:stretch>
        </p:blipFill>
        <p:spPr bwMode="auto">
          <a:xfrm>
            <a:off x="2971800" y="1828800"/>
            <a:ext cx="6143625" cy="40671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数据类型和规模（</a:t>
            </a:r>
            <a:r>
              <a:rPr lang="en-US" altLang="zh-CN" b="1" dirty="0"/>
              <a:t>size</a:t>
            </a:r>
            <a:r>
              <a:rPr lang="zh-CN" altLang="en-US" b="1" dirty="0"/>
              <a:t>）</a:t>
            </a:r>
          </a:p>
        </p:txBody>
      </p:sp>
      <p:sp>
        <p:nvSpPr>
          <p:cNvPr id="3" name="内容占位符 2"/>
          <p:cNvSpPr>
            <a:spLocks noGrp="1"/>
          </p:cNvSpPr>
          <p:nvPr>
            <p:ph idx="1"/>
          </p:nvPr>
        </p:nvSpPr>
        <p:spPr>
          <a:xfrm>
            <a:off x="381000" y="1524000"/>
            <a:ext cx="8458200" cy="4953000"/>
          </a:xfrm>
        </p:spPr>
        <p:txBody>
          <a:bodyPr/>
          <a:lstStyle/>
          <a:p>
            <a:r>
              <a:rPr lang="zh-CN" altLang="en-US" dirty="0"/>
              <a:t>基本数据类型：</a:t>
            </a:r>
            <a:endParaRPr lang="en-US" altLang="zh-CN" dirty="0"/>
          </a:p>
          <a:p>
            <a:pPr lvl="1"/>
            <a:r>
              <a:rPr lang="zh-CN" altLang="en-US" dirty="0"/>
              <a:t>整型、浮点和字符</a:t>
            </a:r>
            <a:endParaRPr lang="en-US" altLang="zh-CN" dirty="0"/>
          </a:p>
          <a:p>
            <a:r>
              <a:rPr lang="zh-CN" altLang="en-US" dirty="0"/>
              <a:t>计算机指令集架构层面定义数据规模：</a:t>
            </a:r>
            <a:endParaRPr lang="en-US" altLang="zh-CN" dirty="0"/>
          </a:p>
          <a:p>
            <a:pPr lvl="1"/>
            <a:r>
              <a:rPr lang="zh-CN" altLang="en-US" dirty="0"/>
              <a:t>字（</a:t>
            </a:r>
            <a:r>
              <a:rPr lang="en-US" altLang="zh-CN" dirty="0"/>
              <a:t>word</a:t>
            </a:r>
            <a:r>
              <a:rPr lang="zh-CN" altLang="en-US" dirty="0"/>
              <a:t>）、半字（</a:t>
            </a:r>
            <a:r>
              <a:rPr lang="en-US" altLang="zh-CN" dirty="0"/>
              <a:t>half word</a:t>
            </a:r>
            <a:r>
              <a:rPr lang="zh-CN" altLang="en-US" dirty="0"/>
              <a:t>）和字节（</a:t>
            </a:r>
            <a:r>
              <a:rPr lang="en-US" altLang="zh-CN" dirty="0"/>
              <a:t>byte</a:t>
            </a:r>
            <a:r>
              <a:rPr lang="zh-CN" altLang="en-US" dirty="0"/>
              <a:t>）以及双字（</a:t>
            </a:r>
            <a:r>
              <a:rPr lang="en-US" altLang="zh-CN" dirty="0"/>
              <a:t>double word</a:t>
            </a:r>
            <a:r>
              <a:rPr lang="zh-CN" altLang="en-US" dirty="0"/>
              <a:t>）</a:t>
            </a:r>
            <a:endParaRPr lang="en-US" altLang="zh-CN" dirty="0"/>
          </a:p>
          <a:p>
            <a:pPr lvl="1"/>
            <a:r>
              <a:rPr lang="en-US" altLang="zh-CN" dirty="0"/>
              <a:t>32</a:t>
            </a:r>
            <a:r>
              <a:rPr lang="zh-CN" altLang="en-US" dirty="0"/>
              <a:t>位</a:t>
            </a:r>
            <a:r>
              <a:rPr lang="en-US" altLang="zh-CN" dirty="0"/>
              <a:t>MIPS</a:t>
            </a:r>
            <a:r>
              <a:rPr lang="zh-CN" altLang="en-US" dirty="0"/>
              <a:t>：</a:t>
            </a:r>
            <a:endParaRPr lang="en-US" altLang="zh-CN" dirty="0"/>
          </a:p>
          <a:p>
            <a:pPr lvl="2"/>
            <a:r>
              <a:rPr lang="zh-CN" altLang="en-US" dirty="0"/>
              <a:t>字（</a:t>
            </a:r>
            <a:r>
              <a:rPr lang="en-US" altLang="zh-CN" dirty="0"/>
              <a:t>word</a:t>
            </a:r>
            <a:r>
              <a:rPr lang="zh-CN" altLang="en-US" dirty="0"/>
              <a:t>）：</a:t>
            </a:r>
            <a:r>
              <a:rPr lang="en-US" altLang="zh-CN" dirty="0"/>
              <a:t>32bits</a:t>
            </a:r>
          </a:p>
          <a:p>
            <a:pPr lvl="2"/>
            <a:r>
              <a:rPr lang="zh-CN" altLang="en-US" dirty="0"/>
              <a:t>半字（</a:t>
            </a:r>
            <a:r>
              <a:rPr lang="en-US" altLang="zh-CN" dirty="0"/>
              <a:t>half word</a:t>
            </a:r>
            <a:r>
              <a:rPr lang="zh-CN" altLang="en-US" dirty="0"/>
              <a:t>）：</a:t>
            </a:r>
            <a:r>
              <a:rPr lang="en-US" altLang="zh-CN" dirty="0"/>
              <a:t>16bits</a:t>
            </a:r>
          </a:p>
          <a:p>
            <a:pPr lvl="2"/>
            <a:r>
              <a:rPr lang="zh-CN" altLang="en-US" dirty="0"/>
              <a:t>字节（</a:t>
            </a:r>
            <a:r>
              <a:rPr lang="en-US" altLang="zh-CN" dirty="0"/>
              <a:t>Byte</a:t>
            </a:r>
            <a:r>
              <a:rPr lang="zh-CN" altLang="en-US" dirty="0"/>
              <a:t>）：</a:t>
            </a:r>
            <a:r>
              <a:rPr lang="en-US" altLang="zh-CN" dirty="0"/>
              <a:t>8bits</a:t>
            </a:r>
          </a:p>
          <a:p>
            <a:pPr lvl="2"/>
            <a:r>
              <a:rPr lang="zh-CN" altLang="en-US" dirty="0"/>
              <a:t>双字（</a:t>
            </a:r>
            <a:r>
              <a:rPr lang="en-US" altLang="zh-CN" dirty="0"/>
              <a:t>double word</a:t>
            </a:r>
            <a:r>
              <a:rPr lang="zh-CN" altLang="en-US" dirty="0"/>
              <a:t>）：</a:t>
            </a:r>
            <a:r>
              <a:rPr lang="en-US" altLang="zh-CN" dirty="0"/>
              <a:t>64bits</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数据类型和规模</a:t>
            </a:r>
            <a:endParaRPr lang="zh-CN" altLang="en-US" dirty="0"/>
          </a:p>
        </p:txBody>
      </p:sp>
      <p:sp>
        <p:nvSpPr>
          <p:cNvPr id="3" name="内容占位符 2"/>
          <p:cNvSpPr>
            <a:spLocks noGrp="1"/>
          </p:cNvSpPr>
          <p:nvPr>
            <p:ph idx="1"/>
          </p:nvPr>
        </p:nvSpPr>
        <p:spPr>
          <a:xfrm>
            <a:off x="457200" y="1981200"/>
            <a:ext cx="8534400" cy="3886200"/>
          </a:xfrm>
        </p:spPr>
        <p:txBody>
          <a:bodyPr/>
          <a:lstStyle/>
          <a:p>
            <a:r>
              <a:rPr lang="zh-CN" altLang="en-US" dirty="0"/>
              <a:t>字符：字节</a:t>
            </a:r>
            <a:endParaRPr lang="en-US" altLang="zh-CN" dirty="0"/>
          </a:p>
          <a:p>
            <a:r>
              <a:rPr lang="zh-CN" altLang="en-US" dirty="0"/>
              <a:t>短整型（</a:t>
            </a:r>
            <a:r>
              <a:rPr lang="en-US" altLang="zh-CN" dirty="0"/>
              <a:t>short integer</a:t>
            </a:r>
            <a:r>
              <a:rPr lang="zh-CN" altLang="en-US" dirty="0"/>
              <a:t>）：半字</a:t>
            </a:r>
            <a:endParaRPr lang="en-US" altLang="zh-CN" dirty="0"/>
          </a:p>
          <a:p>
            <a:r>
              <a:rPr lang="zh-CN" altLang="en-US" dirty="0"/>
              <a:t>整型（</a:t>
            </a:r>
            <a:r>
              <a:rPr lang="en-US" altLang="zh-CN" dirty="0"/>
              <a:t>integer</a:t>
            </a:r>
            <a:r>
              <a:rPr lang="zh-CN" altLang="en-US" dirty="0"/>
              <a:t>）：字</a:t>
            </a:r>
            <a:endParaRPr lang="en-US" altLang="zh-CN" dirty="0"/>
          </a:p>
          <a:p>
            <a:r>
              <a:rPr lang="zh-CN" altLang="en-US" dirty="0"/>
              <a:t>单精度浮点（短浮点）型（</a:t>
            </a:r>
            <a:r>
              <a:rPr lang="en-US" altLang="zh-CN" dirty="0"/>
              <a:t>float</a:t>
            </a:r>
            <a:r>
              <a:rPr lang="zh-CN" altLang="en-US" dirty="0"/>
              <a:t>）：字</a:t>
            </a:r>
            <a:endParaRPr lang="en-US" altLang="zh-CN" dirty="0"/>
          </a:p>
          <a:p>
            <a:r>
              <a:rPr lang="zh-CN" altLang="en-US" dirty="0"/>
              <a:t>双精度浮点（长浮点）型（</a:t>
            </a:r>
            <a:r>
              <a:rPr lang="en-US" altLang="zh-CN" dirty="0"/>
              <a:t>double</a:t>
            </a:r>
            <a:r>
              <a:rPr lang="zh-CN" altLang="en-US" dirty="0"/>
              <a:t>）：双字</a:t>
            </a:r>
            <a:endParaRPr lang="en-US" altLang="zh-CN"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在内存中存储数据</a:t>
            </a:r>
          </a:p>
        </p:txBody>
      </p:sp>
      <p:sp>
        <p:nvSpPr>
          <p:cNvPr id="3" name="内容占位符 2"/>
          <p:cNvSpPr>
            <a:spLocks noGrp="1"/>
          </p:cNvSpPr>
          <p:nvPr>
            <p:ph idx="1"/>
          </p:nvPr>
        </p:nvSpPr>
        <p:spPr>
          <a:xfrm>
            <a:off x="457200" y="1600200"/>
            <a:ext cx="8229600" cy="4876800"/>
          </a:xfrm>
        </p:spPr>
        <p:txBody>
          <a:bodyPr/>
          <a:lstStyle/>
          <a:p>
            <a:r>
              <a:rPr lang="zh-CN" altLang="en-US" dirty="0"/>
              <a:t>字节：占用一个内存单元</a:t>
            </a:r>
            <a:endParaRPr lang="en-US" altLang="zh-CN" dirty="0"/>
          </a:p>
          <a:p>
            <a:r>
              <a:rPr lang="zh-CN" altLang="en-US" dirty="0"/>
              <a:t>半字：占用相邻的两个内存单元（两个单元的地址是连续的）</a:t>
            </a:r>
            <a:endParaRPr lang="en-US" altLang="zh-CN" dirty="0"/>
          </a:p>
          <a:p>
            <a:r>
              <a:rPr lang="zh-CN" altLang="en-US" dirty="0"/>
              <a:t>字：占用相邻的四个内存单元（四个单元的地址是连续的）</a:t>
            </a:r>
            <a:endParaRPr lang="en-US" altLang="zh-CN" dirty="0"/>
          </a:p>
          <a:p>
            <a:r>
              <a:rPr lang="zh-CN" altLang="en-US" dirty="0"/>
              <a:t>双字：占用相邻的八个内存单元（八个单元的地址是连续的）</a:t>
            </a:r>
            <a:endParaRPr lang="en-US" altLang="zh-CN" dirty="0"/>
          </a:p>
          <a:p>
            <a:r>
              <a:rPr lang="zh-CN" altLang="en-US" dirty="0"/>
              <a:t>对于半字、字和双字而言，最小的内存地址作为数据的地址</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b="1" dirty="0"/>
              <a:t>主要内容</a:t>
            </a:r>
            <a:endParaRPr lang="en-US" altLang="zh-CN" b="1" dirty="0"/>
          </a:p>
        </p:txBody>
      </p:sp>
      <p:sp>
        <p:nvSpPr>
          <p:cNvPr id="6147" name="Rectangle 3"/>
          <p:cNvSpPr>
            <a:spLocks noGrp="1" noChangeArrowheads="1"/>
          </p:cNvSpPr>
          <p:nvPr>
            <p:ph type="body" idx="1"/>
          </p:nvPr>
        </p:nvSpPr>
        <p:spPr>
          <a:xfrm>
            <a:off x="457200" y="1981200"/>
            <a:ext cx="8229600" cy="4419600"/>
          </a:xfrm>
        </p:spPr>
        <p:txBody>
          <a:bodyPr/>
          <a:lstStyle/>
          <a:p>
            <a:pPr eaLnBrk="1" hangingPunct="1"/>
            <a:r>
              <a:rPr kumimoji="1" lang="zh-CN" altLang="en-US" b="1" dirty="0"/>
              <a:t>数据通路（</a:t>
            </a:r>
            <a:r>
              <a:rPr kumimoji="1" lang="en-US" altLang="zh-CN" b="1" dirty="0" err="1"/>
              <a:t>Datapath</a:t>
            </a:r>
            <a:r>
              <a:rPr kumimoji="1" lang="zh-CN" altLang="en-US" b="1" dirty="0"/>
              <a:t>）及组件</a:t>
            </a:r>
            <a:endParaRPr kumimoji="1" lang="en-US" altLang="zh-CN" b="1" dirty="0"/>
          </a:p>
          <a:p>
            <a:pPr eaLnBrk="1" hangingPunct="1"/>
            <a:r>
              <a:rPr kumimoji="1" lang="zh-CN" altLang="en-US" b="1" dirty="0"/>
              <a:t>寄存器堆（</a:t>
            </a:r>
            <a:r>
              <a:rPr kumimoji="1" lang="en-US" altLang="zh-CN" b="1" dirty="0"/>
              <a:t>Register File</a:t>
            </a:r>
            <a:r>
              <a:rPr kumimoji="1" lang="zh-CN" altLang="en-US" b="1" dirty="0"/>
              <a:t>）</a:t>
            </a:r>
            <a:endParaRPr kumimoji="1" lang="en-US" altLang="zh-CN" b="1" dirty="0"/>
          </a:p>
          <a:p>
            <a:pPr eaLnBrk="1" hangingPunct="1"/>
            <a:r>
              <a:rPr kumimoji="1" lang="zh-CN" altLang="en-US" b="1" dirty="0"/>
              <a:t>算数逻辑运算部件（</a:t>
            </a:r>
            <a:r>
              <a:rPr kumimoji="1" lang="en-US" altLang="zh-CN" b="1" dirty="0"/>
              <a:t>ALU</a:t>
            </a:r>
            <a:r>
              <a:rPr kumimoji="1" lang="zh-CN" altLang="en-US" b="1" dirty="0"/>
              <a:t>）</a:t>
            </a:r>
            <a:endParaRPr kumimoji="1" lang="en-US" altLang="zh-CN" b="1" dirty="0"/>
          </a:p>
          <a:p>
            <a:pPr eaLnBrk="1" hangingPunct="1"/>
            <a:r>
              <a:rPr kumimoji="1" lang="zh-CN" altLang="en-US" b="1" dirty="0"/>
              <a:t>程序计数器（</a:t>
            </a:r>
            <a:r>
              <a:rPr kumimoji="1" lang="en-US" altLang="zh-CN" b="1" dirty="0"/>
              <a:t>Program Counter</a:t>
            </a:r>
            <a:r>
              <a:rPr kumimoji="1" lang="zh-CN" altLang="en-US" b="1" dirty="0"/>
              <a:t>，</a:t>
            </a:r>
            <a:r>
              <a:rPr kumimoji="1" lang="en-US" altLang="zh-CN" b="1" dirty="0"/>
              <a:t>PC</a:t>
            </a:r>
            <a:r>
              <a:rPr kumimoji="1" lang="zh-CN" altLang="en-US" b="1" dirty="0"/>
              <a:t>）</a:t>
            </a:r>
            <a:endParaRPr kumimoji="1" lang="en-US" altLang="zh-CN" b="1" dirty="0"/>
          </a:p>
          <a:p>
            <a:pPr eaLnBrk="1" hangingPunct="1"/>
            <a:r>
              <a:rPr kumimoji="1" lang="zh-CN" altLang="en-US" b="1" dirty="0"/>
              <a:t>存储器（</a:t>
            </a:r>
            <a:r>
              <a:rPr kumimoji="1" lang="en-US" altLang="zh-CN" b="1" dirty="0"/>
              <a:t>Memory</a:t>
            </a:r>
            <a:r>
              <a:rPr kumimoji="1" lang="zh-CN" altLang="en-US" b="1" dirty="0"/>
              <a:t>）和存储结构</a:t>
            </a:r>
            <a:endParaRPr kumimoji="1" lang="en-US" altLang="zh-CN" b="1" dirty="0"/>
          </a:p>
          <a:p>
            <a:pPr eaLnBrk="1" hangingPunct="1"/>
            <a:r>
              <a:rPr kumimoji="1" lang="zh-CN" altLang="en-US" b="1" dirty="0"/>
              <a:t>指令寄存器及指令格式</a:t>
            </a:r>
            <a:endParaRPr kumimoji="1" lang="en-US" altLang="zh-CN" b="1" dirty="0"/>
          </a:p>
          <a:p>
            <a:pPr eaLnBrk="1" hangingPunct="1"/>
            <a:r>
              <a:rPr lang="zh-CN" altLang="en-US" b="1" dirty="0"/>
              <a:t>控制单元（</a:t>
            </a:r>
            <a:r>
              <a:rPr lang="en-US" altLang="zh-CN" b="1" dirty="0"/>
              <a:t>CU</a:t>
            </a:r>
            <a:r>
              <a:rPr lang="zh-CN" altLang="en-US" b="1" dirty="0"/>
              <a:t>）</a:t>
            </a:r>
          </a:p>
          <a:p>
            <a:pPr eaLnBrk="1" hangingPunct="1"/>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对齐</a:t>
            </a:r>
          </a:p>
        </p:txBody>
      </p:sp>
      <p:sp>
        <p:nvSpPr>
          <p:cNvPr id="3" name="内容占位符 2"/>
          <p:cNvSpPr>
            <a:spLocks noGrp="1"/>
          </p:cNvSpPr>
          <p:nvPr>
            <p:ph idx="1"/>
          </p:nvPr>
        </p:nvSpPr>
        <p:spPr/>
        <p:txBody>
          <a:bodyPr/>
          <a:lstStyle/>
          <a:p>
            <a:r>
              <a:rPr lang="zh-CN" altLang="en-US" dirty="0"/>
              <a:t>半字：数据的地址必须为偶地址（可以被</a:t>
            </a:r>
            <a:r>
              <a:rPr lang="en-US" altLang="zh-CN" dirty="0"/>
              <a:t>2</a:t>
            </a:r>
            <a:r>
              <a:rPr lang="zh-CN" altLang="en-US" dirty="0"/>
              <a:t>整除），即二进制形式的地址末位为</a:t>
            </a:r>
            <a:r>
              <a:rPr lang="en-US" altLang="zh-CN" dirty="0"/>
              <a:t>0</a:t>
            </a:r>
          </a:p>
          <a:p>
            <a:r>
              <a:rPr lang="zh-CN" altLang="en-US" dirty="0"/>
              <a:t>字：数据的地址必须可以被</a:t>
            </a:r>
            <a:r>
              <a:rPr lang="en-US" altLang="zh-CN" dirty="0"/>
              <a:t>4</a:t>
            </a:r>
            <a:r>
              <a:rPr lang="zh-CN" altLang="en-US" dirty="0"/>
              <a:t>整除，即二进制形式的地址末两位为</a:t>
            </a:r>
            <a:r>
              <a:rPr lang="en-US" altLang="zh-CN" dirty="0"/>
              <a:t>0</a:t>
            </a:r>
          </a:p>
          <a:p>
            <a:r>
              <a:rPr lang="zh-CN" altLang="en-US" dirty="0"/>
              <a:t>双字：数据的地址必须可以被</a:t>
            </a:r>
            <a:r>
              <a:rPr lang="en-US" altLang="zh-CN" dirty="0"/>
              <a:t>8</a:t>
            </a:r>
            <a:r>
              <a:rPr lang="zh-CN" altLang="en-US" dirty="0"/>
              <a:t>整除，即二进制形式的地址末三位为</a:t>
            </a:r>
            <a:r>
              <a:rPr lang="en-US" altLang="zh-CN" dirty="0"/>
              <a:t>0</a:t>
            </a:r>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a:t>
            </a:r>
            <a:r>
              <a:rPr lang="zh-CN" altLang="en-US" b="1" dirty="0"/>
              <a:t>位</a:t>
            </a:r>
            <a:r>
              <a:rPr lang="en-US" altLang="zh-CN" b="1" dirty="0"/>
              <a:t>MIPS</a:t>
            </a:r>
            <a:r>
              <a:rPr lang="zh-CN" altLang="en-US" b="1" dirty="0"/>
              <a:t>架构指令规模及存储</a:t>
            </a:r>
          </a:p>
        </p:txBody>
      </p:sp>
      <p:sp>
        <p:nvSpPr>
          <p:cNvPr id="3" name="内容占位符 2"/>
          <p:cNvSpPr>
            <a:spLocks noGrp="1"/>
          </p:cNvSpPr>
          <p:nvPr>
            <p:ph idx="1"/>
          </p:nvPr>
        </p:nvSpPr>
        <p:spPr>
          <a:xfrm>
            <a:off x="457200" y="1981200"/>
            <a:ext cx="8077200" cy="3886200"/>
          </a:xfrm>
        </p:spPr>
        <p:txBody>
          <a:bodyPr/>
          <a:lstStyle/>
          <a:p>
            <a:r>
              <a:rPr lang="zh-CN" altLang="en-US" dirty="0"/>
              <a:t>指令规模</a:t>
            </a:r>
            <a:r>
              <a:rPr lang="zh-CN" altLang="en-US" b="1" dirty="0"/>
              <a:t>：</a:t>
            </a:r>
            <a:r>
              <a:rPr lang="en-US" altLang="zh-CN" dirty="0"/>
              <a:t>32bits</a:t>
            </a:r>
            <a:r>
              <a:rPr lang="zh-CN" altLang="en-US" dirty="0"/>
              <a:t>定长指令，即所有指令规模都是</a:t>
            </a:r>
            <a:r>
              <a:rPr lang="en-US" altLang="zh-CN" dirty="0"/>
              <a:t>32bits</a:t>
            </a:r>
          </a:p>
          <a:p>
            <a:r>
              <a:rPr lang="zh-CN" altLang="en-US" dirty="0"/>
              <a:t>以字对齐的方式在内存中存放指令，即每条指令的地址必须能被</a:t>
            </a:r>
            <a:r>
              <a:rPr lang="en-US" altLang="zh-CN" dirty="0"/>
              <a:t>4</a:t>
            </a:r>
            <a:r>
              <a:rPr lang="zh-CN" altLang="en-US" dirty="0"/>
              <a:t>整除，这就是“当一条指令已从内存取出并存放到指令寄存器（</a:t>
            </a:r>
            <a:r>
              <a:rPr lang="en-US" altLang="zh-CN" dirty="0"/>
              <a:t>IR</a:t>
            </a:r>
            <a:r>
              <a:rPr lang="zh-CN" altLang="en-US" dirty="0"/>
              <a:t>）中后，</a:t>
            </a:r>
            <a:r>
              <a:rPr lang="en-US" altLang="zh-CN" dirty="0"/>
              <a:t>PC</a:t>
            </a:r>
            <a:r>
              <a:rPr lang="zh-CN" altLang="en-US" dirty="0"/>
              <a:t>中的地址增量</a:t>
            </a:r>
            <a:r>
              <a:rPr lang="en-US" altLang="zh-CN" dirty="0"/>
              <a:t>4</a:t>
            </a:r>
            <a:r>
              <a:rPr lang="zh-CN" altLang="en-US" dirty="0"/>
              <a:t>”的原因。</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高速缓冲存储器（</a:t>
            </a:r>
            <a:r>
              <a:rPr lang="en-US" altLang="zh-CN" b="1" dirty="0"/>
              <a:t>Cache</a:t>
            </a:r>
            <a:r>
              <a:rPr lang="zh-CN" altLang="en-US" b="1" dirty="0"/>
              <a:t>）</a:t>
            </a:r>
          </a:p>
        </p:txBody>
      </p:sp>
      <p:sp>
        <p:nvSpPr>
          <p:cNvPr id="3" name="内容占位符 2"/>
          <p:cNvSpPr>
            <a:spLocks noGrp="1"/>
          </p:cNvSpPr>
          <p:nvPr>
            <p:ph idx="1"/>
          </p:nvPr>
        </p:nvSpPr>
        <p:spPr>
          <a:xfrm>
            <a:off x="457200" y="1524000"/>
            <a:ext cx="8229600" cy="4800600"/>
          </a:xfrm>
        </p:spPr>
        <p:txBody>
          <a:bodyPr/>
          <a:lstStyle/>
          <a:p>
            <a:r>
              <a:rPr lang="zh-CN" altLang="en-US" sz="2400" dirty="0"/>
              <a:t>寄存器：存取数据速度快，但实现代价大（成本较高），因此数目、容量有限。如</a:t>
            </a:r>
            <a:r>
              <a:rPr lang="en-US" altLang="zh-CN" sz="2400" dirty="0"/>
              <a:t>MIPS</a:t>
            </a:r>
            <a:r>
              <a:rPr lang="zh-CN" altLang="en-US" sz="2400" dirty="0"/>
              <a:t>进设置了</a:t>
            </a:r>
            <a:r>
              <a:rPr lang="en-US" altLang="zh-CN" sz="2400" dirty="0"/>
              <a:t>32</a:t>
            </a:r>
            <a:r>
              <a:rPr lang="zh-CN" altLang="en-US" sz="2400" dirty="0"/>
              <a:t>个通用寄存器，且能用作存储变量的只有</a:t>
            </a:r>
            <a:r>
              <a:rPr lang="en-US" altLang="zh-CN" sz="2400" dirty="0"/>
              <a:t>18</a:t>
            </a:r>
            <a:r>
              <a:rPr lang="zh-CN" altLang="en-US" sz="2400" dirty="0"/>
              <a:t>个（寄存器编号；</a:t>
            </a:r>
            <a:r>
              <a:rPr lang="en-US" altLang="zh-CN" sz="2400" dirty="0"/>
              <a:t>8~25</a:t>
            </a:r>
            <a:r>
              <a:rPr lang="zh-CN" altLang="en-US" sz="2400" dirty="0"/>
              <a:t>）</a:t>
            </a:r>
            <a:endParaRPr lang="en-US" altLang="zh-CN" sz="2400" dirty="0"/>
          </a:p>
          <a:p>
            <a:r>
              <a:rPr lang="zh-CN" altLang="en-US" sz="2400" dirty="0"/>
              <a:t>内存：存取速度慢，但容量大（</a:t>
            </a:r>
            <a:r>
              <a:rPr lang="en-US" altLang="zh-CN" sz="2400" dirty="0"/>
              <a:t>G</a:t>
            </a:r>
            <a:r>
              <a:rPr lang="zh-CN" altLang="en-US" sz="2400" dirty="0"/>
              <a:t>字节规模），实现代价较低（成本较低）</a:t>
            </a:r>
            <a:endParaRPr lang="en-US" altLang="zh-CN" sz="2400" dirty="0"/>
          </a:p>
          <a:p>
            <a:r>
              <a:rPr lang="zh-CN" altLang="en-US" sz="2400" dirty="0"/>
              <a:t>高速缓冲存储器：介于两者之间，存放正在使用的程序部分和数据部分，即内存某些区域的副本。实现在</a:t>
            </a:r>
            <a:r>
              <a:rPr lang="en-US" altLang="zh-CN" sz="2400" dirty="0"/>
              <a:t>CPU</a:t>
            </a:r>
            <a:r>
              <a:rPr lang="zh-CN" altLang="en-US" sz="2400" dirty="0"/>
              <a:t>芯片内部。</a:t>
            </a:r>
            <a:endParaRPr lang="en-US" altLang="zh-CN" sz="2400" dirty="0"/>
          </a:p>
          <a:p>
            <a:r>
              <a:rPr lang="zh-CN" altLang="en-US" sz="2400" dirty="0"/>
              <a:t>通常正在使用的变量分配到寄存器中</a:t>
            </a:r>
            <a:endParaRPr lang="en-US" altLang="zh-CN" sz="2400" dirty="0"/>
          </a:p>
          <a:p>
            <a:r>
              <a:rPr lang="zh-CN" altLang="en-US" sz="2400" dirty="0"/>
              <a:t>组合使用寄存器和内存（</a:t>
            </a:r>
            <a:r>
              <a:rPr lang="en-US" altLang="zh-CN" sz="2400" dirty="0"/>
              <a:t>Cache</a:t>
            </a:r>
            <a:r>
              <a:rPr lang="zh-CN" altLang="en-US" sz="2400" dirty="0"/>
              <a:t>），使得程序能快速访问大量的变量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kumimoji="1" lang="zh-CN" altLang="en-US" b="1" dirty="0"/>
              <a:t>指令寄存器及指令格式</a:t>
            </a:r>
            <a:endParaRPr lang="zh-CN" altLang="en-US" dirty="0"/>
          </a:p>
        </p:txBody>
      </p:sp>
      <p:sp>
        <p:nvSpPr>
          <p:cNvPr id="3" name="内容占位符 2"/>
          <p:cNvSpPr>
            <a:spLocks noGrp="1"/>
          </p:cNvSpPr>
          <p:nvPr>
            <p:ph idx="1"/>
          </p:nvPr>
        </p:nvSpPr>
        <p:spPr/>
        <p:txBody>
          <a:bodyPr/>
          <a:lstStyle/>
          <a:p>
            <a:r>
              <a:rPr kumimoji="1" lang="zh-CN" altLang="en-US" b="1" dirty="0"/>
              <a:t>指令寄存器（</a:t>
            </a:r>
            <a:r>
              <a:rPr kumimoji="1" lang="en-US" altLang="zh-CN" b="1" dirty="0"/>
              <a:t>Instruction Register</a:t>
            </a:r>
            <a:r>
              <a:rPr kumimoji="1" lang="zh-CN" altLang="en-US" b="1" dirty="0"/>
              <a:t>，</a:t>
            </a:r>
            <a:r>
              <a:rPr kumimoji="1" lang="en-US" altLang="zh-CN" b="1" dirty="0"/>
              <a:t>IR</a:t>
            </a:r>
            <a:r>
              <a:rPr kumimoji="1" lang="zh-CN" altLang="en-US" b="1" dirty="0"/>
              <a:t>）</a:t>
            </a:r>
            <a:r>
              <a:rPr lang="zh-CN" altLang="en-US" dirty="0"/>
              <a:t>是一个</a:t>
            </a:r>
            <a:r>
              <a:rPr lang="en-US" altLang="zh-CN" dirty="0"/>
              <a:t>32</a:t>
            </a:r>
            <a:r>
              <a:rPr lang="zh-CN" altLang="en-US" dirty="0"/>
              <a:t>位寄存器</a:t>
            </a:r>
            <a:r>
              <a:rPr lang="en-US" altLang="zh-CN" dirty="0"/>
              <a:t>, </a:t>
            </a:r>
            <a:r>
              <a:rPr lang="zh-CN" altLang="en-US" dirty="0"/>
              <a:t>它保存最近一条取出的指令，也就是马上将要执行的指令。</a:t>
            </a:r>
            <a:endParaRPr lang="en-US" altLang="zh-CN" dirty="0"/>
          </a:p>
          <a:p>
            <a:pPr lvl="1"/>
            <a:r>
              <a:rPr lang="zh-CN" altLang="en-US" dirty="0"/>
              <a:t>一条指令执行的大致过程；</a:t>
            </a:r>
            <a:endParaRPr lang="en-US" altLang="zh-CN" dirty="0"/>
          </a:p>
          <a:p>
            <a:pPr lvl="2"/>
            <a:r>
              <a:rPr lang="zh-CN" altLang="en-US" dirty="0"/>
              <a:t>取指令；从内存中取出一条指令，放到指令寄存器中，</a:t>
            </a:r>
            <a:r>
              <a:rPr lang="en-US" altLang="zh-CN" dirty="0"/>
              <a:t>PC</a:t>
            </a:r>
            <a:r>
              <a:rPr lang="zh-CN" altLang="en-US" dirty="0"/>
              <a:t>增量</a:t>
            </a:r>
            <a:endParaRPr lang="en-US" altLang="zh-CN" dirty="0"/>
          </a:p>
          <a:p>
            <a:pPr lvl="2"/>
            <a:r>
              <a:rPr lang="zh-CN" altLang="en-US" dirty="0"/>
              <a:t>分析指令；分析解释指令的操作码，确定指令要完成的功能</a:t>
            </a:r>
            <a:endParaRPr lang="en-US" altLang="zh-CN" dirty="0"/>
          </a:p>
          <a:p>
            <a:pPr lvl="2"/>
            <a:r>
              <a:rPr lang="zh-CN" altLang="en-US" dirty="0"/>
              <a:t>执行指令</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MIPS</a:t>
            </a:r>
            <a:r>
              <a:rPr lang="zh-CN" altLang="en-US" b="1" dirty="0"/>
              <a:t>指令格式</a:t>
            </a:r>
          </a:p>
        </p:txBody>
      </p:sp>
      <p:sp>
        <p:nvSpPr>
          <p:cNvPr id="3" name="内容占位符 2"/>
          <p:cNvSpPr>
            <a:spLocks noGrp="1"/>
          </p:cNvSpPr>
          <p:nvPr>
            <p:ph idx="1"/>
          </p:nvPr>
        </p:nvSpPr>
        <p:spPr>
          <a:xfrm>
            <a:off x="533400" y="1447800"/>
            <a:ext cx="8229600" cy="4876800"/>
          </a:xfrm>
        </p:spPr>
        <p:txBody>
          <a:bodyPr/>
          <a:lstStyle/>
          <a:p>
            <a:r>
              <a:rPr lang="en-US" altLang="zh-CN" dirty="0"/>
              <a:t>32</a:t>
            </a:r>
            <a:r>
              <a:rPr lang="zh-CN" altLang="en-US" dirty="0"/>
              <a:t>位</a:t>
            </a:r>
            <a:r>
              <a:rPr lang="en-US" altLang="zh-CN" dirty="0"/>
              <a:t>MIPS</a:t>
            </a:r>
            <a:r>
              <a:rPr lang="zh-CN" altLang="en-US" dirty="0"/>
              <a:t>架构规定采用</a:t>
            </a:r>
            <a:r>
              <a:rPr lang="en-US" altLang="zh-CN" dirty="0"/>
              <a:t>32</a:t>
            </a:r>
            <a:r>
              <a:rPr lang="zh-CN" altLang="en-US" dirty="0"/>
              <a:t>位二进制位固定长度的指令格式。提供了三种指令格式：</a:t>
            </a:r>
            <a:endParaRPr lang="en-US" altLang="zh-CN" dirty="0"/>
          </a:p>
          <a:p>
            <a:pPr lvl="1"/>
            <a:r>
              <a:rPr lang="en-US" altLang="zh-CN" dirty="0"/>
              <a:t>R</a:t>
            </a:r>
            <a:r>
              <a:rPr lang="zh-CN" altLang="en-US" dirty="0"/>
              <a:t>格式（</a:t>
            </a:r>
            <a:r>
              <a:rPr lang="en-US" altLang="zh-CN" dirty="0"/>
              <a:t>R</a:t>
            </a:r>
            <a:r>
              <a:rPr lang="zh-CN" altLang="en-US" dirty="0"/>
              <a:t>：</a:t>
            </a:r>
            <a:r>
              <a:rPr lang="en-US" altLang="zh-CN" dirty="0"/>
              <a:t>register</a:t>
            </a:r>
            <a:r>
              <a:rPr lang="zh-CN" altLang="en-US" dirty="0"/>
              <a:t>）</a:t>
            </a:r>
            <a:endParaRPr lang="en-US" altLang="zh-CN" dirty="0"/>
          </a:p>
          <a:p>
            <a:pPr lvl="1"/>
            <a:endParaRPr lang="en-US" altLang="zh-CN" dirty="0"/>
          </a:p>
          <a:p>
            <a:pPr lvl="1"/>
            <a:endParaRPr lang="zh-CN" altLang="en-US" dirty="0"/>
          </a:p>
          <a:p>
            <a:pPr lvl="1"/>
            <a:r>
              <a:rPr lang="en-US" altLang="zh-CN" dirty="0"/>
              <a:t>I</a:t>
            </a:r>
            <a:r>
              <a:rPr lang="zh-CN" altLang="en-US" dirty="0"/>
              <a:t>格式（</a:t>
            </a:r>
            <a:r>
              <a:rPr lang="en-US" altLang="zh-CN" dirty="0"/>
              <a:t>I</a:t>
            </a:r>
            <a:r>
              <a:rPr lang="zh-CN" altLang="en-US" dirty="0"/>
              <a:t>：</a:t>
            </a:r>
            <a:r>
              <a:rPr lang="en-US" altLang="zh-CN" dirty="0"/>
              <a:t>immediate</a:t>
            </a:r>
            <a:r>
              <a:rPr lang="zh-CN" altLang="en-US" dirty="0"/>
              <a:t>）</a:t>
            </a:r>
            <a:endParaRPr lang="en-US" altLang="zh-CN" dirty="0"/>
          </a:p>
          <a:p>
            <a:pPr lvl="1"/>
            <a:endParaRPr lang="en-US" altLang="zh-CN" dirty="0"/>
          </a:p>
          <a:p>
            <a:pPr lvl="1"/>
            <a:endParaRPr lang="zh-CN" altLang="en-US" dirty="0"/>
          </a:p>
          <a:p>
            <a:pPr lvl="1"/>
            <a:r>
              <a:rPr lang="en-US" altLang="zh-CN" dirty="0"/>
              <a:t>J</a:t>
            </a:r>
            <a:r>
              <a:rPr lang="zh-CN" altLang="en-US" dirty="0"/>
              <a:t>格式（</a:t>
            </a:r>
            <a:r>
              <a:rPr lang="en-US" altLang="zh-CN" dirty="0"/>
              <a:t>J</a:t>
            </a:r>
            <a:r>
              <a:rPr lang="zh-CN" altLang="en-US" dirty="0"/>
              <a:t>：</a:t>
            </a:r>
            <a:r>
              <a:rPr lang="en-US" altLang="zh-CN" dirty="0"/>
              <a:t>jump</a:t>
            </a:r>
            <a:r>
              <a:rPr lang="zh-CN" altLang="en-US" dirty="0"/>
              <a:t>）</a:t>
            </a:r>
            <a:endParaRPr lang="en-US" altLang="zh-CN" dirty="0"/>
          </a:p>
        </p:txBody>
      </p:sp>
      <p:pic>
        <p:nvPicPr>
          <p:cNvPr id="4" name="Picture 3"/>
          <p:cNvPicPr>
            <a:picLocks noChangeAspect="1" noChangeArrowheads="1"/>
          </p:cNvPicPr>
          <p:nvPr/>
        </p:nvPicPr>
        <p:blipFill>
          <a:blip r:embed="rId2" cstate="print"/>
          <a:srcRect/>
          <a:stretch>
            <a:fillRect/>
          </a:stretch>
        </p:blipFill>
        <p:spPr bwMode="auto">
          <a:xfrm>
            <a:off x="990600" y="3048000"/>
            <a:ext cx="6048375" cy="10287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066800" y="4724400"/>
            <a:ext cx="5934075" cy="88582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143000" y="6048375"/>
            <a:ext cx="5867400" cy="8096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a:t>
            </a:r>
            <a:r>
              <a:rPr lang="zh-CN" altLang="en-US" b="1" dirty="0"/>
              <a:t>指令格式</a:t>
            </a:r>
          </a:p>
        </p:txBody>
      </p:sp>
      <p:sp>
        <p:nvSpPr>
          <p:cNvPr id="3" name="内容占位符 2"/>
          <p:cNvSpPr>
            <a:spLocks noGrp="1"/>
          </p:cNvSpPr>
          <p:nvPr>
            <p:ph idx="1"/>
          </p:nvPr>
        </p:nvSpPr>
        <p:spPr>
          <a:xfrm>
            <a:off x="457200" y="2514600"/>
            <a:ext cx="8229600" cy="3352800"/>
          </a:xfrm>
        </p:spPr>
        <p:txBody>
          <a:bodyPr/>
          <a:lstStyle/>
          <a:p>
            <a:r>
              <a:rPr lang="zh-CN" altLang="en-US" sz="2400" dirty="0"/>
              <a:t>三个操作数（两个源操作数和一个目的操作数）都在寄存器中</a:t>
            </a:r>
            <a:endParaRPr lang="en-US" altLang="zh-CN" sz="2400" dirty="0"/>
          </a:p>
          <a:p>
            <a:pPr lvl="1"/>
            <a:r>
              <a:rPr lang="en-US" altLang="zh-CN" sz="2000" b="1" dirty="0" err="1"/>
              <a:t>rs</a:t>
            </a:r>
            <a:r>
              <a:rPr lang="zh-CN" altLang="en-US" sz="2000" b="1" dirty="0"/>
              <a:t>、</a:t>
            </a:r>
            <a:r>
              <a:rPr lang="en-US" altLang="zh-CN" sz="2000" b="1" dirty="0" err="1"/>
              <a:t>rt</a:t>
            </a:r>
            <a:r>
              <a:rPr lang="zh-CN" altLang="en-US" sz="2000" dirty="0"/>
              <a:t>：源操作数</a:t>
            </a:r>
            <a:endParaRPr lang="en-US" altLang="zh-CN" sz="2000" dirty="0"/>
          </a:p>
          <a:p>
            <a:pPr lvl="1"/>
            <a:r>
              <a:rPr lang="en-US" altLang="zh-CN" sz="2000" b="1" dirty="0"/>
              <a:t>rd</a:t>
            </a:r>
            <a:r>
              <a:rPr lang="zh-CN" altLang="en-US" sz="2000" dirty="0"/>
              <a:t>：目的操作数</a:t>
            </a:r>
            <a:endParaRPr lang="en-US" altLang="zh-CN" sz="2000" dirty="0"/>
          </a:p>
          <a:p>
            <a:r>
              <a:rPr lang="zh-CN" altLang="en-US" sz="2400" dirty="0"/>
              <a:t>其它字段</a:t>
            </a:r>
            <a:r>
              <a:rPr lang="en-US" altLang="zh-CN" sz="2400" dirty="0"/>
              <a:t>:</a:t>
            </a:r>
          </a:p>
          <a:p>
            <a:pPr lvl="1"/>
            <a:r>
              <a:rPr lang="en-US" altLang="zh-CN" sz="2000" b="1" dirty="0"/>
              <a:t>op</a:t>
            </a:r>
            <a:r>
              <a:rPr lang="zh-CN" altLang="en-US" sz="2000" dirty="0"/>
              <a:t>：操作码（</a:t>
            </a:r>
            <a:r>
              <a:rPr lang="en-US" altLang="zh-CN" sz="2000" dirty="0" err="1"/>
              <a:t>opcode</a:t>
            </a:r>
            <a:r>
              <a:rPr lang="zh-CN" altLang="en-US" sz="2000" dirty="0"/>
              <a:t>），</a:t>
            </a:r>
            <a:r>
              <a:rPr lang="en-US" altLang="zh-CN" sz="2000" dirty="0"/>
              <a:t>R</a:t>
            </a:r>
            <a:r>
              <a:rPr lang="zh-CN" altLang="en-US" sz="2000" dirty="0"/>
              <a:t>格式指令该字段的</a:t>
            </a:r>
            <a:r>
              <a:rPr lang="en-US" altLang="zh-CN" sz="2000" dirty="0"/>
              <a:t>6</a:t>
            </a:r>
            <a:r>
              <a:rPr lang="zh-CN" altLang="en-US" sz="2000" dirty="0"/>
              <a:t>位均为</a:t>
            </a:r>
            <a:r>
              <a:rPr lang="en-US" altLang="zh-CN" sz="2000" dirty="0"/>
              <a:t>0</a:t>
            </a:r>
          </a:p>
          <a:p>
            <a:pPr lvl="1"/>
            <a:r>
              <a:rPr lang="en-US" altLang="zh-CN" sz="2000" b="1" dirty="0" err="1"/>
              <a:t>funct</a:t>
            </a:r>
            <a:r>
              <a:rPr lang="zh-CN" altLang="en-US" sz="2000" dirty="0"/>
              <a:t>：功能码（或扩展操作码），与操作码一起决定执行什么操作</a:t>
            </a:r>
            <a:endParaRPr lang="en-US" altLang="zh-CN" sz="2000" dirty="0"/>
          </a:p>
          <a:p>
            <a:pPr lvl="1"/>
            <a:r>
              <a:rPr lang="en-US" altLang="zh-CN" sz="2000" dirty="0" err="1"/>
              <a:t>shamt</a:t>
            </a:r>
            <a:r>
              <a:rPr lang="zh-CN" altLang="en-US" sz="2000" dirty="0"/>
              <a:t>：移位指令使用，定义移位次数，其它指令该</a:t>
            </a:r>
            <a:r>
              <a:rPr lang="en-US" altLang="zh-CN" sz="2000" dirty="0"/>
              <a:t>5</a:t>
            </a:r>
            <a:r>
              <a:rPr lang="zh-CN" altLang="en-US" sz="2000" dirty="0"/>
              <a:t>位为</a:t>
            </a:r>
            <a:r>
              <a:rPr lang="en-US" altLang="zh-CN" sz="2000" dirty="0"/>
              <a:t>0</a:t>
            </a:r>
            <a:endParaRPr lang="zh-CN" altLang="en-US" sz="2000" dirty="0"/>
          </a:p>
        </p:txBody>
      </p:sp>
      <p:pic>
        <p:nvPicPr>
          <p:cNvPr id="3075" name="Picture 3"/>
          <p:cNvPicPr>
            <a:picLocks noChangeAspect="1" noChangeArrowheads="1"/>
          </p:cNvPicPr>
          <p:nvPr/>
        </p:nvPicPr>
        <p:blipFill>
          <a:blip r:embed="rId2" cstate="print"/>
          <a:srcRect/>
          <a:stretch>
            <a:fillRect/>
          </a:stretch>
        </p:blipFill>
        <p:spPr bwMode="auto">
          <a:xfrm>
            <a:off x="1143000" y="1447800"/>
            <a:ext cx="6048375" cy="1028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a:t>
            </a:r>
            <a:r>
              <a:rPr lang="zh-CN" altLang="en-US" b="1" dirty="0"/>
              <a:t>指令格式举例</a:t>
            </a:r>
            <a:endParaRPr lang="zh-CN" altLang="en-US" dirty="0"/>
          </a:p>
        </p:txBody>
      </p:sp>
      <p:sp>
        <p:nvSpPr>
          <p:cNvPr id="3" name="内容占位符 2"/>
          <p:cNvSpPr>
            <a:spLocks noGrp="1"/>
          </p:cNvSpPr>
          <p:nvPr>
            <p:ph idx="1"/>
          </p:nvPr>
        </p:nvSpPr>
        <p:spPr/>
        <p:txBody>
          <a:bodyPr/>
          <a:lstStyle/>
          <a:p>
            <a:r>
              <a:rPr lang="zh-CN" altLang="en-US" sz="2400" b="1" dirty="0"/>
              <a:t>带符号加法指令</a:t>
            </a:r>
            <a:r>
              <a:rPr lang="zh-CN" altLang="en-US" sz="2400" dirty="0"/>
              <a:t>：</a:t>
            </a:r>
            <a:r>
              <a:rPr lang="en-US" altLang="zh-CN" sz="2400" dirty="0"/>
              <a:t>add rd, </a:t>
            </a:r>
            <a:r>
              <a:rPr lang="en-US" altLang="zh-CN" sz="2400" dirty="0" err="1"/>
              <a:t>rs</a:t>
            </a:r>
            <a:r>
              <a:rPr lang="en-US" altLang="zh-CN" sz="2400" dirty="0"/>
              <a:t>, </a:t>
            </a:r>
            <a:r>
              <a:rPr lang="en-US" altLang="zh-CN" sz="2400" dirty="0" err="1"/>
              <a:t>rt</a:t>
            </a:r>
            <a:r>
              <a:rPr lang="en-US" altLang="zh-CN" sz="2400" dirty="0"/>
              <a:t>  # R[rd] = R[</a:t>
            </a:r>
            <a:r>
              <a:rPr lang="en-US" altLang="zh-CN" sz="2400" dirty="0" err="1"/>
              <a:t>rs</a:t>
            </a:r>
            <a:r>
              <a:rPr lang="en-US" altLang="zh-CN" sz="2400" dirty="0"/>
              <a:t>] + R[</a:t>
            </a:r>
            <a:r>
              <a:rPr lang="en-US" altLang="zh-CN" sz="2400" dirty="0" err="1"/>
              <a:t>rt</a:t>
            </a:r>
            <a:r>
              <a:rPr lang="en-US" altLang="zh-CN" sz="2400" dirty="0"/>
              <a:t>]</a:t>
            </a:r>
          </a:p>
          <a:p>
            <a:endParaRPr lang="en-US" altLang="zh-CN" sz="2400" dirty="0"/>
          </a:p>
          <a:p>
            <a:r>
              <a:rPr lang="zh-CN" altLang="en-US" dirty="0"/>
              <a:t>例如 </a:t>
            </a:r>
            <a:r>
              <a:rPr lang="en-US" altLang="zh-CN" dirty="0"/>
              <a:t>add $s0, $s1, $s2 </a:t>
            </a:r>
          </a:p>
          <a:p>
            <a:pPr lvl="1"/>
            <a:r>
              <a:rPr lang="en-US" altLang="zh-CN" dirty="0"/>
              <a:t>$s1, $s2</a:t>
            </a:r>
            <a:r>
              <a:rPr lang="zh-CN" altLang="en-US" dirty="0"/>
              <a:t>是两个源操作数寄存器，存放被加数和加数，</a:t>
            </a:r>
            <a:r>
              <a:rPr lang="en-US" altLang="zh-CN" dirty="0"/>
              <a:t> $s0</a:t>
            </a:r>
            <a:r>
              <a:rPr lang="zh-CN" altLang="en-US" dirty="0"/>
              <a:t>是目的操作数寄存器，存放和。该指令的功能是将两个源操作数寄存器中存放的二进制数相加，结果保存到目的操作数寄存器中，即</a:t>
            </a:r>
            <a:r>
              <a:rPr lang="en-US" altLang="zh-CN" dirty="0"/>
              <a:t>R[$s0 ] = R[$s1] + R[$s2]</a:t>
            </a:r>
          </a:p>
          <a:p>
            <a:pPr lvl="1"/>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a:t>
            </a:r>
            <a:r>
              <a:rPr lang="zh-CN" altLang="en-US" b="1" dirty="0"/>
              <a:t>格式指令举例</a:t>
            </a:r>
            <a:endParaRPr lang="zh-CN" altLang="en-US" dirty="0"/>
          </a:p>
        </p:txBody>
      </p:sp>
      <p:sp>
        <p:nvSpPr>
          <p:cNvPr id="3" name="内容占位符 2"/>
          <p:cNvSpPr>
            <a:spLocks noGrp="1"/>
          </p:cNvSpPr>
          <p:nvPr>
            <p:ph idx="1"/>
          </p:nvPr>
        </p:nvSpPr>
        <p:spPr/>
        <p:txBody>
          <a:bodyPr/>
          <a:lstStyle/>
          <a:p>
            <a:r>
              <a:rPr lang="zh-CN" altLang="en-US" sz="2400" b="1" dirty="0"/>
              <a:t>带符号减法指令</a:t>
            </a:r>
            <a:r>
              <a:rPr lang="zh-CN" altLang="en-US" sz="2400" dirty="0"/>
              <a:t>：</a:t>
            </a:r>
            <a:r>
              <a:rPr lang="en-US" altLang="zh-CN" sz="2400" dirty="0"/>
              <a:t> sub rd, </a:t>
            </a:r>
            <a:r>
              <a:rPr lang="en-US" altLang="zh-CN" sz="2400" dirty="0" err="1"/>
              <a:t>rs</a:t>
            </a:r>
            <a:r>
              <a:rPr lang="en-US" altLang="zh-CN" sz="2400" dirty="0"/>
              <a:t>, </a:t>
            </a:r>
            <a:r>
              <a:rPr lang="en-US" altLang="zh-CN" sz="2400" dirty="0" err="1"/>
              <a:t>rt</a:t>
            </a:r>
            <a:r>
              <a:rPr lang="en-US" altLang="zh-CN" sz="2400" dirty="0"/>
              <a:t>  # R[rd] = R[</a:t>
            </a:r>
            <a:r>
              <a:rPr lang="en-US" altLang="zh-CN" sz="2400" dirty="0" err="1"/>
              <a:t>rs</a:t>
            </a:r>
            <a:r>
              <a:rPr lang="en-US" altLang="zh-CN" sz="2400" dirty="0"/>
              <a:t>] - R[</a:t>
            </a:r>
            <a:r>
              <a:rPr lang="en-US" altLang="zh-CN" sz="2400" dirty="0" err="1"/>
              <a:t>rt</a:t>
            </a:r>
            <a:r>
              <a:rPr lang="en-US" altLang="zh-CN" sz="2400" dirty="0"/>
              <a:t>]</a:t>
            </a:r>
          </a:p>
          <a:p>
            <a:endParaRPr lang="en-US" altLang="zh-CN" sz="2400" dirty="0"/>
          </a:p>
          <a:p>
            <a:r>
              <a:rPr lang="zh-CN" altLang="en-US" dirty="0"/>
              <a:t>例如 </a:t>
            </a:r>
            <a:r>
              <a:rPr lang="en-US" altLang="zh-CN" dirty="0"/>
              <a:t>sub $t0, $t3, $t5</a:t>
            </a:r>
          </a:p>
          <a:p>
            <a:pPr lvl="1"/>
            <a:r>
              <a:rPr lang="en-US" altLang="zh-CN" dirty="0"/>
              <a:t>$t3, $t5</a:t>
            </a:r>
            <a:r>
              <a:rPr lang="zh-CN" altLang="en-US" dirty="0"/>
              <a:t>是两个源操作数寄存器，存放被减数和减数，</a:t>
            </a:r>
            <a:r>
              <a:rPr lang="en-US" altLang="zh-CN" dirty="0"/>
              <a:t> $t0</a:t>
            </a:r>
            <a:r>
              <a:rPr lang="zh-CN" altLang="en-US" dirty="0"/>
              <a:t>是目的操作数寄存器，存放差。该指令的功能是将两个源操作数寄存器存放的二进制数相减，结果保存到目的操作数寄存器中，即</a:t>
            </a:r>
            <a:r>
              <a:rPr lang="en-US" altLang="zh-CN" dirty="0"/>
              <a:t>R[$t0] = R[$t3] - R[$t5]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a:t>
            </a:r>
            <a:r>
              <a:rPr lang="zh-CN" altLang="en-US" b="1" dirty="0"/>
              <a:t>格式指令举例</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314325" y="1647825"/>
            <a:ext cx="8515350" cy="39909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28600" y="2754868"/>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PC</a:t>
            </a:r>
            <a:endParaRPr lang="zh-CN" altLang="en-US" dirty="0"/>
          </a:p>
        </p:txBody>
      </p:sp>
      <p:sp>
        <p:nvSpPr>
          <p:cNvPr id="6" name="矩形 5"/>
          <p:cNvSpPr/>
          <p:nvPr/>
        </p:nvSpPr>
        <p:spPr>
          <a:xfrm>
            <a:off x="13716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指令缓存</a:t>
            </a:r>
          </a:p>
        </p:txBody>
      </p:sp>
      <p:sp>
        <p:nvSpPr>
          <p:cNvPr id="24" name="任意多边形 23"/>
          <p:cNvSpPr/>
          <p:nvPr/>
        </p:nvSpPr>
        <p:spPr>
          <a:xfrm>
            <a:off x="1371600" y="773668"/>
            <a:ext cx="509587" cy="1614487"/>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加法器</a:t>
            </a:r>
          </a:p>
        </p:txBody>
      </p:sp>
      <p:sp>
        <p:nvSpPr>
          <p:cNvPr id="48" name="直角上箭头 47"/>
          <p:cNvSpPr/>
          <p:nvPr/>
        </p:nvSpPr>
        <p:spPr>
          <a:xfrm rot="16200000" flipV="1">
            <a:off x="800100" y="2411968"/>
            <a:ext cx="914400" cy="228600"/>
          </a:xfrm>
          <a:prstGeom prst="bentUpArrow">
            <a:avLst>
              <a:gd name="adj1" fmla="val 0"/>
              <a:gd name="adj2" fmla="val 25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5" idx="3"/>
          </p:cNvCxnSpPr>
          <p:nvPr/>
        </p:nvCxnSpPr>
        <p:spPr>
          <a:xfrm>
            <a:off x="990600" y="2983468"/>
            <a:ext cx="3810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66800" y="1078468"/>
            <a:ext cx="3048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 y="849868"/>
            <a:ext cx="228600" cy="369332"/>
          </a:xfrm>
          <a:prstGeom prst="rect">
            <a:avLst/>
          </a:prstGeom>
          <a:noFill/>
        </p:spPr>
        <p:txBody>
          <a:bodyPr wrap="square" rtlCol="0">
            <a:spAutoFit/>
          </a:bodyPr>
          <a:lstStyle/>
          <a:p>
            <a:r>
              <a:rPr lang="en-US" altLang="zh-CN" dirty="0"/>
              <a:t>4</a:t>
            </a:r>
            <a:endParaRPr lang="zh-CN" altLang="en-US" dirty="0"/>
          </a:p>
        </p:txBody>
      </p:sp>
      <p:sp>
        <p:nvSpPr>
          <p:cNvPr id="57" name="矩形 56"/>
          <p:cNvSpPr/>
          <p:nvPr/>
        </p:nvSpPr>
        <p:spPr>
          <a:xfrm>
            <a:off x="152400" y="5574267"/>
            <a:ext cx="3581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指令寄存器</a:t>
            </a:r>
          </a:p>
        </p:txBody>
      </p:sp>
      <p:cxnSp>
        <p:nvCxnSpPr>
          <p:cNvPr id="65" name="直接箭头连接符 64"/>
          <p:cNvCxnSpPr/>
          <p:nvPr/>
        </p:nvCxnSpPr>
        <p:spPr>
          <a:xfrm rot="5400000">
            <a:off x="1181497" y="5002371"/>
            <a:ext cx="11430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43200" y="1840468"/>
            <a:ext cx="15240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寄存器堆</a:t>
            </a:r>
          </a:p>
        </p:txBody>
      </p:sp>
      <p:cxnSp>
        <p:nvCxnSpPr>
          <p:cNvPr id="71" name="直接连接符 70"/>
          <p:cNvCxnSpPr/>
          <p:nvPr/>
        </p:nvCxnSpPr>
        <p:spPr>
          <a:xfrm rot="5400000" flipH="1" flipV="1">
            <a:off x="800100" y="4088368"/>
            <a:ext cx="29718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286000" y="2602468"/>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286000" y="3276600"/>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等腰三角形 77"/>
          <p:cNvSpPr/>
          <p:nvPr/>
        </p:nvSpPr>
        <p:spPr>
          <a:xfrm rot="5400000">
            <a:off x="4802124" y="21437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5400000">
            <a:off x="4802124" y="42011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肘形连接符 80"/>
          <p:cNvCxnSpPr/>
          <p:nvPr/>
        </p:nvCxnSpPr>
        <p:spPr>
          <a:xfrm>
            <a:off x="1905000" y="1535668"/>
            <a:ext cx="3200400" cy="609600"/>
          </a:xfrm>
          <a:prstGeom prst="bentConnector3">
            <a:avLst>
              <a:gd name="adj1" fmla="val 8389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67200" y="25262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267200" y="42788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肘形连接符 93"/>
          <p:cNvCxnSpPr/>
          <p:nvPr/>
        </p:nvCxnSpPr>
        <p:spPr>
          <a:xfrm flipV="1">
            <a:off x="3733800" y="4659868"/>
            <a:ext cx="1371600" cy="1104900"/>
          </a:xfrm>
          <a:prstGeom prst="bentConnector3">
            <a:avLst>
              <a:gd name="adj1" fmla="val 6895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任意多边形 99"/>
          <p:cNvSpPr/>
          <p:nvPr/>
        </p:nvSpPr>
        <p:spPr>
          <a:xfrm>
            <a:off x="5867400" y="1992868"/>
            <a:ext cx="609600" cy="2895600"/>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运算器</a:t>
            </a:r>
          </a:p>
        </p:txBody>
      </p:sp>
      <p:cxnSp>
        <p:nvCxnSpPr>
          <p:cNvPr id="102" name="直接箭头连接符 101"/>
          <p:cNvCxnSpPr>
            <a:stCxn id="78" idx="0"/>
          </p:cNvCxnSpPr>
          <p:nvPr/>
        </p:nvCxnSpPr>
        <p:spPr>
          <a:xfrm>
            <a:off x="5559552" y="2370820"/>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562600" y="4431268"/>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0104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数据缓存</a:t>
            </a:r>
          </a:p>
        </p:txBody>
      </p:sp>
      <p:cxnSp>
        <p:nvCxnSpPr>
          <p:cNvPr id="107" name="直接箭头连接符 106"/>
          <p:cNvCxnSpPr>
            <a:endCxn id="105" idx="1"/>
          </p:cNvCxnSpPr>
          <p:nvPr/>
        </p:nvCxnSpPr>
        <p:spPr>
          <a:xfrm>
            <a:off x="6477000" y="3516868"/>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rot="5400000">
            <a:off x="6783324" y="1457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箭头连接符 111"/>
          <p:cNvCxnSpPr/>
          <p:nvPr/>
        </p:nvCxnSpPr>
        <p:spPr>
          <a:xfrm>
            <a:off x="4572000" y="1535668"/>
            <a:ext cx="2514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5906294" y="2716768"/>
            <a:ext cx="1599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705600" y="1916668"/>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0" idx="0"/>
          </p:cNvCxnSpPr>
          <p:nvPr/>
        </p:nvCxnSpPr>
        <p:spPr>
          <a:xfrm>
            <a:off x="7540752" y="1685020"/>
            <a:ext cx="3078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flipH="1" flipV="1">
            <a:off x="7346672" y="1186934"/>
            <a:ext cx="1003062"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a:off x="609600" y="684211"/>
            <a:ext cx="7239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5" idx="0"/>
          </p:cNvCxnSpPr>
          <p:nvPr/>
        </p:nvCxnSpPr>
        <p:spPr>
          <a:xfrm rot="5400000">
            <a:off x="-424934" y="1720334"/>
            <a:ext cx="2069068"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a:off x="3505200" y="5345668"/>
            <a:ext cx="518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68" idx="2"/>
          </p:cNvCxnSpPr>
          <p:nvPr/>
        </p:nvCxnSpPr>
        <p:spPr>
          <a:xfrm rot="5400000" flipH="1" flipV="1">
            <a:off x="3352006" y="5193268"/>
            <a:ext cx="305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4001294" y="4697968"/>
            <a:ext cx="837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419600" y="5117068"/>
            <a:ext cx="2971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05" idx="2"/>
          </p:cNvCxnSpPr>
          <p:nvPr/>
        </p:nvCxnSpPr>
        <p:spPr>
          <a:xfrm rot="5400000" flipH="1" flipV="1">
            <a:off x="7047706" y="4774168"/>
            <a:ext cx="686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等腰三角形 179"/>
          <p:cNvSpPr/>
          <p:nvPr/>
        </p:nvSpPr>
        <p:spPr>
          <a:xfrm rot="5400000">
            <a:off x="7773924" y="2219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p:nvPr/>
        </p:nvCxnSpPr>
        <p:spPr>
          <a:xfrm>
            <a:off x="7772400" y="2831068"/>
            <a:ext cx="304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80" idx="3"/>
          </p:cNvCxnSpPr>
          <p:nvPr/>
        </p:nvCxnSpPr>
        <p:spPr>
          <a:xfrm flipV="1">
            <a:off x="6705600" y="2447020"/>
            <a:ext cx="1371600"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5400000">
            <a:off x="7658100" y="1878568"/>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7848600" y="2069068"/>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0"/>
          </p:cNvCxnSpPr>
          <p:nvPr/>
        </p:nvCxnSpPr>
        <p:spPr>
          <a:xfrm>
            <a:off x="8531352" y="2447020"/>
            <a:ext cx="1554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7239000" y="3897868"/>
            <a:ext cx="2895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4419600" y="2526268"/>
            <a:ext cx="466794" cy="369332"/>
          </a:xfrm>
          <a:prstGeom prst="rect">
            <a:avLst/>
          </a:prstGeom>
          <a:noFill/>
        </p:spPr>
        <p:txBody>
          <a:bodyPr wrap="none" rtlCol="0">
            <a:spAutoFit/>
          </a:bodyPr>
          <a:lstStyle/>
          <a:p>
            <a:r>
              <a:rPr lang="en-US" altLang="zh-CN" dirty="0"/>
              <a:t>Rs</a:t>
            </a:r>
            <a:endParaRPr lang="zh-CN" altLang="en-US" dirty="0"/>
          </a:p>
        </p:txBody>
      </p:sp>
      <p:sp>
        <p:nvSpPr>
          <p:cNvPr id="204" name="TextBox 203"/>
          <p:cNvSpPr txBox="1"/>
          <p:nvPr/>
        </p:nvSpPr>
        <p:spPr>
          <a:xfrm>
            <a:off x="4419600" y="3897868"/>
            <a:ext cx="415498" cy="369332"/>
          </a:xfrm>
          <a:prstGeom prst="rect">
            <a:avLst/>
          </a:prstGeom>
          <a:noFill/>
        </p:spPr>
        <p:txBody>
          <a:bodyPr wrap="none" rtlCol="0">
            <a:spAutoFit/>
          </a:bodyPr>
          <a:lstStyle/>
          <a:p>
            <a:r>
              <a:rPr lang="en-US" altLang="zh-CN" dirty="0" err="1"/>
              <a:t>Rt</a:t>
            </a:r>
            <a:endParaRPr lang="zh-CN" altLang="en-US" dirty="0"/>
          </a:p>
        </p:txBody>
      </p:sp>
      <p:sp>
        <p:nvSpPr>
          <p:cNvPr id="205" name="TextBox 204"/>
          <p:cNvSpPr txBox="1"/>
          <p:nvPr/>
        </p:nvSpPr>
        <p:spPr>
          <a:xfrm>
            <a:off x="2971800" y="5040868"/>
            <a:ext cx="479618" cy="369332"/>
          </a:xfrm>
          <a:prstGeom prst="rect">
            <a:avLst/>
          </a:prstGeom>
          <a:noFill/>
        </p:spPr>
        <p:txBody>
          <a:bodyPr wrap="none" rtlCol="0">
            <a:spAutoFit/>
          </a:bodyPr>
          <a:lstStyle/>
          <a:p>
            <a:r>
              <a:rPr lang="en-US" altLang="zh-CN" dirty="0"/>
              <a:t>Rd</a:t>
            </a:r>
            <a:endParaRPr lang="zh-CN" altLang="en-US" dirty="0"/>
          </a:p>
        </p:txBody>
      </p:sp>
      <p:sp>
        <p:nvSpPr>
          <p:cNvPr id="206" name="TextBox 205"/>
          <p:cNvSpPr txBox="1"/>
          <p:nvPr/>
        </p:nvSpPr>
        <p:spPr>
          <a:xfrm>
            <a:off x="3733800" y="5791200"/>
            <a:ext cx="633507" cy="369332"/>
          </a:xfrm>
          <a:prstGeom prst="rect">
            <a:avLst/>
          </a:prstGeom>
          <a:noFill/>
        </p:spPr>
        <p:txBody>
          <a:bodyPr wrap="none" rtlCol="0">
            <a:spAutoFit/>
          </a:bodyPr>
          <a:lstStyle/>
          <a:p>
            <a:r>
              <a:rPr lang="en-US" altLang="zh-CN" dirty="0" err="1"/>
              <a:t>Imm</a:t>
            </a:r>
            <a:endParaRPr lang="zh-CN" altLang="en-US" dirty="0"/>
          </a:p>
        </p:txBody>
      </p:sp>
      <p:cxnSp>
        <p:nvCxnSpPr>
          <p:cNvPr id="223" name="直接箭头连接符 222"/>
          <p:cNvCxnSpPr/>
          <p:nvPr/>
        </p:nvCxnSpPr>
        <p:spPr>
          <a:xfrm>
            <a:off x="2286000" y="3960812"/>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952499" y="3162299"/>
            <a:ext cx="6324600" cy="2"/>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1714501" y="3162300"/>
            <a:ext cx="6324600" cy="2"/>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6200000" flipH="1">
            <a:off x="3390898" y="3162299"/>
            <a:ext cx="6324600" cy="2"/>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200000" flipH="1">
            <a:off x="4838698" y="3162299"/>
            <a:ext cx="6324600" cy="2"/>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971800" y="6324600"/>
            <a:ext cx="3810000" cy="461665"/>
          </a:xfrm>
          <a:prstGeom prst="rect">
            <a:avLst/>
          </a:prstGeom>
          <a:noFill/>
        </p:spPr>
        <p:txBody>
          <a:bodyPr wrap="square" rtlCol="0">
            <a:spAutoFit/>
          </a:bodyPr>
          <a:lstStyle/>
          <a:p>
            <a:r>
              <a:rPr lang="en-US" altLang="zh-CN" sz="2400" dirty="0"/>
              <a:t>MIPS</a:t>
            </a:r>
            <a:r>
              <a:rPr lang="zh-CN" altLang="en-US" sz="2400" dirty="0"/>
              <a:t>指令执行的各个阶段</a:t>
            </a:r>
          </a:p>
        </p:txBody>
      </p:sp>
      <p:sp>
        <p:nvSpPr>
          <p:cNvPr id="69" name="TextBox 68"/>
          <p:cNvSpPr txBox="1"/>
          <p:nvPr/>
        </p:nvSpPr>
        <p:spPr>
          <a:xfrm>
            <a:off x="720804" y="39469"/>
            <a:ext cx="1107996" cy="646331"/>
          </a:xfrm>
          <a:prstGeom prst="rect">
            <a:avLst/>
          </a:prstGeom>
          <a:noFill/>
        </p:spPr>
        <p:txBody>
          <a:bodyPr wrap="none" rtlCol="0">
            <a:spAutoFit/>
          </a:bodyPr>
          <a:lstStyle/>
          <a:p>
            <a:r>
              <a:rPr lang="zh-CN" altLang="en-US" dirty="0"/>
              <a:t>读取指令</a:t>
            </a:r>
            <a:endParaRPr lang="en-US" altLang="zh-CN" dirty="0"/>
          </a:p>
          <a:p>
            <a:r>
              <a:rPr lang="en-US" altLang="zh-CN" dirty="0"/>
              <a:t>      IF</a:t>
            </a:r>
            <a:endParaRPr lang="zh-CN" altLang="en-US" dirty="0"/>
          </a:p>
        </p:txBody>
      </p:sp>
      <p:sp>
        <p:nvSpPr>
          <p:cNvPr id="73" name="TextBox 72"/>
          <p:cNvSpPr txBox="1"/>
          <p:nvPr/>
        </p:nvSpPr>
        <p:spPr>
          <a:xfrm>
            <a:off x="2743200" y="0"/>
            <a:ext cx="1600200" cy="646331"/>
          </a:xfrm>
          <a:prstGeom prst="rect">
            <a:avLst/>
          </a:prstGeom>
          <a:noFill/>
        </p:spPr>
        <p:txBody>
          <a:bodyPr wrap="square" rtlCol="0">
            <a:spAutoFit/>
          </a:bodyPr>
          <a:lstStyle/>
          <a:p>
            <a:r>
              <a:rPr lang="zh-CN" altLang="en-US" dirty="0"/>
              <a:t>从寄存器堆读</a:t>
            </a:r>
            <a:endParaRPr lang="en-US" altLang="zh-CN" dirty="0"/>
          </a:p>
          <a:p>
            <a:r>
              <a:rPr lang="en-US" altLang="zh-CN" dirty="0"/>
              <a:t>         RD</a:t>
            </a:r>
            <a:endParaRPr lang="zh-CN" altLang="en-US" dirty="0"/>
          </a:p>
        </p:txBody>
      </p:sp>
      <p:sp>
        <p:nvSpPr>
          <p:cNvPr id="75" name="TextBox 74"/>
          <p:cNvSpPr txBox="1"/>
          <p:nvPr/>
        </p:nvSpPr>
        <p:spPr>
          <a:xfrm>
            <a:off x="5181600" y="0"/>
            <a:ext cx="1066800" cy="646331"/>
          </a:xfrm>
          <a:prstGeom prst="rect">
            <a:avLst/>
          </a:prstGeom>
          <a:noFill/>
        </p:spPr>
        <p:txBody>
          <a:bodyPr wrap="square" rtlCol="0">
            <a:spAutoFit/>
          </a:bodyPr>
          <a:lstStyle/>
          <a:p>
            <a:r>
              <a:rPr lang="zh-CN" altLang="en-US" dirty="0"/>
              <a:t>   运算</a:t>
            </a:r>
            <a:endParaRPr lang="en-US" altLang="zh-CN" dirty="0"/>
          </a:p>
          <a:p>
            <a:r>
              <a:rPr lang="en-US" altLang="zh-CN" dirty="0"/>
              <a:t>   ALU</a:t>
            </a:r>
            <a:endParaRPr lang="zh-CN" altLang="en-US" dirty="0"/>
          </a:p>
        </p:txBody>
      </p:sp>
      <p:sp>
        <p:nvSpPr>
          <p:cNvPr id="77" name="TextBox 76"/>
          <p:cNvSpPr txBox="1"/>
          <p:nvPr/>
        </p:nvSpPr>
        <p:spPr>
          <a:xfrm>
            <a:off x="6477000" y="0"/>
            <a:ext cx="1600200" cy="646331"/>
          </a:xfrm>
          <a:prstGeom prst="rect">
            <a:avLst/>
          </a:prstGeom>
          <a:noFill/>
        </p:spPr>
        <p:txBody>
          <a:bodyPr wrap="square" rtlCol="0">
            <a:spAutoFit/>
          </a:bodyPr>
          <a:lstStyle/>
          <a:p>
            <a:r>
              <a:rPr lang="zh-CN" altLang="en-US" dirty="0"/>
              <a:t>访问数据缓存           </a:t>
            </a:r>
            <a:endParaRPr lang="en-US" altLang="zh-CN" dirty="0"/>
          </a:p>
          <a:p>
            <a:r>
              <a:rPr lang="en-US" altLang="zh-CN" dirty="0"/>
              <a:t>       MEM</a:t>
            </a:r>
            <a:endParaRPr lang="zh-CN" altLang="en-US" dirty="0"/>
          </a:p>
        </p:txBody>
      </p:sp>
      <p:sp>
        <p:nvSpPr>
          <p:cNvPr id="80" name="TextBox 79"/>
          <p:cNvSpPr txBox="1"/>
          <p:nvPr/>
        </p:nvSpPr>
        <p:spPr>
          <a:xfrm>
            <a:off x="8153400" y="0"/>
            <a:ext cx="685800" cy="646331"/>
          </a:xfrm>
          <a:prstGeom prst="rect">
            <a:avLst/>
          </a:prstGeom>
          <a:noFill/>
        </p:spPr>
        <p:txBody>
          <a:bodyPr wrap="square" rtlCol="0">
            <a:spAutoFit/>
          </a:bodyPr>
          <a:lstStyle/>
          <a:p>
            <a:r>
              <a:rPr lang="zh-CN" altLang="en-US" dirty="0"/>
              <a:t>回写</a:t>
            </a:r>
            <a:r>
              <a:rPr lang="en-US" altLang="zh-CN" dirty="0"/>
              <a:t>   </a:t>
            </a:r>
          </a:p>
          <a:p>
            <a:r>
              <a:rPr lang="en-US" altLang="zh-CN" dirty="0"/>
              <a:t>WB</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为什么要了解</a:t>
            </a:r>
            <a:r>
              <a:rPr lang="en-US" altLang="zh-CN" b="1" dirty="0"/>
              <a:t>MIPS</a:t>
            </a:r>
            <a:r>
              <a:rPr lang="zh-CN" altLang="en-US" b="1" dirty="0"/>
              <a:t>架构？</a:t>
            </a:r>
          </a:p>
        </p:txBody>
      </p:sp>
      <p:sp>
        <p:nvSpPr>
          <p:cNvPr id="3" name="内容占位符 2"/>
          <p:cNvSpPr>
            <a:spLocks noGrp="1"/>
          </p:cNvSpPr>
          <p:nvPr>
            <p:ph idx="1"/>
          </p:nvPr>
        </p:nvSpPr>
        <p:spPr/>
        <p:txBody>
          <a:bodyPr/>
          <a:lstStyle/>
          <a:p>
            <a:r>
              <a:rPr lang="en-US" altLang="zh-CN" dirty="0">
                <a:solidFill>
                  <a:schemeClr val="tx1"/>
                </a:solidFill>
                <a:latin typeface="+mn-lt"/>
                <a:ea typeface="+mn-ea"/>
                <a:cs typeface="+mn-cs"/>
              </a:rPr>
              <a:t>MIPS</a:t>
            </a:r>
            <a:r>
              <a:rPr lang="zh-CN" altLang="zh-CN" dirty="0">
                <a:solidFill>
                  <a:schemeClr val="tx1"/>
                </a:solidFill>
                <a:latin typeface="+mn-lt"/>
                <a:ea typeface="+mn-ea"/>
                <a:cs typeface="+mn-cs"/>
              </a:rPr>
              <a:t>架构是</a:t>
            </a:r>
            <a:r>
              <a:rPr lang="zh-CN" altLang="en-US" dirty="0">
                <a:solidFill>
                  <a:schemeClr val="tx1"/>
                </a:solidFill>
                <a:latin typeface="+mn-lt"/>
                <a:ea typeface="+mn-ea"/>
                <a:cs typeface="+mn-cs"/>
              </a:rPr>
              <a:t>使用</a:t>
            </a:r>
            <a:r>
              <a:rPr lang="en-US" altLang="zh-CN" dirty="0">
                <a:solidFill>
                  <a:schemeClr val="tx1"/>
                </a:solidFill>
                <a:latin typeface="+mn-lt"/>
                <a:ea typeface="+mn-ea"/>
                <a:cs typeface="+mn-cs"/>
              </a:rPr>
              <a:t>MIPS</a:t>
            </a:r>
            <a:r>
              <a:rPr lang="zh-CN" altLang="zh-CN" dirty="0">
                <a:solidFill>
                  <a:schemeClr val="tx1"/>
                </a:solidFill>
                <a:latin typeface="+mn-lt"/>
                <a:ea typeface="+mn-ea"/>
                <a:cs typeface="+mn-cs"/>
              </a:rPr>
              <a:t>汇编语言</a:t>
            </a:r>
            <a:r>
              <a:rPr lang="zh-CN" altLang="en-US" dirty="0">
                <a:solidFill>
                  <a:schemeClr val="tx1"/>
                </a:solidFill>
                <a:latin typeface="+mn-lt"/>
                <a:ea typeface="+mn-ea"/>
                <a:cs typeface="+mn-cs"/>
              </a:rPr>
              <a:t>编程的</a:t>
            </a:r>
            <a:r>
              <a:rPr lang="zh-CN" altLang="zh-CN" dirty="0">
                <a:solidFill>
                  <a:schemeClr val="tx1"/>
                </a:solidFill>
                <a:latin typeface="+mn-lt"/>
                <a:ea typeface="+mn-ea"/>
                <a:cs typeface="+mn-cs"/>
              </a:rPr>
              <a:t>程序员</a:t>
            </a:r>
            <a:r>
              <a:rPr lang="zh-CN" altLang="en-US" dirty="0">
                <a:solidFill>
                  <a:schemeClr val="tx1"/>
                </a:solidFill>
                <a:latin typeface="+mn-lt"/>
                <a:ea typeface="+mn-ea"/>
                <a:cs typeface="+mn-cs"/>
              </a:rPr>
              <a:t>，</a:t>
            </a:r>
            <a:r>
              <a:rPr lang="zh-CN" altLang="zh-CN" dirty="0">
                <a:solidFill>
                  <a:schemeClr val="tx1"/>
                </a:solidFill>
                <a:latin typeface="+mn-lt"/>
                <a:ea typeface="+mn-ea"/>
                <a:cs typeface="+mn-cs"/>
              </a:rPr>
              <a:t>使用</a:t>
            </a:r>
            <a:r>
              <a:rPr lang="en-US" altLang="zh-CN" dirty="0">
                <a:solidFill>
                  <a:schemeClr val="tx1"/>
                </a:solidFill>
                <a:latin typeface="+mn-lt"/>
                <a:ea typeface="+mn-ea"/>
                <a:cs typeface="+mn-cs"/>
              </a:rPr>
              <a:t>MIPS</a:t>
            </a:r>
            <a:r>
              <a:rPr lang="zh-CN" altLang="zh-CN" dirty="0">
                <a:solidFill>
                  <a:schemeClr val="tx1"/>
                </a:solidFill>
                <a:latin typeface="+mn-lt"/>
                <a:ea typeface="+mn-ea"/>
                <a:cs typeface="+mn-cs"/>
              </a:rPr>
              <a:t>机器指令编程时，</a:t>
            </a:r>
            <a:r>
              <a:rPr lang="zh-CN" altLang="en-US" dirty="0">
                <a:solidFill>
                  <a:schemeClr val="tx1"/>
                </a:solidFill>
                <a:latin typeface="+mn-lt"/>
                <a:ea typeface="+mn-ea"/>
                <a:cs typeface="+mn-cs"/>
              </a:rPr>
              <a:t>必须了解（理解）</a:t>
            </a:r>
            <a:r>
              <a:rPr lang="zh-CN" altLang="zh-CN" dirty="0">
                <a:solidFill>
                  <a:schemeClr val="tx1"/>
                </a:solidFill>
                <a:latin typeface="+mn-lt"/>
                <a:ea typeface="+mn-ea"/>
                <a:cs typeface="+mn-cs"/>
              </a:rPr>
              <a:t>的</a:t>
            </a:r>
            <a:r>
              <a:rPr lang="zh-CN" altLang="en-US" dirty="0">
                <a:solidFill>
                  <a:schemeClr val="tx1"/>
                </a:solidFill>
                <a:latin typeface="+mn-lt"/>
                <a:ea typeface="+mn-ea"/>
                <a:cs typeface="+mn-cs"/>
              </a:rPr>
              <a:t>各类</a:t>
            </a:r>
            <a:r>
              <a:rPr lang="zh-CN" altLang="zh-CN" dirty="0">
                <a:solidFill>
                  <a:schemeClr val="tx1"/>
                </a:solidFill>
                <a:latin typeface="+mn-lt"/>
                <a:ea typeface="+mn-ea"/>
                <a:cs typeface="+mn-cs"/>
              </a:rPr>
              <a:t>寄存器、指令集、内存寻址模式和数据类型</a:t>
            </a:r>
            <a:r>
              <a:rPr lang="zh-CN" altLang="en-US" dirty="0">
                <a:solidFill>
                  <a:schemeClr val="tx1"/>
                </a:solidFill>
                <a:latin typeface="+mn-lt"/>
                <a:ea typeface="+mn-ea"/>
                <a:cs typeface="+mn-cs"/>
              </a:rPr>
              <a:t>等</a:t>
            </a:r>
            <a:r>
              <a:rPr lang="zh-CN" altLang="zh-CN" dirty="0">
                <a:solidFill>
                  <a:schemeClr val="tx1"/>
                </a:solidFill>
                <a:latin typeface="+mn-lt"/>
                <a:ea typeface="+mn-ea"/>
                <a:cs typeface="+mn-cs"/>
              </a:rPr>
              <a:t>方面的定义</a:t>
            </a:r>
            <a:r>
              <a:rPr lang="zh-CN" altLang="en-US" dirty="0">
                <a:solidFill>
                  <a:schemeClr val="tx1"/>
                </a:solidFill>
                <a:latin typeface="+mn-lt"/>
                <a:ea typeface="+mn-ea"/>
                <a:cs typeface="+mn-cs"/>
              </a:rPr>
              <a:t>和使用惯例。否则将无法编制程序。</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76200" y="2754868"/>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13716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指令缓存</a:t>
            </a:r>
          </a:p>
        </p:txBody>
      </p:sp>
      <p:sp>
        <p:nvSpPr>
          <p:cNvPr id="24" name="任意多边形 23"/>
          <p:cNvSpPr/>
          <p:nvPr/>
        </p:nvSpPr>
        <p:spPr>
          <a:xfrm>
            <a:off x="1371600" y="773668"/>
            <a:ext cx="509587" cy="1614487"/>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加法器</a:t>
            </a:r>
          </a:p>
        </p:txBody>
      </p:sp>
      <p:sp>
        <p:nvSpPr>
          <p:cNvPr id="48" name="直角上箭头 47"/>
          <p:cNvSpPr/>
          <p:nvPr/>
        </p:nvSpPr>
        <p:spPr>
          <a:xfrm rot="16200000" flipV="1">
            <a:off x="800100" y="2411968"/>
            <a:ext cx="914400" cy="228600"/>
          </a:xfrm>
          <a:prstGeom prst="bentUpArrow">
            <a:avLst>
              <a:gd name="adj1" fmla="val 0"/>
              <a:gd name="adj2" fmla="val 25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5" idx="3"/>
          </p:cNvCxnSpPr>
          <p:nvPr/>
        </p:nvCxnSpPr>
        <p:spPr>
          <a:xfrm>
            <a:off x="990600" y="2983468"/>
            <a:ext cx="3810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66800" y="1078468"/>
            <a:ext cx="3048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 y="849868"/>
            <a:ext cx="228600" cy="369332"/>
          </a:xfrm>
          <a:prstGeom prst="rect">
            <a:avLst/>
          </a:prstGeom>
          <a:noFill/>
        </p:spPr>
        <p:txBody>
          <a:bodyPr wrap="square" rtlCol="0">
            <a:spAutoFit/>
          </a:bodyPr>
          <a:lstStyle/>
          <a:p>
            <a:r>
              <a:rPr lang="en-US" altLang="zh-CN" dirty="0"/>
              <a:t>4</a:t>
            </a:r>
            <a:endParaRPr lang="zh-CN" altLang="en-US" dirty="0"/>
          </a:p>
        </p:txBody>
      </p:sp>
      <p:sp>
        <p:nvSpPr>
          <p:cNvPr id="57" name="矩形 56"/>
          <p:cNvSpPr/>
          <p:nvPr/>
        </p:nvSpPr>
        <p:spPr>
          <a:xfrm>
            <a:off x="152400" y="5574267"/>
            <a:ext cx="3733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箭头连接符 64"/>
          <p:cNvCxnSpPr/>
          <p:nvPr/>
        </p:nvCxnSpPr>
        <p:spPr>
          <a:xfrm rot="5400000">
            <a:off x="1181497" y="5002371"/>
            <a:ext cx="11430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43200" y="1840468"/>
            <a:ext cx="15240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寄存器堆</a:t>
            </a:r>
          </a:p>
        </p:txBody>
      </p:sp>
      <p:cxnSp>
        <p:nvCxnSpPr>
          <p:cNvPr id="71" name="直接连接符 70"/>
          <p:cNvCxnSpPr/>
          <p:nvPr/>
        </p:nvCxnSpPr>
        <p:spPr>
          <a:xfrm rot="5400000" flipH="1" flipV="1">
            <a:off x="800100" y="4088368"/>
            <a:ext cx="29718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286000" y="2602468"/>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286000" y="3276600"/>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等腰三角形 77"/>
          <p:cNvSpPr/>
          <p:nvPr/>
        </p:nvSpPr>
        <p:spPr>
          <a:xfrm rot="5400000">
            <a:off x="4802124" y="21437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5400000">
            <a:off x="4802124" y="42011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肘形连接符 80"/>
          <p:cNvCxnSpPr/>
          <p:nvPr/>
        </p:nvCxnSpPr>
        <p:spPr>
          <a:xfrm>
            <a:off x="1905000" y="1535668"/>
            <a:ext cx="3200400" cy="609600"/>
          </a:xfrm>
          <a:prstGeom prst="bentConnector3">
            <a:avLst>
              <a:gd name="adj1" fmla="val 8389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67200" y="25262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267200" y="42788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57" idx="3"/>
          </p:cNvCxnSpPr>
          <p:nvPr/>
        </p:nvCxnSpPr>
        <p:spPr>
          <a:xfrm flipV="1">
            <a:off x="3886200" y="4659869"/>
            <a:ext cx="1295400" cy="1104898"/>
          </a:xfrm>
          <a:prstGeom prst="bentConnector3">
            <a:avLst>
              <a:gd name="adj1" fmla="val 5982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任意多边形 99"/>
          <p:cNvSpPr/>
          <p:nvPr/>
        </p:nvSpPr>
        <p:spPr>
          <a:xfrm>
            <a:off x="5867400" y="1992868"/>
            <a:ext cx="609600" cy="2895600"/>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运算器</a:t>
            </a:r>
          </a:p>
        </p:txBody>
      </p:sp>
      <p:cxnSp>
        <p:nvCxnSpPr>
          <p:cNvPr id="102" name="直接箭头连接符 101"/>
          <p:cNvCxnSpPr>
            <a:stCxn id="78" idx="0"/>
          </p:cNvCxnSpPr>
          <p:nvPr/>
        </p:nvCxnSpPr>
        <p:spPr>
          <a:xfrm>
            <a:off x="5559552" y="2370820"/>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562600" y="4431268"/>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0104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数据缓存</a:t>
            </a:r>
          </a:p>
        </p:txBody>
      </p:sp>
      <p:cxnSp>
        <p:nvCxnSpPr>
          <p:cNvPr id="107" name="直接箭头连接符 106"/>
          <p:cNvCxnSpPr>
            <a:endCxn id="105" idx="1"/>
          </p:cNvCxnSpPr>
          <p:nvPr/>
        </p:nvCxnSpPr>
        <p:spPr>
          <a:xfrm>
            <a:off x="6477000" y="3516868"/>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rot="5400000">
            <a:off x="6783324" y="1457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箭头连接符 111"/>
          <p:cNvCxnSpPr/>
          <p:nvPr/>
        </p:nvCxnSpPr>
        <p:spPr>
          <a:xfrm>
            <a:off x="4572000" y="1535668"/>
            <a:ext cx="2514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5906294" y="2716768"/>
            <a:ext cx="1599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705600" y="1916668"/>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0" idx="0"/>
          </p:cNvCxnSpPr>
          <p:nvPr/>
        </p:nvCxnSpPr>
        <p:spPr>
          <a:xfrm>
            <a:off x="7540752" y="1685020"/>
            <a:ext cx="3078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flipH="1" flipV="1">
            <a:off x="7277100" y="1116568"/>
            <a:ext cx="1143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a:off x="533400" y="533400"/>
            <a:ext cx="7315200" cy="13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5" idx="0"/>
          </p:cNvCxnSpPr>
          <p:nvPr/>
        </p:nvCxnSpPr>
        <p:spPr>
          <a:xfrm rot="5400000">
            <a:off x="-576540" y="1644134"/>
            <a:ext cx="222067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a:off x="3505200" y="5345668"/>
            <a:ext cx="518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68" idx="2"/>
          </p:cNvCxnSpPr>
          <p:nvPr/>
        </p:nvCxnSpPr>
        <p:spPr>
          <a:xfrm rot="5400000" flipH="1" flipV="1">
            <a:off x="3352006" y="5193268"/>
            <a:ext cx="305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4001294" y="4697968"/>
            <a:ext cx="837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419600" y="5117068"/>
            <a:ext cx="2971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05" idx="2"/>
          </p:cNvCxnSpPr>
          <p:nvPr/>
        </p:nvCxnSpPr>
        <p:spPr>
          <a:xfrm rot="5400000" flipH="1" flipV="1">
            <a:off x="7047706" y="4774168"/>
            <a:ext cx="686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等腰三角形 179"/>
          <p:cNvSpPr/>
          <p:nvPr/>
        </p:nvSpPr>
        <p:spPr>
          <a:xfrm rot="5400000">
            <a:off x="7773924" y="2219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p:nvPr/>
        </p:nvCxnSpPr>
        <p:spPr>
          <a:xfrm>
            <a:off x="7772400" y="2831068"/>
            <a:ext cx="304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80" idx="3"/>
          </p:cNvCxnSpPr>
          <p:nvPr/>
        </p:nvCxnSpPr>
        <p:spPr>
          <a:xfrm flipV="1">
            <a:off x="6705600" y="2447020"/>
            <a:ext cx="1371600"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5400000">
            <a:off x="7658100" y="1878568"/>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7848600" y="2069068"/>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0"/>
          </p:cNvCxnSpPr>
          <p:nvPr/>
        </p:nvCxnSpPr>
        <p:spPr>
          <a:xfrm>
            <a:off x="8531352" y="2447020"/>
            <a:ext cx="1554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7239000" y="3897868"/>
            <a:ext cx="2895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4419600" y="2526268"/>
            <a:ext cx="466794" cy="369332"/>
          </a:xfrm>
          <a:prstGeom prst="rect">
            <a:avLst/>
          </a:prstGeom>
          <a:noFill/>
        </p:spPr>
        <p:txBody>
          <a:bodyPr wrap="none" rtlCol="0">
            <a:spAutoFit/>
          </a:bodyPr>
          <a:lstStyle/>
          <a:p>
            <a:r>
              <a:rPr lang="en-US" altLang="zh-CN" dirty="0"/>
              <a:t>Rs</a:t>
            </a:r>
            <a:endParaRPr lang="zh-CN" altLang="en-US" dirty="0"/>
          </a:p>
        </p:txBody>
      </p:sp>
      <p:sp>
        <p:nvSpPr>
          <p:cNvPr id="204" name="TextBox 203"/>
          <p:cNvSpPr txBox="1"/>
          <p:nvPr/>
        </p:nvSpPr>
        <p:spPr>
          <a:xfrm>
            <a:off x="4419600" y="3897868"/>
            <a:ext cx="415498" cy="369332"/>
          </a:xfrm>
          <a:prstGeom prst="rect">
            <a:avLst/>
          </a:prstGeom>
          <a:noFill/>
        </p:spPr>
        <p:txBody>
          <a:bodyPr wrap="none" rtlCol="0">
            <a:spAutoFit/>
          </a:bodyPr>
          <a:lstStyle/>
          <a:p>
            <a:r>
              <a:rPr lang="en-US" altLang="zh-CN" dirty="0" err="1"/>
              <a:t>Rt</a:t>
            </a:r>
            <a:endParaRPr lang="zh-CN" altLang="en-US" dirty="0"/>
          </a:p>
        </p:txBody>
      </p:sp>
      <p:sp>
        <p:nvSpPr>
          <p:cNvPr id="205" name="TextBox 204"/>
          <p:cNvSpPr txBox="1"/>
          <p:nvPr/>
        </p:nvSpPr>
        <p:spPr>
          <a:xfrm>
            <a:off x="2971800" y="5040868"/>
            <a:ext cx="479618" cy="369332"/>
          </a:xfrm>
          <a:prstGeom prst="rect">
            <a:avLst/>
          </a:prstGeom>
          <a:noFill/>
        </p:spPr>
        <p:txBody>
          <a:bodyPr wrap="none" rtlCol="0">
            <a:spAutoFit/>
          </a:bodyPr>
          <a:lstStyle/>
          <a:p>
            <a:r>
              <a:rPr lang="en-US" altLang="zh-CN" dirty="0"/>
              <a:t>Rd</a:t>
            </a:r>
            <a:endParaRPr lang="zh-CN" altLang="en-US" dirty="0"/>
          </a:p>
        </p:txBody>
      </p:sp>
      <p:sp>
        <p:nvSpPr>
          <p:cNvPr id="206" name="TextBox 205"/>
          <p:cNvSpPr txBox="1"/>
          <p:nvPr/>
        </p:nvSpPr>
        <p:spPr>
          <a:xfrm>
            <a:off x="4038600" y="5715000"/>
            <a:ext cx="633507" cy="369332"/>
          </a:xfrm>
          <a:prstGeom prst="rect">
            <a:avLst/>
          </a:prstGeom>
          <a:noFill/>
        </p:spPr>
        <p:txBody>
          <a:bodyPr wrap="none" rtlCol="0">
            <a:spAutoFit/>
          </a:bodyPr>
          <a:lstStyle/>
          <a:p>
            <a:r>
              <a:rPr lang="en-US" altLang="zh-CN" dirty="0" err="1"/>
              <a:t>Imm</a:t>
            </a:r>
            <a:endParaRPr lang="zh-CN" altLang="en-US" dirty="0"/>
          </a:p>
        </p:txBody>
      </p:sp>
      <p:cxnSp>
        <p:nvCxnSpPr>
          <p:cNvPr id="223" name="直接箭头连接符 222"/>
          <p:cNvCxnSpPr/>
          <p:nvPr/>
        </p:nvCxnSpPr>
        <p:spPr>
          <a:xfrm>
            <a:off x="2286000" y="3960812"/>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7045" y="2819400"/>
            <a:ext cx="979755" cy="307777"/>
          </a:xfrm>
          <a:prstGeom prst="rect">
            <a:avLst/>
          </a:prstGeom>
          <a:noFill/>
        </p:spPr>
        <p:txBody>
          <a:bodyPr wrap="none" rtlCol="0">
            <a:spAutoFit/>
          </a:bodyPr>
          <a:lstStyle/>
          <a:p>
            <a:r>
              <a:rPr lang="en-US" altLang="zh-CN" sz="1400" dirty="0"/>
              <a:t>00400000</a:t>
            </a:r>
            <a:endParaRPr lang="zh-CN" altLang="en-US" sz="1400" dirty="0"/>
          </a:p>
        </p:txBody>
      </p:sp>
      <p:sp>
        <p:nvSpPr>
          <p:cNvPr id="53" name="TextBox 52"/>
          <p:cNvSpPr txBox="1"/>
          <p:nvPr/>
        </p:nvSpPr>
        <p:spPr>
          <a:xfrm>
            <a:off x="1295400" y="2590800"/>
            <a:ext cx="979755" cy="307777"/>
          </a:xfrm>
          <a:prstGeom prst="rect">
            <a:avLst/>
          </a:prstGeom>
          <a:noFill/>
        </p:spPr>
        <p:txBody>
          <a:bodyPr wrap="none" rtlCol="0">
            <a:spAutoFit/>
          </a:bodyPr>
          <a:lstStyle/>
          <a:p>
            <a:r>
              <a:rPr lang="en-US" altLang="zh-CN" sz="1400" dirty="0"/>
              <a:t>02328020</a:t>
            </a:r>
            <a:endParaRPr lang="zh-CN" altLang="en-US" sz="1400" dirty="0"/>
          </a:p>
        </p:txBody>
      </p:sp>
      <p:sp>
        <p:nvSpPr>
          <p:cNvPr id="56" name="TextBox 55"/>
          <p:cNvSpPr txBox="1"/>
          <p:nvPr/>
        </p:nvSpPr>
        <p:spPr>
          <a:xfrm>
            <a:off x="152400" y="5574268"/>
            <a:ext cx="3810000" cy="338554"/>
          </a:xfrm>
          <a:prstGeom prst="rect">
            <a:avLst/>
          </a:prstGeom>
          <a:noFill/>
        </p:spPr>
        <p:txBody>
          <a:bodyPr wrap="square" rtlCol="0">
            <a:spAutoFit/>
          </a:bodyPr>
          <a:lstStyle/>
          <a:p>
            <a:r>
              <a:rPr lang="en-US" altLang="zh-CN" sz="1600" dirty="0"/>
              <a:t>00000010001100101000000000100000</a:t>
            </a:r>
            <a:endParaRPr lang="zh-CN" altLang="en-US" sz="1600" dirty="0"/>
          </a:p>
        </p:txBody>
      </p:sp>
      <p:sp>
        <p:nvSpPr>
          <p:cNvPr id="58" name="TextBox 57"/>
          <p:cNvSpPr txBox="1"/>
          <p:nvPr/>
        </p:nvSpPr>
        <p:spPr>
          <a:xfrm>
            <a:off x="1600200" y="1295401"/>
            <a:ext cx="990600" cy="307777"/>
          </a:xfrm>
          <a:prstGeom prst="rect">
            <a:avLst/>
          </a:prstGeom>
          <a:noFill/>
        </p:spPr>
        <p:txBody>
          <a:bodyPr wrap="square" rtlCol="0">
            <a:spAutoFit/>
          </a:bodyPr>
          <a:lstStyle/>
          <a:p>
            <a:r>
              <a:rPr lang="en-US" altLang="zh-CN" sz="1400" dirty="0"/>
              <a:t>00400004</a:t>
            </a:r>
            <a:endParaRPr lang="zh-CN" altLang="en-US" sz="1400" dirty="0"/>
          </a:p>
        </p:txBody>
      </p:sp>
      <p:sp>
        <p:nvSpPr>
          <p:cNvPr id="59" name="TextBox 58"/>
          <p:cNvSpPr txBox="1"/>
          <p:nvPr/>
        </p:nvSpPr>
        <p:spPr>
          <a:xfrm>
            <a:off x="2362200" y="6248400"/>
            <a:ext cx="4775666" cy="369332"/>
          </a:xfrm>
          <a:prstGeom prst="rect">
            <a:avLst/>
          </a:prstGeom>
          <a:noFill/>
        </p:spPr>
        <p:txBody>
          <a:bodyPr wrap="none" rtlCol="0">
            <a:spAutoFit/>
          </a:bodyPr>
          <a:lstStyle/>
          <a:p>
            <a:r>
              <a:rPr lang="zh-CN" altLang="en-US" dirty="0"/>
              <a:t>执行指令</a:t>
            </a:r>
            <a:r>
              <a:rPr lang="en-US" altLang="zh-CN" dirty="0"/>
              <a:t>add  $s0, $s1, $s2</a:t>
            </a:r>
            <a:r>
              <a:rPr lang="zh-CN" altLang="en-US" dirty="0"/>
              <a:t>   读取指令（</a:t>
            </a:r>
            <a:r>
              <a:rPr lang="en-US" altLang="zh-CN" dirty="0"/>
              <a:t>IF</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8.33333E-7 -3.93708E-6 L 0.06198 -0.00023 " pathEditMode="relative" rAng="0" ptsTypes="AA">
                                      <p:cBhvr>
                                        <p:cTn id="6" dur="2000" fill="hold"/>
                                        <p:tgtEl>
                                          <p:spTgt spid="52"/>
                                        </p:tgtEl>
                                        <p:attrNameLst>
                                          <p:attrName>ppt_x</p:attrName>
                                          <p:attrName>ppt_y</p:attrName>
                                        </p:attrNameLst>
                                      </p:cBhvr>
                                      <p:rCtr x="31" y="0"/>
                                    </p:animMotion>
                                  </p:childTnLst>
                                </p:cTn>
                              </p:par>
                            </p:childTnLst>
                          </p:cTn>
                        </p:par>
                        <p:par>
                          <p:cTn id="7" fill="hold">
                            <p:stCondLst>
                              <p:cond delay="2000"/>
                            </p:stCondLst>
                            <p:childTnLst>
                              <p:par>
                                <p:cTn id="8" presetID="27" presetClass="emph" presetSubtype="0" fill="hold" grpId="2" nodeType="afterEffect">
                                  <p:stCondLst>
                                    <p:cond delay="0"/>
                                  </p:stCondLst>
                                  <p:iterate type="lt">
                                    <p:tmPct val="0"/>
                                  </p:iterate>
                                  <p:childTnLst>
                                    <p:animClr clrSpc="rgb" dir="cw">
                                      <p:cBhvr override="childStyle">
                                        <p:cTn id="9" dur="1000" autoRev="1" fill="hold"/>
                                        <p:tgtEl>
                                          <p:spTgt spid="53"/>
                                        </p:tgtEl>
                                        <p:attrNameLst>
                                          <p:attrName>style.color</p:attrName>
                                        </p:attrNameLst>
                                      </p:cBhvr>
                                      <p:to>
                                        <a:schemeClr val="bg1"/>
                                      </p:to>
                                    </p:animClr>
                                    <p:animClr clrSpc="rgb" dir="cw">
                                      <p:cBhvr>
                                        <p:cTn id="10" dur="1000" autoRev="1" fill="hold"/>
                                        <p:tgtEl>
                                          <p:spTgt spid="53"/>
                                        </p:tgtEl>
                                        <p:attrNameLst>
                                          <p:attrName>fillcolor</p:attrName>
                                        </p:attrNameLst>
                                      </p:cBhvr>
                                      <p:to>
                                        <a:schemeClr val="bg1"/>
                                      </p:to>
                                    </p:animClr>
                                    <p:set>
                                      <p:cBhvr>
                                        <p:cTn id="11" dur="1000" autoRev="1" fill="hold"/>
                                        <p:tgtEl>
                                          <p:spTgt spid="53"/>
                                        </p:tgtEl>
                                        <p:attrNameLst>
                                          <p:attrName>fill.type</p:attrName>
                                        </p:attrNameLst>
                                      </p:cBhvr>
                                      <p:to>
                                        <p:strVal val="solid"/>
                                      </p:to>
                                    </p:set>
                                    <p:set>
                                      <p:cBhvr>
                                        <p:cTn id="12" dur="1000" autoRev="1" fill="hold"/>
                                        <p:tgtEl>
                                          <p:spTgt spid="53"/>
                                        </p:tgtEl>
                                        <p:attrNameLst>
                                          <p:attrName>fill.on</p:attrName>
                                        </p:attrNameLst>
                                      </p:cBhvr>
                                      <p:to>
                                        <p:strVal val="true"/>
                                      </p:to>
                                    </p:set>
                                  </p:childTnLst>
                                </p:cTn>
                              </p:par>
                            </p:childTnLst>
                          </p:cTn>
                        </p:par>
                        <p:par>
                          <p:cTn id="13" fill="hold">
                            <p:stCondLst>
                              <p:cond delay="4000"/>
                            </p:stCondLst>
                            <p:childTnLst>
                              <p:par>
                                <p:cTn id="14" presetID="0" presetClass="path" presetSubtype="0" accel="50000" decel="50000" fill="hold" grpId="1" nodeType="afterEffect">
                                  <p:stCondLst>
                                    <p:cond delay="0"/>
                                  </p:stCondLst>
                                  <p:childTnLst>
                                    <p:animMotion origin="layout" path="M 0.05486 -0.00023 L 0.05486 -0.12884 L 0.10712 -0.12769 " pathEditMode="relative" rAng="0" ptsTypes="AAA">
                                      <p:cBhvr>
                                        <p:cTn id="15" dur="2000" fill="hold"/>
                                        <p:tgtEl>
                                          <p:spTgt spid="52"/>
                                        </p:tgtEl>
                                        <p:attrNameLst>
                                          <p:attrName>ppt_x</p:attrName>
                                          <p:attrName>ppt_y</p:attrName>
                                        </p:attrNameLst>
                                      </p:cBhvr>
                                      <p:rCtr x="26" y="-64"/>
                                    </p:animMotion>
                                  </p:childTnLst>
                                </p:cTn>
                              </p:par>
                              <p:par>
                                <p:cTn id="16" presetID="42" presetClass="path" presetSubtype="0" accel="50000" decel="50000" fill="hold" grpId="0" nodeType="withEffect">
                                  <p:stCondLst>
                                    <p:cond delay="0"/>
                                  </p:stCondLst>
                                  <p:iterate type="lt">
                                    <p:tmPct val="0"/>
                                  </p:iterate>
                                  <p:childTnLst>
                                    <p:animMotion origin="layout" path="M -0.00347 -0.00023 L -0.00347 0.44391 " pathEditMode="relative" rAng="0" ptsTypes="AA">
                                      <p:cBhvr>
                                        <p:cTn id="17" dur="2000" fill="hold"/>
                                        <p:tgtEl>
                                          <p:spTgt spid="53"/>
                                        </p:tgtEl>
                                        <p:attrNameLst>
                                          <p:attrName>ppt_x</p:attrName>
                                          <p:attrName>ppt_y</p:attrName>
                                        </p:attrNameLst>
                                      </p:cBhvr>
                                      <p:rCtr x="0" y="222"/>
                                    </p:animMotion>
                                  </p:childTnLst>
                                </p:cTn>
                              </p:par>
                            </p:childTnLst>
                          </p:cTn>
                        </p:par>
                        <p:par>
                          <p:cTn id="18" fill="hold">
                            <p:stCondLst>
                              <p:cond delay="6000"/>
                            </p:stCondLst>
                            <p:childTnLst>
                              <p:par>
                                <p:cTn id="19" presetID="3" presetClass="exit" presetSubtype="10" fill="hold" grpId="1" nodeType="afterEffect">
                                  <p:stCondLst>
                                    <p:cond delay="0"/>
                                  </p:stCondLst>
                                  <p:iterate type="lt">
                                    <p:tmPct val="0"/>
                                  </p:iterate>
                                  <p:childTnLst>
                                    <p:animEffect transition="out" filter="blinds(horizontal)">
                                      <p:cBhvr>
                                        <p:cTn id="20" dur="1000"/>
                                        <p:tgtEl>
                                          <p:spTgt spid="53"/>
                                        </p:tgtEl>
                                      </p:cBhvr>
                                    </p:animEffect>
                                    <p:set>
                                      <p:cBhvr>
                                        <p:cTn id="21" dur="1" fill="hold">
                                          <p:stCondLst>
                                            <p:cond delay="999"/>
                                          </p:stCondLst>
                                        </p:cTn>
                                        <p:tgtEl>
                                          <p:spTgt spid="53"/>
                                        </p:tgtEl>
                                        <p:attrNameLst>
                                          <p:attrName>style.visibility</p:attrName>
                                        </p:attrNameLst>
                                      </p:cBhvr>
                                      <p:to>
                                        <p:strVal val="hidden"/>
                                      </p:to>
                                    </p:set>
                                  </p:childTnLst>
                                </p:cTn>
                              </p:par>
                            </p:childTnLst>
                          </p:cTn>
                        </p:par>
                        <p:par>
                          <p:cTn id="22" fill="hold">
                            <p:stCondLst>
                              <p:cond delay="7000"/>
                            </p:stCondLst>
                            <p:childTnLst>
                              <p:par>
                                <p:cTn id="23" presetID="3" presetClass="entr" presetSubtype="10"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blinds(horizontal)">
                                      <p:cBhvr>
                                        <p:cTn id="25" dur="1000"/>
                                        <p:tgtEl>
                                          <p:spTgt spid="56"/>
                                        </p:tgtEl>
                                      </p:cBhvr>
                                    </p:animEffect>
                                  </p:childTnLst>
                                </p:cTn>
                              </p:par>
                            </p:childTnLst>
                          </p:cTn>
                        </p:par>
                        <p:par>
                          <p:cTn id="26" fill="hold">
                            <p:stCondLst>
                              <p:cond delay="8000"/>
                            </p:stCondLst>
                            <p:childTnLst>
                              <p:par>
                                <p:cTn id="27" presetID="27" presetClass="emph" presetSubtype="0" fill="hold" grpId="0" nodeType="afterEffect">
                                  <p:stCondLst>
                                    <p:cond delay="0"/>
                                  </p:stCondLst>
                                  <p:childTnLst>
                                    <p:animClr clrSpc="rgb" dir="cw">
                                      <p:cBhvr override="childStyle">
                                        <p:cTn id="28" dur="1000" autoRev="1" fill="hold"/>
                                        <p:tgtEl>
                                          <p:spTgt spid="24"/>
                                        </p:tgtEl>
                                        <p:attrNameLst>
                                          <p:attrName>style.color</p:attrName>
                                        </p:attrNameLst>
                                      </p:cBhvr>
                                      <p:to>
                                        <a:schemeClr val="bg1"/>
                                      </p:to>
                                    </p:animClr>
                                    <p:animClr clrSpc="rgb" dir="cw">
                                      <p:cBhvr>
                                        <p:cTn id="29" dur="1000" autoRev="1" fill="hold"/>
                                        <p:tgtEl>
                                          <p:spTgt spid="24"/>
                                        </p:tgtEl>
                                        <p:attrNameLst>
                                          <p:attrName>fillcolor</p:attrName>
                                        </p:attrNameLst>
                                      </p:cBhvr>
                                      <p:to>
                                        <a:schemeClr val="bg1"/>
                                      </p:to>
                                    </p:animClr>
                                    <p:set>
                                      <p:cBhvr>
                                        <p:cTn id="30" dur="1000" autoRev="1" fill="hold"/>
                                        <p:tgtEl>
                                          <p:spTgt spid="24"/>
                                        </p:tgtEl>
                                        <p:attrNameLst>
                                          <p:attrName>fill.type</p:attrName>
                                        </p:attrNameLst>
                                      </p:cBhvr>
                                      <p:to>
                                        <p:strVal val="solid"/>
                                      </p:to>
                                    </p:set>
                                    <p:set>
                                      <p:cBhvr>
                                        <p:cTn id="31" dur="1000" autoRev="1" fill="hold"/>
                                        <p:tgtEl>
                                          <p:spTgt spid="24"/>
                                        </p:tgtEl>
                                        <p:attrNameLst>
                                          <p:attrName>fill.on</p:attrName>
                                        </p:attrNameLst>
                                      </p:cBhvr>
                                      <p:to>
                                        <p:strVal val="true"/>
                                      </p:to>
                                    </p:set>
                                  </p:childTnLst>
                                </p:cTn>
                              </p:par>
                            </p:childTnLst>
                          </p:cTn>
                        </p:par>
                        <p:par>
                          <p:cTn id="32" fill="hold">
                            <p:stCondLst>
                              <p:cond delay="10000"/>
                            </p:stCondLst>
                            <p:childTnLst>
                              <p:par>
                                <p:cTn id="33" presetID="3" presetClass="exit" presetSubtype="10" fill="hold" grpId="2" nodeType="afterEffect">
                                  <p:stCondLst>
                                    <p:cond delay="0"/>
                                  </p:stCondLst>
                                  <p:childTnLst>
                                    <p:animEffect transition="out" filter="blinds(horizontal)">
                                      <p:cBhvr>
                                        <p:cTn id="34" dur="1000"/>
                                        <p:tgtEl>
                                          <p:spTgt spid="52"/>
                                        </p:tgtEl>
                                      </p:cBhvr>
                                    </p:animEffect>
                                    <p:set>
                                      <p:cBhvr>
                                        <p:cTn id="35" dur="1" fill="hold">
                                          <p:stCondLst>
                                            <p:cond delay="999"/>
                                          </p:stCondLst>
                                        </p:cTn>
                                        <p:tgtEl>
                                          <p:spTgt spid="52"/>
                                        </p:tgtEl>
                                        <p:attrNameLst>
                                          <p:attrName>style.visibility</p:attrName>
                                        </p:attrNameLst>
                                      </p:cBhvr>
                                      <p:to>
                                        <p:strVal val="hidden"/>
                                      </p:to>
                                    </p:set>
                                  </p:childTnLst>
                                </p:cTn>
                              </p:par>
                            </p:childTnLst>
                          </p:cTn>
                        </p:par>
                        <p:par>
                          <p:cTn id="36" fill="hold">
                            <p:stCondLst>
                              <p:cond delay="11000"/>
                            </p:stCondLst>
                            <p:childTnLst>
                              <p:par>
                                <p:cTn id="37" presetID="3" presetClass="entr" presetSubtype="1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blinds(horizontal)">
                                      <p:cBhvr>
                                        <p:cTn id="39" dur="1000"/>
                                        <p:tgtEl>
                                          <p:spTgt spid="58"/>
                                        </p:tgtEl>
                                      </p:cBhvr>
                                    </p:animEffect>
                                  </p:childTnLst>
                                </p:cTn>
                              </p:par>
                            </p:childTnLst>
                          </p:cTn>
                        </p:par>
                        <p:par>
                          <p:cTn id="40" fill="hold">
                            <p:stCondLst>
                              <p:cond delay="12000"/>
                            </p:stCondLst>
                            <p:childTnLst>
                              <p:par>
                                <p:cTn id="41" presetID="0" presetClass="path" presetSubtype="0" accel="50000" decel="50000" fill="hold" grpId="1" nodeType="afterEffect">
                                  <p:stCondLst>
                                    <p:cond delay="0"/>
                                  </p:stCondLst>
                                  <p:childTnLst>
                                    <p:animMotion origin="layout" path="M -0.00747 0.00116 L 0.55174 0.00231 L 0.61337 0.02544 L 0.61337 -0.14735 L -0.16528 -0.14758 L -0.16615 0.22207 " pathEditMode="relative" rAng="0" ptsTypes="AAAAAA">
                                      <p:cBhvr>
                                        <p:cTn id="42" dur="5000" fill="hold"/>
                                        <p:tgtEl>
                                          <p:spTgt spid="58"/>
                                        </p:tgtEl>
                                        <p:attrNameLst>
                                          <p:attrName>ppt_x</p:attrName>
                                          <p:attrName>ppt_y</p:attrName>
                                        </p:attrNameLst>
                                      </p:cBhvr>
                                      <p:rCtr x="231" y="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2" grpId="0"/>
      <p:bldP spid="52" grpId="1"/>
      <p:bldP spid="52" grpId="2"/>
      <p:bldP spid="53" grpId="0"/>
      <p:bldP spid="53" grpId="1"/>
      <p:bldP spid="53" grpId="2"/>
      <p:bldP spid="56" grpId="0"/>
      <p:bldP spid="58" grpId="0"/>
      <p:bldP spid="58"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28600" y="2754868"/>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PC</a:t>
            </a:r>
            <a:endParaRPr lang="zh-CN" altLang="en-US" dirty="0"/>
          </a:p>
        </p:txBody>
      </p:sp>
      <p:sp>
        <p:nvSpPr>
          <p:cNvPr id="6" name="矩形 5"/>
          <p:cNvSpPr/>
          <p:nvPr/>
        </p:nvSpPr>
        <p:spPr>
          <a:xfrm>
            <a:off x="13716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指令缓存</a:t>
            </a:r>
          </a:p>
        </p:txBody>
      </p:sp>
      <p:sp>
        <p:nvSpPr>
          <p:cNvPr id="24" name="任意多边形 23"/>
          <p:cNvSpPr/>
          <p:nvPr/>
        </p:nvSpPr>
        <p:spPr>
          <a:xfrm>
            <a:off x="1371600" y="773668"/>
            <a:ext cx="509587" cy="1614487"/>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加法器</a:t>
            </a:r>
          </a:p>
        </p:txBody>
      </p:sp>
      <p:sp>
        <p:nvSpPr>
          <p:cNvPr id="48" name="直角上箭头 47"/>
          <p:cNvSpPr/>
          <p:nvPr/>
        </p:nvSpPr>
        <p:spPr>
          <a:xfrm rot="16200000" flipV="1">
            <a:off x="800100" y="2411968"/>
            <a:ext cx="914400" cy="228600"/>
          </a:xfrm>
          <a:prstGeom prst="bentUpArrow">
            <a:avLst>
              <a:gd name="adj1" fmla="val 0"/>
              <a:gd name="adj2" fmla="val 25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5" idx="3"/>
          </p:cNvCxnSpPr>
          <p:nvPr/>
        </p:nvCxnSpPr>
        <p:spPr>
          <a:xfrm>
            <a:off x="990600" y="2983468"/>
            <a:ext cx="3810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66800" y="1078468"/>
            <a:ext cx="3048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 y="849868"/>
            <a:ext cx="228600" cy="369332"/>
          </a:xfrm>
          <a:prstGeom prst="rect">
            <a:avLst/>
          </a:prstGeom>
          <a:noFill/>
        </p:spPr>
        <p:txBody>
          <a:bodyPr wrap="square" rtlCol="0">
            <a:spAutoFit/>
          </a:bodyPr>
          <a:lstStyle/>
          <a:p>
            <a:r>
              <a:rPr lang="en-US" altLang="zh-CN" dirty="0"/>
              <a:t>4</a:t>
            </a:r>
            <a:endParaRPr lang="zh-CN" altLang="en-US" dirty="0"/>
          </a:p>
        </p:txBody>
      </p:sp>
      <p:sp>
        <p:nvSpPr>
          <p:cNvPr id="57" name="矩形 56"/>
          <p:cNvSpPr/>
          <p:nvPr/>
        </p:nvSpPr>
        <p:spPr>
          <a:xfrm>
            <a:off x="152400" y="5574267"/>
            <a:ext cx="3886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箭头连接符 64"/>
          <p:cNvCxnSpPr/>
          <p:nvPr/>
        </p:nvCxnSpPr>
        <p:spPr>
          <a:xfrm rot="5400000">
            <a:off x="1181497" y="5002371"/>
            <a:ext cx="11430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43200" y="1676400"/>
            <a:ext cx="1524000" cy="336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p:nvPr/>
        </p:nvCxnSpPr>
        <p:spPr>
          <a:xfrm rot="5400000" flipH="1" flipV="1">
            <a:off x="800100" y="4088368"/>
            <a:ext cx="29718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286000" y="2602468"/>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286000" y="3276600"/>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等腰三角形 77"/>
          <p:cNvSpPr/>
          <p:nvPr/>
        </p:nvSpPr>
        <p:spPr>
          <a:xfrm rot="5400000">
            <a:off x="4802124" y="21437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5400000">
            <a:off x="4802124" y="42011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肘形连接符 80"/>
          <p:cNvCxnSpPr/>
          <p:nvPr/>
        </p:nvCxnSpPr>
        <p:spPr>
          <a:xfrm>
            <a:off x="1905000" y="1535668"/>
            <a:ext cx="3200400" cy="609600"/>
          </a:xfrm>
          <a:prstGeom prst="bentConnector3">
            <a:avLst>
              <a:gd name="adj1" fmla="val 8389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67200" y="25262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267200" y="42788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任意多边形 99"/>
          <p:cNvSpPr/>
          <p:nvPr/>
        </p:nvSpPr>
        <p:spPr>
          <a:xfrm>
            <a:off x="5867400" y="1992868"/>
            <a:ext cx="609600" cy="2895600"/>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运算器</a:t>
            </a:r>
          </a:p>
        </p:txBody>
      </p:sp>
      <p:cxnSp>
        <p:nvCxnSpPr>
          <p:cNvPr id="102" name="直接箭头连接符 101"/>
          <p:cNvCxnSpPr>
            <a:stCxn id="78" idx="0"/>
          </p:cNvCxnSpPr>
          <p:nvPr/>
        </p:nvCxnSpPr>
        <p:spPr>
          <a:xfrm>
            <a:off x="5559552" y="2370820"/>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562600" y="4431268"/>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0104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数据缓存</a:t>
            </a:r>
          </a:p>
        </p:txBody>
      </p:sp>
      <p:cxnSp>
        <p:nvCxnSpPr>
          <p:cNvPr id="107" name="直接箭头连接符 106"/>
          <p:cNvCxnSpPr>
            <a:endCxn id="105" idx="1"/>
          </p:cNvCxnSpPr>
          <p:nvPr/>
        </p:nvCxnSpPr>
        <p:spPr>
          <a:xfrm>
            <a:off x="6477000" y="3516868"/>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rot="5400000">
            <a:off x="6783324" y="1457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箭头连接符 111"/>
          <p:cNvCxnSpPr/>
          <p:nvPr/>
        </p:nvCxnSpPr>
        <p:spPr>
          <a:xfrm>
            <a:off x="4572000" y="1535668"/>
            <a:ext cx="2514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5906294" y="2716768"/>
            <a:ext cx="1599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705600" y="1916668"/>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0" idx="0"/>
          </p:cNvCxnSpPr>
          <p:nvPr/>
        </p:nvCxnSpPr>
        <p:spPr>
          <a:xfrm>
            <a:off x="7540752" y="1685020"/>
            <a:ext cx="3078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flipH="1" flipV="1">
            <a:off x="7277100" y="1116568"/>
            <a:ext cx="1143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a:off x="609600" y="545068"/>
            <a:ext cx="7239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5" idx="0"/>
          </p:cNvCxnSpPr>
          <p:nvPr/>
        </p:nvCxnSpPr>
        <p:spPr>
          <a:xfrm rot="5400000">
            <a:off x="-495300" y="1649968"/>
            <a:ext cx="2209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a:off x="3505200" y="5345668"/>
            <a:ext cx="518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68" idx="2"/>
          </p:cNvCxnSpPr>
          <p:nvPr/>
        </p:nvCxnSpPr>
        <p:spPr>
          <a:xfrm rot="5400000" flipH="1" flipV="1">
            <a:off x="3352006" y="5193268"/>
            <a:ext cx="305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4001294" y="4697968"/>
            <a:ext cx="837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419600" y="5117068"/>
            <a:ext cx="2971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05" idx="2"/>
          </p:cNvCxnSpPr>
          <p:nvPr/>
        </p:nvCxnSpPr>
        <p:spPr>
          <a:xfrm rot="5400000" flipH="1" flipV="1">
            <a:off x="7047706" y="4774168"/>
            <a:ext cx="686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等腰三角形 179"/>
          <p:cNvSpPr/>
          <p:nvPr/>
        </p:nvSpPr>
        <p:spPr>
          <a:xfrm rot="5400000">
            <a:off x="7773924" y="2219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p:nvPr/>
        </p:nvCxnSpPr>
        <p:spPr>
          <a:xfrm>
            <a:off x="7772400" y="2831068"/>
            <a:ext cx="304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80" idx="3"/>
          </p:cNvCxnSpPr>
          <p:nvPr/>
        </p:nvCxnSpPr>
        <p:spPr>
          <a:xfrm flipV="1">
            <a:off x="6705600" y="2447020"/>
            <a:ext cx="1371600"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5400000">
            <a:off x="7658100" y="1878568"/>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7848600" y="2069068"/>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0"/>
          </p:cNvCxnSpPr>
          <p:nvPr/>
        </p:nvCxnSpPr>
        <p:spPr>
          <a:xfrm>
            <a:off x="8531352" y="2447020"/>
            <a:ext cx="1554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7239000" y="3897868"/>
            <a:ext cx="2895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4419600" y="2526268"/>
            <a:ext cx="466794" cy="369332"/>
          </a:xfrm>
          <a:prstGeom prst="rect">
            <a:avLst/>
          </a:prstGeom>
          <a:noFill/>
        </p:spPr>
        <p:txBody>
          <a:bodyPr wrap="none" rtlCol="0">
            <a:spAutoFit/>
          </a:bodyPr>
          <a:lstStyle/>
          <a:p>
            <a:r>
              <a:rPr lang="en-US" altLang="zh-CN" dirty="0"/>
              <a:t>Rs</a:t>
            </a:r>
            <a:endParaRPr lang="zh-CN" altLang="en-US" dirty="0"/>
          </a:p>
        </p:txBody>
      </p:sp>
      <p:sp>
        <p:nvSpPr>
          <p:cNvPr id="204" name="TextBox 203"/>
          <p:cNvSpPr txBox="1"/>
          <p:nvPr/>
        </p:nvSpPr>
        <p:spPr>
          <a:xfrm>
            <a:off x="4419600" y="3897868"/>
            <a:ext cx="415498" cy="369332"/>
          </a:xfrm>
          <a:prstGeom prst="rect">
            <a:avLst/>
          </a:prstGeom>
          <a:noFill/>
        </p:spPr>
        <p:txBody>
          <a:bodyPr wrap="none" rtlCol="0">
            <a:spAutoFit/>
          </a:bodyPr>
          <a:lstStyle/>
          <a:p>
            <a:r>
              <a:rPr lang="en-US" altLang="zh-CN" dirty="0" err="1"/>
              <a:t>Rt</a:t>
            </a:r>
            <a:endParaRPr lang="zh-CN" altLang="en-US" dirty="0"/>
          </a:p>
        </p:txBody>
      </p:sp>
      <p:sp>
        <p:nvSpPr>
          <p:cNvPr id="205" name="TextBox 204"/>
          <p:cNvSpPr txBox="1"/>
          <p:nvPr/>
        </p:nvSpPr>
        <p:spPr>
          <a:xfrm>
            <a:off x="2971800" y="5040868"/>
            <a:ext cx="479618" cy="369332"/>
          </a:xfrm>
          <a:prstGeom prst="rect">
            <a:avLst/>
          </a:prstGeom>
          <a:noFill/>
        </p:spPr>
        <p:txBody>
          <a:bodyPr wrap="none" rtlCol="0">
            <a:spAutoFit/>
          </a:bodyPr>
          <a:lstStyle/>
          <a:p>
            <a:r>
              <a:rPr lang="en-US" altLang="zh-CN" dirty="0"/>
              <a:t>Rd</a:t>
            </a:r>
            <a:endParaRPr lang="zh-CN" altLang="en-US" dirty="0"/>
          </a:p>
        </p:txBody>
      </p:sp>
      <p:sp>
        <p:nvSpPr>
          <p:cNvPr id="206" name="TextBox 205"/>
          <p:cNvSpPr txBox="1"/>
          <p:nvPr/>
        </p:nvSpPr>
        <p:spPr>
          <a:xfrm>
            <a:off x="4038600" y="5802868"/>
            <a:ext cx="633507" cy="369332"/>
          </a:xfrm>
          <a:prstGeom prst="rect">
            <a:avLst/>
          </a:prstGeom>
          <a:noFill/>
        </p:spPr>
        <p:txBody>
          <a:bodyPr wrap="none" rtlCol="0">
            <a:spAutoFit/>
          </a:bodyPr>
          <a:lstStyle/>
          <a:p>
            <a:r>
              <a:rPr lang="en-US" altLang="zh-CN" dirty="0" err="1"/>
              <a:t>Imm</a:t>
            </a:r>
            <a:endParaRPr lang="zh-CN" altLang="en-US" dirty="0"/>
          </a:p>
        </p:txBody>
      </p:sp>
      <p:cxnSp>
        <p:nvCxnSpPr>
          <p:cNvPr id="223" name="直接箭头连接符 222"/>
          <p:cNvCxnSpPr/>
          <p:nvPr/>
        </p:nvCxnSpPr>
        <p:spPr>
          <a:xfrm>
            <a:off x="2286000" y="3960812"/>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66800" y="6248400"/>
            <a:ext cx="6968574" cy="369332"/>
          </a:xfrm>
          <a:prstGeom prst="rect">
            <a:avLst/>
          </a:prstGeom>
          <a:noFill/>
        </p:spPr>
        <p:txBody>
          <a:bodyPr wrap="none" rtlCol="0">
            <a:spAutoFit/>
          </a:bodyPr>
          <a:lstStyle/>
          <a:p>
            <a:r>
              <a:rPr lang="zh-CN" altLang="en-US" dirty="0"/>
              <a:t>执行指令</a:t>
            </a:r>
            <a:r>
              <a:rPr lang="en-US" altLang="zh-CN" dirty="0"/>
              <a:t>add  $s0, $s1, $s2</a:t>
            </a:r>
            <a:r>
              <a:rPr lang="zh-CN" altLang="en-US" dirty="0"/>
              <a:t>   从寄存器堆读（</a:t>
            </a:r>
            <a:r>
              <a:rPr lang="en-US" altLang="zh-CN" dirty="0"/>
              <a:t>RD</a:t>
            </a:r>
            <a:r>
              <a:rPr lang="zh-CN" altLang="en-US" dirty="0"/>
              <a:t>）、运算（</a:t>
            </a:r>
            <a:r>
              <a:rPr lang="en-US" altLang="zh-CN" dirty="0"/>
              <a:t>ALU</a:t>
            </a:r>
            <a:r>
              <a:rPr lang="zh-CN" altLang="en-US" dirty="0"/>
              <a:t>）</a:t>
            </a:r>
          </a:p>
        </p:txBody>
      </p:sp>
      <p:sp>
        <p:nvSpPr>
          <p:cNvPr id="53" name="TextBox 52"/>
          <p:cNvSpPr txBox="1"/>
          <p:nvPr/>
        </p:nvSpPr>
        <p:spPr>
          <a:xfrm>
            <a:off x="76200" y="5562600"/>
            <a:ext cx="914400" cy="338554"/>
          </a:xfrm>
          <a:prstGeom prst="rect">
            <a:avLst/>
          </a:prstGeom>
          <a:noFill/>
        </p:spPr>
        <p:txBody>
          <a:bodyPr wrap="square" rtlCol="0">
            <a:spAutoFit/>
          </a:bodyPr>
          <a:lstStyle/>
          <a:p>
            <a:r>
              <a:rPr lang="en-US" altLang="zh-CN" sz="1600" dirty="0"/>
              <a:t>000000</a:t>
            </a:r>
            <a:endParaRPr lang="zh-CN" altLang="en-US" sz="1600" dirty="0"/>
          </a:p>
        </p:txBody>
      </p:sp>
      <p:sp>
        <p:nvSpPr>
          <p:cNvPr id="56" name="TextBox 55"/>
          <p:cNvSpPr txBox="1"/>
          <p:nvPr/>
        </p:nvSpPr>
        <p:spPr>
          <a:xfrm>
            <a:off x="798445" y="5562600"/>
            <a:ext cx="801755" cy="338554"/>
          </a:xfrm>
          <a:prstGeom prst="rect">
            <a:avLst/>
          </a:prstGeom>
          <a:noFill/>
        </p:spPr>
        <p:txBody>
          <a:bodyPr wrap="square" rtlCol="0">
            <a:spAutoFit/>
          </a:bodyPr>
          <a:lstStyle/>
          <a:p>
            <a:r>
              <a:rPr lang="en-US" altLang="zh-CN" sz="1600" dirty="0"/>
              <a:t>10001</a:t>
            </a:r>
            <a:endParaRPr lang="zh-CN" altLang="en-US" sz="1600" dirty="0"/>
          </a:p>
        </p:txBody>
      </p:sp>
      <p:sp>
        <p:nvSpPr>
          <p:cNvPr id="58" name="TextBox 57"/>
          <p:cNvSpPr txBox="1"/>
          <p:nvPr/>
        </p:nvSpPr>
        <p:spPr>
          <a:xfrm>
            <a:off x="1371600" y="5562600"/>
            <a:ext cx="838200" cy="338554"/>
          </a:xfrm>
          <a:prstGeom prst="rect">
            <a:avLst/>
          </a:prstGeom>
          <a:noFill/>
        </p:spPr>
        <p:txBody>
          <a:bodyPr wrap="square" rtlCol="0">
            <a:spAutoFit/>
          </a:bodyPr>
          <a:lstStyle/>
          <a:p>
            <a:r>
              <a:rPr lang="en-US" altLang="zh-CN" sz="1600" dirty="0"/>
              <a:t>10010</a:t>
            </a:r>
            <a:endParaRPr lang="zh-CN" altLang="en-US" sz="1600" dirty="0"/>
          </a:p>
        </p:txBody>
      </p:sp>
      <p:sp>
        <p:nvSpPr>
          <p:cNvPr id="59" name="TextBox 58"/>
          <p:cNvSpPr txBox="1"/>
          <p:nvPr/>
        </p:nvSpPr>
        <p:spPr>
          <a:xfrm>
            <a:off x="1981200" y="5562600"/>
            <a:ext cx="838200" cy="338554"/>
          </a:xfrm>
          <a:prstGeom prst="rect">
            <a:avLst/>
          </a:prstGeom>
          <a:noFill/>
        </p:spPr>
        <p:txBody>
          <a:bodyPr wrap="square" rtlCol="0">
            <a:spAutoFit/>
          </a:bodyPr>
          <a:lstStyle/>
          <a:p>
            <a:r>
              <a:rPr lang="en-US" altLang="zh-CN" sz="1600" dirty="0"/>
              <a:t>10000</a:t>
            </a:r>
            <a:endParaRPr lang="zh-CN" altLang="en-US" sz="1600" dirty="0"/>
          </a:p>
        </p:txBody>
      </p:sp>
      <p:sp>
        <p:nvSpPr>
          <p:cNvPr id="60" name="TextBox 59"/>
          <p:cNvSpPr txBox="1"/>
          <p:nvPr/>
        </p:nvSpPr>
        <p:spPr>
          <a:xfrm>
            <a:off x="2590800" y="5562600"/>
            <a:ext cx="762000" cy="338554"/>
          </a:xfrm>
          <a:prstGeom prst="rect">
            <a:avLst/>
          </a:prstGeom>
          <a:noFill/>
        </p:spPr>
        <p:txBody>
          <a:bodyPr wrap="square" rtlCol="0">
            <a:spAutoFit/>
          </a:bodyPr>
          <a:lstStyle/>
          <a:p>
            <a:r>
              <a:rPr lang="en-US" altLang="zh-CN" sz="1600" dirty="0"/>
              <a:t>00000</a:t>
            </a:r>
            <a:endParaRPr lang="zh-CN" altLang="en-US" sz="1600" dirty="0"/>
          </a:p>
        </p:txBody>
      </p:sp>
      <p:sp>
        <p:nvSpPr>
          <p:cNvPr id="61" name="TextBox 60"/>
          <p:cNvSpPr txBox="1"/>
          <p:nvPr/>
        </p:nvSpPr>
        <p:spPr>
          <a:xfrm>
            <a:off x="3200400" y="5562600"/>
            <a:ext cx="914400" cy="338554"/>
          </a:xfrm>
          <a:prstGeom prst="rect">
            <a:avLst/>
          </a:prstGeom>
          <a:noFill/>
        </p:spPr>
        <p:txBody>
          <a:bodyPr wrap="square" rtlCol="0">
            <a:spAutoFit/>
          </a:bodyPr>
          <a:lstStyle/>
          <a:p>
            <a:r>
              <a:rPr lang="en-US" altLang="zh-CN" sz="1600" dirty="0"/>
              <a:t>100000</a:t>
            </a:r>
            <a:endParaRPr lang="zh-CN" altLang="en-US" sz="1600" dirty="0"/>
          </a:p>
        </p:txBody>
      </p:sp>
      <p:cxnSp>
        <p:nvCxnSpPr>
          <p:cNvPr id="77" name="肘形连接符 76"/>
          <p:cNvCxnSpPr/>
          <p:nvPr/>
        </p:nvCxnSpPr>
        <p:spPr>
          <a:xfrm flipV="1">
            <a:off x="3962400" y="4659868"/>
            <a:ext cx="1143000" cy="1131332"/>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7" name="表格 86"/>
          <p:cNvGraphicFramePr>
            <a:graphicFrameLocks noGrp="1"/>
          </p:cNvGraphicFramePr>
          <p:nvPr/>
        </p:nvGraphicFramePr>
        <p:xfrm>
          <a:off x="2743200" y="1676400"/>
          <a:ext cx="1524000" cy="333248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00025">
                <a:tc>
                  <a:txBody>
                    <a:bodyPr/>
                    <a:lstStyle/>
                    <a:p>
                      <a:pPr algn="ctr">
                        <a:lnSpc>
                          <a:spcPts val="1575"/>
                        </a:lnSpc>
                        <a:spcAft>
                          <a:spcPts val="0"/>
                        </a:spcAft>
                      </a:pPr>
                      <a:r>
                        <a:rPr lang="en-US" sz="1400" kern="100" dirty="0">
                          <a:solidFill>
                            <a:srgbClr val="000000"/>
                          </a:solidFill>
                          <a:latin typeface="Consolas"/>
                          <a:cs typeface="Courier New"/>
                        </a:rPr>
                        <a:t>$0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$16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a:lnSpc>
                          <a:spcPts val="1575"/>
                        </a:lnSpc>
                        <a:spcAft>
                          <a:spcPts val="0"/>
                        </a:spcAft>
                      </a:pPr>
                      <a:r>
                        <a:rPr lang="en-US" sz="1400" kern="100" dirty="0">
                          <a:solidFill>
                            <a:srgbClr val="000000"/>
                          </a:solidFill>
                          <a:latin typeface="Consolas"/>
                          <a:cs typeface="Courier New"/>
                        </a:rPr>
                        <a:t>$1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a:lnSpc>
                          <a:spcPts val="1575"/>
                        </a:lnSpc>
                        <a:spcAft>
                          <a:spcPts val="0"/>
                        </a:spcAft>
                      </a:pPr>
                      <a:r>
                        <a:rPr lang="en-US" sz="1400" kern="100" dirty="0">
                          <a:solidFill>
                            <a:srgbClr val="000000"/>
                          </a:solidFill>
                          <a:latin typeface="Consolas"/>
                          <a:cs typeface="Courier New"/>
                        </a:rPr>
                        <a:t>$2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algn="ctr">
                        <a:lnSpc>
                          <a:spcPts val="1575"/>
                        </a:lnSpc>
                        <a:spcAft>
                          <a:spcPts val="0"/>
                        </a:spcAft>
                      </a:pPr>
                      <a:r>
                        <a:rPr lang="en-US" sz="1400" kern="100">
                          <a:solidFill>
                            <a:srgbClr val="000000"/>
                          </a:solidFill>
                          <a:latin typeface="Consolas"/>
                          <a:cs typeface="Courier New"/>
                        </a:rPr>
                        <a:t>$3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$19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ctr">
                        <a:lnSpc>
                          <a:spcPts val="1575"/>
                        </a:lnSpc>
                        <a:spcAft>
                          <a:spcPts val="0"/>
                        </a:spcAft>
                      </a:pPr>
                      <a:r>
                        <a:rPr lang="en-US" sz="1400" kern="100">
                          <a:solidFill>
                            <a:srgbClr val="000000"/>
                          </a:solidFill>
                          <a:latin typeface="Consolas"/>
                          <a:cs typeface="Courier New"/>
                        </a:rPr>
                        <a:t>$4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algn="ctr">
                        <a:lnSpc>
                          <a:spcPts val="1575"/>
                        </a:lnSpc>
                        <a:spcAft>
                          <a:spcPts val="0"/>
                        </a:spcAft>
                      </a:pPr>
                      <a:r>
                        <a:rPr lang="en-US" sz="1400" kern="100">
                          <a:solidFill>
                            <a:srgbClr val="000000"/>
                          </a:solidFill>
                          <a:latin typeface="Consolas"/>
                          <a:cs typeface="Courier New"/>
                        </a:rPr>
                        <a:t>$5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$21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algn="ctr">
                        <a:lnSpc>
                          <a:spcPts val="1575"/>
                        </a:lnSpc>
                        <a:spcAft>
                          <a:spcPts val="0"/>
                        </a:spcAft>
                      </a:pPr>
                      <a:r>
                        <a:rPr lang="en-US" sz="1400" kern="100">
                          <a:solidFill>
                            <a:srgbClr val="000000"/>
                          </a:solidFill>
                          <a:latin typeface="Consolas"/>
                          <a:cs typeface="Courier New"/>
                        </a:rPr>
                        <a:t>$6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$22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0025">
                <a:tc>
                  <a:txBody>
                    <a:bodyPr/>
                    <a:lstStyle/>
                    <a:p>
                      <a:pPr algn="ctr">
                        <a:lnSpc>
                          <a:spcPts val="1575"/>
                        </a:lnSpc>
                        <a:spcAft>
                          <a:spcPts val="0"/>
                        </a:spcAft>
                      </a:pPr>
                      <a:r>
                        <a:rPr lang="en-US" sz="1400" kern="100">
                          <a:solidFill>
                            <a:srgbClr val="000000"/>
                          </a:solidFill>
                          <a:latin typeface="Consolas"/>
                          <a:cs typeface="Courier New"/>
                        </a:rPr>
                        <a:t>$7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0025">
                <a:tc>
                  <a:txBody>
                    <a:bodyPr/>
                    <a:lstStyle/>
                    <a:p>
                      <a:pPr algn="ctr">
                        <a:lnSpc>
                          <a:spcPts val="1575"/>
                        </a:lnSpc>
                        <a:spcAft>
                          <a:spcPts val="0"/>
                        </a:spcAft>
                      </a:pPr>
                      <a:r>
                        <a:rPr lang="en-US" sz="1400" kern="100">
                          <a:solidFill>
                            <a:srgbClr val="000000"/>
                          </a:solidFill>
                          <a:latin typeface="Consolas"/>
                          <a:cs typeface="Courier New"/>
                        </a:rPr>
                        <a:t>$8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0025">
                <a:tc>
                  <a:txBody>
                    <a:bodyPr/>
                    <a:lstStyle/>
                    <a:p>
                      <a:pPr algn="ctr">
                        <a:lnSpc>
                          <a:spcPts val="1575"/>
                        </a:lnSpc>
                        <a:spcAft>
                          <a:spcPts val="0"/>
                        </a:spcAft>
                      </a:pPr>
                      <a:r>
                        <a:rPr lang="en-US" sz="1400" kern="100">
                          <a:solidFill>
                            <a:srgbClr val="000000"/>
                          </a:solidFill>
                          <a:latin typeface="Consolas"/>
                          <a:cs typeface="Courier New"/>
                        </a:rPr>
                        <a:t>$9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0025">
                <a:tc>
                  <a:txBody>
                    <a:bodyPr/>
                    <a:lstStyle/>
                    <a:p>
                      <a:pPr algn="ctr">
                        <a:lnSpc>
                          <a:spcPts val="1575"/>
                        </a:lnSpc>
                        <a:spcAft>
                          <a:spcPts val="0"/>
                        </a:spcAft>
                      </a:pPr>
                      <a:r>
                        <a:rPr lang="en-US" sz="1400" kern="100">
                          <a:solidFill>
                            <a:srgbClr val="000000"/>
                          </a:solidFill>
                          <a:latin typeface="Consolas"/>
                          <a:cs typeface="Courier New"/>
                        </a:rPr>
                        <a:t>$10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0025">
                <a:tc>
                  <a:txBody>
                    <a:bodyPr/>
                    <a:lstStyle/>
                    <a:p>
                      <a:pPr algn="ctr">
                        <a:lnSpc>
                          <a:spcPts val="1575"/>
                        </a:lnSpc>
                        <a:spcAft>
                          <a:spcPts val="0"/>
                        </a:spcAft>
                      </a:pPr>
                      <a:r>
                        <a:rPr lang="en-US" sz="1400" kern="100">
                          <a:solidFill>
                            <a:srgbClr val="000000"/>
                          </a:solidFill>
                          <a:latin typeface="Consolas"/>
                          <a:cs typeface="Courier New"/>
                        </a:rPr>
                        <a:t>$11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$27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0025">
                <a:tc>
                  <a:txBody>
                    <a:bodyPr/>
                    <a:lstStyle/>
                    <a:p>
                      <a:pPr algn="ctr">
                        <a:lnSpc>
                          <a:spcPts val="1575"/>
                        </a:lnSpc>
                        <a:spcAft>
                          <a:spcPts val="0"/>
                        </a:spcAft>
                      </a:pPr>
                      <a:r>
                        <a:rPr lang="en-US" sz="1400" kern="100">
                          <a:solidFill>
                            <a:srgbClr val="000000"/>
                          </a:solidFill>
                          <a:latin typeface="Consolas"/>
                          <a:cs typeface="Courier New"/>
                        </a:rPr>
                        <a:t>$12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$28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0025">
                <a:tc>
                  <a:txBody>
                    <a:bodyPr/>
                    <a:lstStyle/>
                    <a:p>
                      <a:pPr algn="ctr">
                        <a:lnSpc>
                          <a:spcPts val="1575"/>
                        </a:lnSpc>
                        <a:spcAft>
                          <a:spcPts val="0"/>
                        </a:spcAft>
                      </a:pPr>
                      <a:r>
                        <a:rPr lang="en-US" sz="1400" kern="100">
                          <a:solidFill>
                            <a:srgbClr val="000000"/>
                          </a:solidFill>
                          <a:latin typeface="Consolas"/>
                          <a:cs typeface="Courier New"/>
                        </a:rPr>
                        <a:t>$13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ctr">
                        <a:lnSpc>
                          <a:spcPts val="1575"/>
                        </a:lnSpc>
                        <a:spcAft>
                          <a:spcPts val="0"/>
                        </a:spcAft>
                      </a:pPr>
                      <a:r>
                        <a:rPr lang="en-US" sz="1400" kern="100">
                          <a:solidFill>
                            <a:srgbClr val="000000"/>
                          </a:solidFill>
                          <a:latin typeface="Consolas"/>
                          <a:cs typeface="Courier New"/>
                        </a:rPr>
                        <a:t>$14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$30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0025">
                <a:tc>
                  <a:txBody>
                    <a:bodyPr/>
                    <a:lstStyle/>
                    <a:p>
                      <a:pPr algn="ctr">
                        <a:lnSpc>
                          <a:spcPts val="1575"/>
                        </a:lnSpc>
                        <a:spcAft>
                          <a:spcPts val="0"/>
                        </a:spcAft>
                      </a:pPr>
                      <a:r>
                        <a:rPr lang="en-US" sz="1400" kern="100">
                          <a:solidFill>
                            <a:srgbClr val="000000"/>
                          </a:solidFill>
                          <a:latin typeface="Consolas"/>
                          <a:cs typeface="Courier New"/>
                        </a:rPr>
                        <a:t>$15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$31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89" name="TextBox 88"/>
          <p:cNvSpPr txBox="1"/>
          <p:nvPr/>
        </p:nvSpPr>
        <p:spPr>
          <a:xfrm>
            <a:off x="3429000" y="1828800"/>
            <a:ext cx="979755" cy="307777"/>
          </a:xfrm>
          <a:prstGeom prst="rect">
            <a:avLst/>
          </a:prstGeom>
          <a:noFill/>
        </p:spPr>
        <p:txBody>
          <a:bodyPr wrap="none" rtlCol="0">
            <a:spAutoFit/>
          </a:bodyPr>
          <a:lstStyle/>
          <a:p>
            <a:r>
              <a:rPr lang="en-US" altLang="zh-CN" sz="1400" dirty="0"/>
              <a:t>00000001</a:t>
            </a:r>
            <a:endParaRPr lang="zh-CN" altLang="en-US" sz="1400" dirty="0"/>
          </a:p>
        </p:txBody>
      </p:sp>
      <p:sp>
        <p:nvSpPr>
          <p:cNvPr id="91" name="TextBox 90"/>
          <p:cNvSpPr txBox="1"/>
          <p:nvPr/>
        </p:nvSpPr>
        <p:spPr>
          <a:xfrm>
            <a:off x="3429000" y="2057400"/>
            <a:ext cx="979755" cy="307777"/>
          </a:xfrm>
          <a:prstGeom prst="rect">
            <a:avLst/>
          </a:prstGeom>
          <a:noFill/>
        </p:spPr>
        <p:txBody>
          <a:bodyPr wrap="none" rtlCol="0">
            <a:spAutoFit/>
          </a:bodyPr>
          <a:lstStyle/>
          <a:p>
            <a:r>
              <a:rPr lang="en-US" altLang="zh-CN" sz="1400" dirty="0"/>
              <a:t>00000002</a:t>
            </a:r>
            <a:endParaRPr lang="zh-CN" altLang="en-US" sz="1400" dirty="0"/>
          </a:p>
        </p:txBody>
      </p:sp>
      <p:sp>
        <p:nvSpPr>
          <p:cNvPr id="95" name="TextBox 94"/>
          <p:cNvSpPr txBox="1"/>
          <p:nvPr/>
        </p:nvSpPr>
        <p:spPr>
          <a:xfrm>
            <a:off x="5943600" y="3276600"/>
            <a:ext cx="990600" cy="307777"/>
          </a:xfrm>
          <a:prstGeom prst="rect">
            <a:avLst/>
          </a:prstGeom>
          <a:noFill/>
        </p:spPr>
        <p:txBody>
          <a:bodyPr wrap="square" rtlCol="0">
            <a:spAutoFit/>
          </a:bodyPr>
          <a:lstStyle/>
          <a:p>
            <a:r>
              <a:rPr lang="en-US" altLang="zh-CN" sz="1400" dirty="0"/>
              <a:t>00000003</a:t>
            </a:r>
            <a:endParaRPr lang="zh-CN" altLang="en-US" sz="1400" dirty="0"/>
          </a:p>
        </p:txBody>
      </p:sp>
      <p:sp>
        <p:nvSpPr>
          <p:cNvPr id="96" name="TextBox 95"/>
          <p:cNvSpPr txBox="1"/>
          <p:nvPr/>
        </p:nvSpPr>
        <p:spPr>
          <a:xfrm>
            <a:off x="798445" y="5562600"/>
            <a:ext cx="801755" cy="338554"/>
          </a:xfrm>
          <a:prstGeom prst="rect">
            <a:avLst/>
          </a:prstGeom>
          <a:noFill/>
        </p:spPr>
        <p:txBody>
          <a:bodyPr wrap="square" rtlCol="0">
            <a:spAutoFit/>
          </a:bodyPr>
          <a:lstStyle/>
          <a:p>
            <a:r>
              <a:rPr lang="en-US" altLang="zh-CN" sz="1600" dirty="0"/>
              <a:t>10001</a:t>
            </a:r>
            <a:endParaRPr lang="zh-CN" altLang="en-US" sz="1600" dirty="0"/>
          </a:p>
        </p:txBody>
      </p:sp>
      <p:sp>
        <p:nvSpPr>
          <p:cNvPr id="97" name="TextBox 96"/>
          <p:cNvSpPr txBox="1"/>
          <p:nvPr/>
        </p:nvSpPr>
        <p:spPr>
          <a:xfrm>
            <a:off x="1371600" y="5562600"/>
            <a:ext cx="838200" cy="338554"/>
          </a:xfrm>
          <a:prstGeom prst="rect">
            <a:avLst/>
          </a:prstGeom>
          <a:noFill/>
        </p:spPr>
        <p:txBody>
          <a:bodyPr wrap="square" rtlCol="0">
            <a:spAutoFit/>
          </a:bodyPr>
          <a:lstStyle/>
          <a:p>
            <a:r>
              <a:rPr lang="en-US" altLang="zh-CN" sz="1600" dirty="0"/>
              <a:t>10010</a:t>
            </a:r>
            <a:endParaRPr lang="zh-CN" altLang="en-US" sz="1600" dirty="0"/>
          </a:p>
        </p:txBody>
      </p:sp>
      <p:sp>
        <p:nvSpPr>
          <p:cNvPr id="98" name="TextBox 97"/>
          <p:cNvSpPr txBox="1"/>
          <p:nvPr/>
        </p:nvSpPr>
        <p:spPr>
          <a:xfrm>
            <a:off x="3657600" y="1828800"/>
            <a:ext cx="685800" cy="307777"/>
          </a:xfrm>
          <a:prstGeom prst="rect">
            <a:avLst/>
          </a:prstGeom>
          <a:noFill/>
        </p:spPr>
        <p:txBody>
          <a:bodyPr wrap="square" rtlCol="0">
            <a:spAutoFit/>
          </a:bodyPr>
          <a:lstStyle/>
          <a:p>
            <a:r>
              <a:rPr lang="en-US" altLang="zh-CN" sz="1400" dirty="0">
                <a:latin typeface="Consolas" pitchFamily="49" charset="0"/>
              </a:rPr>
              <a:t>$17</a:t>
            </a:r>
            <a:endParaRPr lang="zh-CN" altLang="en-US" sz="1400" dirty="0">
              <a:latin typeface="Consolas" pitchFamily="49" charset="0"/>
            </a:endParaRPr>
          </a:p>
        </p:txBody>
      </p:sp>
      <p:sp>
        <p:nvSpPr>
          <p:cNvPr id="99" name="TextBox 98"/>
          <p:cNvSpPr txBox="1"/>
          <p:nvPr/>
        </p:nvSpPr>
        <p:spPr>
          <a:xfrm>
            <a:off x="3657600" y="2057400"/>
            <a:ext cx="685800" cy="307777"/>
          </a:xfrm>
          <a:prstGeom prst="rect">
            <a:avLst/>
          </a:prstGeom>
          <a:noFill/>
        </p:spPr>
        <p:txBody>
          <a:bodyPr wrap="square" rtlCol="0">
            <a:spAutoFit/>
          </a:bodyPr>
          <a:lstStyle/>
          <a:p>
            <a:r>
              <a:rPr lang="en-US" altLang="zh-CN" sz="1400" dirty="0">
                <a:latin typeface="Consolas" pitchFamily="49" charset="0"/>
              </a:rPr>
              <a:t>$18</a:t>
            </a:r>
            <a:endParaRPr lang="zh-CN" altLang="en-US" sz="1400"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iterate type="lt">
                                    <p:tmPct val="0"/>
                                  </p:iterate>
                                  <p:childTnLst>
                                    <p:animEffect transition="out" filter="fade">
                                      <p:cBhvr>
                                        <p:cTn id="6" dur="1000" tmFilter="0, 0; .2, .5; .8, .5; 1, 0"/>
                                        <p:tgtEl>
                                          <p:spTgt spid="53"/>
                                        </p:tgtEl>
                                      </p:cBhvr>
                                    </p:animEffect>
                                    <p:animScale>
                                      <p:cBhvr>
                                        <p:cTn id="7" dur="500" autoRev="1" fill="hold"/>
                                        <p:tgtEl>
                                          <p:spTgt spid="53"/>
                                        </p:tgtEl>
                                      </p:cBhvr>
                                      <p:by x="105000" y="105000"/>
                                    </p:animScale>
                                  </p:childTnLst>
                                </p:cTn>
                              </p:par>
                            </p:childTnLst>
                          </p:cTn>
                        </p:par>
                        <p:par>
                          <p:cTn id="8" fill="hold">
                            <p:stCondLst>
                              <p:cond delay="1000"/>
                            </p:stCondLst>
                            <p:childTnLst>
                              <p:par>
                                <p:cTn id="9" presetID="0" presetClass="path" presetSubtype="0" accel="50000" decel="50000" fill="hold" grpId="0" nodeType="afterEffect">
                                  <p:stCondLst>
                                    <p:cond delay="0"/>
                                  </p:stCondLst>
                                  <p:childTnLst>
                                    <p:animMotion origin="layout" path="M 3.61111E-6 1.76035E-6 L 0.11493 -0.12862 L 0.11597 -0.47976 L 0.13559 -0.47976 " pathEditMode="relative" rAng="0" ptsTypes="AAAA">
                                      <p:cBhvr>
                                        <p:cTn id="10" dur="2000" fill="hold"/>
                                        <p:tgtEl>
                                          <p:spTgt spid="56"/>
                                        </p:tgtEl>
                                        <p:attrNameLst>
                                          <p:attrName>ppt_x</p:attrName>
                                          <p:attrName>ppt_y</p:attrName>
                                        </p:attrNameLst>
                                      </p:cBhvr>
                                      <p:rCtr x="6800" y="-24000"/>
                                    </p:animMotion>
                                  </p:childTnLst>
                                  <p:subTnLst>
                                    <p:animClr clrSpc="rgb" dir="cw">
                                      <p:cBhvr override="childStyle">
                                        <p:cTn dur="1" fill="hold" display="0" masterRel="nextClick" afterEffect="1"/>
                                        <p:tgtEl>
                                          <p:spTgt spid="56"/>
                                        </p:tgtEl>
                                        <p:attrNameLst>
                                          <p:attrName>ppt_c</p:attrName>
                                        </p:attrNameLst>
                                      </p:cBhvr>
                                      <p:to>
                                        <a:srgbClr val="00FF00"/>
                                      </p:to>
                                    </p:animClr>
                                  </p:subTnLst>
                                </p:cTn>
                              </p:par>
                              <p:par>
                                <p:cTn id="11" presetID="0" presetClass="path" presetSubtype="0" accel="50000" decel="50000" fill="hold" grpId="0" nodeType="withEffect">
                                  <p:stCondLst>
                                    <p:cond delay="0"/>
                                  </p:stCondLst>
                                  <p:childTnLst>
                                    <p:animMotion origin="layout" path="M -3.33333E-6 1.76035E-6 L 0.05452 -0.05991 L 0.05295 -0.37983 L 0.07084 -0.37983 " pathEditMode="relative" rAng="0" ptsTypes="AAAA">
                                      <p:cBhvr>
                                        <p:cTn id="12" dur="2000" fill="hold"/>
                                        <p:tgtEl>
                                          <p:spTgt spid="58"/>
                                        </p:tgtEl>
                                        <p:attrNameLst>
                                          <p:attrName>ppt_x</p:attrName>
                                          <p:attrName>ppt_y</p:attrName>
                                        </p:attrNameLst>
                                      </p:cBhvr>
                                      <p:rCtr x="3500" y="-19000"/>
                                    </p:animMotion>
                                  </p:childTnLst>
                                  <p:subTnLst>
                                    <p:animClr clrSpc="rgb" dir="cw">
                                      <p:cBhvr override="childStyle">
                                        <p:cTn dur="1" fill="hold" display="0" masterRel="nextClick" afterEffect="1"/>
                                        <p:tgtEl>
                                          <p:spTgt spid="58"/>
                                        </p:tgtEl>
                                        <p:attrNameLst>
                                          <p:attrName>ppt_c</p:attrName>
                                        </p:attrNameLst>
                                      </p:cBhvr>
                                      <p:to>
                                        <a:srgbClr val="0000CC"/>
                                      </p:to>
                                    </p:animClr>
                                  </p:subTnLst>
                                </p:cTn>
                              </p:par>
                            </p:childTnLst>
                          </p:cTn>
                        </p:par>
                        <p:par>
                          <p:cTn id="13" fill="hold">
                            <p:stCondLst>
                              <p:cond delay="3000"/>
                            </p:stCondLst>
                            <p:childTnLst>
                              <p:par>
                                <p:cTn id="14" presetID="3" presetClass="emph" presetSubtype="2" fill="hold" grpId="0" nodeType="afterEffect">
                                  <p:stCondLst>
                                    <p:cond delay="0"/>
                                  </p:stCondLst>
                                  <p:childTnLst>
                                    <p:animClr clrSpc="rgb" dir="cw">
                                      <p:cBhvr override="childStyle">
                                        <p:cTn id="15" dur="2000" fill="hold"/>
                                        <p:tgtEl>
                                          <p:spTgt spid="98"/>
                                        </p:tgtEl>
                                        <p:attrNameLst>
                                          <p:attrName>style.color</p:attrName>
                                        </p:attrNameLst>
                                      </p:cBhvr>
                                      <p:to>
                                        <a:srgbClr val="00FF00"/>
                                      </p:to>
                                    </p:animClr>
                                  </p:childTnLst>
                                </p:cTn>
                              </p:par>
                              <p:par>
                                <p:cTn id="16" presetID="3" presetClass="emph" presetSubtype="2" fill="hold" grpId="0" nodeType="withEffect">
                                  <p:stCondLst>
                                    <p:cond delay="0"/>
                                  </p:stCondLst>
                                  <p:childTnLst>
                                    <p:animClr clrSpc="rgb" dir="cw">
                                      <p:cBhvr override="childStyle">
                                        <p:cTn id="17" dur="2000" fill="hold"/>
                                        <p:tgtEl>
                                          <p:spTgt spid="99"/>
                                        </p:tgtEl>
                                        <p:attrNameLst>
                                          <p:attrName>style.color</p:attrName>
                                        </p:attrNameLst>
                                      </p:cBhvr>
                                      <p:to>
                                        <a:srgbClr val="0000CC"/>
                                      </p:to>
                                    </p:animClr>
                                  </p:childTnLst>
                                </p:cTn>
                              </p:par>
                            </p:childTnLst>
                          </p:cTn>
                        </p:par>
                        <p:par>
                          <p:cTn id="18" fill="hold">
                            <p:stCondLst>
                              <p:cond delay="5000"/>
                            </p:stCondLst>
                            <p:childTnLst>
                              <p:par>
                                <p:cTn id="19" presetID="3" presetClass="entr" presetSubtype="10" fill="hold" grpId="1" nodeType="after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blinds(horizontal)">
                                      <p:cBhvr>
                                        <p:cTn id="21" dur="1000"/>
                                        <p:tgtEl>
                                          <p:spTgt spid="89"/>
                                        </p:tgtEl>
                                      </p:cBhvr>
                                    </p:animEffect>
                                  </p:childTnLst>
                                </p:cTn>
                              </p:par>
                              <p:par>
                                <p:cTn id="22" presetID="3" presetClass="entr" presetSubtype="10" fill="hold" grpId="1"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blinds(horizontal)">
                                      <p:cBhvr>
                                        <p:cTn id="24" dur="1000"/>
                                        <p:tgtEl>
                                          <p:spTgt spid="91"/>
                                        </p:tgtEl>
                                      </p:cBhvr>
                                    </p:animEffect>
                                  </p:childTnLst>
                                </p:cTn>
                              </p:par>
                            </p:childTnLst>
                          </p:cTn>
                        </p:par>
                        <p:par>
                          <p:cTn id="25" fill="hold">
                            <p:stCondLst>
                              <p:cond delay="6000"/>
                            </p:stCondLst>
                            <p:childTnLst>
                              <p:par>
                                <p:cTn id="26" presetID="0" presetClass="path" presetSubtype="0" accel="50000" decel="50000" fill="hold" grpId="0" nodeType="afterEffect">
                                  <p:stCondLst>
                                    <p:cond delay="0"/>
                                  </p:stCondLst>
                                  <p:childTnLst>
                                    <p:animMotion origin="layout" path="M 5.55112E-17 1.58917E-6 L 0.04844 0.05575 L 0.08681 0.05575 " pathEditMode="relative" rAng="0" ptsTypes="AAA">
                                      <p:cBhvr>
                                        <p:cTn id="27" dur="2000" fill="hold"/>
                                        <p:tgtEl>
                                          <p:spTgt spid="89"/>
                                        </p:tgtEl>
                                        <p:attrNameLst>
                                          <p:attrName>ppt_x</p:attrName>
                                          <p:attrName>ppt_y</p:attrName>
                                        </p:attrNameLst>
                                      </p:cBhvr>
                                      <p:rCtr x="4300" y="2800"/>
                                    </p:animMotion>
                                  </p:childTnLst>
                                </p:cTn>
                              </p:par>
                              <p:par>
                                <p:cTn id="28" presetID="0" presetClass="path" presetSubtype="0" accel="50000" decel="50000" fill="hold" grpId="0" nodeType="withEffect">
                                  <p:stCondLst>
                                    <p:cond delay="0"/>
                                  </p:stCondLst>
                                  <p:childTnLst>
                                    <p:animMotion origin="layout" path="M -2.22222E-6 6.7083E-8 L 0.05156 0.28614 L 0.08889 0.2873 " pathEditMode="relative" rAng="0" ptsTypes="AAA">
                                      <p:cBhvr>
                                        <p:cTn id="29" dur="2000" fill="hold"/>
                                        <p:tgtEl>
                                          <p:spTgt spid="91"/>
                                        </p:tgtEl>
                                        <p:attrNameLst>
                                          <p:attrName>ppt_x</p:attrName>
                                          <p:attrName>ppt_y</p:attrName>
                                        </p:attrNameLst>
                                      </p:cBhvr>
                                      <p:rCtr x="4400" y="14400"/>
                                    </p:animMotion>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2" nodeType="clickEffect">
                                  <p:stCondLst>
                                    <p:cond delay="0"/>
                                  </p:stCondLst>
                                  <p:childTnLst>
                                    <p:animMotion origin="layout" path="M 0.0868 0.05575 L 0.13819 0.05459 L 0.17986 0.03817 L 0.22951 0.03817 " pathEditMode="relative" rAng="0" ptsTypes="AAAA">
                                      <p:cBhvr>
                                        <p:cTn id="33" dur="2000" fill="hold"/>
                                        <p:tgtEl>
                                          <p:spTgt spid="89"/>
                                        </p:tgtEl>
                                        <p:attrNameLst>
                                          <p:attrName>ppt_x</p:attrName>
                                          <p:attrName>ppt_y</p:attrName>
                                        </p:attrNameLst>
                                      </p:cBhvr>
                                      <p:rCtr x="7100" y="-900"/>
                                    </p:animMotion>
                                  </p:childTnLst>
                                </p:cTn>
                              </p:par>
                              <p:par>
                                <p:cTn id="34" presetID="0" presetClass="path" presetSubtype="0" accel="50000" decel="50000" fill="hold" grpId="2" nodeType="withEffect">
                                  <p:stCondLst>
                                    <p:cond delay="0"/>
                                  </p:stCondLst>
                                  <p:childTnLst>
                                    <p:animMotion origin="layout" path="M 0.08889 0.2873 L 0.13246 0.2873 L 0.18281 0.30928 L 0.22812 0.30928 " pathEditMode="relative" rAng="0" ptsTypes="AAAA">
                                      <p:cBhvr>
                                        <p:cTn id="35" dur="2000" fill="hold"/>
                                        <p:tgtEl>
                                          <p:spTgt spid="91"/>
                                        </p:tgtEl>
                                        <p:attrNameLst>
                                          <p:attrName>ppt_x</p:attrName>
                                          <p:attrName>ppt_y</p:attrName>
                                        </p:attrNameLst>
                                      </p:cBhvr>
                                      <p:rCtr x="7000" y="1100"/>
                                    </p:animMotion>
                                  </p:childTnLst>
                                </p:cTn>
                              </p:par>
                            </p:childTnLst>
                          </p:cTn>
                        </p:par>
                        <p:par>
                          <p:cTn id="36" fill="hold">
                            <p:stCondLst>
                              <p:cond delay="2000"/>
                            </p:stCondLst>
                            <p:childTnLst>
                              <p:par>
                                <p:cTn id="37" presetID="26" presetClass="emph" presetSubtype="0" fill="hold" grpId="0" nodeType="afterEffect">
                                  <p:stCondLst>
                                    <p:cond delay="0"/>
                                  </p:stCondLst>
                                  <p:childTnLst>
                                    <p:animEffect transition="out" filter="fade">
                                      <p:cBhvr>
                                        <p:cTn id="38" dur="1000" tmFilter="0, 0; .2, .5; .8, .5; 1, 0"/>
                                        <p:tgtEl>
                                          <p:spTgt spid="61"/>
                                        </p:tgtEl>
                                      </p:cBhvr>
                                    </p:animEffect>
                                    <p:animScale>
                                      <p:cBhvr>
                                        <p:cTn id="39" dur="500" autoRev="1" fill="hold"/>
                                        <p:tgtEl>
                                          <p:spTgt spid="61"/>
                                        </p:tgtEl>
                                      </p:cBhvr>
                                      <p:by x="105000" y="105000"/>
                                    </p:animScale>
                                  </p:childTnLst>
                                </p:cTn>
                              </p:par>
                            </p:childTnLst>
                          </p:cTn>
                        </p:par>
                        <p:par>
                          <p:cTn id="40" fill="hold">
                            <p:stCondLst>
                              <p:cond delay="3000"/>
                            </p:stCondLst>
                            <p:childTnLst>
                              <p:par>
                                <p:cTn id="41" presetID="27" presetClass="emph" presetSubtype="0" fill="hold" grpId="0" nodeType="afterEffect">
                                  <p:stCondLst>
                                    <p:cond delay="0"/>
                                  </p:stCondLst>
                                  <p:childTnLst>
                                    <p:animClr clrSpc="rgb" dir="cw">
                                      <p:cBhvr override="childStyle">
                                        <p:cTn id="42" dur="1000" autoRev="1" fill="hold"/>
                                        <p:tgtEl>
                                          <p:spTgt spid="100"/>
                                        </p:tgtEl>
                                        <p:attrNameLst>
                                          <p:attrName>style.color</p:attrName>
                                        </p:attrNameLst>
                                      </p:cBhvr>
                                      <p:to>
                                        <a:schemeClr val="bg1"/>
                                      </p:to>
                                    </p:animClr>
                                    <p:animClr clrSpc="rgb" dir="cw">
                                      <p:cBhvr>
                                        <p:cTn id="43" dur="1000" autoRev="1" fill="hold"/>
                                        <p:tgtEl>
                                          <p:spTgt spid="100"/>
                                        </p:tgtEl>
                                        <p:attrNameLst>
                                          <p:attrName>fillcolor</p:attrName>
                                        </p:attrNameLst>
                                      </p:cBhvr>
                                      <p:to>
                                        <a:schemeClr val="bg1"/>
                                      </p:to>
                                    </p:animClr>
                                    <p:set>
                                      <p:cBhvr>
                                        <p:cTn id="44" dur="1000" autoRev="1" fill="hold"/>
                                        <p:tgtEl>
                                          <p:spTgt spid="100"/>
                                        </p:tgtEl>
                                        <p:attrNameLst>
                                          <p:attrName>fill.type</p:attrName>
                                        </p:attrNameLst>
                                      </p:cBhvr>
                                      <p:to>
                                        <p:strVal val="solid"/>
                                      </p:to>
                                    </p:set>
                                    <p:set>
                                      <p:cBhvr>
                                        <p:cTn id="45" dur="1000" autoRev="1" fill="hold"/>
                                        <p:tgtEl>
                                          <p:spTgt spid="100"/>
                                        </p:tgtEl>
                                        <p:attrNameLst>
                                          <p:attrName>fill.on</p:attrName>
                                        </p:attrNameLst>
                                      </p:cBhvr>
                                      <p:to>
                                        <p:strVal val="true"/>
                                      </p:to>
                                    </p:set>
                                  </p:childTnLst>
                                </p:cTn>
                              </p:par>
                            </p:childTnLst>
                          </p:cTn>
                        </p:par>
                        <p:par>
                          <p:cTn id="46" fill="hold">
                            <p:stCondLst>
                              <p:cond delay="5000"/>
                            </p:stCondLst>
                            <p:childTnLst>
                              <p:par>
                                <p:cTn id="47" presetID="3" presetClass="exit" presetSubtype="10" fill="hold" grpId="3" nodeType="afterEffect">
                                  <p:stCondLst>
                                    <p:cond delay="0"/>
                                  </p:stCondLst>
                                  <p:childTnLst>
                                    <p:animEffect transition="out" filter="blinds(horizontal)">
                                      <p:cBhvr>
                                        <p:cTn id="48" dur="1000"/>
                                        <p:tgtEl>
                                          <p:spTgt spid="89"/>
                                        </p:tgtEl>
                                      </p:cBhvr>
                                    </p:animEffect>
                                    <p:set>
                                      <p:cBhvr>
                                        <p:cTn id="49" dur="1" fill="hold">
                                          <p:stCondLst>
                                            <p:cond delay="999"/>
                                          </p:stCondLst>
                                        </p:cTn>
                                        <p:tgtEl>
                                          <p:spTgt spid="89"/>
                                        </p:tgtEl>
                                        <p:attrNameLst>
                                          <p:attrName>style.visibility</p:attrName>
                                        </p:attrNameLst>
                                      </p:cBhvr>
                                      <p:to>
                                        <p:strVal val="hidden"/>
                                      </p:to>
                                    </p:set>
                                  </p:childTnLst>
                                </p:cTn>
                              </p:par>
                              <p:par>
                                <p:cTn id="50" presetID="3" presetClass="exit" presetSubtype="10" fill="hold" grpId="3" nodeType="withEffect">
                                  <p:stCondLst>
                                    <p:cond delay="0"/>
                                  </p:stCondLst>
                                  <p:childTnLst>
                                    <p:animEffect transition="out" filter="blinds(horizontal)">
                                      <p:cBhvr>
                                        <p:cTn id="51" dur="1000"/>
                                        <p:tgtEl>
                                          <p:spTgt spid="91"/>
                                        </p:tgtEl>
                                      </p:cBhvr>
                                    </p:animEffect>
                                    <p:set>
                                      <p:cBhvr>
                                        <p:cTn id="52" dur="1" fill="hold">
                                          <p:stCondLst>
                                            <p:cond delay="999"/>
                                          </p:stCondLst>
                                        </p:cTn>
                                        <p:tgtEl>
                                          <p:spTgt spid="91"/>
                                        </p:tgtEl>
                                        <p:attrNameLst>
                                          <p:attrName>style.visibility</p:attrName>
                                        </p:attrNameLst>
                                      </p:cBhvr>
                                      <p:to>
                                        <p:strVal val="hidden"/>
                                      </p:to>
                                    </p:set>
                                  </p:childTnLst>
                                </p:cTn>
                              </p:par>
                            </p:childTnLst>
                          </p:cTn>
                        </p:par>
                        <p:par>
                          <p:cTn id="53" fill="hold">
                            <p:stCondLst>
                              <p:cond delay="6000"/>
                            </p:stCondLst>
                            <p:childTnLst>
                              <p:par>
                                <p:cTn id="54" presetID="3" presetClass="entr" presetSubtype="10" fill="hold" grpId="0" nodeType="after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blinds(horizontal)">
                                      <p:cBhvr>
                                        <p:cTn id="56"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53" grpId="1"/>
      <p:bldP spid="56" grpId="0"/>
      <p:bldP spid="58" grpId="0"/>
      <p:bldP spid="61" grpId="0"/>
      <p:bldP spid="89" grpId="0"/>
      <p:bldP spid="89" grpId="1"/>
      <p:bldP spid="89" grpId="2"/>
      <p:bldP spid="89" grpId="3"/>
      <p:bldP spid="91" grpId="0"/>
      <p:bldP spid="91" grpId="1"/>
      <p:bldP spid="91" grpId="2"/>
      <p:bldP spid="91" grpId="3"/>
      <p:bldP spid="95" grpId="0"/>
      <p:bldP spid="98" grpId="0"/>
      <p:bldP spid="9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28600" y="2754868"/>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PC</a:t>
            </a:r>
            <a:endParaRPr lang="zh-CN" altLang="en-US" dirty="0"/>
          </a:p>
        </p:txBody>
      </p:sp>
      <p:sp>
        <p:nvSpPr>
          <p:cNvPr id="6" name="矩形 5"/>
          <p:cNvSpPr/>
          <p:nvPr/>
        </p:nvSpPr>
        <p:spPr>
          <a:xfrm>
            <a:off x="13716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指令缓存</a:t>
            </a:r>
          </a:p>
        </p:txBody>
      </p:sp>
      <p:sp>
        <p:nvSpPr>
          <p:cNvPr id="24" name="任意多边形 23"/>
          <p:cNvSpPr/>
          <p:nvPr/>
        </p:nvSpPr>
        <p:spPr>
          <a:xfrm>
            <a:off x="1371600" y="773668"/>
            <a:ext cx="509587" cy="1614487"/>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加法器</a:t>
            </a:r>
          </a:p>
        </p:txBody>
      </p:sp>
      <p:sp>
        <p:nvSpPr>
          <p:cNvPr id="48" name="直角上箭头 47"/>
          <p:cNvSpPr/>
          <p:nvPr/>
        </p:nvSpPr>
        <p:spPr>
          <a:xfrm rot="16200000" flipV="1">
            <a:off x="800100" y="2411968"/>
            <a:ext cx="914400" cy="228600"/>
          </a:xfrm>
          <a:prstGeom prst="bentUpArrow">
            <a:avLst>
              <a:gd name="adj1" fmla="val 0"/>
              <a:gd name="adj2" fmla="val 25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5" idx="3"/>
          </p:cNvCxnSpPr>
          <p:nvPr/>
        </p:nvCxnSpPr>
        <p:spPr>
          <a:xfrm>
            <a:off x="990600" y="2983468"/>
            <a:ext cx="3810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66800" y="1078468"/>
            <a:ext cx="3048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 y="849868"/>
            <a:ext cx="228600" cy="369332"/>
          </a:xfrm>
          <a:prstGeom prst="rect">
            <a:avLst/>
          </a:prstGeom>
          <a:noFill/>
        </p:spPr>
        <p:txBody>
          <a:bodyPr wrap="square" rtlCol="0">
            <a:spAutoFit/>
          </a:bodyPr>
          <a:lstStyle/>
          <a:p>
            <a:r>
              <a:rPr lang="en-US" altLang="zh-CN" dirty="0"/>
              <a:t>4</a:t>
            </a:r>
            <a:endParaRPr lang="zh-CN" altLang="en-US" dirty="0"/>
          </a:p>
        </p:txBody>
      </p:sp>
      <p:sp>
        <p:nvSpPr>
          <p:cNvPr id="57" name="矩形 56"/>
          <p:cNvSpPr/>
          <p:nvPr/>
        </p:nvSpPr>
        <p:spPr>
          <a:xfrm>
            <a:off x="152400" y="5574267"/>
            <a:ext cx="3886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箭头连接符 64"/>
          <p:cNvCxnSpPr/>
          <p:nvPr/>
        </p:nvCxnSpPr>
        <p:spPr>
          <a:xfrm rot="5400000">
            <a:off x="1181497" y="5002371"/>
            <a:ext cx="11430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43200" y="1676400"/>
            <a:ext cx="1524000" cy="336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p:nvPr/>
        </p:nvCxnSpPr>
        <p:spPr>
          <a:xfrm rot="5400000" flipH="1" flipV="1">
            <a:off x="800100" y="4088368"/>
            <a:ext cx="29718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286000" y="2602468"/>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286000" y="3276600"/>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等腰三角形 77"/>
          <p:cNvSpPr/>
          <p:nvPr/>
        </p:nvSpPr>
        <p:spPr>
          <a:xfrm rot="5400000">
            <a:off x="4802124" y="21437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5400000">
            <a:off x="4802124" y="42011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肘形连接符 80"/>
          <p:cNvCxnSpPr/>
          <p:nvPr/>
        </p:nvCxnSpPr>
        <p:spPr>
          <a:xfrm>
            <a:off x="1905000" y="1535668"/>
            <a:ext cx="3200400" cy="609600"/>
          </a:xfrm>
          <a:prstGeom prst="bentConnector3">
            <a:avLst>
              <a:gd name="adj1" fmla="val 8389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67200" y="25262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267200" y="42788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任意多边形 99"/>
          <p:cNvSpPr/>
          <p:nvPr/>
        </p:nvSpPr>
        <p:spPr>
          <a:xfrm>
            <a:off x="5867400" y="1992868"/>
            <a:ext cx="609600" cy="2895600"/>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运算器</a:t>
            </a:r>
          </a:p>
        </p:txBody>
      </p:sp>
      <p:cxnSp>
        <p:nvCxnSpPr>
          <p:cNvPr id="102" name="直接箭头连接符 101"/>
          <p:cNvCxnSpPr>
            <a:stCxn id="78" idx="0"/>
          </p:cNvCxnSpPr>
          <p:nvPr/>
        </p:nvCxnSpPr>
        <p:spPr>
          <a:xfrm>
            <a:off x="5559552" y="2370820"/>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562600" y="4431268"/>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0104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数据缓存</a:t>
            </a:r>
          </a:p>
        </p:txBody>
      </p:sp>
      <p:cxnSp>
        <p:nvCxnSpPr>
          <p:cNvPr id="107" name="直接箭头连接符 106"/>
          <p:cNvCxnSpPr>
            <a:endCxn id="105" idx="1"/>
          </p:cNvCxnSpPr>
          <p:nvPr/>
        </p:nvCxnSpPr>
        <p:spPr>
          <a:xfrm>
            <a:off x="6477000" y="3516868"/>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rot="5400000">
            <a:off x="6783324" y="1457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箭头连接符 111"/>
          <p:cNvCxnSpPr/>
          <p:nvPr/>
        </p:nvCxnSpPr>
        <p:spPr>
          <a:xfrm>
            <a:off x="4572000" y="1535668"/>
            <a:ext cx="2514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5906294" y="2716768"/>
            <a:ext cx="1599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705600" y="1916668"/>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0" idx="0"/>
          </p:cNvCxnSpPr>
          <p:nvPr/>
        </p:nvCxnSpPr>
        <p:spPr>
          <a:xfrm>
            <a:off x="7540752" y="1685020"/>
            <a:ext cx="3078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flipH="1" flipV="1">
            <a:off x="7277100" y="1116568"/>
            <a:ext cx="1143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a:off x="609600" y="545068"/>
            <a:ext cx="7239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5" idx="0"/>
          </p:cNvCxnSpPr>
          <p:nvPr/>
        </p:nvCxnSpPr>
        <p:spPr>
          <a:xfrm rot="5400000">
            <a:off x="-495300" y="1649968"/>
            <a:ext cx="2209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a:off x="3505200" y="5345668"/>
            <a:ext cx="518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68" idx="2"/>
          </p:cNvCxnSpPr>
          <p:nvPr/>
        </p:nvCxnSpPr>
        <p:spPr>
          <a:xfrm rot="5400000" flipH="1" flipV="1">
            <a:off x="3352006" y="5193268"/>
            <a:ext cx="305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4001294" y="4697968"/>
            <a:ext cx="837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419600" y="5117068"/>
            <a:ext cx="2971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05" idx="2"/>
          </p:cNvCxnSpPr>
          <p:nvPr/>
        </p:nvCxnSpPr>
        <p:spPr>
          <a:xfrm rot="5400000" flipH="1" flipV="1">
            <a:off x="7047706" y="4774168"/>
            <a:ext cx="686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等腰三角形 179"/>
          <p:cNvSpPr/>
          <p:nvPr/>
        </p:nvSpPr>
        <p:spPr>
          <a:xfrm rot="5400000">
            <a:off x="7773924" y="2219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p:nvPr/>
        </p:nvCxnSpPr>
        <p:spPr>
          <a:xfrm>
            <a:off x="7772400" y="2831068"/>
            <a:ext cx="304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80" idx="3"/>
          </p:cNvCxnSpPr>
          <p:nvPr/>
        </p:nvCxnSpPr>
        <p:spPr>
          <a:xfrm flipV="1">
            <a:off x="6705600" y="2447020"/>
            <a:ext cx="1371600"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5400000">
            <a:off x="7658100" y="1878568"/>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7848600" y="2069068"/>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0"/>
          </p:cNvCxnSpPr>
          <p:nvPr/>
        </p:nvCxnSpPr>
        <p:spPr>
          <a:xfrm>
            <a:off x="8531352" y="2447020"/>
            <a:ext cx="1554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7239000" y="3897868"/>
            <a:ext cx="2895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4419600" y="2526268"/>
            <a:ext cx="466794" cy="369332"/>
          </a:xfrm>
          <a:prstGeom prst="rect">
            <a:avLst/>
          </a:prstGeom>
          <a:noFill/>
        </p:spPr>
        <p:txBody>
          <a:bodyPr wrap="none" rtlCol="0">
            <a:spAutoFit/>
          </a:bodyPr>
          <a:lstStyle/>
          <a:p>
            <a:r>
              <a:rPr lang="en-US" altLang="zh-CN" dirty="0"/>
              <a:t>Rs</a:t>
            </a:r>
            <a:endParaRPr lang="zh-CN" altLang="en-US" dirty="0"/>
          </a:p>
        </p:txBody>
      </p:sp>
      <p:sp>
        <p:nvSpPr>
          <p:cNvPr id="204" name="TextBox 203"/>
          <p:cNvSpPr txBox="1"/>
          <p:nvPr/>
        </p:nvSpPr>
        <p:spPr>
          <a:xfrm>
            <a:off x="4419600" y="3897868"/>
            <a:ext cx="415498" cy="369332"/>
          </a:xfrm>
          <a:prstGeom prst="rect">
            <a:avLst/>
          </a:prstGeom>
          <a:noFill/>
        </p:spPr>
        <p:txBody>
          <a:bodyPr wrap="none" rtlCol="0">
            <a:spAutoFit/>
          </a:bodyPr>
          <a:lstStyle/>
          <a:p>
            <a:r>
              <a:rPr lang="en-US" altLang="zh-CN" dirty="0" err="1"/>
              <a:t>Rt</a:t>
            </a:r>
            <a:endParaRPr lang="zh-CN" altLang="en-US" dirty="0"/>
          </a:p>
        </p:txBody>
      </p:sp>
      <p:sp>
        <p:nvSpPr>
          <p:cNvPr id="205" name="TextBox 204"/>
          <p:cNvSpPr txBox="1"/>
          <p:nvPr/>
        </p:nvSpPr>
        <p:spPr>
          <a:xfrm>
            <a:off x="2971800" y="5040868"/>
            <a:ext cx="479618" cy="369332"/>
          </a:xfrm>
          <a:prstGeom prst="rect">
            <a:avLst/>
          </a:prstGeom>
          <a:noFill/>
        </p:spPr>
        <p:txBody>
          <a:bodyPr wrap="none" rtlCol="0">
            <a:spAutoFit/>
          </a:bodyPr>
          <a:lstStyle/>
          <a:p>
            <a:r>
              <a:rPr lang="en-US" altLang="zh-CN" dirty="0"/>
              <a:t>Rd</a:t>
            </a:r>
            <a:endParaRPr lang="zh-CN" altLang="en-US" dirty="0"/>
          </a:p>
        </p:txBody>
      </p:sp>
      <p:sp>
        <p:nvSpPr>
          <p:cNvPr id="206" name="TextBox 205"/>
          <p:cNvSpPr txBox="1"/>
          <p:nvPr/>
        </p:nvSpPr>
        <p:spPr>
          <a:xfrm>
            <a:off x="4038600" y="5802868"/>
            <a:ext cx="633507" cy="369332"/>
          </a:xfrm>
          <a:prstGeom prst="rect">
            <a:avLst/>
          </a:prstGeom>
          <a:noFill/>
        </p:spPr>
        <p:txBody>
          <a:bodyPr wrap="none" rtlCol="0">
            <a:spAutoFit/>
          </a:bodyPr>
          <a:lstStyle/>
          <a:p>
            <a:r>
              <a:rPr lang="en-US" altLang="zh-CN" dirty="0" err="1"/>
              <a:t>Imm</a:t>
            </a:r>
            <a:endParaRPr lang="zh-CN" altLang="en-US" dirty="0"/>
          </a:p>
        </p:txBody>
      </p:sp>
      <p:cxnSp>
        <p:nvCxnSpPr>
          <p:cNvPr id="223" name="直接箭头连接符 222"/>
          <p:cNvCxnSpPr/>
          <p:nvPr/>
        </p:nvCxnSpPr>
        <p:spPr>
          <a:xfrm>
            <a:off x="2286000" y="3960812"/>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66800" y="6248400"/>
            <a:ext cx="7096815" cy="369332"/>
          </a:xfrm>
          <a:prstGeom prst="rect">
            <a:avLst/>
          </a:prstGeom>
          <a:noFill/>
        </p:spPr>
        <p:txBody>
          <a:bodyPr wrap="none" rtlCol="0">
            <a:spAutoFit/>
          </a:bodyPr>
          <a:lstStyle/>
          <a:p>
            <a:r>
              <a:rPr lang="zh-CN" altLang="en-US" dirty="0"/>
              <a:t>执行指令</a:t>
            </a:r>
            <a:r>
              <a:rPr lang="en-US" altLang="zh-CN" dirty="0"/>
              <a:t>add  $s0, $s1, $s2</a:t>
            </a:r>
            <a:r>
              <a:rPr lang="zh-CN" altLang="en-US" dirty="0"/>
              <a:t>   访问数据缓存（</a:t>
            </a:r>
            <a:r>
              <a:rPr lang="en-US" altLang="zh-CN" dirty="0"/>
              <a:t>MEM</a:t>
            </a:r>
            <a:r>
              <a:rPr lang="zh-CN" altLang="en-US" dirty="0"/>
              <a:t>）、回写（</a:t>
            </a:r>
            <a:r>
              <a:rPr lang="en-US" altLang="zh-CN" dirty="0"/>
              <a:t>WB</a:t>
            </a:r>
            <a:r>
              <a:rPr lang="zh-CN" altLang="en-US" dirty="0"/>
              <a:t>）</a:t>
            </a:r>
          </a:p>
        </p:txBody>
      </p:sp>
      <p:sp>
        <p:nvSpPr>
          <p:cNvPr id="53" name="TextBox 52"/>
          <p:cNvSpPr txBox="1"/>
          <p:nvPr/>
        </p:nvSpPr>
        <p:spPr>
          <a:xfrm>
            <a:off x="76200" y="5562600"/>
            <a:ext cx="914400" cy="338554"/>
          </a:xfrm>
          <a:prstGeom prst="rect">
            <a:avLst/>
          </a:prstGeom>
          <a:noFill/>
        </p:spPr>
        <p:txBody>
          <a:bodyPr wrap="square" rtlCol="0">
            <a:spAutoFit/>
          </a:bodyPr>
          <a:lstStyle/>
          <a:p>
            <a:r>
              <a:rPr lang="en-US" altLang="zh-CN" sz="1600" dirty="0"/>
              <a:t>000000</a:t>
            </a:r>
            <a:endParaRPr lang="zh-CN" altLang="en-US" sz="1600" dirty="0"/>
          </a:p>
        </p:txBody>
      </p:sp>
      <p:sp>
        <p:nvSpPr>
          <p:cNvPr id="56" name="TextBox 55"/>
          <p:cNvSpPr txBox="1"/>
          <p:nvPr/>
        </p:nvSpPr>
        <p:spPr>
          <a:xfrm>
            <a:off x="798445" y="5562600"/>
            <a:ext cx="801755" cy="338554"/>
          </a:xfrm>
          <a:prstGeom prst="rect">
            <a:avLst/>
          </a:prstGeom>
          <a:noFill/>
        </p:spPr>
        <p:txBody>
          <a:bodyPr wrap="square" rtlCol="0">
            <a:spAutoFit/>
          </a:bodyPr>
          <a:lstStyle/>
          <a:p>
            <a:r>
              <a:rPr lang="en-US" altLang="zh-CN" sz="1600" dirty="0"/>
              <a:t>10001</a:t>
            </a:r>
            <a:endParaRPr lang="zh-CN" altLang="en-US" sz="1600" dirty="0"/>
          </a:p>
        </p:txBody>
      </p:sp>
      <p:sp>
        <p:nvSpPr>
          <p:cNvPr id="58" name="TextBox 57"/>
          <p:cNvSpPr txBox="1"/>
          <p:nvPr/>
        </p:nvSpPr>
        <p:spPr>
          <a:xfrm>
            <a:off x="1371600" y="5562600"/>
            <a:ext cx="838200" cy="338554"/>
          </a:xfrm>
          <a:prstGeom prst="rect">
            <a:avLst/>
          </a:prstGeom>
          <a:noFill/>
        </p:spPr>
        <p:txBody>
          <a:bodyPr wrap="square" rtlCol="0">
            <a:spAutoFit/>
          </a:bodyPr>
          <a:lstStyle/>
          <a:p>
            <a:r>
              <a:rPr lang="en-US" altLang="zh-CN" sz="1600" dirty="0"/>
              <a:t>10010</a:t>
            </a:r>
            <a:endParaRPr lang="zh-CN" altLang="en-US" sz="1600" dirty="0"/>
          </a:p>
        </p:txBody>
      </p:sp>
      <p:sp>
        <p:nvSpPr>
          <p:cNvPr id="59" name="TextBox 58"/>
          <p:cNvSpPr txBox="1"/>
          <p:nvPr/>
        </p:nvSpPr>
        <p:spPr>
          <a:xfrm>
            <a:off x="1981200" y="5562600"/>
            <a:ext cx="838200" cy="338554"/>
          </a:xfrm>
          <a:prstGeom prst="rect">
            <a:avLst/>
          </a:prstGeom>
          <a:noFill/>
        </p:spPr>
        <p:txBody>
          <a:bodyPr wrap="square" rtlCol="0">
            <a:spAutoFit/>
          </a:bodyPr>
          <a:lstStyle/>
          <a:p>
            <a:r>
              <a:rPr lang="en-US" altLang="zh-CN" sz="1600" dirty="0"/>
              <a:t>10000</a:t>
            </a:r>
            <a:endParaRPr lang="zh-CN" altLang="en-US" sz="1600" dirty="0"/>
          </a:p>
        </p:txBody>
      </p:sp>
      <p:sp>
        <p:nvSpPr>
          <p:cNvPr id="60" name="TextBox 59"/>
          <p:cNvSpPr txBox="1"/>
          <p:nvPr/>
        </p:nvSpPr>
        <p:spPr>
          <a:xfrm>
            <a:off x="2590800" y="5562600"/>
            <a:ext cx="762000" cy="338554"/>
          </a:xfrm>
          <a:prstGeom prst="rect">
            <a:avLst/>
          </a:prstGeom>
          <a:noFill/>
        </p:spPr>
        <p:txBody>
          <a:bodyPr wrap="square" rtlCol="0">
            <a:spAutoFit/>
          </a:bodyPr>
          <a:lstStyle/>
          <a:p>
            <a:r>
              <a:rPr lang="en-US" altLang="zh-CN" sz="1600" dirty="0"/>
              <a:t>00000</a:t>
            </a:r>
            <a:endParaRPr lang="zh-CN" altLang="en-US" sz="1600" dirty="0"/>
          </a:p>
        </p:txBody>
      </p:sp>
      <p:sp>
        <p:nvSpPr>
          <p:cNvPr id="61" name="TextBox 60"/>
          <p:cNvSpPr txBox="1"/>
          <p:nvPr/>
        </p:nvSpPr>
        <p:spPr>
          <a:xfrm>
            <a:off x="3200400" y="5562600"/>
            <a:ext cx="914400" cy="338554"/>
          </a:xfrm>
          <a:prstGeom prst="rect">
            <a:avLst/>
          </a:prstGeom>
          <a:noFill/>
        </p:spPr>
        <p:txBody>
          <a:bodyPr wrap="square" rtlCol="0">
            <a:spAutoFit/>
          </a:bodyPr>
          <a:lstStyle/>
          <a:p>
            <a:r>
              <a:rPr lang="en-US" altLang="zh-CN" sz="1600" dirty="0"/>
              <a:t>100000</a:t>
            </a:r>
            <a:endParaRPr lang="zh-CN" altLang="en-US" sz="1600" dirty="0"/>
          </a:p>
        </p:txBody>
      </p:sp>
      <p:cxnSp>
        <p:nvCxnSpPr>
          <p:cNvPr id="77" name="肘形连接符 76"/>
          <p:cNvCxnSpPr/>
          <p:nvPr/>
        </p:nvCxnSpPr>
        <p:spPr>
          <a:xfrm flipV="1">
            <a:off x="3962400" y="4659868"/>
            <a:ext cx="1143000" cy="1131332"/>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7" name="表格 86"/>
          <p:cNvGraphicFramePr>
            <a:graphicFrameLocks noGrp="1"/>
          </p:cNvGraphicFramePr>
          <p:nvPr/>
        </p:nvGraphicFramePr>
        <p:xfrm>
          <a:off x="2743200" y="1676400"/>
          <a:ext cx="1524000" cy="333248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00025">
                <a:tc>
                  <a:txBody>
                    <a:bodyPr/>
                    <a:lstStyle/>
                    <a:p>
                      <a:pPr algn="ctr">
                        <a:lnSpc>
                          <a:spcPts val="1575"/>
                        </a:lnSpc>
                        <a:spcAft>
                          <a:spcPts val="0"/>
                        </a:spcAft>
                      </a:pPr>
                      <a:r>
                        <a:rPr lang="en-US" sz="1400" kern="100" dirty="0">
                          <a:solidFill>
                            <a:srgbClr val="000000"/>
                          </a:solidFill>
                          <a:latin typeface="Consolas"/>
                          <a:cs typeface="Courier New"/>
                        </a:rPr>
                        <a:t>$0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a:lnSpc>
                          <a:spcPts val="1575"/>
                        </a:lnSpc>
                        <a:spcAft>
                          <a:spcPts val="0"/>
                        </a:spcAft>
                      </a:pPr>
                      <a:r>
                        <a:rPr lang="en-US" sz="1400" kern="100" dirty="0">
                          <a:solidFill>
                            <a:srgbClr val="000000"/>
                          </a:solidFill>
                          <a:latin typeface="Consolas"/>
                          <a:cs typeface="Courier New"/>
                        </a:rPr>
                        <a:t>$1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$17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a:lnSpc>
                          <a:spcPts val="1575"/>
                        </a:lnSpc>
                        <a:spcAft>
                          <a:spcPts val="0"/>
                        </a:spcAft>
                      </a:pPr>
                      <a:r>
                        <a:rPr lang="en-US" sz="1400" kern="100" dirty="0">
                          <a:solidFill>
                            <a:srgbClr val="000000"/>
                          </a:solidFill>
                          <a:latin typeface="Consolas"/>
                          <a:cs typeface="Courier New"/>
                        </a:rPr>
                        <a:t>$2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$18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algn="ctr">
                        <a:lnSpc>
                          <a:spcPts val="1575"/>
                        </a:lnSpc>
                        <a:spcAft>
                          <a:spcPts val="0"/>
                        </a:spcAft>
                      </a:pPr>
                      <a:r>
                        <a:rPr lang="en-US" sz="1400" kern="100" dirty="0">
                          <a:solidFill>
                            <a:srgbClr val="000000"/>
                          </a:solidFill>
                          <a:latin typeface="Consolas"/>
                          <a:cs typeface="Courier New"/>
                        </a:rPr>
                        <a:t>$3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$19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ctr">
                        <a:lnSpc>
                          <a:spcPts val="1575"/>
                        </a:lnSpc>
                        <a:spcAft>
                          <a:spcPts val="0"/>
                        </a:spcAft>
                      </a:pPr>
                      <a:r>
                        <a:rPr lang="en-US" sz="1400" kern="100" dirty="0">
                          <a:solidFill>
                            <a:srgbClr val="000000"/>
                          </a:solidFill>
                          <a:latin typeface="Consolas"/>
                          <a:cs typeface="Courier New"/>
                        </a:rPr>
                        <a:t>$4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$20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algn="ctr">
                        <a:lnSpc>
                          <a:spcPts val="1575"/>
                        </a:lnSpc>
                        <a:spcAft>
                          <a:spcPts val="0"/>
                        </a:spcAft>
                      </a:pPr>
                      <a:r>
                        <a:rPr lang="en-US" sz="1400" kern="100">
                          <a:solidFill>
                            <a:srgbClr val="000000"/>
                          </a:solidFill>
                          <a:latin typeface="Consolas"/>
                          <a:cs typeface="Courier New"/>
                        </a:rPr>
                        <a:t>$5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algn="ctr">
                        <a:lnSpc>
                          <a:spcPts val="1575"/>
                        </a:lnSpc>
                        <a:spcAft>
                          <a:spcPts val="0"/>
                        </a:spcAft>
                      </a:pPr>
                      <a:r>
                        <a:rPr lang="en-US" sz="1400" kern="100">
                          <a:solidFill>
                            <a:srgbClr val="000000"/>
                          </a:solidFill>
                          <a:latin typeface="Consolas"/>
                          <a:cs typeface="Courier New"/>
                        </a:rPr>
                        <a:t>$6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$22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0025">
                <a:tc>
                  <a:txBody>
                    <a:bodyPr/>
                    <a:lstStyle/>
                    <a:p>
                      <a:pPr algn="ctr">
                        <a:lnSpc>
                          <a:spcPts val="1575"/>
                        </a:lnSpc>
                        <a:spcAft>
                          <a:spcPts val="0"/>
                        </a:spcAft>
                      </a:pPr>
                      <a:r>
                        <a:rPr lang="en-US" sz="1400" kern="100">
                          <a:solidFill>
                            <a:srgbClr val="000000"/>
                          </a:solidFill>
                          <a:latin typeface="Consolas"/>
                          <a:cs typeface="Courier New"/>
                        </a:rPr>
                        <a:t>$7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$23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0025">
                <a:tc>
                  <a:txBody>
                    <a:bodyPr/>
                    <a:lstStyle/>
                    <a:p>
                      <a:pPr algn="ctr">
                        <a:lnSpc>
                          <a:spcPts val="1575"/>
                        </a:lnSpc>
                        <a:spcAft>
                          <a:spcPts val="0"/>
                        </a:spcAft>
                      </a:pPr>
                      <a:r>
                        <a:rPr lang="en-US" sz="1400" kern="100">
                          <a:solidFill>
                            <a:srgbClr val="000000"/>
                          </a:solidFill>
                          <a:latin typeface="Consolas"/>
                          <a:cs typeface="Courier New"/>
                        </a:rPr>
                        <a:t>$8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$24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0025">
                <a:tc>
                  <a:txBody>
                    <a:bodyPr/>
                    <a:lstStyle/>
                    <a:p>
                      <a:pPr algn="ctr">
                        <a:lnSpc>
                          <a:spcPts val="1575"/>
                        </a:lnSpc>
                        <a:spcAft>
                          <a:spcPts val="0"/>
                        </a:spcAft>
                      </a:pPr>
                      <a:r>
                        <a:rPr lang="en-US" sz="1400" kern="100">
                          <a:solidFill>
                            <a:srgbClr val="000000"/>
                          </a:solidFill>
                          <a:latin typeface="Consolas"/>
                          <a:cs typeface="Courier New"/>
                        </a:rPr>
                        <a:t>$9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$25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0025">
                <a:tc>
                  <a:txBody>
                    <a:bodyPr/>
                    <a:lstStyle/>
                    <a:p>
                      <a:pPr algn="ctr">
                        <a:lnSpc>
                          <a:spcPts val="1575"/>
                        </a:lnSpc>
                        <a:spcAft>
                          <a:spcPts val="0"/>
                        </a:spcAft>
                      </a:pPr>
                      <a:r>
                        <a:rPr lang="en-US" sz="1400" kern="100">
                          <a:solidFill>
                            <a:srgbClr val="000000"/>
                          </a:solidFill>
                          <a:latin typeface="Consolas"/>
                          <a:cs typeface="Courier New"/>
                        </a:rPr>
                        <a:t>$10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$26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0025">
                <a:tc>
                  <a:txBody>
                    <a:bodyPr/>
                    <a:lstStyle/>
                    <a:p>
                      <a:pPr algn="ctr">
                        <a:lnSpc>
                          <a:spcPts val="1575"/>
                        </a:lnSpc>
                        <a:spcAft>
                          <a:spcPts val="0"/>
                        </a:spcAft>
                      </a:pPr>
                      <a:r>
                        <a:rPr lang="en-US" sz="1400" kern="100">
                          <a:solidFill>
                            <a:srgbClr val="000000"/>
                          </a:solidFill>
                          <a:latin typeface="Consolas"/>
                          <a:cs typeface="Courier New"/>
                        </a:rPr>
                        <a:t>$11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$27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0025">
                <a:tc>
                  <a:txBody>
                    <a:bodyPr/>
                    <a:lstStyle/>
                    <a:p>
                      <a:pPr algn="ctr">
                        <a:lnSpc>
                          <a:spcPts val="1575"/>
                        </a:lnSpc>
                        <a:spcAft>
                          <a:spcPts val="0"/>
                        </a:spcAft>
                      </a:pPr>
                      <a:r>
                        <a:rPr lang="en-US" sz="1400" kern="100">
                          <a:solidFill>
                            <a:srgbClr val="000000"/>
                          </a:solidFill>
                          <a:latin typeface="Consolas"/>
                          <a:cs typeface="Courier New"/>
                        </a:rPr>
                        <a:t>$12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$28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0025">
                <a:tc>
                  <a:txBody>
                    <a:bodyPr/>
                    <a:lstStyle/>
                    <a:p>
                      <a:pPr algn="ctr">
                        <a:lnSpc>
                          <a:spcPts val="1575"/>
                        </a:lnSpc>
                        <a:spcAft>
                          <a:spcPts val="0"/>
                        </a:spcAft>
                      </a:pPr>
                      <a:r>
                        <a:rPr lang="en-US" sz="1400" kern="100">
                          <a:solidFill>
                            <a:srgbClr val="000000"/>
                          </a:solidFill>
                          <a:latin typeface="Consolas"/>
                          <a:cs typeface="Courier New"/>
                        </a:rPr>
                        <a:t>$13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$29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ctr">
                        <a:lnSpc>
                          <a:spcPts val="1575"/>
                        </a:lnSpc>
                        <a:spcAft>
                          <a:spcPts val="0"/>
                        </a:spcAft>
                      </a:pPr>
                      <a:r>
                        <a:rPr lang="en-US" sz="1400" kern="100">
                          <a:solidFill>
                            <a:srgbClr val="000000"/>
                          </a:solidFill>
                          <a:latin typeface="Consolas"/>
                          <a:cs typeface="Courier New"/>
                        </a:rPr>
                        <a:t>$14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$30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0025">
                <a:tc>
                  <a:txBody>
                    <a:bodyPr/>
                    <a:lstStyle/>
                    <a:p>
                      <a:pPr algn="ctr">
                        <a:lnSpc>
                          <a:spcPts val="1575"/>
                        </a:lnSpc>
                        <a:spcAft>
                          <a:spcPts val="0"/>
                        </a:spcAft>
                      </a:pPr>
                      <a:r>
                        <a:rPr lang="en-US" sz="1400" kern="100">
                          <a:solidFill>
                            <a:srgbClr val="000000"/>
                          </a:solidFill>
                          <a:latin typeface="Consolas"/>
                          <a:cs typeface="Courier New"/>
                        </a:rPr>
                        <a:t>$15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$31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95" name="TextBox 94"/>
          <p:cNvSpPr txBox="1"/>
          <p:nvPr/>
        </p:nvSpPr>
        <p:spPr>
          <a:xfrm>
            <a:off x="5943600" y="3276600"/>
            <a:ext cx="990600" cy="307777"/>
          </a:xfrm>
          <a:prstGeom prst="rect">
            <a:avLst/>
          </a:prstGeom>
          <a:noFill/>
        </p:spPr>
        <p:txBody>
          <a:bodyPr wrap="square" rtlCol="0">
            <a:spAutoFit/>
          </a:bodyPr>
          <a:lstStyle/>
          <a:p>
            <a:r>
              <a:rPr lang="en-US" altLang="zh-CN" sz="1400" dirty="0"/>
              <a:t>00000003</a:t>
            </a:r>
            <a:endParaRPr lang="zh-CN" altLang="en-US" sz="1400" dirty="0"/>
          </a:p>
        </p:txBody>
      </p:sp>
      <p:sp>
        <p:nvSpPr>
          <p:cNvPr id="64" name="TextBox 63"/>
          <p:cNvSpPr txBox="1"/>
          <p:nvPr/>
        </p:nvSpPr>
        <p:spPr>
          <a:xfrm>
            <a:off x="1981200" y="5562600"/>
            <a:ext cx="838200" cy="338554"/>
          </a:xfrm>
          <a:prstGeom prst="rect">
            <a:avLst/>
          </a:prstGeom>
          <a:noFill/>
        </p:spPr>
        <p:txBody>
          <a:bodyPr wrap="square" rtlCol="0">
            <a:spAutoFit/>
          </a:bodyPr>
          <a:lstStyle/>
          <a:p>
            <a:r>
              <a:rPr lang="en-US" altLang="zh-CN" sz="1600" dirty="0"/>
              <a:t>10000</a:t>
            </a:r>
            <a:endParaRPr lang="zh-CN" altLang="en-US" sz="1600" dirty="0"/>
          </a:p>
        </p:txBody>
      </p:sp>
      <p:sp>
        <p:nvSpPr>
          <p:cNvPr id="66" name="TextBox 65"/>
          <p:cNvSpPr txBox="1"/>
          <p:nvPr/>
        </p:nvSpPr>
        <p:spPr>
          <a:xfrm>
            <a:off x="3652959" y="1633668"/>
            <a:ext cx="685800" cy="307777"/>
          </a:xfrm>
          <a:prstGeom prst="rect">
            <a:avLst/>
          </a:prstGeom>
          <a:noFill/>
        </p:spPr>
        <p:txBody>
          <a:bodyPr wrap="square" rtlCol="0">
            <a:spAutoFit/>
          </a:bodyPr>
          <a:lstStyle/>
          <a:p>
            <a:r>
              <a:rPr lang="en-US" altLang="zh-CN" sz="1400" dirty="0">
                <a:latin typeface="Consolas" pitchFamily="49" charset="0"/>
              </a:rPr>
              <a:t>$16</a:t>
            </a:r>
            <a:endParaRPr lang="zh-CN" altLang="en-US" sz="1400"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17 0.00023 L -0.01302 -0.05644 L -0.01198 -0.2755 L 0.01059 -0.2755 " pathEditMode="relative" ptsTypes="AAAA">
                                      <p:cBhvr>
                                        <p:cTn id="6" dur="2000" fill="hold"/>
                                        <p:tgtEl>
                                          <p:spTgt spid="59"/>
                                        </p:tgtEl>
                                        <p:attrNameLst>
                                          <p:attrName>ppt_x</p:attrName>
                                          <p:attrName>ppt_y</p:attrName>
                                        </p:attrNameLst>
                                      </p:cBhvr>
                                    </p:animMotion>
                                  </p:childTnLst>
                                  <p:subTnLst>
                                    <p:animClr clrSpc="rgb" dir="cw">
                                      <p:cBhvr override="childStyle">
                                        <p:cTn dur="1" fill="hold" display="0" masterRel="nextClick" afterEffect="1"/>
                                        <p:tgtEl>
                                          <p:spTgt spid="59"/>
                                        </p:tgtEl>
                                        <p:attrNameLst>
                                          <p:attrName>ppt_c</p:attrName>
                                        </p:attrNameLst>
                                      </p:cBhvr>
                                      <p:to>
                                        <a:srgbClr val="FF0000"/>
                                      </p:to>
                                    </p:animClr>
                                  </p:subTnLst>
                                </p:cTn>
                              </p:par>
                            </p:childTnLst>
                          </p:cTn>
                        </p:par>
                        <p:par>
                          <p:cTn id="7" fill="hold">
                            <p:stCondLst>
                              <p:cond delay="2000"/>
                            </p:stCondLst>
                            <p:childTnLst>
                              <p:par>
                                <p:cTn id="8" presetID="3" presetClass="emph" presetSubtype="2" fill="hold" grpId="2" nodeType="afterEffect">
                                  <p:stCondLst>
                                    <p:cond delay="0"/>
                                  </p:stCondLst>
                                  <p:childTnLst>
                                    <p:animClr clrSpc="rgb" dir="cw">
                                      <p:cBhvr override="childStyle">
                                        <p:cTn id="9" dur="2000" fill="hold"/>
                                        <p:tgtEl>
                                          <p:spTgt spid="66"/>
                                        </p:tgtEl>
                                        <p:attrNameLst>
                                          <p:attrName>style.color</p:attrName>
                                        </p:attrNameLst>
                                      </p:cBhvr>
                                      <p:to>
                                        <a:srgbClr val="FF0000"/>
                                      </p:to>
                                    </p:animClr>
                                  </p:childTnLst>
                                </p:cTn>
                              </p:par>
                            </p:childTnLst>
                          </p:cTn>
                        </p:par>
                        <p:par>
                          <p:cTn id="10" fill="hold">
                            <p:stCondLst>
                              <p:cond delay="4000"/>
                            </p:stCondLst>
                            <p:childTnLst>
                              <p:par>
                                <p:cTn id="11" presetID="0" presetClass="path" presetSubtype="0" accel="50000" decel="50000" fill="hold" grpId="0" nodeType="afterEffect">
                                  <p:stCondLst>
                                    <p:cond delay="0"/>
                                  </p:stCondLst>
                                  <p:childTnLst>
                                    <p:animMotion origin="layout" path="M 0.00017 0.0007 L 0.02882 0.0007 L 0.02968 -0.1603 L 0.24271 -0.1603 L 0.24271 0.26949 L -0.32153 0.26834 L -0.28073 -0.24034 " pathEditMode="relative" ptsTypes="AAAAAAA">
                                      <p:cBhvr>
                                        <p:cTn id="12" dur="5000" fill="hold"/>
                                        <p:tgtEl>
                                          <p:spTgt spid="9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5" grpId="0"/>
      <p:bldP spid="66" grpId="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a:t>
            </a:r>
            <a:r>
              <a:rPr lang="zh-CN" altLang="en-US" b="1" dirty="0"/>
              <a:t>指令格式</a:t>
            </a:r>
            <a:endParaRPr lang="zh-CN" altLang="en-US" dirty="0"/>
          </a:p>
        </p:txBody>
      </p:sp>
      <p:sp>
        <p:nvSpPr>
          <p:cNvPr id="3" name="内容占位符 2"/>
          <p:cNvSpPr>
            <a:spLocks noGrp="1"/>
          </p:cNvSpPr>
          <p:nvPr>
            <p:ph idx="1"/>
          </p:nvPr>
        </p:nvSpPr>
        <p:spPr>
          <a:xfrm>
            <a:off x="457200" y="2590800"/>
            <a:ext cx="8229600" cy="3276600"/>
          </a:xfrm>
        </p:spPr>
        <p:txBody>
          <a:bodyPr/>
          <a:lstStyle/>
          <a:p>
            <a:r>
              <a:rPr lang="zh-CN" altLang="en-US" sz="2400" dirty="0"/>
              <a:t>三个操作数：</a:t>
            </a:r>
            <a:endParaRPr lang="en-US" altLang="zh-CN" sz="2400" dirty="0"/>
          </a:p>
          <a:p>
            <a:pPr lvl="1"/>
            <a:r>
              <a:rPr lang="en-US" altLang="zh-CN" sz="2000" b="1" dirty="0" err="1"/>
              <a:t>rs</a:t>
            </a:r>
            <a:r>
              <a:rPr lang="en-US" altLang="zh-CN" sz="2000" b="1" dirty="0"/>
              <a:t>, </a:t>
            </a:r>
            <a:r>
              <a:rPr lang="en-US" altLang="zh-CN" sz="2000" b="1" dirty="0" err="1"/>
              <a:t>rt</a:t>
            </a:r>
            <a:r>
              <a:rPr lang="en-US" altLang="zh-CN" sz="2000" dirty="0"/>
              <a:t>:</a:t>
            </a:r>
            <a:r>
              <a:rPr lang="zh-CN" altLang="en-US" sz="2000" dirty="0"/>
              <a:t>：寄存器操作数（源操作数和目的操作数）</a:t>
            </a:r>
            <a:endParaRPr lang="en-US" altLang="zh-CN" sz="2000" dirty="0"/>
          </a:p>
          <a:p>
            <a:pPr lvl="1"/>
            <a:r>
              <a:rPr lang="en-US" altLang="zh-CN" sz="2000" b="1" dirty="0" err="1"/>
              <a:t>imm</a:t>
            </a:r>
            <a:r>
              <a:rPr lang="zh-CN" altLang="en-US" sz="2000" dirty="0"/>
              <a:t>：</a:t>
            </a:r>
            <a:r>
              <a:rPr lang="en-US" altLang="zh-CN" sz="2000" dirty="0"/>
              <a:t>16</a:t>
            </a:r>
            <a:r>
              <a:rPr lang="zh-CN" altLang="en-US" sz="2000" dirty="0"/>
              <a:t>位补码形式的立即数（源操作数）</a:t>
            </a:r>
            <a:endParaRPr lang="en-US" altLang="zh-CN" sz="2000" dirty="0"/>
          </a:p>
          <a:p>
            <a:r>
              <a:rPr lang="zh-CN" altLang="en-US" sz="2400" dirty="0"/>
              <a:t>其它字段：</a:t>
            </a:r>
            <a:endParaRPr lang="en-US" altLang="zh-CN" sz="2400" dirty="0"/>
          </a:p>
          <a:p>
            <a:pPr lvl="1"/>
            <a:r>
              <a:rPr lang="en-US" altLang="zh-CN" sz="2000" b="1" dirty="0"/>
              <a:t>op</a:t>
            </a:r>
            <a:r>
              <a:rPr lang="zh-CN" altLang="en-US" sz="2000" dirty="0"/>
              <a:t>：操作码</a:t>
            </a:r>
            <a:endParaRPr lang="en-US" altLang="zh-CN" sz="2000" dirty="0"/>
          </a:p>
          <a:p>
            <a:endParaRPr lang="zh-CN" altLang="en-US" sz="2400" dirty="0"/>
          </a:p>
        </p:txBody>
      </p:sp>
      <p:pic>
        <p:nvPicPr>
          <p:cNvPr id="5122" name="Picture 2"/>
          <p:cNvPicPr>
            <a:picLocks noChangeAspect="1" noChangeArrowheads="1"/>
          </p:cNvPicPr>
          <p:nvPr/>
        </p:nvPicPr>
        <p:blipFill>
          <a:blip r:embed="rId2" cstate="print"/>
          <a:srcRect/>
          <a:stretch>
            <a:fillRect/>
          </a:stretch>
        </p:blipFill>
        <p:spPr bwMode="auto">
          <a:xfrm>
            <a:off x="1066800" y="1676400"/>
            <a:ext cx="5934075" cy="8858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a:t>
            </a:r>
            <a:r>
              <a:rPr lang="zh-CN" altLang="en-US" b="1" dirty="0"/>
              <a:t>指令格式举例</a:t>
            </a:r>
            <a:endParaRPr lang="zh-CN" altLang="en-US" dirty="0"/>
          </a:p>
        </p:txBody>
      </p:sp>
      <p:sp>
        <p:nvSpPr>
          <p:cNvPr id="3" name="内容占位符 2"/>
          <p:cNvSpPr>
            <a:spLocks noGrp="1"/>
          </p:cNvSpPr>
          <p:nvPr>
            <p:ph idx="1"/>
          </p:nvPr>
        </p:nvSpPr>
        <p:spPr>
          <a:xfrm>
            <a:off x="457200" y="1981200"/>
            <a:ext cx="8229600" cy="1447800"/>
          </a:xfrm>
        </p:spPr>
        <p:txBody>
          <a:bodyPr/>
          <a:lstStyle/>
          <a:p>
            <a:r>
              <a:rPr lang="zh-CN" altLang="en-US" sz="2400" b="1" dirty="0"/>
              <a:t>带符号立即数加法指令</a:t>
            </a:r>
            <a:r>
              <a:rPr lang="zh-CN" altLang="en-US" sz="2400" dirty="0"/>
              <a:t>：</a:t>
            </a:r>
            <a:endParaRPr lang="en-US" altLang="zh-CN" sz="2400" dirty="0"/>
          </a:p>
          <a:p>
            <a:pPr lvl="1"/>
            <a:r>
              <a:rPr lang="en-US" altLang="zh-CN" sz="2000" dirty="0" err="1"/>
              <a:t>addi</a:t>
            </a:r>
            <a:r>
              <a:rPr lang="en-US" altLang="zh-CN" sz="2000" dirty="0"/>
              <a:t> </a:t>
            </a:r>
            <a:r>
              <a:rPr lang="en-US" altLang="zh-CN" sz="2000" dirty="0" err="1"/>
              <a:t>rt</a:t>
            </a:r>
            <a:r>
              <a:rPr lang="en-US" altLang="zh-CN" sz="2000" dirty="0"/>
              <a:t>, </a:t>
            </a:r>
            <a:r>
              <a:rPr lang="en-US" altLang="zh-CN" sz="2000" dirty="0" err="1"/>
              <a:t>rs</a:t>
            </a:r>
            <a:r>
              <a:rPr lang="en-US" altLang="zh-CN" sz="2000" dirty="0"/>
              <a:t>, </a:t>
            </a:r>
            <a:r>
              <a:rPr lang="en-US" altLang="zh-CN" sz="2000" dirty="0" err="1"/>
              <a:t>Imm</a:t>
            </a:r>
            <a:r>
              <a:rPr lang="en-US" altLang="zh-CN" sz="2000" dirty="0"/>
              <a:t>    # R[</a:t>
            </a:r>
            <a:r>
              <a:rPr lang="en-US" altLang="zh-CN" sz="2000" dirty="0" err="1"/>
              <a:t>rt</a:t>
            </a:r>
            <a:r>
              <a:rPr lang="en-US" altLang="zh-CN" sz="2000" dirty="0"/>
              <a:t>] = R[</a:t>
            </a:r>
            <a:r>
              <a:rPr lang="en-US" altLang="zh-CN" sz="2000" dirty="0" err="1"/>
              <a:t>rs</a:t>
            </a:r>
            <a:r>
              <a:rPr lang="en-US" altLang="zh-CN" sz="2000" dirty="0"/>
              <a:t>] + </a:t>
            </a:r>
            <a:r>
              <a:rPr lang="en-US" altLang="zh-CN" sz="2000" dirty="0" err="1"/>
              <a:t>Imm</a:t>
            </a:r>
            <a:endParaRPr lang="en-US" altLang="zh-CN" sz="2000" dirty="0"/>
          </a:p>
          <a:p>
            <a:pPr lvl="1"/>
            <a:r>
              <a:rPr lang="zh-CN" altLang="en-US" sz="2000" dirty="0"/>
              <a:t>如 </a:t>
            </a:r>
            <a:r>
              <a:rPr lang="en-US" altLang="zh-CN" sz="2000" dirty="0" err="1"/>
              <a:t>addi</a:t>
            </a:r>
            <a:r>
              <a:rPr lang="en-US" altLang="zh-CN" sz="2000" dirty="0"/>
              <a:t> $s0, $s1, 5</a:t>
            </a:r>
          </a:p>
          <a:p>
            <a:pPr lvl="1"/>
            <a:r>
              <a:rPr lang="zh-CN" altLang="en-US" sz="2000" dirty="0"/>
              <a:t>机器指令：</a:t>
            </a:r>
            <a:r>
              <a:rPr lang="en-US" altLang="zh-CN" sz="2000" dirty="0"/>
              <a:t>0x22300005</a:t>
            </a:r>
          </a:p>
          <a:p>
            <a:endParaRPr lang="zh-CN" altLang="en-US" sz="2400" dirty="0"/>
          </a:p>
        </p:txBody>
      </p:sp>
      <p:graphicFrame>
        <p:nvGraphicFramePr>
          <p:cNvPr id="5" name="表格 4"/>
          <p:cNvGraphicFramePr>
            <a:graphicFrameLocks noGrp="1"/>
          </p:cNvGraphicFramePr>
          <p:nvPr/>
        </p:nvGraphicFramePr>
        <p:xfrm>
          <a:off x="914400" y="3962400"/>
          <a:ext cx="7620000" cy="1483360"/>
        </p:xfrm>
        <a:graphic>
          <a:graphicData uri="http://schemas.openxmlformats.org/drawingml/2006/table">
            <a:tbl>
              <a:tblPr firstRow="1" bandRow="1">
                <a:tableStyleId>{22838BEF-8BB2-4498-84A7-C5851F593DF1}</a:tableStyleId>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370840">
                <a:tc>
                  <a:txBody>
                    <a:bodyPr/>
                    <a:lstStyle/>
                    <a:p>
                      <a:pPr algn="ctr"/>
                      <a:r>
                        <a:rPr lang="en-US" altLang="zh-CN" dirty="0"/>
                        <a:t>op</a:t>
                      </a:r>
                      <a:endParaRPr lang="zh-CN" altLang="en-US" dirty="0"/>
                    </a:p>
                  </a:txBody>
                  <a:tcPr/>
                </a:tc>
                <a:tc>
                  <a:txBody>
                    <a:bodyPr/>
                    <a:lstStyle/>
                    <a:p>
                      <a:pPr algn="ctr"/>
                      <a:r>
                        <a:rPr lang="en-US" altLang="zh-CN" dirty="0" err="1"/>
                        <a:t>rs</a:t>
                      </a:r>
                      <a:endParaRPr lang="zh-CN" altLang="en-US" dirty="0"/>
                    </a:p>
                  </a:txBody>
                  <a:tcPr/>
                </a:tc>
                <a:tc>
                  <a:txBody>
                    <a:bodyPr/>
                    <a:lstStyle/>
                    <a:p>
                      <a:pPr algn="ctr"/>
                      <a:r>
                        <a:rPr lang="en-US" altLang="zh-CN" dirty="0" err="1"/>
                        <a:t>rt</a:t>
                      </a:r>
                      <a:endParaRPr lang="zh-CN" altLang="en-US" dirty="0"/>
                    </a:p>
                  </a:txBody>
                  <a:tcPr/>
                </a:tc>
                <a:tc>
                  <a:txBody>
                    <a:bodyPr/>
                    <a:lstStyle/>
                    <a:p>
                      <a:pPr algn="ctr"/>
                      <a:r>
                        <a:rPr lang="en-US" altLang="zh-CN" dirty="0" err="1"/>
                        <a:t>imm</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8</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001000</a:t>
                      </a:r>
                      <a:endParaRPr lang="zh-CN" altLang="en-US" dirty="0"/>
                    </a:p>
                  </a:txBody>
                  <a:tcPr/>
                </a:tc>
                <a:tc>
                  <a:txBody>
                    <a:bodyPr/>
                    <a:lstStyle/>
                    <a:p>
                      <a:pPr algn="ctr"/>
                      <a:r>
                        <a:rPr lang="en-US" altLang="zh-CN" dirty="0"/>
                        <a:t>10001</a:t>
                      </a:r>
                      <a:endParaRPr lang="zh-CN" altLang="en-US" dirty="0"/>
                    </a:p>
                  </a:txBody>
                  <a:tcPr/>
                </a:tc>
                <a:tc>
                  <a:txBody>
                    <a:bodyPr/>
                    <a:lstStyle/>
                    <a:p>
                      <a:pPr algn="ctr"/>
                      <a:r>
                        <a:rPr lang="en-US" altLang="zh-CN" dirty="0"/>
                        <a:t>10000</a:t>
                      </a:r>
                      <a:endParaRPr lang="zh-CN" altLang="en-US" dirty="0"/>
                    </a:p>
                  </a:txBody>
                  <a:tcPr/>
                </a:tc>
                <a:tc>
                  <a:txBody>
                    <a:bodyPr/>
                    <a:lstStyle/>
                    <a:p>
                      <a:pPr algn="ctr"/>
                      <a:r>
                        <a:rPr lang="en-US" altLang="zh-CN" dirty="0"/>
                        <a:t>0000 0000 0000 0101</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6bits</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5bits</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5bits</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16bits</a:t>
                      </a:r>
                      <a:endParaRPr lang="zh-CN" alt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76200" y="2754868"/>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13716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指令缓存</a:t>
            </a:r>
          </a:p>
        </p:txBody>
      </p:sp>
      <p:sp>
        <p:nvSpPr>
          <p:cNvPr id="24" name="任意多边形 23"/>
          <p:cNvSpPr/>
          <p:nvPr/>
        </p:nvSpPr>
        <p:spPr>
          <a:xfrm>
            <a:off x="1371600" y="773668"/>
            <a:ext cx="509587" cy="1614487"/>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加法器</a:t>
            </a:r>
          </a:p>
        </p:txBody>
      </p:sp>
      <p:sp>
        <p:nvSpPr>
          <p:cNvPr id="48" name="直角上箭头 47"/>
          <p:cNvSpPr/>
          <p:nvPr/>
        </p:nvSpPr>
        <p:spPr>
          <a:xfrm rot="16200000" flipV="1">
            <a:off x="800100" y="2411968"/>
            <a:ext cx="914400" cy="228600"/>
          </a:xfrm>
          <a:prstGeom prst="bentUpArrow">
            <a:avLst>
              <a:gd name="adj1" fmla="val 0"/>
              <a:gd name="adj2" fmla="val 25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5" idx="3"/>
          </p:cNvCxnSpPr>
          <p:nvPr/>
        </p:nvCxnSpPr>
        <p:spPr>
          <a:xfrm>
            <a:off x="990600" y="2983468"/>
            <a:ext cx="3810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66800" y="1078468"/>
            <a:ext cx="3048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 y="849868"/>
            <a:ext cx="228600" cy="369332"/>
          </a:xfrm>
          <a:prstGeom prst="rect">
            <a:avLst/>
          </a:prstGeom>
          <a:noFill/>
        </p:spPr>
        <p:txBody>
          <a:bodyPr wrap="square" rtlCol="0">
            <a:spAutoFit/>
          </a:bodyPr>
          <a:lstStyle/>
          <a:p>
            <a:r>
              <a:rPr lang="en-US" altLang="zh-CN" dirty="0"/>
              <a:t>4</a:t>
            </a:r>
            <a:endParaRPr lang="zh-CN" altLang="en-US" dirty="0"/>
          </a:p>
        </p:txBody>
      </p:sp>
      <p:sp>
        <p:nvSpPr>
          <p:cNvPr id="57" name="矩形 56"/>
          <p:cNvSpPr/>
          <p:nvPr/>
        </p:nvSpPr>
        <p:spPr>
          <a:xfrm>
            <a:off x="152400" y="5574267"/>
            <a:ext cx="3733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箭头连接符 64"/>
          <p:cNvCxnSpPr/>
          <p:nvPr/>
        </p:nvCxnSpPr>
        <p:spPr>
          <a:xfrm rot="5400000">
            <a:off x="1181497" y="5002371"/>
            <a:ext cx="11430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43200" y="1840468"/>
            <a:ext cx="15240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寄存器堆</a:t>
            </a:r>
          </a:p>
        </p:txBody>
      </p:sp>
      <p:cxnSp>
        <p:nvCxnSpPr>
          <p:cNvPr id="71" name="直接连接符 70"/>
          <p:cNvCxnSpPr/>
          <p:nvPr/>
        </p:nvCxnSpPr>
        <p:spPr>
          <a:xfrm rot="5400000" flipH="1" flipV="1">
            <a:off x="800100" y="4088368"/>
            <a:ext cx="29718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286000" y="2602468"/>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286000" y="3276600"/>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等腰三角形 77"/>
          <p:cNvSpPr/>
          <p:nvPr/>
        </p:nvSpPr>
        <p:spPr>
          <a:xfrm rot="5400000">
            <a:off x="4802124" y="21437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5400000">
            <a:off x="4802124" y="42011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肘形连接符 80"/>
          <p:cNvCxnSpPr/>
          <p:nvPr/>
        </p:nvCxnSpPr>
        <p:spPr>
          <a:xfrm>
            <a:off x="1905000" y="1535668"/>
            <a:ext cx="3200400" cy="609600"/>
          </a:xfrm>
          <a:prstGeom prst="bentConnector3">
            <a:avLst>
              <a:gd name="adj1" fmla="val 8389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67200" y="25262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267200" y="42788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57" idx="3"/>
          </p:cNvCxnSpPr>
          <p:nvPr/>
        </p:nvCxnSpPr>
        <p:spPr>
          <a:xfrm flipV="1">
            <a:off x="3886200" y="4659869"/>
            <a:ext cx="1295400" cy="1104898"/>
          </a:xfrm>
          <a:prstGeom prst="bentConnector3">
            <a:avLst>
              <a:gd name="adj1" fmla="val 5982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任意多边形 99"/>
          <p:cNvSpPr/>
          <p:nvPr/>
        </p:nvSpPr>
        <p:spPr>
          <a:xfrm>
            <a:off x="5867400" y="1992868"/>
            <a:ext cx="609600" cy="2895600"/>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运算器</a:t>
            </a:r>
          </a:p>
        </p:txBody>
      </p:sp>
      <p:cxnSp>
        <p:nvCxnSpPr>
          <p:cNvPr id="102" name="直接箭头连接符 101"/>
          <p:cNvCxnSpPr>
            <a:stCxn id="78" idx="0"/>
          </p:cNvCxnSpPr>
          <p:nvPr/>
        </p:nvCxnSpPr>
        <p:spPr>
          <a:xfrm>
            <a:off x="5559552" y="2370820"/>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562600" y="4431268"/>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0104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数据缓存</a:t>
            </a:r>
          </a:p>
        </p:txBody>
      </p:sp>
      <p:cxnSp>
        <p:nvCxnSpPr>
          <p:cNvPr id="107" name="直接箭头连接符 106"/>
          <p:cNvCxnSpPr>
            <a:endCxn id="105" idx="1"/>
          </p:cNvCxnSpPr>
          <p:nvPr/>
        </p:nvCxnSpPr>
        <p:spPr>
          <a:xfrm>
            <a:off x="6477000" y="3516868"/>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rot="5400000">
            <a:off x="6783324" y="1457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箭头连接符 111"/>
          <p:cNvCxnSpPr/>
          <p:nvPr/>
        </p:nvCxnSpPr>
        <p:spPr>
          <a:xfrm>
            <a:off x="4572000" y="1535668"/>
            <a:ext cx="2514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5906294" y="2716768"/>
            <a:ext cx="1599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705600" y="1916668"/>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0" idx="0"/>
          </p:cNvCxnSpPr>
          <p:nvPr/>
        </p:nvCxnSpPr>
        <p:spPr>
          <a:xfrm>
            <a:off x="7540752" y="1685020"/>
            <a:ext cx="3078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flipH="1" flipV="1">
            <a:off x="7277100" y="1116568"/>
            <a:ext cx="1143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a:off x="533400" y="533400"/>
            <a:ext cx="7315200" cy="13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5" idx="0"/>
          </p:cNvCxnSpPr>
          <p:nvPr/>
        </p:nvCxnSpPr>
        <p:spPr>
          <a:xfrm rot="5400000">
            <a:off x="-576540" y="1644134"/>
            <a:ext cx="222067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a:off x="3505200" y="5345668"/>
            <a:ext cx="518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68" idx="2"/>
          </p:cNvCxnSpPr>
          <p:nvPr/>
        </p:nvCxnSpPr>
        <p:spPr>
          <a:xfrm rot="5400000" flipH="1" flipV="1">
            <a:off x="3352006" y="5193268"/>
            <a:ext cx="305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4001294" y="4697968"/>
            <a:ext cx="837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419600" y="5117068"/>
            <a:ext cx="2971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05" idx="2"/>
          </p:cNvCxnSpPr>
          <p:nvPr/>
        </p:nvCxnSpPr>
        <p:spPr>
          <a:xfrm rot="5400000" flipH="1" flipV="1">
            <a:off x="7047706" y="4774168"/>
            <a:ext cx="686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等腰三角形 179"/>
          <p:cNvSpPr/>
          <p:nvPr/>
        </p:nvSpPr>
        <p:spPr>
          <a:xfrm rot="5400000">
            <a:off x="7773924" y="2219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p:nvPr/>
        </p:nvCxnSpPr>
        <p:spPr>
          <a:xfrm>
            <a:off x="7772400" y="2831068"/>
            <a:ext cx="304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80" idx="3"/>
          </p:cNvCxnSpPr>
          <p:nvPr/>
        </p:nvCxnSpPr>
        <p:spPr>
          <a:xfrm flipV="1">
            <a:off x="6705600" y="2447020"/>
            <a:ext cx="1371600"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5400000">
            <a:off x="7658100" y="1878568"/>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7848600" y="2069068"/>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0"/>
          </p:cNvCxnSpPr>
          <p:nvPr/>
        </p:nvCxnSpPr>
        <p:spPr>
          <a:xfrm>
            <a:off x="8531352" y="2447020"/>
            <a:ext cx="1554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7239000" y="3897868"/>
            <a:ext cx="2895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4419600" y="2526268"/>
            <a:ext cx="466794" cy="369332"/>
          </a:xfrm>
          <a:prstGeom prst="rect">
            <a:avLst/>
          </a:prstGeom>
          <a:noFill/>
        </p:spPr>
        <p:txBody>
          <a:bodyPr wrap="none" rtlCol="0">
            <a:spAutoFit/>
          </a:bodyPr>
          <a:lstStyle/>
          <a:p>
            <a:r>
              <a:rPr lang="en-US" altLang="zh-CN" dirty="0"/>
              <a:t>Rs</a:t>
            </a:r>
            <a:endParaRPr lang="zh-CN" altLang="en-US" dirty="0"/>
          </a:p>
        </p:txBody>
      </p:sp>
      <p:sp>
        <p:nvSpPr>
          <p:cNvPr id="204" name="TextBox 203"/>
          <p:cNvSpPr txBox="1"/>
          <p:nvPr/>
        </p:nvSpPr>
        <p:spPr>
          <a:xfrm>
            <a:off x="4419600" y="3897868"/>
            <a:ext cx="415498" cy="369332"/>
          </a:xfrm>
          <a:prstGeom prst="rect">
            <a:avLst/>
          </a:prstGeom>
          <a:noFill/>
        </p:spPr>
        <p:txBody>
          <a:bodyPr wrap="none" rtlCol="0">
            <a:spAutoFit/>
          </a:bodyPr>
          <a:lstStyle/>
          <a:p>
            <a:r>
              <a:rPr lang="en-US" altLang="zh-CN" dirty="0" err="1"/>
              <a:t>Rt</a:t>
            </a:r>
            <a:endParaRPr lang="zh-CN" altLang="en-US" dirty="0"/>
          </a:p>
        </p:txBody>
      </p:sp>
      <p:sp>
        <p:nvSpPr>
          <p:cNvPr id="205" name="TextBox 204"/>
          <p:cNvSpPr txBox="1"/>
          <p:nvPr/>
        </p:nvSpPr>
        <p:spPr>
          <a:xfrm>
            <a:off x="2971800" y="5040868"/>
            <a:ext cx="479618" cy="369332"/>
          </a:xfrm>
          <a:prstGeom prst="rect">
            <a:avLst/>
          </a:prstGeom>
          <a:noFill/>
        </p:spPr>
        <p:txBody>
          <a:bodyPr wrap="none" rtlCol="0">
            <a:spAutoFit/>
          </a:bodyPr>
          <a:lstStyle/>
          <a:p>
            <a:r>
              <a:rPr lang="en-US" altLang="zh-CN" dirty="0"/>
              <a:t>Rd</a:t>
            </a:r>
            <a:endParaRPr lang="zh-CN" altLang="en-US" dirty="0"/>
          </a:p>
        </p:txBody>
      </p:sp>
      <p:sp>
        <p:nvSpPr>
          <p:cNvPr id="206" name="TextBox 205"/>
          <p:cNvSpPr txBox="1"/>
          <p:nvPr/>
        </p:nvSpPr>
        <p:spPr>
          <a:xfrm>
            <a:off x="4038600" y="5715000"/>
            <a:ext cx="633507" cy="369332"/>
          </a:xfrm>
          <a:prstGeom prst="rect">
            <a:avLst/>
          </a:prstGeom>
          <a:noFill/>
        </p:spPr>
        <p:txBody>
          <a:bodyPr wrap="none" rtlCol="0">
            <a:spAutoFit/>
          </a:bodyPr>
          <a:lstStyle/>
          <a:p>
            <a:r>
              <a:rPr lang="en-US" altLang="zh-CN" dirty="0" err="1"/>
              <a:t>Imm</a:t>
            </a:r>
            <a:endParaRPr lang="zh-CN" altLang="en-US" dirty="0"/>
          </a:p>
        </p:txBody>
      </p:sp>
      <p:cxnSp>
        <p:nvCxnSpPr>
          <p:cNvPr id="223" name="直接箭头连接符 222"/>
          <p:cNvCxnSpPr/>
          <p:nvPr/>
        </p:nvCxnSpPr>
        <p:spPr>
          <a:xfrm>
            <a:off x="2286000" y="3960812"/>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7045" y="2819400"/>
            <a:ext cx="979755" cy="307777"/>
          </a:xfrm>
          <a:prstGeom prst="rect">
            <a:avLst/>
          </a:prstGeom>
          <a:noFill/>
        </p:spPr>
        <p:txBody>
          <a:bodyPr wrap="none" rtlCol="0">
            <a:spAutoFit/>
          </a:bodyPr>
          <a:lstStyle/>
          <a:p>
            <a:r>
              <a:rPr lang="en-US" altLang="zh-CN" sz="1400" dirty="0"/>
              <a:t>00400004</a:t>
            </a:r>
            <a:endParaRPr lang="zh-CN" altLang="en-US" sz="1400" dirty="0"/>
          </a:p>
        </p:txBody>
      </p:sp>
      <p:sp>
        <p:nvSpPr>
          <p:cNvPr id="53" name="TextBox 52"/>
          <p:cNvSpPr txBox="1"/>
          <p:nvPr/>
        </p:nvSpPr>
        <p:spPr>
          <a:xfrm>
            <a:off x="1295400" y="2743200"/>
            <a:ext cx="979755" cy="307777"/>
          </a:xfrm>
          <a:prstGeom prst="rect">
            <a:avLst/>
          </a:prstGeom>
          <a:noFill/>
        </p:spPr>
        <p:txBody>
          <a:bodyPr wrap="none" rtlCol="0">
            <a:spAutoFit/>
          </a:bodyPr>
          <a:lstStyle/>
          <a:p>
            <a:r>
              <a:rPr lang="en-US" altLang="zh-CN" sz="1400" dirty="0"/>
              <a:t>22300005</a:t>
            </a:r>
            <a:endParaRPr lang="zh-CN" altLang="en-US" sz="1400" dirty="0"/>
          </a:p>
        </p:txBody>
      </p:sp>
      <p:sp>
        <p:nvSpPr>
          <p:cNvPr id="56" name="TextBox 55"/>
          <p:cNvSpPr txBox="1"/>
          <p:nvPr/>
        </p:nvSpPr>
        <p:spPr>
          <a:xfrm>
            <a:off x="152400" y="5574268"/>
            <a:ext cx="3810000" cy="338554"/>
          </a:xfrm>
          <a:prstGeom prst="rect">
            <a:avLst/>
          </a:prstGeom>
          <a:noFill/>
        </p:spPr>
        <p:txBody>
          <a:bodyPr wrap="square" rtlCol="0">
            <a:spAutoFit/>
          </a:bodyPr>
          <a:lstStyle/>
          <a:p>
            <a:r>
              <a:rPr lang="en-US" altLang="zh-CN" sz="1600" dirty="0"/>
              <a:t>00100010001100000000000000000101</a:t>
            </a:r>
            <a:endParaRPr lang="zh-CN" altLang="en-US" sz="1600" dirty="0"/>
          </a:p>
        </p:txBody>
      </p:sp>
      <p:sp>
        <p:nvSpPr>
          <p:cNvPr id="58" name="TextBox 57"/>
          <p:cNvSpPr txBox="1"/>
          <p:nvPr/>
        </p:nvSpPr>
        <p:spPr>
          <a:xfrm>
            <a:off x="1600200" y="1295401"/>
            <a:ext cx="990600" cy="307777"/>
          </a:xfrm>
          <a:prstGeom prst="rect">
            <a:avLst/>
          </a:prstGeom>
          <a:noFill/>
        </p:spPr>
        <p:txBody>
          <a:bodyPr wrap="square" rtlCol="0">
            <a:spAutoFit/>
          </a:bodyPr>
          <a:lstStyle/>
          <a:p>
            <a:r>
              <a:rPr lang="en-US" altLang="zh-CN" sz="1400" dirty="0"/>
              <a:t>00400008</a:t>
            </a:r>
            <a:endParaRPr lang="zh-CN" altLang="en-US" sz="1400" dirty="0"/>
          </a:p>
        </p:txBody>
      </p:sp>
      <p:sp>
        <p:nvSpPr>
          <p:cNvPr id="59" name="TextBox 58"/>
          <p:cNvSpPr txBox="1"/>
          <p:nvPr/>
        </p:nvSpPr>
        <p:spPr>
          <a:xfrm>
            <a:off x="2362200" y="6248400"/>
            <a:ext cx="4390946" cy="369332"/>
          </a:xfrm>
          <a:prstGeom prst="rect">
            <a:avLst/>
          </a:prstGeom>
          <a:noFill/>
        </p:spPr>
        <p:txBody>
          <a:bodyPr wrap="none" rtlCol="0">
            <a:spAutoFit/>
          </a:bodyPr>
          <a:lstStyle/>
          <a:p>
            <a:r>
              <a:rPr lang="zh-CN" altLang="en-US" dirty="0"/>
              <a:t>执行指令</a:t>
            </a:r>
            <a:r>
              <a:rPr lang="en-US" altLang="zh-CN" dirty="0" err="1"/>
              <a:t>addi</a:t>
            </a:r>
            <a:r>
              <a:rPr lang="en-US" altLang="zh-CN" dirty="0"/>
              <a:t> $s0, $s1, 5 </a:t>
            </a:r>
            <a:r>
              <a:rPr lang="zh-CN" altLang="en-US" dirty="0"/>
              <a:t>读取指令（</a:t>
            </a:r>
            <a:r>
              <a:rPr lang="en-US" altLang="zh-CN" dirty="0"/>
              <a:t>IF</a:t>
            </a:r>
            <a:r>
              <a:rPr lang="zh-CN" altLang="en-US" dirty="0"/>
              <a:t>）</a:t>
            </a:r>
          </a:p>
        </p:txBody>
      </p:sp>
      <p:sp>
        <p:nvSpPr>
          <p:cNvPr id="60" name="TextBox 59"/>
          <p:cNvSpPr txBox="1"/>
          <p:nvPr/>
        </p:nvSpPr>
        <p:spPr>
          <a:xfrm>
            <a:off x="1295400" y="2571921"/>
            <a:ext cx="979755" cy="307777"/>
          </a:xfrm>
          <a:prstGeom prst="rect">
            <a:avLst/>
          </a:prstGeom>
          <a:noFill/>
        </p:spPr>
        <p:txBody>
          <a:bodyPr wrap="none" rtlCol="0">
            <a:spAutoFit/>
          </a:bodyPr>
          <a:lstStyle/>
          <a:p>
            <a:r>
              <a:rPr lang="en-US" altLang="zh-CN" sz="1400" dirty="0"/>
              <a:t>02328020</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8.33333E-7 -3.93708E-6 L 0.06198 -0.00023 " pathEditMode="relative" rAng="0" ptsTypes="AA">
                                      <p:cBhvr>
                                        <p:cTn id="6" dur="2000" fill="hold"/>
                                        <p:tgtEl>
                                          <p:spTgt spid="52"/>
                                        </p:tgtEl>
                                        <p:attrNameLst>
                                          <p:attrName>ppt_x</p:attrName>
                                          <p:attrName>ppt_y</p:attrName>
                                        </p:attrNameLst>
                                      </p:cBhvr>
                                      <p:rCtr x="31" y="0"/>
                                    </p:animMotion>
                                  </p:childTnLst>
                                </p:cTn>
                              </p:par>
                            </p:childTnLst>
                          </p:cTn>
                        </p:par>
                        <p:par>
                          <p:cTn id="7" fill="hold">
                            <p:stCondLst>
                              <p:cond delay="2000"/>
                            </p:stCondLst>
                            <p:childTnLst>
                              <p:par>
                                <p:cTn id="8" presetID="27" presetClass="emph" presetSubtype="0" fill="hold" grpId="2" nodeType="afterEffect">
                                  <p:stCondLst>
                                    <p:cond delay="0"/>
                                  </p:stCondLst>
                                  <p:iterate type="lt">
                                    <p:tmPct val="0"/>
                                  </p:iterate>
                                  <p:childTnLst>
                                    <p:animClr clrSpc="rgb" dir="cw">
                                      <p:cBhvr override="childStyle">
                                        <p:cTn id="9" dur="1000" autoRev="1" fill="hold"/>
                                        <p:tgtEl>
                                          <p:spTgt spid="53"/>
                                        </p:tgtEl>
                                        <p:attrNameLst>
                                          <p:attrName>style.color</p:attrName>
                                        </p:attrNameLst>
                                      </p:cBhvr>
                                      <p:to>
                                        <a:schemeClr val="bg1"/>
                                      </p:to>
                                    </p:animClr>
                                    <p:animClr clrSpc="rgb" dir="cw">
                                      <p:cBhvr>
                                        <p:cTn id="10" dur="1000" autoRev="1" fill="hold"/>
                                        <p:tgtEl>
                                          <p:spTgt spid="53"/>
                                        </p:tgtEl>
                                        <p:attrNameLst>
                                          <p:attrName>fillcolor</p:attrName>
                                        </p:attrNameLst>
                                      </p:cBhvr>
                                      <p:to>
                                        <a:schemeClr val="bg1"/>
                                      </p:to>
                                    </p:animClr>
                                    <p:set>
                                      <p:cBhvr>
                                        <p:cTn id="11" dur="1000" autoRev="1" fill="hold"/>
                                        <p:tgtEl>
                                          <p:spTgt spid="53"/>
                                        </p:tgtEl>
                                        <p:attrNameLst>
                                          <p:attrName>fill.type</p:attrName>
                                        </p:attrNameLst>
                                      </p:cBhvr>
                                      <p:to>
                                        <p:strVal val="solid"/>
                                      </p:to>
                                    </p:set>
                                    <p:set>
                                      <p:cBhvr>
                                        <p:cTn id="12" dur="1000" autoRev="1" fill="hold"/>
                                        <p:tgtEl>
                                          <p:spTgt spid="53"/>
                                        </p:tgtEl>
                                        <p:attrNameLst>
                                          <p:attrName>fill.on</p:attrName>
                                        </p:attrNameLst>
                                      </p:cBhvr>
                                      <p:to>
                                        <p:strVal val="true"/>
                                      </p:to>
                                    </p:set>
                                  </p:childTnLst>
                                </p:cTn>
                              </p:par>
                            </p:childTnLst>
                          </p:cTn>
                        </p:par>
                        <p:par>
                          <p:cTn id="13" fill="hold">
                            <p:stCondLst>
                              <p:cond delay="4000"/>
                            </p:stCondLst>
                            <p:childTnLst>
                              <p:par>
                                <p:cTn id="14" presetID="0" presetClass="path" presetSubtype="0" accel="50000" decel="50000" fill="hold" grpId="1" nodeType="afterEffect">
                                  <p:stCondLst>
                                    <p:cond delay="0"/>
                                  </p:stCondLst>
                                  <p:childTnLst>
                                    <p:animMotion origin="layout" path="M 0.05486 -0.00023 L 0.05486 -0.12884 L 0.10712 -0.12769 " pathEditMode="relative" rAng="0" ptsTypes="AAA">
                                      <p:cBhvr>
                                        <p:cTn id="15" dur="2000" fill="hold"/>
                                        <p:tgtEl>
                                          <p:spTgt spid="52"/>
                                        </p:tgtEl>
                                        <p:attrNameLst>
                                          <p:attrName>ppt_x</p:attrName>
                                          <p:attrName>ppt_y</p:attrName>
                                        </p:attrNameLst>
                                      </p:cBhvr>
                                      <p:rCtr x="26" y="-64"/>
                                    </p:animMotion>
                                  </p:childTnLst>
                                </p:cTn>
                              </p:par>
                              <p:par>
                                <p:cTn id="16" presetID="42" presetClass="path" presetSubtype="0" accel="50000" decel="50000" fill="hold" grpId="0" nodeType="withEffect">
                                  <p:stCondLst>
                                    <p:cond delay="0"/>
                                  </p:stCondLst>
                                  <p:iterate type="lt">
                                    <p:tmPct val="0"/>
                                  </p:iterate>
                                  <p:childTnLst>
                                    <p:animMotion origin="layout" path="M -0.00347 -0.00023 L -0.00347 0.4106 " pathEditMode="relative" rAng="0" ptsTypes="AA">
                                      <p:cBhvr>
                                        <p:cTn id="17" dur="2000" fill="hold"/>
                                        <p:tgtEl>
                                          <p:spTgt spid="53"/>
                                        </p:tgtEl>
                                        <p:attrNameLst>
                                          <p:attrName>ppt_x</p:attrName>
                                          <p:attrName>ppt_y</p:attrName>
                                        </p:attrNameLst>
                                      </p:cBhvr>
                                      <p:rCtr x="0" y="205"/>
                                    </p:animMotion>
                                  </p:childTnLst>
                                </p:cTn>
                              </p:par>
                            </p:childTnLst>
                          </p:cTn>
                        </p:par>
                        <p:par>
                          <p:cTn id="18" fill="hold">
                            <p:stCondLst>
                              <p:cond delay="6000"/>
                            </p:stCondLst>
                            <p:childTnLst>
                              <p:par>
                                <p:cTn id="19" presetID="3" presetClass="exit" presetSubtype="10" fill="hold" grpId="1" nodeType="afterEffect">
                                  <p:stCondLst>
                                    <p:cond delay="0"/>
                                  </p:stCondLst>
                                  <p:iterate type="lt">
                                    <p:tmPct val="0"/>
                                  </p:iterate>
                                  <p:childTnLst>
                                    <p:animEffect transition="out" filter="blinds(horizontal)">
                                      <p:cBhvr>
                                        <p:cTn id="20" dur="1000"/>
                                        <p:tgtEl>
                                          <p:spTgt spid="53"/>
                                        </p:tgtEl>
                                      </p:cBhvr>
                                    </p:animEffect>
                                    <p:set>
                                      <p:cBhvr>
                                        <p:cTn id="21" dur="1" fill="hold">
                                          <p:stCondLst>
                                            <p:cond delay="999"/>
                                          </p:stCondLst>
                                        </p:cTn>
                                        <p:tgtEl>
                                          <p:spTgt spid="53"/>
                                        </p:tgtEl>
                                        <p:attrNameLst>
                                          <p:attrName>style.visibility</p:attrName>
                                        </p:attrNameLst>
                                      </p:cBhvr>
                                      <p:to>
                                        <p:strVal val="hidden"/>
                                      </p:to>
                                    </p:set>
                                  </p:childTnLst>
                                </p:cTn>
                              </p:par>
                            </p:childTnLst>
                          </p:cTn>
                        </p:par>
                        <p:par>
                          <p:cTn id="22" fill="hold">
                            <p:stCondLst>
                              <p:cond delay="7000"/>
                            </p:stCondLst>
                            <p:childTnLst>
                              <p:par>
                                <p:cTn id="23" presetID="3" presetClass="entr" presetSubtype="10"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blinds(horizontal)">
                                      <p:cBhvr>
                                        <p:cTn id="25" dur="1000"/>
                                        <p:tgtEl>
                                          <p:spTgt spid="56"/>
                                        </p:tgtEl>
                                      </p:cBhvr>
                                    </p:animEffect>
                                  </p:childTnLst>
                                </p:cTn>
                              </p:par>
                            </p:childTnLst>
                          </p:cTn>
                        </p:par>
                        <p:par>
                          <p:cTn id="26" fill="hold">
                            <p:stCondLst>
                              <p:cond delay="8000"/>
                            </p:stCondLst>
                            <p:childTnLst>
                              <p:par>
                                <p:cTn id="27" presetID="27" presetClass="emph" presetSubtype="0" fill="hold" grpId="0" nodeType="afterEffect">
                                  <p:stCondLst>
                                    <p:cond delay="0"/>
                                  </p:stCondLst>
                                  <p:childTnLst>
                                    <p:animClr clrSpc="rgb" dir="cw">
                                      <p:cBhvr override="childStyle">
                                        <p:cTn id="28" dur="1000" autoRev="1" fill="hold"/>
                                        <p:tgtEl>
                                          <p:spTgt spid="24"/>
                                        </p:tgtEl>
                                        <p:attrNameLst>
                                          <p:attrName>style.color</p:attrName>
                                        </p:attrNameLst>
                                      </p:cBhvr>
                                      <p:to>
                                        <a:schemeClr val="bg1"/>
                                      </p:to>
                                    </p:animClr>
                                    <p:animClr clrSpc="rgb" dir="cw">
                                      <p:cBhvr>
                                        <p:cTn id="29" dur="1000" autoRev="1" fill="hold"/>
                                        <p:tgtEl>
                                          <p:spTgt spid="24"/>
                                        </p:tgtEl>
                                        <p:attrNameLst>
                                          <p:attrName>fillcolor</p:attrName>
                                        </p:attrNameLst>
                                      </p:cBhvr>
                                      <p:to>
                                        <a:schemeClr val="bg1"/>
                                      </p:to>
                                    </p:animClr>
                                    <p:set>
                                      <p:cBhvr>
                                        <p:cTn id="30" dur="1000" autoRev="1" fill="hold"/>
                                        <p:tgtEl>
                                          <p:spTgt spid="24"/>
                                        </p:tgtEl>
                                        <p:attrNameLst>
                                          <p:attrName>fill.type</p:attrName>
                                        </p:attrNameLst>
                                      </p:cBhvr>
                                      <p:to>
                                        <p:strVal val="solid"/>
                                      </p:to>
                                    </p:set>
                                    <p:set>
                                      <p:cBhvr>
                                        <p:cTn id="31" dur="1000" autoRev="1" fill="hold"/>
                                        <p:tgtEl>
                                          <p:spTgt spid="24"/>
                                        </p:tgtEl>
                                        <p:attrNameLst>
                                          <p:attrName>fill.on</p:attrName>
                                        </p:attrNameLst>
                                      </p:cBhvr>
                                      <p:to>
                                        <p:strVal val="true"/>
                                      </p:to>
                                    </p:set>
                                  </p:childTnLst>
                                </p:cTn>
                              </p:par>
                            </p:childTnLst>
                          </p:cTn>
                        </p:par>
                        <p:par>
                          <p:cTn id="32" fill="hold">
                            <p:stCondLst>
                              <p:cond delay="10000"/>
                            </p:stCondLst>
                            <p:childTnLst>
                              <p:par>
                                <p:cTn id="33" presetID="3" presetClass="exit" presetSubtype="10" fill="hold" grpId="2" nodeType="afterEffect">
                                  <p:stCondLst>
                                    <p:cond delay="0"/>
                                  </p:stCondLst>
                                  <p:childTnLst>
                                    <p:animEffect transition="out" filter="blinds(horizontal)">
                                      <p:cBhvr>
                                        <p:cTn id="34" dur="1000"/>
                                        <p:tgtEl>
                                          <p:spTgt spid="52"/>
                                        </p:tgtEl>
                                      </p:cBhvr>
                                    </p:animEffect>
                                    <p:set>
                                      <p:cBhvr>
                                        <p:cTn id="35" dur="1" fill="hold">
                                          <p:stCondLst>
                                            <p:cond delay="999"/>
                                          </p:stCondLst>
                                        </p:cTn>
                                        <p:tgtEl>
                                          <p:spTgt spid="52"/>
                                        </p:tgtEl>
                                        <p:attrNameLst>
                                          <p:attrName>style.visibility</p:attrName>
                                        </p:attrNameLst>
                                      </p:cBhvr>
                                      <p:to>
                                        <p:strVal val="hidden"/>
                                      </p:to>
                                    </p:set>
                                  </p:childTnLst>
                                </p:cTn>
                              </p:par>
                            </p:childTnLst>
                          </p:cTn>
                        </p:par>
                        <p:par>
                          <p:cTn id="36" fill="hold">
                            <p:stCondLst>
                              <p:cond delay="11000"/>
                            </p:stCondLst>
                            <p:childTnLst>
                              <p:par>
                                <p:cTn id="37" presetID="3" presetClass="entr" presetSubtype="1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blinds(horizontal)">
                                      <p:cBhvr>
                                        <p:cTn id="39" dur="1000"/>
                                        <p:tgtEl>
                                          <p:spTgt spid="58"/>
                                        </p:tgtEl>
                                      </p:cBhvr>
                                    </p:animEffect>
                                  </p:childTnLst>
                                </p:cTn>
                              </p:par>
                            </p:childTnLst>
                          </p:cTn>
                        </p:par>
                        <p:par>
                          <p:cTn id="40" fill="hold">
                            <p:stCondLst>
                              <p:cond delay="12000"/>
                            </p:stCondLst>
                            <p:childTnLst>
                              <p:par>
                                <p:cTn id="41" presetID="0" presetClass="path" presetSubtype="0" accel="50000" decel="50000" fill="hold" grpId="1" nodeType="afterEffect">
                                  <p:stCondLst>
                                    <p:cond delay="0"/>
                                  </p:stCondLst>
                                  <p:childTnLst>
                                    <p:animMotion origin="layout" path="M -0.00747 0.00116 L 0.55174 0.00231 L 0.61337 0.02544 L 0.61337 -0.14735 L -0.16528 -0.14758 L -0.16615 0.22207 " pathEditMode="relative" rAng="0" ptsTypes="AAAAAA">
                                      <p:cBhvr>
                                        <p:cTn id="42" dur="3000" fill="hold"/>
                                        <p:tgtEl>
                                          <p:spTgt spid="58"/>
                                        </p:tgtEl>
                                        <p:attrNameLst>
                                          <p:attrName>ppt_x</p:attrName>
                                          <p:attrName>ppt_y</p:attrName>
                                        </p:attrNameLst>
                                      </p:cBhvr>
                                      <p:rCtr x="231" y="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2" grpId="0"/>
      <p:bldP spid="52" grpId="1"/>
      <p:bldP spid="52" grpId="2"/>
      <p:bldP spid="53" grpId="0"/>
      <p:bldP spid="53" grpId="1"/>
      <p:bldP spid="53" grpId="2"/>
      <p:bldP spid="56" grpId="0"/>
      <p:bldP spid="58" grpId="0"/>
      <p:bldP spid="58"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28600" y="2754868"/>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PC</a:t>
            </a:r>
            <a:endParaRPr lang="zh-CN" altLang="en-US" dirty="0"/>
          </a:p>
        </p:txBody>
      </p:sp>
      <p:sp>
        <p:nvSpPr>
          <p:cNvPr id="6" name="矩形 5"/>
          <p:cNvSpPr/>
          <p:nvPr/>
        </p:nvSpPr>
        <p:spPr>
          <a:xfrm>
            <a:off x="13716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指令缓存</a:t>
            </a:r>
          </a:p>
        </p:txBody>
      </p:sp>
      <p:sp>
        <p:nvSpPr>
          <p:cNvPr id="24" name="任意多边形 23"/>
          <p:cNvSpPr/>
          <p:nvPr/>
        </p:nvSpPr>
        <p:spPr>
          <a:xfrm>
            <a:off x="1371600" y="773668"/>
            <a:ext cx="509587" cy="1614487"/>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加法器</a:t>
            </a:r>
          </a:p>
        </p:txBody>
      </p:sp>
      <p:sp>
        <p:nvSpPr>
          <p:cNvPr id="48" name="直角上箭头 47"/>
          <p:cNvSpPr/>
          <p:nvPr/>
        </p:nvSpPr>
        <p:spPr>
          <a:xfrm rot="16200000" flipV="1">
            <a:off x="800100" y="2411968"/>
            <a:ext cx="914400" cy="228600"/>
          </a:xfrm>
          <a:prstGeom prst="bentUpArrow">
            <a:avLst>
              <a:gd name="adj1" fmla="val 0"/>
              <a:gd name="adj2" fmla="val 25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5" idx="3"/>
          </p:cNvCxnSpPr>
          <p:nvPr/>
        </p:nvCxnSpPr>
        <p:spPr>
          <a:xfrm>
            <a:off x="990600" y="2983468"/>
            <a:ext cx="3810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66800" y="1078468"/>
            <a:ext cx="3048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 y="849868"/>
            <a:ext cx="228600" cy="369332"/>
          </a:xfrm>
          <a:prstGeom prst="rect">
            <a:avLst/>
          </a:prstGeom>
          <a:noFill/>
        </p:spPr>
        <p:txBody>
          <a:bodyPr wrap="square" rtlCol="0">
            <a:spAutoFit/>
          </a:bodyPr>
          <a:lstStyle/>
          <a:p>
            <a:r>
              <a:rPr lang="en-US" altLang="zh-CN" dirty="0"/>
              <a:t>4</a:t>
            </a:r>
            <a:endParaRPr lang="zh-CN" altLang="en-US" dirty="0"/>
          </a:p>
        </p:txBody>
      </p:sp>
      <p:sp>
        <p:nvSpPr>
          <p:cNvPr id="57" name="矩形 56"/>
          <p:cNvSpPr/>
          <p:nvPr/>
        </p:nvSpPr>
        <p:spPr>
          <a:xfrm>
            <a:off x="152400" y="5574267"/>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箭头连接符 64"/>
          <p:cNvCxnSpPr/>
          <p:nvPr/>
        </p:nvCxnSpPr>
        <p:spPr>
          <a:xfrm rot="5400000">
            <a:off x="1181497" y="5002371"/>
            <a:ext cx="11430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43200" y="1676400"/>
            <a:ext cx="1524000" cy="336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p:nvPr/>
        </p:nvCxnSpPr>
        <p:spPr>
          <a:xfrm rot="5400000" flipH="1" flipV="1">
            <a:off x="800100" y="4088368"/>
            <a:ext cx="29718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286000" y="2602468"/>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286000" y="3276600"/>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等腰三角形 77"/>
          <p:cNvSpPr/>
          <p:nvPr/>
        </p:nvSpPr>
        <p:spPr>
          <a:xfrm rot="5400000">
            <a:off x="4802124" y="21437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5400000">
            <a:off x="4802124" y="42011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肘形连接符 80"/>
          <p:cNvCxnSpPr/>
          <p:nvPr/>
        </p:nvCxnSpPr>
        <p:spPr>
          <a:xfrm>
            <a:off x="1905000" y="1535668"/>
            <a:ext cx="3200400" cy="609600"/>
          </a:xfrm>
          <a:prstGeom prst="bentConnector3">
            <a:avLst>
              <a:gd name="adj1" fmla="val 8389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67200" y="25262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267200" y="42788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任意多边形 99"/>
          <p:cNvSpPr/>
          <p:nvPr/>
        </p:nvSpPr>
        <p:spPr>
          <a:xfrm>
            <a:off x="5867400" y="1992868"/>
            <a:ext cx="609600" cy="2895600"/>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运算器</a:t>
            </a:r>
          </a:p>
        </p:txBody>
      </p:sp>
      <p:cxnSp>
        <p:nvCxnSpPr>
          <p:cNvPr id="102" name="直接箭头连接符 101"/>
          <p:cNvCxnSpPr>
            <a:stCxn id="78" idx="0"/>
          </p:cNvCxnSpPr>
          <p:nvPr/>
        </p:nvCxnSpPr>
        <p:spPr>
          <a:xfrm>
            <a:off x="5559552" y="2370820"/>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562600" y="4431268"/>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0104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数据缓存</a:t>
            </a:r>
          </a:p>
        </p:txBody>
      </p:sp>
      <p:cxnSp>
        <p:nvCxnSpPr>
          <p:cNvPr id="107" name="直接箭头连接符 106"/>
          <p:cNvCxnSpPr>
            <a:endCxn id="105" idx="1"/>
          </p:cNvCxnSpPr>
          <p:nvPr/>
        </p:nvCxnSpPr>
        <p:spPr>
          <a:xfrm>
            <a:off x="6477000" y="3516868"/>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rot="5400000">
            <a:off x="6783324" y="1457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箭头连接符 111"/>
          <p:cNvCxnSpPr/>
          <p:nvPr/>
        </p:nvCxnSpPr>
        <p:spPr>
          <a:xfrm>
            <a:off x="4572000" y="1535668"/>
            <a:ext cx="2514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5906294" y="2716768"/>
            <a:ext cx="1599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705600" y="1916668"/>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0" idx="0"/>
          </p:cNvCxnSpPr>
          <p:nvPr/>
        </p:nvCxnSpPr>
        <p:spPr>
          <a:xfrm>
            <a:off x="7540752" y="1685020"/>
            <a:ext cx="3078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flipH="1" flipV="1">
            <a:off x="7277100" y="1116568"/>
            <a:ext cx="1143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a:off x="609600" y="545068"/>
            <a:ext cx="7239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5" idx="0"/>
          </p:cNvCxnSpPr>
          <p:nvPr/>
        </p:nvCxnSpPr>
        <p:spPr>
          <a:xfrm rot="5400000">
            <a:off x="-495300" y="1649968"/>
            <a:ext cx="2209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a:off x="3505200" y="5345668"/>
            <a:ext cx="518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68" idx="2"/>
          </p:cNvCxnSpPr>
          <p:nvPr/>
        </p:nvCxnSpPr>
        <p:spPr>
          <a:xfrm rot="5400000" flipH="1" flipV="1">
            <a:off x="3352006" y="5193268"/>
            <a:ext cx="305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4001294" y="4697968"/>
            <a:ext cx="837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419600" y="5117068"/>
            <a:ext cx="2971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05" idx="2"/>
          </p:cNvCxnSpPr>
          <p:nvPr/>
        </p:nvCxnSpPr>
        <p:spPr>
          <a:xfrm rot="5400000" flipH="1" flipV="1">
            <a:off x="7047706" y="4774168"/>
            <a:ext cx="686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等腰三角形 179"/>
          <p:cNvSpPr/>
          <p:nvPr/>
        </p:nvSpPr>
        <p:spPr>
          <a:xfrm rot="5400000">
            <a:off x="7773924" y="2219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p:nvPr/>
        </p:nvCxnSpPr>
        <p:spPr>
          <a:xfrm>
            <a:off x="7772400" y="2831068"/>
            <a:ext cx="304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80" idx="3"/>
          </p:cNvCxnSpPr>
          <p:nvPr/>
        </p:nvCxnSpPr>
        <p:spPr>
          <a:xfrm flipV="1">
            <a:off x="6705600" y="2447020"/>
            <a:ext cx="1371600"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5400000">
            <a:off x="7658100" y="1878568"/>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7848600" y="2069068"/>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0"/>
          </p:cNvCxnSpPr>
          <p:nvPr/>
        </p:nvCxnSpPr>
        <p:spPr>
          <a:xfrm>
            <a:off x="8531352" y="2447020"/>
            <a:ext cx="1554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7239000" y="3897868"/>
            <a:ext cx="2895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4419600" y="2526268"/>
            <a:ext cx="466794" cy="369332"/>
          </a:xfrm>
          <a:prstGeom prst="rect">
            <a:avLst/>
          </a:prstGeom>
          <a:noFill/>
        </p:spPr>
        <p:txBody>
          <a:bodyPr wrap="none" rtlCol="0">
            <a:spAutoFit/>
          </a:bodyPr>
          <a:lstStyle/>
          <a:p>
            <a:r>
              <a:rPr lang="en-US" altLang="zh-CN" dirty="0"/>
              <a:t>Rs</a:t>
            </a:r>
            <a:endParaRPr lang="zh-CN" altLang="en-US" dirty="0"/>
          </a:p>
        </p:txBody>
      </p:sp>
      <p:sp>
        <p:nvSpPr>
          <p:cNvPr id="204" name="TextBox 203"/>
          <p:cNvSpPr txBox="1"/>
          <p:nvPr/>
        </p:nvSpPr>
        <p:spPr>
          <a:xfrm>
            <a:off x="4419600" y="3897868"/>
            <a:ext cx="415498" cy="369332"/>
          </a:xfrm>
          <a:prstGeom prst="rect">
            <a:avLst/>
          </a:prstGeom>
          <a:noFill/>
        </p:spPr>
        <p:txBody>
          <a:bodyPr wrap="none" rtlCol="0">
            <a:spAutoFit/>
          </a:bodyPr>
          <a:lstStyle/>
          <a:p>
            <a:r>
              <a:rPr lang="en-US" altLang="zh-CN" dirty="0" err="1"/>
              <a:t>Rt</a:t>
            </a:r>
            <a:endParaRPr lang="zh-CN" altLang="en-US" dirty="0"/>
          </a:p>
        </p:txBody>
      </p:sp>
      <p:sp>
        <p:nvSpPr>
          <p:cNvPr id="205" name="TextBox 204"/>
          <p:cNvSpPr txBox="1"/>
          <p:nvPr/>
        </p:nvSpPr>
        <p:spPr>
          <a:xfrm>
            <a:off x="2971800" y="5040868"/>
            <a:ext cx="479618" cy="369332"/>
          </a:xfrm>
          <a:prstGeom prst="rect">
            <a:avLst/>
          </a:prstGeom>
          <a:noFill/>
        </p:spPr>
        <p:txBody>
          <a:bodyPr wrap="none" rtlCol="0">
            <a:spAutoFit/>
          </a:bodyPr>
          <a:lstStyle/>
          <a:p>
            <a:r>
              <a:rPr lang="en-US" altLang="zh-CN" dirty="0"/>
              <a:t>Rd</a:t>
            </a:r>
            <a:endParaRPr lang="zh-CN" altLang="en-US" dirty="0"/>
          </a:p>
        </p:txBody>
      </p:sp>
      <p:sp>
        <p:nvSpPr>
          <p:cNvPr id="206" name="TextBox 205"/>
          <p:cNvSpPr txBox="1"/>
          <p:nvPr/>
        </p:nvSpPr>
        <p:spPr>
          <a:xfrm>
            <a:off x="4038600" y="5802868"/>
            <a:ext cx="633507" cy="369332"/>
          </a:xfrm>
          <a:prstGeom prst="rect">
            <a:avLst/>
          </a:prstGeom>
          <a:noFill/>
        </p:spPr>
        <p:txBody>
          <a:bodyPr wrap="none" rtlCol="0">
            <a:spAutoFit/>
          </a:bodyPr>
          <a:lstStyle/>
          <a:p>
            <a:r>
              <a:rPr lang="en-US" altLang="zh-CN" dirty="0" err="1"/>
              <a:t>Imm</a:t>
            </a:r>
            <a:endParaRPr lang="zh-CN" altLang="en-US" dirty="0"/>
          </a:p>
        </p:txBody>
      </p:sp>
      <p:cxnSp>
        <p:nvCxnSpPr>
          <p:cNvPr id="223" name="直接箭头连接符 222"/>
          <p:cNvCxnSpPr/>
          <p:nvPr/>
        </p:nvCxnSpPr>
        <p:spPr>
          <a:xfrm>
            <a:off x="2286000" y="3960812"/>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66800" y="6248400"/>
            <a:ext cx="6583854" cy="369332"/>
          </a:xfrm>
          <a:prstGeom prst="rect">
            <a:avLst/>
          </a:prstGeom>
          <a:noFill/>
        </p:spPr>
        <p:txBody>
          <a:bodyPr wrap="none" rtlCol="0">
            <a:spAutoFit/>
          </a:bodyPr>
          <a:lstStyle/>
          <a:p>
            <a:r>
              <a:rPr lang="zh-CN" altLang="en-US" dirty="0"/>
              <a:t>执行指令</a:t>
            </a:r>
            <a:r>
              <a:rPr lang="en-US" altLang="zh-CN" dirty="0" err="1"/>
              <a:t>addi</a:t>
            </a:r>
            <a:r>
              <a:rPr lang="en-US" altLang="zh-CN" dirty="0"/>
              <a:t> $s0, $s1, 5  </a:t>
            </a:r>
            <a:r>
              <a:rPr lang="zh-CN" altLang="en-US" dirty="0"/>
              <a:t>从寄存器堆读（</a:t>
            </a:r>
            <a:r>
              <a:rPr lang="en-US" altLang="zh-CN" dirty="0"/>
              <a:t>RD</a:t>
            </a:r>
            <a:r>
              <a:rPr lang="zh-CN" altLang="en-US" dirty="0"/>
              <a:t>）、运算（</a:t>
            </a:r>
            <a:r>
              <a:rPr lang="en-US" altLang="zh-CN" dirty="0"/>
              <a:t>ALU</a:t>
            </a:r>
            <a:r>
              <a:rPr lang="zh-CN" altLang="en-US" dirty="0"/>
              <a:t>）</a:t>
            </a:r>
          </a:p>
        </p:txBody>
      </p:sp>
      <p:sp>
        <p:nvSpPr>
          <p:cNvPr id="53" name="TextBox 52"/>
          <p:cNvSpPr txBox="1"/>
          <p:nvPr/>
        </p:nvSpPr>
        <p:spPr>
          <a:xfrm>
            <a:off x="76200" y="5562600"/>
            <a:ext cx="914400" cy="338554"/>
          </a:xfrm>
          <a:prstGeom prst="rect">
            <a:avLst/>
          </a:prstGeom>
          <a:noFill/>
        </p:spPr>
        <p:txBody>
          <a:bodyPr wrap="square" rtlCol="0">
            <a:spAutoFit/>
          </a:bodyPr>
          <a:lstStyle/>
          <a:p>
            <a:r>
              <a:rPr lang="en-US" altLang="zh-CN" sz="1600" dirty="0"/>
              <a:t>001000</a:t>
            </a:r>
            <a:endParaRPr lang="zh-CN" altLang="en-US" sz="1600" dirty="0"/>
          </a:p>
        </p:txBody>
      </p:sp>
      <p:sp>
        <p:nvSpPr>
          <p:cNvPr id="56" name="TextBox 55"/>
          <p:cNvSpPr txBox="1"/>
          <p:nvPr/>
        </p:nvSpPr>
        <p:spPr>
          <a:xfrm>
            <a:off x="798445" y="5562600"/>
            <a:ext cx="801755" cy="338554"/>
          </a:xfrm>
          <a:prstGeom prst="rect">
            <a:avLst/>
          </a:prstGeom>
          <a:noFill/>
        </p:spPr>
        <p:txBody>
          <a:bodyPr wrap="square" rtlCol="0">
            <a:spAutoFit/>
          </a:bodyPr>
          <a:lstStyle/>
          <a:p>
            <a:r>
              <a:rPr lang="en-US" altLang="zh-CN" sz="1600" dirty="0"/>
              <a:t>10001</a:t>
            </a:r>
            <a:endParaRPr lang="zh-CN" altLang="en-US" sz="1600" dirty="0"/>
          </a:p>
        </p:txBody>
      </p:sp>
      <p:sp>
        <p:nvSpPr>
          <p:cNvPr id="58" name="TextBox 57"/>
          <p:cNvSpPr txBox="1"/>
          <p:nvPr/>
        </p:nvSpPr>
        <p:spPr>
          <a:xfrm>
            <a:off x="1371600" y="5562600"/>
            <a:ext cx="838200" cy="338554"/>
          </a:xfrm>
          <a:prstGeom prst="rect">
            <a:avLst/>
          </a:prstGeom>
          <a:noFill/>
        </p:spPr>
        <p:txBody>
          <a:bodyPr wrap="square" rtlCol="0">
            <a:spAutoFit/>
          </a:bodyPr>
          <a:lstStyle/>
          <a:p>
            <a:r>
              <a:rPr lang="en-US" altLang="zh-CN" sz="1600" dirty="0"/>
              <a:t>10000</a:t>
            </a:r>
            <a:endParaRPr lang="zh-CN" altLang="en-US" sz="1600" dirty="0"/>
          </a:p>
        </p:txBody>
      </p:sp>
      <p:sp>
        <p:nvSpPr>
          <p:cNvPr id="59" name="TextBox 58"/>
          <p:cNvSpPr txBox="1"/>
          <p:nvPr/>
        </p:nvSpPr>
        <p:spPr>
          <a:xfrm>
            <a:off x="1981200" y="5562600"/>
            <a:ext cx="2057400" cy="338554"/>
          </a:xfrm>
          <a:prstGeom prst="rect">
            <a:avLst/>
          </a:prstGeom>
          <a:noFill/>
        </p:spPr>
        <p:txBody>
          <a:bodyPr wrap="square" rtlCol="0">
            <a:spAutoFit/>
          </a:bodyPr>
          <a:lstStyle/>
          <a:p>
            <a:r>
              <a:rPr lang="en-US" altLang="zh-CN" sz="1600" dirty="0"/>
              <a:t>0000000000000101</a:t>
            </a:r>
            <a:endParaRPr lang="zh-CN" altLang="en-US" sz="1600" dirty="0"/>
          </a:p>
        </p:txBody>
      </p:sp>
      <p:cxnSp>
        <p:nvCxnSpPr>
          <p:cNvPr id="77" name="肘形连接符 76"/>
          <p:cNvCxnSpPr>
            <a:stCxn id="57" idx="3"/>
          </p:cNvCxnSpPr>
          <p:nvPr/>
        </p:nvCxnSpPr>
        <p:spPr>
          <a:xfrm flipV="1">
            <a:off x="3962400" y="4659869"/>
            <a:ext cx="1143000" cy="1104898"/>
          </a:xfrm>
          <a:prstGeom prst="bentConnector3">
            <a:avLst>
              <a:gd name="adj1" fmla="val 58348"/>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7" name="表格 86"/>
          <p:cNvGraphicFramePr>
            <a:graphicFrameLocks noGrp="1"/>
          </p:cNvGraphicFramePr>
          <p:nvPr/>
        </p:nvGraphicFramePr>
        <p:xfrm>
          <a:off x="2743200" y="1676400"/>
          <a:ext cx="1524000" cy="333248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00025">
                <a:tc>
                  <a:txBody>
                    <a:bodyPr/>
                    <a:lstStyle/>
                    <a:p>
                      <a:pPr algn="ctr">
                        <a:lnSpc>
                          <a:spcPts val="1575"/>
                        </a:lnSpc>
                        <a:spcAft>
                          <a:spcPts val="0"/>
                        </a:spcAft>
                      </a:pPr>
                      <a:r>
                        <a:rPr lang="en-US" sz="1400" kern="100" dirty="0">
                          <a:solidFill>
                            <a:srgbClr val="000000"/>
                          </a:solidFill>
                          <a:latin typeface="Consolas"/>
                          <a:cs typeface="Courier New"/>
                        </a:rPr>
                        <a:t>$0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$16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a:lnSpc>
                          <a:spcPts val="1575"/>
                        </a:lnSpc>
                        <a:spcAft>
                          <a:spcPts val="0"/>
                        </a:spcAft>
                      </a:pPr>
                      <a:r>
                        <a:rPr lang="en-US" sz="1400" kern="100" dirty="0">
                          <a:solidFill>
                            <a:srgbClr val="000000"/>
                          </a:solidFill>
                          <a:latin typeface="Consolas"/>
                          <a:cs typeface="Courier New"/>
                        </a:rPr>
                        <a:t>$1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a:lnSpc>
                          <a:spcPts val="1575"/>
                        </a:lnSpc>
                        <a:spcAft>
                          <a:spcPts val="0"/>
                        </a:spcAft>
                      </a:pPr>
                      <a:r>
                        <a:rPr lang="en-US" sz="1400" kern="100" dirty="0">
                          <a:solidFill>
                            <a:srgbClr val="000000"/>
                          </a:solidFill>
                          <a:latin typeface="Consolas"/>
                          <a:cs typeface="Courier New"/>
                        </a:rPr>
                        <a:t>$2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algn="ctr">
                        <a:lnSpc>
                          <a:spcPts val="1575"/>
                        </a:lnSpc>
                        <a:spcAft>
                          <a:spcPts val="0"/>
                        </a:spcAft>
                      </a:pPr>
                      <a:r>
                        <a:rPr lang="en-US" sz="1400" kern="100">
                          <a:solidFill>
                            <a:srgbClr val="000000"/>
                          </a:solidFill>
                          <a:latin typeface="Consolas"/>
                          <a:cs typeface="Courier New"/>
                        </a:rPr>
                        <a:t>$3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$19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ctr">
                        <a:lnSpc>
                          <a:spcPts val="1575"/>
                        </a:lnSpc>
                        <a:spcAft>
                          <a:spcPts val="0"/>
                        </a:spcAft>
                      </a:pPr>
                      <a:r>
                        <a:rPr lang="en-US" sz="1400" kern="100">
                          <a:solidFill>
                            <a:srgbClr val="000000"/>
                          </a:solidFill>
                          <a:latin typeface="Consolas"/>
                          <a:cs typeface="Courier New"/>
                        </a:rPr>
                        <a:t>$4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algn="ctr">
                        <a:lnSpc>
                          <a:spcPts val="1575"/>
                        </a:lnSpc>
                        <a:spcAft>
                          <a:spcPts val="0"/>
                        </a:spcAft>
                      </a:pPr>
                      <a:r>
                        <a:rPr lang="en-US" sz="1400" kern="100">
                          <a:solidFill>
                            <a:srgbClr val="000000"/>
                          </a:solidFill>
                          <a:latin typeface="Consolas"/>
                          <a:cs typeface="Courier New"/>
                        </a:rPr>
                        <a:t>$5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$21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algn="ctr">
                        <a:lnSpc>
                          <a:spcPts val="1575"/>
                        </a:lnSpc>
                        <a:spcAft>
                          <a:spcPts val="0"/>
                        </a:spcAft>
                      </a:pPr>
                      <a:r>
                        <a:rPr lang="en-US" sz="1400" kern="100">
                          <a:solidFill>
                            <a:srgbClr val="000000"/>
                          </a:solidFill>
                          <a:latin typeface="Consolas"/>
                          <a:cs typeface="Courier New"/>
                        </a:rPr>
                        <a:t>$6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$22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0025">
                <a:tc>
                  <a:txBody>
                    <a:bodyPr/>
                    <a:lstStyle/>
                    <a:p>
                      <a:pPr algn="ctr">
                        <a:lnSpc>
                          <a:spcPts val="1575"/>
                        </a:lnSpc>
                        <a:spcAft>
                          <a:spcPts val="0"/>
                        </a:spcAft>
                      </a:pPr>
                      <a:r>
                        <a:rPr lang="en-US" sz="1400" kern="100">
                          <a:solidFill>
                            <a:srgbClr val="000000"/>
                          </a:solidFill>
                          <a:latin typeface="Consolas"/>
                          <a:cs typeface="Courier New"/>
                        </a:rPr>
                        <a:t>$7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0025">
                <a:tc>
                  <a:txBody>
                    <a:bodyPr/>
                    <a:lstStyle/>
                    <a:p>
                      <a:pPr algn="ctr">
                        <a:lnSpc>
                          <a:spcPts val="1575"/>
                        </a:lnSpc>
                        <a:spcAft>
                          <a:spcPts val="0"/>
                        </a:spcAft>
                      </a:pPr>
                      <a:r>
                        <a:rPr lang="en-US" sz="1400" kern="100">
                          <a:solidFill>
                            <a:srgbClr val="000000"/>
                          </a:solidFill>
                          <a:latin typeface="Consolas"/>
                          <a:cs typeface="Courier New"/>
                        </a:rPr>
                        <a:t>$8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0025">
                <a:tc>
                  <a:txBody>
                    <a:bodyPr/>
                    <a:lstStyle/>
                    <a:p>
                      <a:pPr algn="ctr">
                        <a:lnSpc>
                          <a:spcPts val="1575"/>
                        </a:lnSpc>
                        <a:spcAft>
                          <a:spcPts val="0"/>
                        </a:spcAft>
                      </a:pPr>
                      <a:r>
                        <a:rPr lang="en-US" sz="1400" kern="100">
                          <a:solidFill>
                            <a:srgbClr val="000000"/>
                          </a:solidFill>
                          <a:latin typeface="Consolas"/>
                          <a:cs typeface="Courier New"/>
                        </a:rPr>
                        <a:t>$9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0025">
                <a:tc>
                  <a:txBody>
                    <a:bodyPr/>
                    <a:lstStyle/>
                    <a:p>
                      <a:pPr algn="ctr">
                        <a:lnSpc>
                          <a:spcPts val="1575"/>
                        </a:lnSpc>
                        <a:spcAft>
                          <a:spcPts val="0"/>
                        </a:spcAft>
                      </a:pPr>
                      <a:r>
                        <a:rPr lang="en-US" sz="1400" kern="100">
                          <a:solidFill>
                            <a:srgbClr val="000000"/>
                          </a:solidFill>
                          <a:latin typeface="Consolas"/>
                          <a:cs typeface="Courier New"/>
                        </a:rPr>
                        <a:t>$10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0025">
                <a:tc>
                  <a:txBody>
                    <a:bodyPr/>
                    <a:lstStyle/>
                    <a:p>
                      <a:pPr algn="ctr">
                        <a:lnSpc>
                          <a:spcPts val="1575"/>
                        </a:lnSpc>
                        <a:spcAft>
                          <a:spcPts val="0"/>
                        </a:spcAft>
                      </a:pPr>
                      <a:r>
                        <a:rPr lang="en-US" sz="1400" kern="100">
                          <a:solidFill>
                            <a:srgbClr val="000000"/>
                          </a:solidFill>
                          <a:latin typeface="Consolas"/>
                          <a:cs typeface="Courier New"/>
                        </a:rPr>
                        <a:t>$11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$27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0025">
                <a:tc>
                  <a:txBody>
                    <a:bodyPr/>
                    <a:lstStyle/>
                    <a:p>
                      <a:pPr algn="ctr">
                        <a:lnSpc>
                          <a:spcPts val="1575"/>
                        </a:lnSpc>
                        <a:spcAft>
                          <a:spcPts val="0"/>
                        </a:spcAft>
                      </a:pPr>
                      <a:r>
                        <a:rPr lang="en-US" sz="1400" kern="100">
                          <a:solidFill>
                            <a:srgbClr val="000000"/>
                          </a:solidFill>
                          <a:latin typeface="Consolas"/>
                          <a:cs typeface="Courier New"/>
                        </a:rPr>
                        <a:t>$12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$28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0025">
                <a:tc>
                  <a:txBody>
                    <a:bodyPr/>
                    <a:lstStyle/>
                    <a:p>
                      <a:pPr algn="ctr">
                        <a:lnSpc>
                          <a:spcPts val="1575"/>
                        </a:lnSpc>
                        <a:spcAft>
                          <a:spcPts val="0"/>
                        </a:spcAft>
                      </a:pPr>
                      <a:r>
                        <a:rPr lang="en-US" sz="1400" kern="100">
                          <a:solidFill>
                            <a:srgbClr val="000000"/>
                          </a:solidFill>
                          <a:latin typeface="Consolas"/>
                          <a:cs typeface="Courier New"/>
                        </a:rPr>
                        <a:t>$13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ctr">
                        <a:lnSpc>
                          <a:spcPts val="1575"/>
                        </a:lnSpc>
                        <a:spcAft>
                          <a:spcPts val="0"/>
                        </a:spcAft>
                      </a:pPr>
                      <a:r>
                        <a:rPr lang="en-US" sz="1400" kern="100">
                          <a:solidFill>
                            <a:srgbClr val="000000"/>
                          </a:solidFill>
                          <a:latin typeface="Consolas"/>
                          <a:cs typeface="Courier New"/>
                        </a:rPr>
                        <a:t>$14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$30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0025">
                <a:tc>
                  <a:txBody>
                    <a:bodyPr/>
                    <a:lstStyle/>
                    <a:p>
                      <a:pPr algn="ctr">
                        <a:lnSpc>
                          <a:spcPts val="1575"/>
                        </a:lnSpc>
                        <a:spcAft>
                          <a:spcPts val="0"/>
                        </a:spcAft>
                      </a:pPr>
                      <a:r>
                        <a:rPr lang="en-US" sz="1400" kern="100">
                          <a:solidFill>
                            <a:srgbClr val="000000"/>
                          </a:solidFill>
                          <a:latin typeface="Consolas"/>
                          <a:cs typeface="Courier New"/>
                        </a:rPr>
                        <a:t>$15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$31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89" name="TextBox 88"/>
          <p:cNvSpPr txBox="1"/>
          <p:nvPr/>
        </p:nvSpPr>
        <p:spPr>
          <a:xfrm>
            <a:off x="3429000" y="1828800"/>
            <a:ext cx="979755" cy="307777"/>
          </a:xfrm>
          <a:prstGeom prst="rect">
            <a:avLst/>
          </a:prstGeom>
          <a:noFill/>
        </p:spPr>
        <p:txBody>
          <a:bodyPr wrap="none" rtlCol="0">
            <a:spAutoFit/>
          </a:bodyPr>
          <a:lstStyle/>
          <a:p>
            <a:r>
              <a:rPr lang="en-US" altLang="zh-CN" sz="1400" dirty="0"/>
              <a:t>00000001</a:t>
            </a:r>
            <a:endParaRPr lang="zh-CN" altLang="en-US" sz="1400" dirty="0"/>
          </a:p>
        </p:txBody>
      </p:sp>
      <p:sp>
        <p:nvSpPr>
          <p:cNvPr id="95" name="TextBox 94"/>
          <p:cNvSpPr txBox="1"/>
          <p:nvPr/>
        </p:nvSpPr>
        <p:spPr>
          <a:xfrm>
            <a:off x="6019800" y="3276600"/>
            <a:ext cx="990600" cy="307777"/>
          </a:xfrm>
          <a:prstGeom prst="rect">
            <a:avLst/>
          </a:prstGeom>
          <a:noFill/>
        </p:spPr>
        <p:txBody>
          <a:bodyPr wrap="square" rtlCol="0">
            <a:spAutoFit/>
          </a:bodyPr>
          <a:lstStyle/>
          <a:p>
            <a:r>
              <a:rPr lang="en-US" altLang="zh-CN" sz="1400" dirty="0"/>
              <a:t>00000006</a:t>
            </a:r>
            <a:endParaRPr lang="zh-CN" altLang="en-US" sz="1400" dirty="0"/>
          </a:p>
        </p:txBody>
      </p:sp>
      <p:sp>
        <p:nvSpPr>
          <p:cNvPr id="96" name="TextBox 95"/>
          <p:cNvSpPr txBox="1"/>
          <p:nvPr/>
        </p:nvSpPr>
        <p:spPr>
          <a:xfrm>
            <a:off x="798445" y="5562600"/>
            <a:ext cx="801755" cy="338554"/>
          </a:xfrm>
          <a:prstGeom prst="rect">
            <a:avLst/>
          </a:prstGeom>
          <a:noFill/>
        </p:spPr>
        <p:txBody>
          <a:bodyPr wrap="square" rtlCol="0">
            <a:spAutoFit/>
          </a:bodyPr>
          <a:lstStyle/>
          <a:p>
            <a:r>
              <a:rPr lang="en-US" altLang="zh-CN" sz="1600" dirty="0"/>
              <a:t>10001</a:t>
            </a:r>
            <a:endParaRPr lang="zh-CN" altLang="en-US" sz="1600" dirty="0"/>
          </a:p>
        </p:txBody>
      </p:sp>
      <p:sp>
        <p:nvSpPr>
          <p:cNvPr id="97" name="TextBox 96"/>
          <p:cNvSpPr txBox="1"/>
          <p:nvPr/>
        </p:nvSpPr>
        <p:spPr>
          <a:xfrm>
            <a:off x="1371600" y="5562600"/>
            <a:ext cx="685800" cy="338554"/>
          </a:xfrm>
          <a:prstGeom prst="rect">
            <a:avLst/>
          </a:prstGeom>
          <a:noFill/>
        </p:spPr>
        <p:txBody>
          <a:bodyPr wrap="square" rtlCol="0">
            <a:spAutoFit/>
          </a:bodyPr>
          <a:lstStyle/>
          <a:p>
            <a:r>
              <a:rPr lang="en-US" altLang="zh-CN" sz="1600" dirty="0"/>
              <a:t>100</a:t>
            </a:r>
            <a:endParaRPr lang="zh-CN" altLang="en-US" sz="1600" dirty="0"/>
          </a:p>
        </p:txBody>
      </p:sp>
      <p:sp>
        <p:nvSpPr>
          <p:cNvPr id="98" name="TextBox 97"/>
          <p:cNvSpPr txBox="1"/>
          <p:nvPr/>
        </p:nvSpPr>
        <p:spPr>
          <a:xfrm>
            <a:off x="3657600" y="1828800"/>
            <a:ext cx="685800" cy="307777"/>
          </a:xfrm>
          <a:prstGeom prst="rect">
            <a:avLst/>
          </a:prstGeom>
          <a:noFill/>
        </p:spPr>
        <p:txBody>
          <a:bodyPr wrap="square" rtlCol="0">
            <a:spAutoFit/>
          </a:bodyPr>
          <a:lstStyle/>
          <a:p>
            <a:r>
              <a:rPr lang="en-US" altLang="zh-CN" sz="1400" dirty="0">
                <a:latin typeface="Consolas" pitchFamily="49" charset="0"/>
              </a:rPr>
              <a:t>$17</a:t>
            </a:r>
            <a:endParaRPr lang="zh-CN" altLang="en-US" sz="1400" dirty="0">
              <a:latin typeface="Consolas" pitchFamily="49" charset="0"/>
            </a:endParaRPr>
          </a:p>
        </p:txBody>
      </p:sp>
      <p:sp>
        <p:nvSpPr>
          <p:cNvPr id="99" name="TextBox 98"/>
          <p:cNvSpPr txBox="1"/>
          <p:nvPr/>
        </p:nvSpPr>
        <p:spPr>
          <a:xfrm>
            <a:off x="3657600" y="2057400"/>
            <a:ext cx="685800" cy="307777"/>
          </a:xfrm>
          <a:prstGeom prst="rect">
            <a:avLst/>
          </a:prstGeom>
          <a:noFill/>
        </p:spPr>
        <p:txBody>
          <a:bodyPr wrap="square" rtlCol="0">
            <a:spAutoFit/>
          </a:bodyPr>
          <a:lstStyle/>
          <a:p>
            <a:r>
              <a:rPr lang="en-US" altLang="zh-CN" sz="1400" dirty="0">
                <a:latin typeface="Consolas" pitchFamily="49" charset="0"/>
              </a:rPr>
              <a:t>$18</a:t>
            </a:r>
            <a:endParaRPr lang="zh-CN" altLang="en-US" sz="1400" dirty="0">
              <a:latin typeface="Consolas" pitchFamily="49" charset="0"/>
            </a:endParaRPr>
          </a:p>
        </p:txBody>
      </p:sp>
      <p:sp>
        <p:nvSpPr>
          <p:cNvPr id="69" name="TextBox 68"/>
          <p:cNvSpPr txBox="1"/>
          <p:nvPr/>
        </p:nvSpPr>
        <p:spPr>
          <a:xfrm>
            <a:off x="1981200" y="5562600"/>
            <a:ext cx="2057400" cy="338554"/>
          </a:xfrm>
          <a:prstGeom prst="rect">
            <a:avLst/>
          </a:prstGeom>
          <a:noFill/>
        </p:spPr>
        <p:txBody>
          <a:bodyPr wrap="square" rtlCol="0">
            <a:spAutoFit/>
          </a:bodyPr>
          <a:lstStyle/>
          <a:p>
            <a:r>
              <a:rPr lang="en-US" altLang="zh-CN" sz="1600" dirty="0"/>
              <a:t>0000000000000101</a:t>
            </a:r>
            <a:endParaRPr lang="zh-CN" altLang="en-US" sz="1600" dirty="0"/>
          </a:p>
        </p:txBody>
      </p:sp>
      <p:sp>
        <p:nvSpPr>
          <p:cNvPr id="72" name="TextBox 71"/>
          <p:cNvSpPr txBox="1"/>
          <p:nvPr/>
        </p:nvSpPr>
        <p:spPr>
          <a:xfrm>
            <a:off x="4191000" y="5562600"/>
            <a:ext cx="990600" cy="307777"/>
          </a:xfrm>
          <a:prstGeom prst="rect">
            <a:avLst/>
          </a:prstGeom>
          <a:noFill/>
        </p:spPr>
        <p:txBody>
          <a:bodyPr wrap="square" rtlCol="0">
            <a:spAutoFit/>
          </a:bodyPr>
          <a:lstStyle/>
          <a:p>
            <a:r>
              <a:rPr lang="en-US" altLang="zh-CN" sz="1400" dirty="0"/>
              <a:t>00000005</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iterate type="lt">
                                    <p:tmPct val="0"/>
                                  </p:iterate>
                                  <p:childTnLst>
                                    <p:animEffect transition="out" filter="fade">
                                      <p:cBhvr>
                                        <p:cTn id="6" dur="1000" tmFilter="0, 0; .2, .5; .8, .5; 1, 0"/>
                                        <p:tgtEl>
                                          <p:spTgt spid="53"/>
                                        </p:tgtEl>
                                      </p:cBhvr>
                                    </p:animEffect>
                                    <p:animScale>
                                      <p:cBhvr>
                                        <p:cTn id="7" dur="500" autoRev="1" fill="hold"/>
                                        <p:tgtEl>
                                          <p:spTgt spid="53"/>
                                        </p:tgtEl>
                                      </p:cBhvr>
                                      <p:by x="105000" y="105000"/>
                                    </p:animScale>
                                  </p:childTnLst>
                                </p:cTn>
                              </p:par>
                            </p:childTnLst>
                          </p:cTn>
                        </p:par>
                        <p:par>
                          <p:cTn id="8" fill="hold">
                            <p:stCondLst>
                              <p:cond delay="1000"/>
                            </p:stCondLst>
                            <p:childTnLst>
                              <p:par>
                                <p:cTn id="9" presetID="0" presetClass="path" presetSubtype="0" accel="50000" decel="50000" fill="hold" grpId="0" nodeType="afterEffect">
                                  <p:stCondLst>
                                    <p:cond delay="0"/>
                                  </p:stCondLst>
                                  <p:childTnLst>
                                    <p:animMotion origin="layout" path="M 3.61111E-6 1.76035E-6 L 0.11493 -0.12862 L 0.11597 -0.47976 L 0.13559 -0.47976 " pathEditMode="relative" rAng="0" ptsTypes="AAAA">
                                      <p:cBhvr>
                                        <p:cTn id="10" dur="2000" fill="hold"/>
                                        <p:tgtEl>
                                          <p:spTgt spid="56"/>
                                        </p:tgtEl>
                                        <p:attrNameLst>
                                          <p:attrName>ppt_x</p:attrName>
                                          <p:attrName>ppt_y</p:attrName>
                                        </p:attrNameLst>
                                      </p:cBhvr>
                                      <p:rCtr x="6800" y="-24000"/>
                                    </p:animMotion>
                                  </p:childTnLst>
                                  <p:subTnLst>
                                    <p:animClr clrSpc="rgb" dir="cw">
                                      <p:cBhvr override="childStyle">
                                        <p:cTn dur="1" fill="hold" display="0" masterRel="nextClick" afterEffect="1"/>
                                        <p:tgtEl>
                                          <p:spTgt spid="56"/>
                                        </p:tgtEl>
                                        <p:attrNameLst>
                                          <p:attrName>ppt_c</p:attrName>
                                        </p:attrNameLst>
                                      </p:cBhvr>
                                      <p:to>
                                        <a:srgbClr val="00FF00"/>
                                      </p:to>
                                    </p:animClr>
                                  </p:subTnLst>
                                </p:cTn>
                              </p:par>
                            </p:childTnLst>
                          </p:cTn>
                        </p:par>
                        <p:par>
                          <p:cTn id="11" fill="hold">
                            <p:stCondLst>
                              <p:cond delay="3000"/>
                            </p:stCondLst>
                            <p:childTnLst>
                              <p:par>
                                <p:cTn id="12" presetID="3" presetClass="emph" presetSubtype="2" fill="hold" grpId="0" nodeType="afterEffect">
                                  <p:stCondLst>
                                    <p:cond delay="0"/>
                                  </p:stCondLst>
                                  <p:childTnLst>
                                    <p:animClr clrSpc="rgb" dir="cw">
                                      <p:cBhvr override="childStyle">
                                        <p:cTn id="13" dur="2000" fill="hold"/>
                                        <p:tgtEl>
                                          <p:spTgt spid="98"/>
                                        </p:tgtEl>
                                        <p:attrNameLst>
                                          <p:attrName>style.color</p:attrName>
                                        </p:attrNameLst>
                                      </p:cBhvr>
                                      <p:to>
                                        <a:srgbClr val="00FF00"/>
                                      </p:to>
                                    </p:animClr>
                                  </p:childTnLst>
                                </p:cTn>
                              </p:par>
                            </p:childTnLst>
                          </p:cTn>
                        </p:par>
                        <p:par>
                          <p:cTn id="14" fill="hold">
                            <p:stCondLst>
                              <p:cond delay="5000"/>
                            </p:stCondLst>
                            <p:childTnLst>
                              <p:par>
                                <p:cTn id="15" presetID="3" presetClass="entr" presetSubtype="10" fill="hold" grpId="1" nodeType="after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blinds(horizontal)">
                                      <p:cBhvr>
                                        <p:cTn id="17" dur="1000"/>
                                        <p:tgtEl>
                                          <p:spTgt spid="89"/>
                                        </p:tgtEl>
                                      </p:cBhvr>
                                    </p:animEffect>
                                  </p:childTnLst>
                                </p:cTn>
                              </p:par>
                            </p:childTnLst>
                          </p:cTn>
                        </p:par>
                        <p:par>
                          <p:cTn id="18" fill="hold">
                            <p:stCondLst>
                              <p:cond delay="6000"/>
                            </p:stCondLst>
                            <p:childTnLst>
                              <p:par>
                                <p:cTn id="19" presetID="0" presetClass="path" presetSubtype="0" accel="50000" decel="50000" fill="hold" grpId="0" nodeType="afterEffect">
                                  <p:stCondLst>
                                    <p:cond delay="0"/>
                                  </p:stCondLst>
                                  <p:childTnLst>
                                    <p:animMotion origin="layout" path="M 5.55112E-17 1.58917E-6 L 0.04844 0.05575 L 0.08681 0.05575 " pathEditMode="relative" rAng="0" ptsTypes="AAA">
                                      <p:cBhvr>
                                        <p:cTn id="20" dur="2000" fill="hold"/>
                                        <p:tgtEl>
                                          <p:spTgt spid="89"/>
                                        </p:tgtEl>
                                        <p:attrNameLst>
                                          <p:attrName>ppt_x</p:attrName>
                                          <p:attrName>ppt_y</p:attrName>
                                        </p:attrNameLst>
                                      </p:cBhvr>
                                      <p:rCtr x="4300" y="2800"/>
                                    </p:animMotion>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3.33333E-6 1.76035E-6 L 0.1875 -0.00231 " pathEditMode="relative" rAng="0" ptsTypes="AA">
                                      <p:cBhvr>
                                        <p:cTn id="24" dur="2000" fill="hold"/>
                                        <p:tgtEl>
                                          <p:spTgt spid="69"/>
                                        </p:tgtEl>
                                        <p:attrNameLst>
                                          <p:attrName>ppt_x</p:attrName>
                                          <p:attrName>ppt_y</p:attrName>
                                        </p:attrNameLst>
                                      </p:cBhvr>
                                      <p:rCtr x="9400" y="-100"/>
                                    </p:animMotion>
                                  </p:childTnLst>
                                </p:cTn>
                              </p:par>
                            </p:childTnLst>
                          </p:cTn>
                        </p:par>
                        <p:par>
                          <p:cTn id="25" fill="hold">
                            <p:stCondLst>
                              <p:cond delay="2000"/>
                            </p:stCondLst>
                            <p:childTnLst>
                              <p:par>
                                <p:cTn id="26" presetID="3" presetClass="exit" presetSubtype="10" fill="hold" grpId="1" nodeType="afterEffect">
                                  <p:stCondLst>
                                    <p:cond delay="0"/>
                                  </p:stCondLst>
                                  <p:childTnLst>
                                    <p:animEffect transition="out" filter="blinds(horizontal)">
                                      <p:cBhvr>
                                        <p:cTn id="27" dur="500"/>
                                        <p:tgtEl>
                                          <p:spTgt spid="69"/>
                                        </p:tgtEl>
                                      </p:cBhvr>
                                    </p:animEffect>
                                    <p:set>
                                      <p:cBhvr>
                                        <p:cTn id="28" dur="1" fill="hold">
                                          <p:stCondLst>
                                            <p:cond delay="499"/>
                                          </p:stCondLst>
                                        </p:cTn>
                                        <p:tgtEl>
                                          <p:spTgt spid="69"/>
                                        </p:tgtEl>
                                        <p:attrNameLst>
                                          <p:attrName>style.visibility</p:attrName>
                                        </p:attrNameLst>
                                      </p:cBhvr>
                                      <p:to>
                                        <p:strVal val="hidden"/>
                                      </p:to>
                                    </p:set>
                                  </p:childTnLst>
                                </p:cTn>
                              </p:par>
                            </p:childTnLst>
                          </p:cTn>
                        </p:par>
                        <p:par>
                          <p:cTn id="29" fill="hold">
                            <p:stCondLst>
                              <p:cond delay="2500"/>
                            </p:stCondLst>
                            <p:childTnLst>
                              <p:par>
                                <p:cTn id="30" presetID="3" presetClass="entr" presetSubtype="10" fill="hold" grpId="0"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blinds(horizontal)">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2" nodeType="clickEffect">
                                  <p:stCondLst>
                                    <p:cond delay="0"/>
                                  </p:stCondLst>
                                  <p:childTnLst>
                                    <p:animMotion origin="layout" path="M 0.0868 0.05575 L 0.13819 0.05459 L 0.17986 0.03817 L 0.22951 0.03817 " pathEditMode="relative" rAng="0" ptsTypes="AAAA">
                                      <p:cBhvr>
                                        <p:cTn id="36" dur="2000" fill="hold"/>
                                        <p:tgtEl>
                                          <p:spTgt spid="89"/>
                                        </p:tgtEl>
                                        <p:attrNameLst>
                                          <p:attrName>ppt_x</p:attrName>
                                          <p:attrName>ppt_y</p:attrName>
                                        </p:attrNameLst>
                                      </p:cBhvr>
                                      <p:rCtr x="7100" y="-900"/>
                                    </p:animMotion>
                                  </p:childTnLst>
                                </p:cTn>
                              </p:par>
                              <p:par>
                                <p:cTn id="37" presetID="0" presetClass="path" presetSubtype="0" accel="50000" decel="50000" fill="hold" grpId="1" nodeType="withEffect">
                                  <p:stCondLst>
                                    <p:cond delay="0"/>
                                  </p:stCondLst>
                                  <p:childTnLst>
                                    <p:animMotion origin="layout" path="M -0.00417 -0.00023 L -0.0033 -0.17118 L 0.04826 -0.17118 L 0.09479 -0.21143 L 0.14167 -0.21143 " pathEditMode="relative" rAng="0" ptsTypes="AAAAA">
                                      <p:cBhvr>
                                        <p:cTn id="38" dur="2000" fill="hold"/>
                                        <p:tgtEl>
                                          <p:spTgt spid="72"/>
                                        </p:tgtEl>
                                        <p:attrNameLst>
                                          <p:attrName>ppt_x</p:attrName>
                                          <p:attrName>ppt_y</p:attrName>
                                        </p:attrNameLst>
                                      </p:cBhvr>
                                      <p:rCtr x="7300" y="-10600"/>
                                    </p:animMotion>
                                  </p:childTnLst>
                                </p:cTn>
                              </p:par>
                            </p:childTnLst>
                          </p:cTn>
                        </p:par>
                        <p:par>
                          <p:cTn id="39" fill="hold">
                            <p:stCondLst>
                              <p:cond delay="2000"/>
                            </p:stCondLst>
                            <p:childTnLst>
                              <p:par>
                                <p:cTn id="40" presetID="27" presetClass="emph" presetSubtype="0" fill="hold" grpId="0" nodeType="afterEffect">
                                  <p:stCondLst>
                                    <p:cond delay="0"/>
                                  </p:stCondLst>
                                  <p:childTnLst>
                                    <p:animClr clrSpc="rgb" dir="cw">
                                      <p:cBhvr override="childStyle">
                                        <p:cTn id="41" dur="1000" autoRev="1" fill="hold"/>
                                        <p:tgtEl>
                                          <p:spTgt spid="100"/>
                                        </p:tgtEl>
                                        <p:attrNameLst>
                                          <p:attrName>style.color</p:attrName>
                                        </p:attrNameLst>
                                      </p:cBhvr>
                                      <p:to>
                                        <a:schemeClr val="bg1"/>
                                      </p:to>
                                    </p:animClr>
                                    <p:animClr clrSpc="rgb" dir="cw">
                                      <p:cBhvr>
                                        <p:cTn id="42" dur="1000" autoRev="1" fill="hold"/>
                                        <p:tgtEl>
                                          <p:spTgt spid="100"/>
                                        </p:tgtEl>
                                        <p:attrNameLst>
                                          <p:attrName>fillcolor</p:attrName>
                                        </p:attrNameLst>
                                      </p:cBhvr>
                                      <p:to>
                                        <a:schemeClr val="bg1"/>
                                      </p:to>
                                    </p:animClr>
                                    <p:set>
                                      <p:cBhvr>
                                        <p:cTn id="43" dur="1000" autoRev="1" fill="hold"/>
                                        <p:tgtEl>
                                          <p:spTgt spid="100"/>
                                        </p:tgtEl>
                                        <p:attrNameLst>
                                          <p:attrName>fill.type</p:attrName>
                                        </p:attrNameLst>
                                      </p:cBhvr>
                                      <p:to>
                                        <p:strVal val="solid"/>
                                      </p:to>
                                    </p:set>
                                    <p:set>
                                      <p:cBhvr>
                                        <p:cTn id="44" dur="1000" autoRev="1" fill="hold"/>
                                        <p:tgtEl>
                                          <p:spTgt spid="100"/>
                                        </p:tgtEl>
                                        <p:attrNameLst>
                                          <p:attrName>fill.on</p:attrName>
                                        </p:attrNameLst>
                                      </p:cBhvr>
                                      <p:to>
                                        <p:strVal val="true"/>
                                      </p:to>
                                    </p:set>
                                  </p:childTnLst>
                                </p:cTn>
                              </p:par>
                            </p:childTnLst>
                          </p:cTn>
                        </p:par>
                        <p:par>
                          <p:cTn id="45" fill="hold">
                            <p:stCondLst>
                              <p:cond delay="4000"/>
                            </p:stCondLst>
                            <p:childTnLst>
                              <p:par>
                                <p:cTn id="46" presetID="3" presetClass="exit" presetSubtype="10" fill="hold" grpId="3" nodeType="afterEffect">
                                  <p:stCondLst>
                                    <p:cond delay="0"/>
                                  </p:stCondLst>
                                  <p:childTnLst>
                                    <p:animEffect transition="out" filter="blinds(horizontal)">
                                      <p:cBhvr>
                                        <p:cTn id="47" dur="1000"/>
                                        <p:tgtEl>
                                          <p:spTgt spid="89"/>
                                        </p:tgtEl>
                                      </p:cBhvr>
                                    </p:animEffect>
                                    <p:set>
                                      <p:cBhvr>
                                        <p:cTn id="48" dur="1" fill="hold">
                                          <p:stCondLst>
                                            <p:cond delay="999"/>
                                          </p:stCondLst>
                                        </p:cTn>
                                        <p:tgtEl>
                                          <p:spTgt spid="89"/>
                                        </p:tgtEl>
                                        <p:attrNameLst>
                                          <p:attrName>style.visibility</p:attrName>
                                        </p:attrNameLst>
                                      </p:cBhvr>
                                      <p:to>
                                        <p:strVal val="hidden"/>
                                      </p:to>
                                    </p:set>
                                  </p:childTnLst>
                                </p:cTn>
                              </p:par>
                              <p:par>
                                <p:cTn id="49" presetID="3" presetClass="exit" presetSubtype="10" fill="hold" grpId="2" nodeType="withEffect">
                                  <p:stCondLst>
                                    <p:cond delay="0"/>
                                  </p:stCondLst>
                                  <p:childTnLst>
                                    <p:animEffect transition="out" filter="blinds(horizontal)">
                                      <p:cBhvr>
                                        <p:cTn id="50" dur="500"/>
                                        <p:tgtEl>
                                          <p:spTgt spid="72"/>
                                        </p:tgtEl>
                                      </p:cBhvr>
                                    </p:animEffect>
                                    <p:set>
                                      <p:cBhvr>
                                        <p:cTn id="51" dur="1" fill="hold">
                                          <p:stCondLst>
                                            <p:cond delay="499"/>
                                          </p:stCondLst>
                                        </p:cTn>
                                        <p:tgtEl>
                                          <p:spTgt spid="72"/>
                                        </p:tgtEl>
                                        <p:attrNameLst>
                                          <p:attrName>style.visibility</p:attrName>
                                        </p:attrNameLst>
                                      </p:cBhvr>
                                      <p:to>
                                        <p:strVal val="hidden"/>
                                      </p:to>
                                    </p:set>
                                  </p:childTnLst>
                                </p:cTn>
                              </p:par>
                            </p:childTnLst>
                          </p:cTn>
                        </p:par>
                        <p:par>
                          <p:cTn id="52" fill="hold">
                            <p:stCondLst>
                              <p:cond delay="5000"/>
                            </p:stCondLst>
                            <p:childTnLst>
                              <p:par>
                                <p:cTn id="53" presetID="3" presetClass="entr" presetSubtype="10" fill="hold" grpId="0" nodeType="afterEffect">
                                  <p:stCondLst>
                                    <p:cond delay="0"/>
                                  </p:stCondLst>
                                  <p:childTnLst>
                                    <p:set>
                                      <p:cBhvr>
                                        <p:cTn id="54" dur="1" fill="hold">
                                          <p:stCondLst>
                                            <p:cond delay="0"/>
                                          </p:stCondLst>
                                        </p:cTn>
                                        <p:tgtEl>
                                          <p:spTgt spid="95"/>
                                        </p:tgtEl>
                                        <p:attrNameLst>
                                          <p:attrName>style.visibility</p:attrName>
                                        </p:attrNameLst>
                                      </p:cBhvr>
                                      <p:to>
                                        <p:strVal val="visible"/>
                                      </p:to>
                                    </p:set>
                                    <p:animEffect transition="in" filter="blinds(horizontal)">
                                      <p:cBhvr>
                                        <p:cTn id="55"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53" grpId="0"/>
      <p:bldP spid="56" grpId="0"/>
      <p:bldP spid="89" grpId="0"/>
      <p:bldP spid="89" grpId="1"/>
      <p:bldP spid="89" grpId="2"/>
      <p:bldP spid="89" grpId="3"/>
      <p:bldP spid="95" grpId="0"/>
      <p:bldP spid="98" grpId="0"/>
      <p:bldP spid="69" grpId="0"/>
      <p:bldP spid="69" grpId="1"/>
      <p:bldP spid="72" grpId="0"/>
      <p:bldP spid="72" grpId="1"/>
      <p:bldP spid="72" grpId="2"/>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28600" y="2754868"/>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PC</a:t>
            </a:r>
            <a:endParaRPr lang="zh-CN" altLang="en-US" dirty="0"/>
          </a:p>
        </p:txBody>
      </p:sp>
      <p:sp>
        <p:nvSpPr>
          <p:cNvPr id="6" name="矩形 5"/>
          <p:cNvSpPr/>
          <p:nvPr/>
        </p:nvSpPr>
        <p:spPr>
          <a:xfrm>
            <a:off x="13716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指令缓存</a:t>
            </a:r>
          </a:p>
        </p:txBody>
      </p:sp>
      <p:sp>
        <p:nvSpPr>
          <p:cNvPr id="24" name="任意多边形 23"/>
          <p:cNvSpPr/>
          <p:nvPr/>
        </p:nvSpPr>
        <p:spPr>
          <a:xfrm>
            <a:off x="1371600" y="773668"/>
            <a:ext cx="509587" cy="1614487"/>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加法器</a:t>
            </a:r>
          </a:p>
        </p:txBody>
      </p:sp>
      <p:sp>
        <p:nvSpPr>
          <p:cNvPr id="48" name="直角上箭头 47"/>
          <p:cNvSpPr/>
          <p:nvPr/>
        </p:nvSpPr>
        <p:spPr>
          <a:xfrm rot="16200000" flipV="1">
            <a:off x="800100" y="2411968"/>
            <a:ext cx="914400" cy="228600"/>
          </a:xfrm>
          <a:prstGeom prst="bentUpArrow">
            <a:avLst>
              <a:gd name="adj1" fmla="val 0"/>
              <a:gd name="adj2" fmla="val 25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5" idx="3"/>
          </p:cNvCxnSpPr>
          <p:nvPr/>
        </p:nvCxnSpPr>
        <p:spPr>
          <a:xfrm>
            <a:off x="990600" y="2983468"/>
            <a:ext cx="3810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66800" y="1078468"/>
            <a:ext cx="3048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 y="849868"/>
            <a:ext cx="228600" cy="369332"/>
          </a:xfrm>
          <a:prstGeom prst="rect">
            <a:avLst/>
          </a:prstGeom>
          <a:noFill/>
        </p:spPr>
        <p:txBody>
          <a:bodyPr wrap="square" rtlCol="0">
            <a:spAutoFit/>
          </a:bodyPr>
          <a:lstStyle/>
          <a:p>
            <a:r>
              <a:rPr lang="en-US" altLang="zh-CN" dirty="0"/>
              <a:t>4</a:t>
            </a:r>
            <a:endParaRPr lang="zh-CN" altLang="en-US" dirty="0"/>
          </a:p>
        </p:txBody>
      </p:sp>
      <p:sp>
        <p:nvSpPr>
          <p:cNvPr id="57" name="矩形 56"/>
          <p:cNvSpPr/>
          <p:nvPr/>
        </p:nvSpPr>
        <p:spPr>
          <a:xfrm>
            <a:off x="152400" y="5574267"/>
            <a:ext cx="3886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箭头连接符 64"/>
          <p:cNvCxnSpPr/>
          <p:nvPr/>
        </p:nvCxnSpPr>
        <p:spPr>
          <a:xfrm rot="5400000">
            <a:off x="1181497" y="5002371"/>
            <a:ext cx="11430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43200" y="1676400"/>
            <a:ext cx="1524000" cy="336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p:nvPr/>
        </p:nvCxnSpPr>
        <p:spPr>
          <a:xfrm rot="5400000" flipH="1" flipV="1">
            <a:off x="800100" y="4088368"/>
            <a:ext cx="29718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286000" y="2602468"/>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286000" y="3276600"/>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等腰三角形 77"/>
          <p:cNvSpPr/>
          <p:nvPr/>
        </p:nvSpPr>
        <p:spPr>
          <a:xfrm rot="5400000">
            <a:off x="4802124" y="21437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5400000">
            <a:off x="4802124" y="42011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肘形连接符 80"/>
          <p:cNvCxnSpPr/>
          <p:nvPr/>
        </p:nvCxnSpPr>
        <p:spPr>
          <a:xfrm>
            <a:off x="1905000" y="1535668"/>
            <a:ext cx="3200400" cy="609600"/>
          </a:xfrm>
          <a:prstGeom prst="bentConnector3">
            <a:avLst>
              <a:gd name="adj1" fmla="val 8389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67200" y="25262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267200" y="42788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任意多边形 99"/>
          <p:cNvSpPr/>
          <p:nvPr/>
        </p:nvSpPr>
        <p:spPr>
          <a:xfrm>
            <a:off x="5867400" y="1992868"/>
            <a:ext cx="609600" cy="2895600"/>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运算器</a:t>
            </a:r>
          </a:p>
        </p:txBody>
      </p:sp>
      <p:cxnSp>
        <p:nvCxnSpPr>
          <p:cNvPr id="102" name="直接箭头连接符 101"/>
          <p:cNvCxnSpPr>
            <a:stCxn id="78" idx="0"/>
          </p:cNvCxnSpPr>
          <p:nvPr/>
        </p:nvCxnSpPr>
        <p:spPr>
          <a:xfrm>
            <a:off x="5559552" y="2370820"/>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562600" y="4431268"/>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0104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数据缓存</a:t>
            </a:r>
          </a:p>
        </p:txBody>
      </p:sp>
      <p:cxnSp>
        <p:nvCxnSpPr>
          <p:cNvPr id="107" name="直接箭头连接符 106"/>
          <p:cNvCxnSpPr>
            <a:endCxn id="105" idx="1"/>
          </p:cNvCxnSpPr>
          <p:nvPr/>
        </p:nvCxnSpPr>
        <p:spPr>
          <a:xfrm>
            <a:off x="6477000" y="3516868"/>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rot="5400000">
            <a:off x="6783324" y="1457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箭头连接符 111"/>
          <p:cNvCxnSpPr/>
          <p:nvPr/>
        </p:nvCxnSpPr>
        <p:spPr>
          <a:xfrm>
            <a:off x="4572000" y="1535668"/>
            <a:ext cx="2514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5906294" y="2716768"/>
            <a:ext cx="1599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705600" y="1916668"/>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0" idx="0"/>
          </p:cNvCxnSpPr>
          <p:nvPr/>
        </p:nvCxnSpPr>
        <p:spPr>
          <a:xfrm>
            <a:off x="7540752" y="1685020"/>
            <a:ext cx="3078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flipH="1" flipV="1">
            <a:off x="7277100" y="1116568"/>
            <a:ext cx="1143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a:off x="609600" y="545068"/>
            <a:ext cx="7239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5" idx="0"/>
          </p:cNvCxnSpPr>
          <p:nvPr/>
        </p:nvCxnSpPr>
        <p:spPr>
          <a:xfrm rot="5400000">
            <a:off x="-495300" y="1649968"/>
            <a:ext cx="2209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a:off x="3505200" y="5345668"/>
            <a:ext cx="518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68" idx="2"/>
          </p:cNvCxnSpPr>
          <p:nvPr/>
        </p:nvCxnSpPr>
        <p:spPr>
          <a:xfrm rot="5400000" flipH="1" flipV="1">
            <a:off x="3352006" y="5193268"/>
            <a:ext cx="305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4001294" y="4697968"/>
            <a:ext cx="837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419600" y="5117068"/>
            <a:ext cx="2971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05" idx="2"/>
          </p:cNvCxnSpPr>
          <p:nvPr/>
        </p:nvCxnSpPr>
        <p:spPr>
          <a:xfrm rot="5400000" flipH="1" flipV="1">
            <a:off x="7047706" y="4774168"/>
            <a:ext cx="686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等腰三角形 179"/>
          <p:cNvSpPr/>
          <p:nvPr/>
        </p:nvSpPr>
        <p:spPr>
          <a:xfrm rot="5400000">
            <a:off x="7773924" y="2219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p:nvPr/>
        </p:nvCxnSpPr>
        <p:spPr>
          <a:xfrm>
            <a:off x="7772400" y="2831068"/>
            <a:ext cx="304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80" idx="3"/>
          </p:cNvCxnSpPr>
          <p:nvPr/>
        </p:nvCxnSpPr>
        <p:spPr>
          <a:xfrm flipV="1">
            <a:off x="6705600" y="2447020"/>
            <a:ext cx="1371600"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5400000">
            <a:off x="7658100" y="1878568"/>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7848600" y="2069068"/>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0"/>
          </p:cNvCxnSpPr>
          <p:nvPr/>
        </p:nvCxnSpPr>
        <p:spPr>
          <a:xfrm>
            <a:off x="8531352" y="2447020"/>
            <a:ext cx="1554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7239000" y="3897868"/>
            <a:ext cx="2895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4419600" y="2526268"/>
            <a:ext cx="466794" cy="369332"/>
          </a:xfrm>
          <a:prstGeom prst="rect">
            <a:avLst/>
          </a:prstGeom>
          <a:noFill/>
        </p:spPr>
        <p:txBody>
          <a:bodyPr wrap="none" rtlCol="0">
            <a:spAutoFit/>
          </a:bodyPr>
          <a:lstStyle/>
          <a:p>
            <a:r>
              <a:rPr lang="en-US" altLang="zh-CN" dirty="0"/>
              <a:t>Rs</a:t>
            </a:r>
            <a:endParaRPr lang="zh-CN" altLang="en-US" dirty="0"/>
          </a:p>
        </p:txBody>
      </p:sp>
      <p:sp>
        <p:nvSpPr>
          <p:cNvPr id="204" name="TextBox 203"/>
          <p:cNvSpPr txBox="1"/>
          <p:nvPr/>
        </p:nvSpPr>
        <p:spPr>
          <a:xfrm>
            <a:off x="4419600" y="3897868"/>
            <a:ext cx="415498" cy="369332"/>
          </a:xfrm>
          <a:prstGeom prst="rect">
            <a:avLst/>
          </a:prstGeom>
          <a:noFill/>
        </p:spPr>
        <p:txBody>
          <a:bodyPr wrap="none" rtlCol="0">
            <a:spAutoFit/>
          </a:bodyPr>
          <a:lstStyle/>
          <a:p>
            <a:r>
              <a:rPr lang="en-US" altLang="zh-CN" dirty="0" err="1"/>
              <a:t>Rt</a:t>
            </a:r>
            <a:endParaRPr lang="zh-CN" altLang="en-US" dirty="0"/>
          </a:p>
        </p:txBody>
      </p:sp>
      <p:sp>
        <p:nvSpPr>
          <p:cNvPr id="205" name="TextBox 204"/>
          <p:cNvSpPr txBox="1"/>
          <p:nvPr/>
        </p:nvSpPr>
        <p:spPr>
          <a:xfrm>
            <a:off x="2971800" y="5040868"/>
            <a:ext cx="479618" cy="369332"/>
          </a:xfrm>
          <a:prstGeom prst="rect">
            <a:avLst/>
          </a:prstGeom>
          <a:noFill/>
        </p:spPr>
        <p:txBody>
          <a:bodyPr wrap="none" rtlCol="0">
            <a:spAutoFit/>
          </a:bodyPr>
          <a:lstStyle/>
          <a:p>
            <a:r>
              <a:rPr lang="en-US" altLang="zh-CN" dirty="0"/>
              <a:t>Rd</a:t>
            </a:r>
            <a:endParaRPr lang="zh-CN" altLang="en-US" dirty="0"/>
          </a:p>
        </p:txBody>
      </p:sp>
      <p:sp>
        <p:nvSpPr>
          <p:cNvPr id="206" name="TextBox 205"/>
          <p:cNvSpPr txBox="1"/>
          <p:nvPr/>
        </p:nvSpPr>
        <p:spPr>
          <a:xfrm>
            <a:off x="4038600" y="5802868"/>
            <a:ext cx="633507" cy="369332"/>
          </a:xfrm>
          <a:prstGeom prst="rect">
            <a:avLst/>
          </a:prstGeom>
          <a:noFill/>
        </p:spPr>
        <p:txBody>
          <a:bodyPr wrap="none" rtlCol="0">
            <a:spAutoFit/>
          </a:bodyPr>
          <a:lstStyle/>
          <a:p>
            <a:r>
              <a:rPr lang="en-US" altLang="zh-CN" dirty="0" err="1"/>
              <a:t>Imm</a:t>
            </a:r>
            <a:endParaRPr lang="zh-CN" altLang="en-US" dirty="0"/>
          </a:p>
        </p:txBody>
      </p:sp>
      <p:cxnSp>
        <p:nvCxnSpPr>
          <p:cNvPr id="223" name="直接箭头连接符 222"/>
          <p:cNvCxnSpPr/>
          <p:nvPr/>
        </p:nvCxnSpPr>
        <p:spPr>
          <a:xfrm>
            <a:off x="2286000" y="3960812"/>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66800" y="6248400"/>
            <a:ext cx="7096815" cy="369332"/>
          </a:xfrm>
          <a:prstGeom prst="rect">
            <a:avLst/>
          </a:prstGeom>
          <a:noFill/>
        </p:spPr>
        <p:txBody>
          <a:bodyPr wrap="none" rtlCol="0">
            <a:spAutoFit/>
          </a:bodyPr>
          <a:lstStyle/>
          <a:p>
            <a:r>
              <a:rPr lang="zh-CN" altLang="en-US" dirty="0"/>
              <a:t>执行指令</a:t>
            </a:r>
            <a:r>
              <a:rPr lang="en-US" altLang="zh-CN" dirty="0"/>
              <a:t>add  $s0, $s1, $s2</a:t>
            </a:r>
            <a:r>
              <a:rPr lang="zh-CN" altLang="en-US" dirty="0"/>
              <a:t>   访问数据缓存（</a:t>
            </a:r>
            <a:r>
              <a:rPr lang="en-US" altLang="zh-CN" dirty="0"/>
              <a:t>MEM</a:t>
            </a:r>
            <a:r>
              <a:rPr lang="zh-CN" altLang="en-US" dirty="0"/>
              <a:t>）、回写（</a:t>
            </a:r>
            <a:r>
              <a:rPr lang="en-US" altLang="zh-CN" dirty="0"/>
              <a:t>WB</a:t>
            </a:r>
            <a:r>
              <a:rPr lang="zh-CN" altLang="en-US" dirty="0"/>
              <a:t>）</a:t>
            </a:r>
          </a:p>
        </p:txBody>
      </p:sp>
      <p:sp>
        <p:nvSpPr>
          <p:cNvPr id="53" name="TextBox 52"/>
          <p:cNvSpPr txBox="1"/>
          <p:nvPr/>
        </p:nvSpPr>
        <p:spPr>
          <a:xfrm>
            <a:off x="76200" y="5562600"/>
            <a:ext cx="914400" cy="338554"/>
          </a:xfrm>
          <a:prstGeom prst="rect">
            <a:avLst/>
          </a:prstGeom>
          <a:noFill/>
        </p:spPr>
        <p:txBody>
          <a:bodyPr wrap="square" rtlCol="0">
            <a:spAutoFit/>
          </a:bodyPr>
          <a:lstStyle/>
          <a:p>
            <a:r>
              <a:rPr lang="en-US" altLang="zh-CN" sz="1600" dirty="0"/>
              <a:t>000000</a:t>
            </a:r>
            <a:endParaRPr lang="zh-CN" altLang="en-US" sz="1600" dirty="0"/>
          </a:p>
        </p:txBody>
      </p:sp>
      <p:sp>
        <p:nvSpPr>
          <p:cNvPr id="56" name="TextBox 55"/>
          <p:cNvSpPr txBox="1"/>
          <p:nvPr/>
        </p:nvSpPr>
        <p:spPr>
          <a:xfrm>
            <a:off x="798445" y="5562600"/>
            <a:ext cx="801755" cy="338554"/>
          </a:xfrm>
          <a:prstGeom prst="rect">
            <a:avLst/>
          </a:prstGeom>
          <a:noFill/>
        </p:spPr>
        <p:txBody>
          <a:bodyPr wrap="square" rtlCol="0">
            <a:spAutoFit/>
          </a:bodyPr>
          <a:lstStyle/>
          <a:p>
            <a:r>
              <a:rPr lang="en-US" altLang="zh-CN" sz="1600" dirty="0"/>
              <a:t>10001</a:t>
            </a:r>
            <a:endParaRPr lang="zh-CN" altLang="en-US" sz="1600" dirty="0"/>
          </a:p>
        </p:txBody>
      </p:sp>
      <p:sp>
        <p:nvSpPr>
          <p:cNvPr id="59" name="TextBox 58"/>
          <p:cNvSpPr txBox="1"/>
          <p:nvPr/>
        </p:nvSpPr>
        <p:spPr>
          <a:xfrm>
            <a:off x="1371600" y="5562600"/>
            <a:ext cx="838200" cy="338554"/>
          </a:xfrm>
          <a:prstGeom prst="rect">
            <a:avLst/>
          </a:prstGeom>
          <a:noFill/>
        </p:spPr>
        <p:txBody>
          <a:bodyPr wrap="square" rtlCol="0">
            <a:spAutoFit/>
          </a:bodyPr>
          <a:lstStyle/>
          <a:p>
            <a:r>
              <a:rPr lang="en-US" altLang="zh-CN" sz="1600" dirty="0"/>
              <a:t>10000</a:t>
            </a:r>
            <a:endParaRPr lang="zh-CN" altLang="en-US" sz="1600" dirty="0"/>
          </a:p>
        </p:txBody>
      </p:sp>
      <p:cxnSp>
        <p:nvCxnSpPr>
          <p:cNvPr id="77" name="肘形连接符 76"/>
          <p:cNvCxnSpPr/>
          <p:nvPr/>
        </p:nvCxnSpPr>
        <p:spPr>
          <a:xfrm flipV="1">
            <a:off x="3962400" y="4659868"/>
            <a:ext cx="1143000" cy="1131332"/>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7" name="表格 86"/>
          <p:cNvGraphicFramePr>
            <a:graphicFrameLocks noGrp="1"/>
          </p:cNvGraphicFramePr>
          <p:nvPr/>
        </p:nvGraphicFramePr>
        <p:xfrm>
          <a:off x="2743200" y="1676400"/>
          <a:ext cx="1524000" cy="333248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00025">
                <a:tc>
                  <a:txBody>
                    <a:bodyPr/>
                    <a:lstStyle/>
                    <a:p>
                      <a:pPr algn="ctr">
                        <a:lnSpc>
                          <a:spcPts val="1575"/>
                        </a:lnSpc>
                        <a:spcAft>
                          <a:spcPts val="0"/>
                        </a:spcAft>
                      </a:pPr>
                      <a:r>
                        <a:rPr lang="en-US" sz="1400" kern="100" dirty="0">
                          <a:solidFill>
                            <a:srgbClr val="000000"/>
                          </a:solidFill>
                          <a:latin typeface="Consolas"/>
                          <a:cs typeface="Courier New"/>
                        </a:rPr>
                        <a:t>$0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a:lnSpc>
                          <a:spcPts val="1575"/>
                        </a:lnSpc>
                        <a:spcAft>
                          <a:spcPts val="0"/>
                        </a:spcAft>
                      </a:pPr>
                      <a:r>
                        <a:rPr lang="en-US" sz="1400" kern="100" dirty="0">
                          <a:solidFill>
                            <a:srgbClr val="000000"/>
                          </a:solidFill>
                          <a:latin typeface="Consolas"/>
                          <a:cs typeface="Courier New"/>
                        </a:rPr>
                        <a:t>$1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$17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a:lnSpc>
                          <a:spcPts val="1575"/>
                        </a:lnSpc>
                        <a:spcAft>
                          <a:spcPts val="0"/>
                        </a:spcAft>
                      </a:pPr>
                      <a:r>
                        <a:rPr lang="en-US" sz="1400" kern="100" dirty="0">
                          <a:solidFill>
                            <a:srgbClr val="000000"/>
                          </a:solidFill>
                          <a:latin typeface="Consolas"/>
                          <a:cs typeface="Courier New"/>
                        </a:rPr>
                        <a:t>$2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$18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algn="ctr">
                        <a:lnSpc>
                          <a:spcPts val="1575"/>
                        </a:lnSpc>
                        <a:spcAft>
                          <a:spcPts val="0"/>
                        </a:spcAft>
                      </a:pPr>
                      <a:r>
                        <a:rPr lang="en-US" sz="1400" kern="100" dirty="0">
                          <a:solidFill>
                            <a:srgbClr val="000000"/>
                          </a:solidFill>
                          <a:latin typeface="Consolas"/>
                          <a:cs typeface="Courier New"/>
                        </a:rPr>
                        <a:t>$3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$19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ctr">
                        <a:lnSpc>
                          <a:spcPts val="1575"/>
                        </a:lnSpc>
                        <a:spcAft>
                          <a:spcPts val="0"/>
                        </a:spcAft>
                      </a:pPr>
                      <a:r>
                        <a:rPr lang="en-US" sz="1400" kern="100" dirty="0">
                          <a:solidFill>
                            <a:srgbClr val="000000"/>
                          </a:solidFill>
                          <a:latin typeface="Consolas"/>
                          <a:cs typeface="Courier New"/>
                        </a:rPr>
                        <a:t>$4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$20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algn="ctr">
                        <a:lnSpc>
                          <a:spcPts val="1575"/>
                        </a:lnSpc>
                        <a:spcAft>
                          <a:spcPts val="0"/>
                        </a:spcAft>
                      </a:pPr>
                      <a:r>
                        <a:rPr lang="en-US" sz="1400" kern="100">
                          <a:solidFill>
                            <a:srgbClr val="000000"/>
                          </a:solidFill>
                          <a:latin typeface="Consolas"/>
                          <a:cs typeface="Courier New"/>
                        </a:rPr>
                        <a:t>$5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algn="ctr">
                        <a:lnSpc>
                          <a:spcPts val="1575"/>
                        </a:lnSpc>
                        <a:spcAft>
                          <a:spcPts val="0"/>
                        </a:spcAft>
                      </a:pPr>
                      <a:r>
                        <a:rPr lang="en-US" sz="1400" kern="100">
                          <a:solidFill>
                            <a:srgbClr val="000000"/>
                          </a:solidFill>
                          <a:latin typeface="Consolas"/>
                          <a:cs typeface="Courier New"/>
                        </a:rPr>
                        <a:t>$6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$22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0025">
                <a:tc>
                  <a:txBody>
                    <a:bodyPr/>
                    <a:lstStyle/>
                    <a:p>
                      <a:pPr algn="ctr">
                        <a:lnSpc>
                          <a:spcPts val="1575"/>
                        </a:lnSpc>
                        <a:spcAft>
                          <a:spcPts val="0"/>
                        </a:spcAft>
                      </a:pPr>
                      <a:r>
                        <a:rPr lang="en-US" sz="1400" kern="100">
                          <a:solidFill>
                            <a:srgbClr val="000000"/>
                          </a:solidFill>
                          <a:latin typeface="Consolas"/>
                          <a:cs typeface="Courier New"/>
                        </a:rPr>
                        <a:t>$7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$23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0025">
                <a:tc>
                  <a:txBody>
                    <a:bodyPr/>
                    <a:lstStyle/>
                    <a:p>
                      <a:pPr algn="ctr">
                        <a:lnSpc>
                          <a:spcPts val="1575"/>
                        </a:lnSpc>
                        <a:spcAft>
                          <a:spcPts val="0"/>
                        </a:spcAft>
                      </a:pPr>
                      <a:r>
                        <a:rPr lang="en-US" sz="1400" kern="100">
                          <a:solidFill>
                            <a:srgbClr val="000000"/>
                          </a:solidFill>
                          <a:latin typeface="Consolas"/>
                          <a:cs typeface="Courier New"/>
                        </a:rPr>
                        <a:t>$8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$24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0025">
                <a:tc>
                  <a:txBody>
                    <a:bodyPr/>
                    <a:lstStyle/>
                    <a:p>
                      <a:pPr algn="ctr">
                        <a:lnSpc>
                          <a:spcPts val="1575"/>
                        </a:lnSpc>
                        <a:spcAft>
                          <a:spcPts val="0"/>
                        </a:spcAft>
                      </a:pPr>
                      <a:r>
                        <a:rPr lang="en-US" sz="1400" kern="100">
                          <a:solidFill>
                            <a:srgbClr val="000000"/>
                          </a:solidFill>
                          <a:latin typeface="Consolas"/>
                          <a:cs typeface="Courier New"/>
                        </a:rPr>
                        <a:t>$9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$25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0025">
                <a:tc>
                  <a:txBody>
                    <a:bodyPr/>
                    <a:lstStyle/>
                    <a:p>
                      <a:pPr algn="ctr">
                        <a:lnSpc>
                          <a:spcPts val="1575"/>
                        </a:lnSpc>
                        <a:spcAft>
                          <a:spcPts val="0"/>
                        </a:spcAft>
                      </a:pPr>
                      <a:r>
                        <a:rPr lang="en-US" sz="1400" kern="100">
                          <a:solidFill>
                            <a:srgbClr val="000000"/>
                          </a:solidFill>
                          <a:latin typeface="Consolas"/>
                          <a:cs typeface="Courier New"/>
                        </a:rPr>
                        <a:t>$10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$26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0025">
                <a:tc>
                  <a:txBody>
                    <a:bodyPr/>
                    <a:lstStyle/>
                    <a:p>
                      <a:pPr algn="ctr">
                        <a:lnSpc>
                          <a:spcPts val="1575"/>
                        </a:lnSpc>
                        <a:spcAft>
                          <a:spcPts val="0"/>
                        </a:spcAft>
                      </a:pPr>
                      <a:r>
                        <a:rPr lang="en-US" sz="1400" kern="100">
                          <a:solidFill>
                            <a:srgbClr val="000000"/>
                          </a:solidFill>
                          <a:latin typeface="Consolas"/>
                          <a:cs typeface="Courier New"/>
                        </a:rPr>
                        <a:t>$11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$27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0025">
                <a:tc>
                  <a:txBody>
                    <a:bodyPr/>
                    <a:lstStyle/>
                    <a:p>
                      <a:pPr algn="ctr">
                        <a:lnSpc>
                          <a:spcPts val="1575"/>
                        </a:lnSpc>
                        <a:spcAft>
                          <a:spcPts val="0"/>
                        </a:spcAft>
                      </a:pPr>
                      <a:r>
                        <a:rPr lang="en-US" sz="1400" kern="100">
                          <a:solidFill>
                            <a:srgbClr val="000000"/>
                          </a:solidFill>
                          <a:latin typeface="Consolas"/>
                          <a:cs typeface="Courier New"/>
                        </a:rPr>
                        <a:t>$12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$28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0025">
                <a:tc>
                  <a:txBody>
                    <a:bodyPr/>
                    <a:lstStyle/>
                    <a:p>
                      <a:pPr algn="ctr">
                        <a:lnSpc>
                          <a:spcPts val="1575"/>
                        </a:lnSpc>
                        <a:spcAft>
                          <a:spcPts val="0"/>
                        </a:spcAft>
                      </a:pPr>
                      <a:r>
                        <a:rPr lang="en-US" sz="1400" kern="100">
                          <a:solidFill>
                            <a:srgbClr val="000000"/>
                          </a:solidFill>
                          <a:latin typeface="Consolas"/>
                          <a:cs typeface="Courier New"/>
                        </a:rPr>
                        <a:t>$13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$29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ctr">
                        <a:lnSpc>
                          <a:spcPts val="1575"/>
                        </a:lnSpc>
                        <a:spcAft>
                          <a:spcPts val="0"/>
                        </a:spcAft>
                      </a:pPr>
                      <a:r>
                        <a:rPr lang="en-US" sz="1400" kern="100">
                          <a:solidFill>
                            <a:srgbClr val="000000"/>
                          </a:solidFill>
                          <a:latin typeface="Consolas"/>
                          <a:cs typeface="Courier New"/>
                        </a:rPr>
                        <a:t>$14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$30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0025">
                <a:tc>
                  <a:txBody>
                    <a:bodyPr/>
                    <a:lstStyle/>
                    <a:p>
                      <a:pPr algn="ctr">
                        <a:lnSpc>
                          <a:spcPts val="1575"/>
                        </a:lnSpc>
                        <a:spcAft>
                          <a:spcPts val="0"/>
                        </a:spcAft>
                      </a:pPr>
                      <a:r>
                        <a:rPr lang="en-US" sz="1400" kern="100">
                          <a:solidFill>
                            <a:srgbClr val="000000"/>
                          </a:solidFill>
                          <a:latin typeface="Consolas"/>
                          <a:cs typeface="Courier New"/>
                        </a:rPr>
                        <a:t>$15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$31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95" name="TextBox 94"/>
          <p:cNvSpPr txBox="1"/>
          <p:nvPr/>
        </p:nvSpPr>
        <p:spPr>
          <a:xfrm>
            <a:off x="6019800" y="3276600"/>
            <a:ext cx="990600" cy="307777"/>
          </a:xfrm>
          <a:prstGeom prst="rect">
            <a:avLst/>
          </a:prstGeom>
          <a:noFill/>
        </p:spPr>
        <p:txBody>
          <a:bodyPr wrap="square" rtlCol="0">
            <a:spAutoFit/>
          </a:bodyPr>
          <a:lstStyle/>
          <a:p>
            <a:r>
              <a:rPr lang="en-US" altLang="zh-CN" sz="1400" dirty="0"/>
              <a:t>00000006</a:t>
            </a:r>
            <a:endParaRPr lang="zh-CN" altLang="en-US" sz="1400" dirty="0"/>
          </a:p>
        </p:txBody>
      </p:sp>
      <p:sp>
        <p:nvSpPr>
          <p:cNvPr id="64" name="TextBox 63"/>
          <p:cNvSpPr txBox="1"/>
          <p:nvPr/>
        </p:nvSpPr>
        <p:spPr>
          <a:xfrm>
            <a:off x="1371600" y="5562600"/>
            <a:ext cx="838200" cy="338554"/>
          </a:xfrm>
          <a:prstGeom prst="rect">
            <a:avLst/>
          </a:prstGeom>
          <a:noFill/>
        </p:spPr>
        <p:txBody>
          <a:bodyPr wrap="square" rtlCol="0">
            <a:spAutoFit/>
          </a:bodyPr>
          <a:lstStyle/>
          <a:p>
            <a:r>
              <a:rPr lang="en-US" altLang="zh-CN" sz="1600" dirty="0"/>
              <a:t>10000</a:t>
            </a:r>
            <a:endParaRPr lang="zh-CN" altLang="en-US" sz="1600" dirty="0"/>
          </a:p>
        </p:txBody>
      </p:sp>
      <p:sp>
        <p:nvSpPr>
          <p:cNvPr id="66" name="TextBox 65"/>
          <p:cNvSpPr txBox="1"/>
          <p:nvPr/>
        </p:nvSpPr>
        <p:spPr>
          <a:xfrm>
            <a:off x="3652959" y="1633668"/>
            <a:ext cx="685800" cy="307777"/>
          </a:xfrm>
          <a:prstGeom prst="rect">
            <a:avLst/>
          </a:prstGeom>
          <a:noFill/>
        </p:spPr>
        <p:txBody>
          <a:bodyPr wrap="square" rtlCol="0">
            <a:spAutoFit/>
          </a:bodyPr>
          <a:lstStyle/>
          <a:p>
            <a:r>
              <a:rPr lang="en-US" altLang="zh-CN" sz="1400" dirty="0">
                <a:latin typeface="Consolas" pitchFamily="49" charset="0"/>
              </a:rPr>
              <a:t>$16</a:t>
            </a:r>
            <a:endParaRPr lang="zh-CN" altLang="en-US" sz="1400" dirty="0">
              <a:latin typeface="Consolas" pitchFamily="49" charset="0"/>
            </a:endParaRPr>
          </a:p>
        </p:txBody>
      </p:sp>
      <p:sp>
        <p:nvSpPr>
          <p:cNvPr id="62" name="TextBox 61"/>
          <p:cNvSpPr txBox="1"/>
          <p:nvPr/>
        </p:nvSpPr>
        <p:spPr>
          <a:xfrm>
            <a:off x="2057400" y="5562600"/>
            <a:ext cx="2057400" cy="338554"/>
          </a:xfrm>
          <a:prstGeom prst="rect">
            <a:avLst/>
          </a:prstGeom>
          <a:noFill/>
        </p:spPr>
        <p:txBody>
          <a:bodyPr wrap="square" rtlCol="0">
            <a:spAutoFit/>
          </a:bodyPr>
          <a:lstStyle/>
          <a:p>
            <a:r>
              <a:rPr lang="en-US" altLang="zh-CN" sz="1600" dirty="0"/>
              <a:t>0000000000000101</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1.32084E-6 L 0.05295 -0.07055 L 0.05295 -0.28036 L 0.0757 -0.28036 " pathEditMode="relative" ptsTypes="AAAA">
                                      <p:cBhvr>
                                        <p:cTn id="6" dur="2000" fill="hold"/>
                                        <p:tgtEl>
                                          <p:spTgt spid="64"/>
                                        </p:tgtEl>
                                        <p:attrNameLst>
                                          <p:attrName>ppt_x</p:attrName>
                                          <p:attrName>ppt_y</p:attrName>
                                        </p:attrNameLst>
                                      </p:cBhvr>
                                    </p:animMotion>
                                  </p:childTnLst>
                                  <p:subTnLst>
                                    <p:animClr clrSpc="rgb" dir="cw">
                                      <p:cBhvr override="childStyle">
                                        <p:cTn dur="1" fill="hold" display="0" masterRel="nextClick" afterEffect="1"/>
                                        <p:tgtEl>
                                          <p:spTgt spid="64"/>
                                        </p:tgtEl>
                                        <p:attrNameLst>
                                          <p:attrName>ppt_c</p:attrName>
                                        </p:attrNameLst>
                                      </p:cBhvr>
                                      <p:to>
                                        <a:srgbClr val="FF0000"/>
                                      </p:to>
                                    </p:animClr>
                                  </p:subTnLst>
                                </p:cTn>
                              </p:par>
                            </p:childTnLst>
                          </p:cTn>
                        </p:par>
                        <p:par>
                          <p:cTn id="7" fill="hold">
                            <p:stCondLst>
                              <p:cond delay="2000"/>
                            </p:stCondLst>
                            <p:childTnLst>
                              <p:par>
                                <p:cTn id="8" presetID="3" presetClass="emph" presetSubtype="2" fill="hold" grpId="0" nodeType="afterEffect">
                                  <p:stCondLst>
                                    <p:cond delay="0"/>
                                  </p:stCondLst>
                                  <p:childTnLst>
                                    <p:animClr clrSpc="rgb" dir="cw">
                                      <p:cBhvr override="childStyle">
                                        <p:cTn id="9" dur="2000" fill="hold"/>
                                        <p:tgtEl>
                                          <p:spTgt spid="66"/>
                                        </p:tgtEl>
                                        <p:attrNameLst>
                                          <p:attrName>style.color</p:attrName>
                                        </p:attrNameLst>
                                      </p:cBhvr>
                                      <p:to>
                                        <a:srgbClr val="FF0000"/>
                                      </p:to>
                                    </p:animClr>
                                  </p:childTnLst>
                                </p:cTn>
                              </p:par>
                            </p:childTnLst>
                          </p:cTn>
                        </p:par>
                        <p:par>
                          <p:cTn id="10" fill="hold">
                            <p:stCondLst>
                              <p:cond delay="4000"/>
                            </p:stCondLst>
                            <p:childTnLst>
                              <p:par>
                                <p:cTn id="11" presetID="0" presetClass="path" presetSubtype="0" accel="50000" decel="50000" fill="hold" grpId="0" nodeType="afterEffect">
                                  <p:stCondLst>
                                    <p:cond delay="0"/>
                                  </p:stCondLst>
                                  <p:childTnLst>
                                    <p:animMotion origin="layout" path="M 0.00017 0.0007 L 0.02882 0.0007 L 0.02969 -0.1603 L 0.24271 -0.1603 L 0.24271 0.26949 L -0.32153 0.26834 L -0.28646 -0.24034 " pathEditMode="relative" rAng="0" ptsTypes="AAAAAAA">
                                      <p:cBhvr>
                                        <p:cTn id="12" dur="5000" fill="hold"/>
                                        <p:tgtEl>
                                          <p:spTgt spid="95"/>
                                        </p:tgtEl>
                                        <p:attrNameLst>
                                          <p:attrName>ppt_x</p:attrName>
                                          <p:attrName>ppt_y</p:attrName>
                                        </p:attrNameLst>
                                      </p:cBhvr>
                                      <p:rCtr x="-4000" y="1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64" grpId="0"/>
      <p:bldP spid="6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J</a:t>
            </a:r>
            <a:r>
              <a:rPr lang="zh-CN" altLang="en-US" b="1" dirty="0"/>
              <a:t>指令格式</a:t>
            </a:r>
            <a:endParaRPr lang="zh-CN" altLang="en-US" dirty="0"/>
          </a:p>
        </p:txBody>
      </p:sp>
      <p:sp>
        <p:nvSpPr>
          <p:cNvPr id="3" name="内容占位符 2"/>
          <p:cNvSpPr>
            <a:spLocks noGrp="1"/>
          </p:cNvSpPr>
          <p:nvPr>
            <p:ph idx="1"/>
          </p:nvPr>
        </p:nvSpPr>
        <p:spPr>
          <a:xfrm>
            <a:off x="457200" y="2590800"/>
            <a:ext cx="8229600" cy="2667000"/>
          </a:xfrm>
        </p:spPr>
        <p:txBody>
          <a:bodyPr/>
          <a:lstStyle/>
          <a:p>
            <a:r>
              <a:rPr lang="zh-CN" altLang="en-US" sz="2400" dirty="0"/>
              <a:t>一个操作数：</a:t>
            </a:r>
            <a:endParaRPr lang="en-US" altLang="zh-CN" sz="2400" dirty="0"/>
          </a:p>
          <a:p>
            <a:pPr lvl="1"/>
            <a:r>
              <a:rPr lang="en-US" altLang="zh-CN" sz="2000" b="1" dirty="0" err="1"/>
              <a:t>addr</a:t>
            </a:r>
            <a:r>
              <a:rPr lang="en-US" altLang="zh-CN" sz="2000" dirty="0"/>
              <a:t>:</a:t>
            </a:r>
            <a:r>
              <a:rPr lang="zh-CN" altLang="en-US" sz="2000" dirty="0"/>
              <a:t>：</a:t>
            </a:r>
            <a:r>
              <a:rPr lang="en-US" altLang="zh-CN" sz="2000" dirty="0"/>
              <a:t>26</a:t>
            </a:r>
            <a:r>
              <a:rPr lang="zh-CN" altLang="en-US" sz="2000" dirty="0"/>
              <a:t>位操作数（目的操作数），即目标地址</a:t>
            </a:r>
            <a:endParaRPr lang="en-US" altLang="zh-CN" sz="2000" dirty="0"/>
          </a:p>
          <a:p>
            <a:r>
              <a:rPr lang="zh-CN" altLang="en-US" sz="2400" dirty="0"/>
              <a:t>其它字段：</a:t>
            </a:r>
            <a:endParaRPr lang="en-US" altLang="zh-CN" sz="2400" dirty="0"/>
          </a:p>
          <a:p>
            <a:pPr lvl="1"/>
            <a:r>
              <a:rPr lang="en-US" altLang="zh-CN" sz="2000" b="1" dirty="0"/>
              <a:t>op</a:t>
            </a:r>
            <a:r>
              <a:rPr lang="zh-CN" altLang="en-US" sz="2000" dirty="0"/>
              <a:t>：操作码</a:t>
            </a:r>
            <a:endParaRPr lang="en-US" altLang="zh-CN" sz="2000" dirty="0"/>
          </a:p>
          <a:p>
            <a:r>
              <a:rPr lang="zh-CN" altLang="en-US" sz="2400" dirty="0"/>
              <a:t>仅用于无条件转移指令（</a:t>
            </a:r>
            <a:r>
              <a:rPr lang="en-US" altLang="zh-CN" sz="2400" dirty="0"/>
              <a:t>jump</a:t>
            </a:r>
            <a:r>
              <a:rPr lang="zh-CN" altLang="en-US" sz="2400" dirty="0"/>
              <a:t>指令）</a:t>
            </a:r>
            <a:endParaRPr lang="en-US" altLang="zh-CN" sz="2400" dirty="0"/>
          </a:p>
          <a:p>
            <a:endParaRPr lang="zh-CN" altLang="en-US" sz="2400" dirty="0"/>
          </a:p>
        </p:txBody>
      </p:sp>
      <p:pic>
        <p:nvPicPr>
          <p:cNvPr id="6146" name="Picture 2"/>
          <p:cNvPicPr>
            <a:picLocks noChangeAspect="1" noChangeArrowheads="1"/>
          </p:cNvPicPr>
          <p:nvPr/>
        </p:nvPicPr>
        <p:blipFill>
          <a:blip r:embed="rId2" cstate="print"/>
          <a:srcRect/>
          <a:stretch>
            <a:fillRect/>
          </a:stretch>
        </p:blipFill>
        <p:spPr bwMode="auto">
          <a:xfrm>
            <a:off x="914400" y="1676400"/>
            <a:ext cx="5867400" cy="8096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76200" y="2754868"/>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13716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指令缓存</a:t>
            </a:r>
          </a:p>
        </p:txBody>
      </p:sp>
      <p:sp>
        <p:nvSpPr>
          <p:cNvPr id="24" name="任意多边形 23"/>
          <p:cNvSpPr/>
          <p:nvPr/>
        </p:nvSpPr>
        <p:spPr>
          <a:xfrm>
            <a:off x="1371600" y="773668"/>
            <a:ext cx="509587" cy="1614487"/>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加法器</a:t>
            </a:r>
          </a:p>
        </p:txBody>
      </p:sp>
      <p:sp>
        <p:nvSpPr>
          <p:cNvPr id="48" name="直角上箭头 47"/>
          <p:cNvSpPr/>
          <p:nvPr/>
        </p:nvSpPr>
        <p:spPr>
          <a:xfrm rot="16200000" flipV="1">
            <a:off x="800100" y="2411968"/>
            <a:ext cx="914400" cy="228600"/>
          </a:xfrm>
          <a:prstGeom prst="bentUpArrow">
            <a:avLst>
              <a:gd name="adj1" fmla="val 0"/>
              <a:gd name="adj2" fmla="val 25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5" idx="3"/>
          </p:cNvCxnSpPr>
          <p:nvPr/>
        </p:nvCxnSpPr>
        <p:spPr>
          <a:xfrm>
            <a:off x="990600" y="2983468"/>
            <a:ext cx="3810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66800" y="1078468"/>
            <a:ext cx="3048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 y="849868"/>
            <a:ext cx="228600" cy="369332"/>
          </a:xfrm>
          <a:prstGeom prst="rect">
            <a:avLst/>
          </a:prstGeom>
          <a:noFill/>
        </p:spPr>
        <p:txBody>
          <a:bodyPr wrap="square" rtlCol="0">
            <a:spAutoFit/>
          </a:bodyPr>
          <a:lstStyle/>
          <a:p>
            <a:r>
              <a:rPr lang="en-US" altLang="zh-CN" dirty="0"/>
              <a:t>4</a:t>
            </a:r>
            <a:endParaRPr lang="zh-CN" altLang="en-US" dirty="0"/>
          </a:p>
        </p:txBody>
      </p:sp>
      <p:sp>
        <p:nvSpPr>
          <p:cNvPr id="57" name="矩形 56"/>
          <p:cNvSpPr/>
          <p:nvPr/>
        </p:nvSpPr>
        <p:spPr>
          <a:xfrm>
            <a:off x="152400" y="5574267"/>
            <a:ext cx="3733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箭头连接符 64"/>
          <p:cNvCxnSpPr/>
          <p:nvPr/>
        </p:nvCxnSpPr>
        <p:spPr>
          <a:xfrm rot="5400000">
            <a:off x="1181497" y="5002371"/>
            <a:ext cx="11430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43200" y="1840468"/>
            <a:ext cx="15240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寄存器堆</a:t>
            </a:r>
          </a:p>
        </p:txBody>
      </p:sp>
      <p:cxnSp>
        <p:nvCxnSpPr>
          <p:cNvPr id="71" name="直接连接符 70"/>
          <p:cNvCxnSpPr/>
          <p:nvPr/>
        </p:nvCxnSpPr>
        <p:spPr>
          <a:xfrm rot="5400000" flipH="1" flipV="1">
            <a:off x="800100" y="4088368"/>
            <a:ext cx="29718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286000" y="2602468"/>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286000" y="3276600"/>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等腰三角形 77"/>
          <p:cNvSpPr/>
          <p:nvPr/>
        </p:nvSpPr>
        <p:spPr>
          <a:xfrm rot="5400000">
            <a:off x="4802124" y="21437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5400000">
            <a:off x="4802124" y="42011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肘形连接符 80"/>
          <p:cNvCxnSpPr/>
          <p:nvPr/>
        </p:nvCxnSpPr>
        <p:spPr>
          <a:xfrm>
            <a:off x="1905000" y="1535668"/>
            <a:ext cx="3200400" cy="609600"/>
          </a:xfrm>
          <a:prstGeom prst="bentConnector3">
            <a:avLst>
              <a:gd name="adj1" fmla="val 8389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67200" y="25262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267200" y="42788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57" idx="3"/>
          </p:cNvCxnSpPr>
          <p:nvPr/>
        </p:nvCxnSpPr>
        <p:spPr>
          <a:xfrm flipV="1">
            <a:off x="3886200" y="4659869"/>
            <a:ext cx="1295400" cy="1104898"/>
          </a:xfrm>
          <a:prstGeom prst="bentConnector3">
            <a:avLst>
              <a:gd name="adj1" fmla="val 5982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任意多边形 99"/>
          <p:cNvSpPr/>
          <p:nvPr/>
        </p:nvSpPr>
        <p:spPr>
          <a:xfrm>
            <a:off x="5867400" y="1992868"/>
            <a:ext cx="609600" cy="2895600"/>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运算器</a:t>
            </a:r>
          </a:p>
        </p:txBody>
      </p:sp>
      <p:cxnSp>
        <p:nvCxnSpPr>
          <p:cNvPr id="102" name="直接箭头连接符 101"/>
          <p:cNvCxnSpPr>
            <a:stCxn id="78" idx="0"/>
          </p:cNvCxnSpPr>
          <p:nvPr/>
        </p:nvCxnSpPr>
        <p:spPr>
          <a:xfrm>
            <a:off x="5559552" y="2370820"/>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562600" y="4431268"/>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0104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数据缓存</a:t>
            </a:r>
          </a:p>
        </p:txBody>
      </p:sp>
      <p:cxnSp>
        <p:nvCxnSpPr>
          <p:cNvPr id="107" name="直接箭头连接符 106"/>
          <p:cNvCxnSpPr>
            <a:endCxn id="105" idx="1"/>
          </p:cNvCxnSpPr>
          <p:nvPr/>
        </p:nvCxnSpPr>
        <p:spPr>
          <a:xfrm>
            <a:off x="6477000" y="3516868"/>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rot="5400000">
            <a:off x="6783324" y="1457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箭头连接符 111"/>
          <p:cNvCxnSpPr/>
          <p:nvPr/>
        </p:nvCxnSpPr>
        <p:spPr>
          <a:xfrm>
            <a:off x="4572000" y="1535668"/>
            <a:ext cx="2514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5906294" y="2716768"/>
            <a:ext cx="1599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705600" y="1916668"/>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0" idx="0"/>
          </p:cNvCxnSpPr>
          <p:nvPr/>
        </p:nvCxnSpPr>
        <p:spPr>
          <a:xfrm>
            <a:off x="7540752" y="1685020"/>
            <a:ext cx="3078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flipH="1" flipV="1">
            <a:off x="7277100" y="1116568"/>
            <a:ext cx="1143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a:off x="533400" y="533400"/>
            <a:ext cx="7315200" cy="13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5" idx="0"/>
          </p:cNvCxnSpPr>
          <p:nvPr/>
        </p:nvCxnSpPr>
        <p:spPr>
          <a:xfrm rot="5400000">
            <a:off x="-576540" y="1644134"/>
            <a:ext cx="222067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a:off x="3505200" y="5345668"/>
            <a:ext cx="518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68" idx="2"/>
          </p:cNvCxnSpPr>
          <p:nvPr/>
        </p:nvCxnSpPr>
        <p:spPr>
          <a:xfrm rot="5400000" flipH="1" flipV="1">
            <a:off x="3352006" y="5193268"/>
            <a:ext cx="305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4001294" y="4697968"/>
            <a:ext cx="837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419600" y="5117068"/>
            <a:ext cx="2971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05" idx="2"/>
          </p:cNvCxnSpPr>
          <p:nvPr/>
        </p:nvCxnSpPr>
        <p:spPr>
          <a:xfrm rot="5400000" flipH="1" flipV="1">
            <a:off x="7047706" y="4774168"/>
            <a:ext cx="686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等腰三角形 179"/>
          <p:cNvSpPr/>
          <p:nvPr/>
        </p:nvSpPr>
        <p:spPr>
          <a:xfrm rot="5400000">
            <a:off x="7773924" y="2219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p:nvPr/>
        </p:nvCxnSpPr>
        <p:spPr>
          <a:xfrm>
            <a:off x="7772400" y="2831068"/>
            <a:ext cx="304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80" idx="3"/>
          </p:cNvCxnSpPr>
          <p:nvPr/>
        </p:nvCxnSpPr>
        <p:spPr>
          <a:xfrm flipV="1">
            <a:off x="6705600" y="2447020"/>
            <a:ext cx="1371600"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5400000">
            <a:off x="7658100" y="1878568"/>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7848600" y="2069068"/>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0"/>
          </p:cNvCxnSpPr>
          <p:nvPr/>
        </p:nvCxnSpPr>
        <p:spPr>
          <a:xfrm>
            <a:off x="8531352" y="2447020"/>
            <a:ext cx="1554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7239000" y="3897868"/>
            <a:ext cx="2895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4419600" y="2526268"/>
            <a:ext cx="466794" cy="369332"/>
          </a:xfrm>
          <a:prstGeom prst="rect">
            <a:avLst/>
          </a:prstGeom>
          <a:noFill/>
        </p:spPr>
        <p:txBody>
          <a:bodyPr wrap="none" rtlCol="0">
            <a:spAutoFit/>
          </a:bodyPr>
          <a:lstStyle/>
          <a:p>
            <a:r>
              <a:rPr lang="en-US" altLang="zh-CN" dirty="0"/>
              <a:t>Rs</a:t>
            </a:r>
            <a:endParaRPr lang="zh-CN" altLang="en-US" dirty="0"/>
          </a:p>
        </p:txBody>
      </p:sp>
      <p:sp>
        <p:nvSpPr>
          <p:cNvPr id="204" name="TextBox 203"/>
          <p:cNvSpPr txBox="1"/>
          <p:nvPr/>
        </p:nvSpPr>
        <p:spPr>
          <a:xfrm>
            <a:off x="4419600" y="3897868"/>
            <a:ext cx="415498" cy="369332"/>
          </a:xfrm>
          <a:prstGeom prst="rect">
            <a:avLst/>
          </a:prstGeom>
          <a:noFill/>
        </p:spPr>
        <p:txBody>
          <a:bodyPr wrap="none" rtlCol="0">
            <a:spAutoFit/>
          </a:bodyPr>
          <a:lstStyle/>
          <a:p>
            <a:r>
              <a:rPr lang="en-US" altLang="zh-CN" dirty="0" err="1"/>
              <a:t>Rt</a:t>
            </a:r>
            <a:endParaRPr lang="zh-CN" altLang="en-US" dirty="0"/>
          </a:p>
        </p:txBody>
      </p:sp>
      <p:sp>
        <p:nvSpPr>
          <p:cNvPr id="205" name="TextBox 204"/>
          <p:cNvSpPr txBox="1"/>
          <p:nvPr/>
        </p:nvSpPr>
        <p:spPr>
          <a:xfrm>
            <a:off x="2971800" y="5040868"/>
            <a:ext cx="479618" cy="369332"/>
          </a:xfrm>
          <a:prstGeom prst="rect">
            <a:avLst/>
          </a:prstGeom>
          <a:noFill/>
        </p:spPr>
        <p:txBody>
          <a:bodyPr wrap="none" rtlCol="0">
            <a:spAutoFit/>
          </a:bodyPr>
          <a:lstStyle/>
          <a:p>
            <a:r>
              <a:rPr lang="en-US" altLang="zh-CN" dirty="0"/>
              <a:t>Rd</a:t>
            </a:r>
            <a:endParaRPr lang="zh-CN" altLang="en-US" dirty="0"/>
          </a:p>
        </p:txBody>
      </p:sp>
      <p:sp>
        <p:nvSpPr>
          <p:cNvPr id="206" name="TextBox 205"/>
          <p:cNvSpPr txBox="1"/>
          <p:nvPr/>
        </p:nvSpPr>
        <p:spPr>
          <a:xfrm>
            <a:off x="4038600" y="5715000"/>
            <a:ext cx="633507" cy="369332"/>
          </a:xfrm>
          <a:prstGeom prst="rect">
            <a:avLst/>
          </a:prstGeom>
          <a:noFill/>
        </p:spPr>
        <p:txBody>
          <a:bodyPr wrap="none" rtlCol="0">
            <a:spAutoFit/>
          </a:bodyPr>
          <a:lstStyle/>
          <a:p>
            <a:r>
              <a:rPr lang="en-US" altLang="zh-CN" dirty="0" err="1"/>
              <a:t>Imm</a:t>
            </a:r>
            <a:endParaRPr lang="zh-CN" altLang="en-US" dirty="0"/>
          </a:p>
        </p:txBody>
      </p:sp>
      <p:cxnSp>
        <p:nvCxnSpPr>
          <p:cNvPr id="223" name="直接箭头连接符 222"/>
          <p:cNvCxnSpPr/>
          <p:nvPr/>
        </p:nvCxnSpPr>
        <p:spPr>
          <a:xfrm>
            <a:off x="2286000" y="3960812"/>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7045" y="2819400"/>
            <a:ext cx="979755" cy="307777"/>
          </a:xfrm>
          <a:prstGeom prst="rect">
            <a:avLst/>
          </a:prstGeom>
          <a:noFill/>
        </p:spPr>
        <p:txBody>
          <a:bodyPr wrap="none" rtlCol="0">
            <a:spAutoFit/>
          </a:bodyPr>
          <a:lstStyle/>
          <a:p>
            <a:r>
              <a:rPr lang="en-US" altLang="zh-CN" sz="1400" dirty="0"/>
              <a:t>00400008</a:t>
            </a:r>
            <a:endParaRPr lang="zh-CN" altLang="en-US" sz="1400" dirty="0"/>
          </a:p>
        </p:txBody>
      </p:sp>
      <p:sp>
        <p:nvSpPr>
          <p:cNvPr id="53" name="TextBox 52"/>
          <p:cNvSpPr txBox="1"/>
          <p:nvPr/>
        </p:nvSpPr>
        <p:spPr>
          <a:xfrm>
            <a:off x="1295400" y="2971800"/>
            <a:ext cx="979755" cy="307777"/>
          </a:xfrm>
          <a:prstGeom prst="rect">
            <a:avLst/>
          </a:prstGeom>
          <a:noFill/>
        </p:spPr>
        <p:txBody>
          <a:bodyPr wrap="none" rtlCol="0">
            <a:spAutoFit/>
          </a:bodyPr>
          <a:lstStyle/>
          <a:p>
            <a:r>
              <a:rPr lang="en-US" altLang="zh-CN" sz="1400" dirty="0"/>
              <a:t>08100040</a:t>
            </a:r>
            <a:endParaRPr lang="zh-CN" altLang="en-US" sz="1400" dirty="0"/>
          </a:p>
        </p:txBody>
      </p:sp>
      <p:sp>
        <p:nvSpPr>
          <p:cNvPr id="56" name="TextBox 55"/>
          <p:cNvSpPr txBox="1"/>
          <p:nvPr/>
        </p:nvSpPr>
        <p:spPr>
          <a:xfrm>
            <a:off x="152400" y="5574268"/>
            <a:ext cx="3810000" cy="338554"/>
          </a:xfrm>
          <a:prstGeom prst="rect">
            <a:avLst/>
          </a:prstGeom>
          <a:noFill/>
        </p:spPr>
        <p:txBody>
          <a:bodyPr wrap="square" rtlCol="0">
            <a:spAutoFit/>
          </a:bodyPr>
          <a:lstStyle/>
          <a:p>
            <a:r>
              <a:rPr lang="en-US" altLang="zh-CN" sz="1600" dirty="0"/>
              <a:t>00001000000100000000000001000000</a:t>
            </a:r>
            <a:endParaRPr lang="zh-CN" altLang="en-US" sz="1600" dirty="0"/>
          </a:p>
        </p:txBody>
      </p:sp>
      <p:sp>
        <p:nvSpPr>
          <p:cNvPr id="58" name="TextBox 57"/>
          <p:cNvSpPr txBox="1"/>
          <p:nvPr/>
        </p:nvSpPr>
        <p:spPr>
          <a:xfrm>
            <a:off x="1600200" y="1295400"/>
            <a:ext cx="1066800" cy="307777"/>
          </a:xfrm>
          <a:prstGeom prst="rect">
            <a:avLst/>
          </a:prstGeom>
          <a:noFill/>
        </p:spPr>
        <p:txBody>
          <a:bodyPr wrap="square" rtlCol="0">
            <a:spAutoFit/>
          </a:bodyPr>
          <a:lstStyle/>
          <a:p>
            <a:r>
              <a:rPr lang="en-US" altLang="zh-CN" sz="1400" dirty="0"/>
              <a:t>0040000C</a:t>
            </a:r>
            <a:endParaRPr lang="zh-CN" altLang="en-US" sz="1400" dirty="0"/>
          </a:p>
        </p:txBody>
      </p:sp>
      <p:sp>
        <p:nvSpPr>
          <p:cNvPr id="59" name="TextBox 58"/>
          <p:cNvSpPr txBox="1"/>
          <p:nvPr/>
        </p:nvSpPr>
        <p:spPr>
          <a:xfrm>
            <a:off x="2362200" y="6248400"/>
            <a:ext cx="4211409" cy="369332"/>
          </a:xfrm>
          <a:prstGeom prst="rect">
            <a:avLst/>
          </a:prstGeom>
          <a:noFill/>
        </p:spPr>
        <p:txBody>
          <a:bodyPr wrap="none" rtlCol="0">
            <a:spAutoFit/>
          </a:bodyPr>
          <a:lstStyle/>
          <a:p>
            <a:r>
              <a:rPr lang="zh-CN" altLang="en-US" dirty="0"/>
              <a:t>执行指令</a:t>
            </a:r>
            <a:r>
              <a:rPr lang="en-US" altLang="zh-CN" dirty="0"/>
              <a:t>j 0x00400100  </a:t>
            </a:r>
            <a:r>
              <a:rPr lang="zh-CN" altLang="en-US" dirty="0"/>
              <a:t>读取指令（</a:t>
            </a:r>
            <a:r>
              <a:rPr lang="en-US" altLang="zh-CN" dirty="0"/>
              <a:t>IF</a:t>
            </a:r>
            <a:r>
              <a:rPr lang="zh-CN" altLang="en-US" dirty="0"/>
              <a:t>）</a:t>
            </a:r>
          </a:p>
        </p:txBody>
      </p:sp>
      <p:sp>
        <p:nvSpPr>
          <p:cNvPr id="60" name="TextBox 59"/>
          <p:cNvSpPr txBox="1"/>
          <p:nvPr/>
        </p:nvSpPr>
        <p:spPr>
          <a:xfrm>
            <a:off x="1295400" y="2571921"/>
            <a:ext cx="979755" cy="307777"/>
          </a:xfrm>
          <a:prstGeom prst="rect">
            <a:avLst/>
          </a:prstGeom>
          <a:noFill/>
        </p:spPr>
        <p:txBody>
          <a:bodyPr wrap="none" rtlCol="0">
            <a:spAutoFit/>
          </a:bodyPr>
          <a:lstStyle/>
          <a:p>
            <a:r>
              <a:rPr lang="en-US" altLang="zh-CN" sz="1400" dirty="0"/>
              <a:t>02328020</a:t>
            </a:r>
            <a:endParaRPr lang="zh-CN" altLang="en-US" sz="1400" dirty="0"/>
          </a:p>
        </p:txBody>
      </p:sp>
      <p:sp>
        <p:nvSpPr>
          <p:cNvPr id="61" name="TextBox 60"/>
          <p:cNvSpPr txBox="1"/>
          <p:nvPr/>
        </p:nvSpPr>
        <p:spPr>
          <a:xfrm>
            <a:off x="1295400" y="2767053"/>
            <a:ext cx="979755" cy="307777"/>
          </a:xfrm>
          <a:prstGeom prst="rect">
            <a:avLst/>
          </a:prstGeom>
          <a:noFill/>
        </p:spPr>
        <p:txBody>
          <a:bodyPr wrap="none" rtlCol="0">
            <a:spAutoFit/>
          </a:bodyPr>
          <a:lstStyle/>
          <a:p>
            <a:r>
              <a:rPr lang="en-US" altLang="zh-CN" sz="1400" dirty="0"/>
              <a:t>22300005</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8.33333E-7 -3.93708E-6 L 0.06198 -0.00023 " pathEditMode="relative" rAng="0" ptsTypes="AA">
                                      <p:cBhvr>
                                        <p:cTn id="6" dur="2000" fill="hold"/>
                                        <p:tgtEl>
                                          <p:spTgt spid="52"/>
                                        </p:tgtEl>
                                        <p:attrNameLst>
                                          <p:attrName>ppt_x</p:attrName>
                                          <p:attrName>ppt_y</p:attrName>
                                        </p:attrNameLst>
                                      </p:cBhvr>
                                      <p:rCtr x="31" y="0"/>
                                    </p:animMotion>
                                  </p:childTnLst>
                                </p:cTn>
                              </p:par>
                            </p:childTnLst>
                          </p:cTn>
                        </p:par>
                        <p:par>
                          <p:cTn id="7" fill="hold">
                            <p:stCondLst>
                              <p:cond delay="2000"/>
                            </p:stCondLst>
                            <p:childTnLst>
                              <p:par>
                                <p:cTn id="8" presetID="27" presetClass="emph" presetSubtype="0" fill="hold" grpId="2" nodeType="afterEffect">
                                  <p:stCondLst>
                                    <p:cond delay="0"/>
                                  </p:stCondLst>
                                  <p:iterate type="lt">
                                    <p:tmPct val="0"/>
                                  </p:iterate>
                                  <p:childTnLst>
                                    <p:animClr clrSpc="rgb" dir="cw">
                                      <p:cBhvr override="childStyle">
                                        <p:cTn id="9" dur="1000" autoRev="1" fill="hold"/>
                                        <p:tgtEl>
                                          <p:spTgt spid="53"/>
                                        </p:tgtEl>
                                        <p:attrNameLst>
                                          <p:attrName>style.color</p:attrName>
                                        </p:attrNameLst>
                                      </p:cBhvr>
                                      <p:to>
                                        <a:schemeClr val="bg1"/>
                                      </p:to>
                                    </p:animClr>
                                    <p:animClr clrSpc="rgb" dir="cw">
                                      <p:cBhvr>
                                        <p:cTn id="10" dur="1000" autoRev="1" fill="hold"/>
                                        <p:tgtEl>
                                          <p:spTgt spid="53"/>
                                        </p:tgtEl>
                                        <p:attrNameLst>
                                          <p:attrName>fillcolor</p:attrName>
                                        </p:attrNameLst>
                                      </p:cBhvr>
                                      <p:to>
                                        <a:schemeClr val="bg1"/>
                                      </p:to>
                                    </p:animClr>
                                    <p:set>
                                      <p:cBhvr>
                                        <p:cTn id="11" dur="1000" autoRev="1" fill="hold"/>
                                        <p:tgtEl>
                                          <p:spTgt spid="53"/>
                                        </p:tgtEl>
                                        <p:attrNameLst>
                                          <p:attrName>fill.type</p:attrName>
                                        </p:attrNameLst>
                                      </p:cBhvr>
                                      <p:to>
                                        <p:strVal val="solid"/>
                                      </p:to>
                                    </p:set>
                                    <p:set>
                                      <p:cBhvr>
                                        <p:cTn id="12" dur="1000" autoRev="1" fill="hold"/>
                                        <p:tgtEl>
                                          <p:spTgt spid="53"/>
                                        </p:tgtEl>
                                        <p:attrNameLst>
                                          <p:attrName>fill.on</p:attrName>
                                        </p:attrNameLst>
                                      </p:cBhvr>
                                      <p:to>
                                        <p:strVal val="true"/>
                                      </p:to>
                                    </p:set>
                                  </p:childTnLst>
                                </p:cTn>
                              </p:par>
                            </p:childTnLst>
                          </p:cTn>
                        </p:par>
                        <p:par>
                          <p:cTn id="13" fill="hold">
                            <p:stCondLst>
                              <p:cond delay="4000"/>
                            </p:stCondLst>
                            <p:childTnLst>
                              <p:par>
                                <p:cTn id="14" presetID="0" presetClass="path" presetSubtype="0" accel="50000" decel="50000" fill="hold" grpId="1" nodeType="afterEffect">
                                  <p:stCondLst>
                                    <p:cond delay="0"/>
                                  </p:stCondLst>
                                  <p:childTnLst>
                                    <p:animMotion origin="layout" path="M 0.05486 -0.00023 L 0.05486 -0.12884 L 0.10712 -0.12769 " pathEditMode="relative" rAng="0" ptsTypes="AAA">
                                      <p:cBhvr>
                                        <p:cTn id="15" dur="2000" fill="hold"/>
                                        <p:tgtEl>
                                          <p:spTgt spid="52"/>
                                        </p:tgtEl>
                                        <p:attrNameLst>
                                          <p:attrName>ppt_x</p:attrName>
                                          <p:attrName>ppt_y</p:attrName>
                                        </p:attrNameLst>
                                      </p:cBhvr>
                                      <p:rCtr x="26" y="-64"/>
                                    </p:animMotion>
                                  </p:childTnLst>
                                </p:cTn>
                              </p:par>
                              <p:par>
                                <p:cTn id="16" presetID="42" presetClass="path" presetSubtype="0" accel="50000" decel="50000" fill="hold" grpId="0" nodeType="withEffect">
                                  <p:stCondLst>
                                    <p:cond delay="0"/>
                                  </p:stCondLst>
                                  <p:iterate type="lt">
                                    <p:tmPct val="0"/>
                                  </p:iterate>
                                  <p:childTnLst>
                                    <p:animMotion origin="layout" path="M 1.11111E-6 -7.37913E-7 L -0.00347 0.37729 " pathEditMode="relative" rAng="0" ptsTypes="AA">
                                      <p:cBhvr>
                                        <p:cTn id="17" dur="2000" fill="hold"/>
                                        <p:tgtEl>
                                          <p:spTgt spid="53"/>
                                        </p:tgtEl>
                                        <p:attrNameLst>
                                          <p:attrName>ppt_x</p:attrName>
                                          <p:attrName>ppt_y</p:attrName>
                                        </p:attrNameLst>
                                      </p:cBhvr>
                                      <p:rCtr x="-2" y="189"/>
                                    </p:animMotion>
                                  </p:childTnLst>
                                </p:cTn>
                              </p:par>
                            </p:childTnLst>
                          </p:cTn>
                        </p:par>
                        <p:par>
                          <p:cTn id="18" fill="hold">
                            <p:stCondLst>
                              <p:cond delay="6000"/>
                            </p:stCondLst>
                            <p:childTnLst>
                              <p:par>
                                <p:cTn id="19" presetID="3" presetClass="exit" presetSubtype="10" fill="hold" grpId="1" nodeType="afterEffect">
                                  <p:stCondLst>
                                    <p:cond delay="0"/>
                                  </p:stCondLst>
                                  <p:iterate type="lt">
                                    <p:tmPct val="0"/>
                                  </p:iterate>
                                  <p:childTnLst>
                                    <p:animEffect transition="out" filter="blinds(horizontal)">
                                      <p:cBhvr>
                                        <p:cTn id="20" dur="1000"/>
                                        <p:tgtEl>
                                          <p:spTgt spid="53"/>
                                        </p:tgtEl>
                                      </p:cBhvr>
                                    </p:animEffect>
                                    <p:set>
                                      <p:cBhvr>
                                        <p:cTn id="21" dur="1" fill="hold">
                                          <p:stCondLst>
                                            <p:cond delay="999"/>
                                          </p:stCondLst>
                                        </p:cTn>
                                        <p:tgtEl>
                                          <p:spTgt spid="53"/>
                                        </p:tgtEl>
                                        <p:attrNameLst>
                                          <p:attrName>style.visibility</p:attrName>
                                        </p:attrNameLst>
                                      </p:cBhvr>
                                      <p:to>
                                        <p:strVal val="hidden"/>
                                      </p:to>
                                    </p:set>
                                  </p:childTnLst>
                                </p:cTn>
                              </p:par>
                            </p:childTnLst>
                          </p:cTn>
                        </p:par>
                        <p:par>
                          <p:cTn id="22" fill="hold">
                            <p:stCondLst>
                              <p:cond delay="7000"/>
                            </p:stCondLst>
                            <p:childTnLst>
                              <p:par>
                                <p:cTn id="23" presetID="3" presetClass="entr" presetSubtype="10"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blinds(horizontal)">
                                      <p:cBhvr>
                                        <p:cTn id="25" dur="1000"/>
                                        <p:tgtEl>
                                          <p:spTgt spid="56"/>
                                        </p:tgtEl>
                                      </p:cBhvr>
                                    </p:animEffect>
                                  </p:childTnLst>
                                </p:cTn>
                              </p:par>
                            </p:childTnLst>
                          </p:cTn>
                        </p:par>
                        <p:par>
                          <p:cTn id="26" fill="hold">
                            <p:stCondLst>
                              <p:cond delay="8000"/>
                            </p:stCondLst>
                            <p:childTnLst>
                              <p:par>
                                <p:cTn id="27" presetID="27" presetClass="emph" presetSubtype="0" fill="hold" grpId="0" nodeType="afterEffect">
                                  <p:stCondLst>
                                    <p:cond delay="0"/>
                                  </p:stCondLst>
                                  <p:childTnLst>
                                    <p:animClr clrSpc="rgb" dir="cw">
                                      <p:cBhvr override="childStyle">
                                        <p:cTn id="28" dur="1000" autoRev="1" fill="hold"/>
                                        <p:tgtEl>
                                          <p:spTgt spid="24"/>
                                        </p:tgtEl>
                                        <p:attrNameLst>
                                          <p:attrName>style.color</p:attrName>
                                        </p:attrNameLst>
                                      </p:cBhvr>
                                      <p:to>
                                        <a:schemeClr val="bg1"/>
                                      </p:to>
                                    </p:animClr>
                                    <p:animClr clrSpc="rgb" dir="cw">
                                      <p:cBhvr>
                                        <p:cTn id="29" dur="1000" autoRev="1" fill="hold"/>
                                        <p:tgtEl>
                                          <p:spTgt spid="24"/>
                                        </p:tgtEl>
                                        <p:attrNameLst>
                                          <p:attrName>fillcolor</p:attrName>
                                        </p:attrNameLst>
                                      </p:cBhvr>
                                      <p:to>
                                        <a:schemeClr val="bg1"/>
                                      </p:to>
                                    </p:animClr>
                                    <p:set>
                                      <p:cBhvr>
                                        <p:cTn id="30" dur="1000" autoRev="1" fill="hold"/>
                                        <p:tgtEl>
                                          <p:spTgt spid="24"/>
                                        </p:tgtEl>
                                        <p:attrNameLst>
                                          <p:attrName>fill.type</p:attrName>
                                        </p:attrNameLst>
                                      </p:cBhvr>
                                      <p:to>
                                        <p:strVal val="solid"/>
                                      </p:to>
                                    </p:set>
                                    <p:set>
                                      <p:cBhvr>
                                        <p:cTn id="31" dur="1000" autoRev="1" fill="hold"/>
                                        <p:tgtEl>
                                          <p:spTgt spid="24"/>
                                        </p:tgtEl>
                                        <p:attrNameLst>
                                          <p:attrName>fill.on</p:attrName>
                                        </p:attrNameLst>
                                      </p:cBhvr>
                                      <p:to>
                                        <p:strVal val="true"/>
                                      </p:to>
                                    </p:set>
                                  </p:childTnLst>
                                </p:cTn>
                              </p:par>
                            </p:childTnLst>
                          </p:cTn>
                        </p:par>
                        <p:par>
                          <p:cTn id="32" fill="hold">
                            <p:stCondLst>
                              <p:cond delay="10000"/>
                            </p:stCondLst>
                            <p:childTnLst>
                              <p:par>
                                <p:cTn id="33" presetID="3" presetClass="exit" presetSubtype="10" fill="hold" grpId="2" nodeType="afterEffect">
                                  <p:stCondLst>
                                    <p:cond delay="0"/>
                                  </p:stCondLst>
                                  <p:childTnLst>
                                    <p:animEffect transition="out" filter="blinds(horizontal)">
                                      <p:cBhvr>
                                        <p:cTn id="34" dur="1000"/>
                                        <p:tgtEl>
                                          <p:spTgt spid="52"/>
                                        </p:tgtEl>
                                      </p:cBhvr>
                                    </p:animEffect>
                                    <p:set>
                                      <p:cBhvr>
                                        <p:cTn id="35" dur="1" fill="hold">
                                          <p:stCondLst>
                                            <p:cond delay="999"/>
                                          </p:stCondLst>
                                        </p:cTn>
                                        <p:tgtEl>
                                          <p:spTgt spid="52"/>
                                        </p:tgtEl>
                                        <p:attrNameLst>
                                          <p:attrName>style.visibility</p:attrName>
                                        </p:attrNameLst>
                                      </p:cBhvr>
                                      <p:to>
                                        <p:strVal val="hidden"/>
                                      </p:to>
                                    </p:set>
                                  </p:childTnLst>
                                </p:cTn>
                              </p:par>
                            </p:childTnLst>
                          </p:cTn>
                        </p:par>
                        <p:par>
                          <p:cTn id="36" fill="hold">
                            <p:stCondLst>
                              <p:cond delay="11000"/>
                            </p:stCondLst>
                            <p:childTnLst>
                              <p:par>
                                <p:cTn id="37" presetID="3" presetClass="entr" presetSubtype="1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blinds(horizontal)">
                                      <p:cBhvr>
                                        <p:cTn id="39" dur="1000"/>
                                        <p:tgtEl>
                                          <p:spTgt spid="58"/>
                                        </p:tgtEl>
                                      </p:cBhvr>
                                    </p:animEffect>
                                  </p:childTnLst>
                                </p:cTn>
                              </p:par>
                            </p:childTnLst>
                          </p:cTn>
                        </p:par>
                        <p:par>
                          <p:cTn id="40" fill="hold">
                            <p:stCondLst>
                              <p:cond delay="12000"/>
                            </p:stCondLst>
                            <p:childTnLst>
                              <p:par>
                                <p:cTn id="41" presetID="0" presetClass="path" presetSubtype="0" accel="50000" decel="50000" fill="hold" grpId="1" nodeType="afterEffect">
                                  <p:stCondLst>
                                    <p:cond delay="0"/>
                                  </p:stCondLst>
                                  <p:childTnLst>
                                    <p:animMotion origin="layout" path="M 0.00382 0.00578 L 0.56302 0.00647 L 0.62466 0.03007 L 0.62466 -0.14227 L -0.17413 -0.14389 L -0.17413 0.21929 " pathEditMode="relative" rAng="0" ptsTypes="AAAAAA">
                                      <p:cBhvr>
                                        <p:cTn id="42" dur="3000" fill="hold"/>
                                        <p:tgtEl>
                                          <p:spTgt spid="58"/>
                                        </p:tgtEl>
                                        <p:attrNameLst>
                                          <p:attrName>ppt_x</p:attrName>
                                          <p:attrName>ppt_y</p:attrName>
                                        </p:attrNameLst>
                                      </p:cBhvr>
                                      <p:rCtr x="221" y="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2" grpId="0"/>
      <p:bldP spid="52" grpId="1"/>
      <p:bldP spid="52" grpId="2"/>
      <p:bldP spid="53" grpId="0"/>
      <p:bldP spid="53" grpId="1"/>
      <p:bldP spid="53" grpId="2"/>
      <p:bldP spid="56" grpId="0"/>
      <p:bldP spid="58" grpId="0"/>
      <p:bldP spid="5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kumimoji="1" lang="en-US" altLang="zh-CN" b="1" dirty="0"/>
              <a:t>1.</a:t>
            </a:r>
            <a:r>
              <a:rPr kumimoji="1" lang="zh-CN" altLang="en-US" b="1" dirty="0"/>
              <a:t>数据通路（</a:t>
            </a:r>
            <a:r>
              <a:rPr kumimoji="1" lang="en-US" altLang="zh-CN" b="1" dirty="0" err="1"/>
              <a:t>Datapath</a:t>
            </a:r>
            <a:r>
              <a:rPr kumimoji="1" lang="zh-CN" altLang="en-US" b="1" dirty="0"/>
              <a:t>）及组件</a:t>
            </a:r>
            <a:endParaRPr kumimoji="1" lang="en-US" altLang="zh-CN" b="1" dirty="0"/>
          </a:p>
        </p:txBody>
      </p:sp>
      <p:sp>
        <p:nvSpPr>
          <p:cNvPr id="7171" name="Rectangle 3"/>
          <p:cNvSpPr>
            <a:spLocks noGrp="1" noChangeArrowheads="1"/>
          </p:cNvSpPr>
          <p:nvPr>
            <p:ph type="body" idx="1"/>
          </p:nvPr>
        </p:nvSpPr>
        <p:spPr/>
        <p:txBody>
          <a:bodyPr/>
          <a:lstStyle/>
          <a:p>
            <a:pPr eaLnBrk="1" hangingPunct="1">
              <a:lnSpc>
                <a:spcPct val="90000"/>
              </a:lnSpc>
            </a:pPr>
            <a:r>
              <a:rPr kumimoji="1" lang="zh-CN" altLang="en-US" b="1" dirty="0"/>
              <a:t>数据通路（</a:t>
            </a:r>
            <a:r>
              <a:rPr kumimoji="1" lang="en-US" altLang="zh-CN" b="1" dirty="0" err="1"/>
              <a:t>Datapath</a:t>
            </a:r>
            <a:r>
              <a:rPr kumimoji="1" lang="zh-CN" altLang="en-US" b="1" dirty="0"/>
              <a:t>） 定义（实现）一个计算机内部数据流动的路径，是实现一个计算机硬件系统最为基础的定义。</a:t>
            </a:r>
            <a:endParaRPr kumimoji="1" lang="en-US" altLang="zh-CN" b="1" dirty="0"/>
          </a:p>
          <a:p>
            <a:pPr eaLnBrk="1" hangingPunct="1">
              <a:lnSpc>
                <a:spcPct val="90000"/>
              </a:lnSpc>
            </a:pPr>
            <a:r>
              <a:rPr kumimoji="1" lang="zh-CN" altLang="en-US" b="1" dirty="0"/>
              <a:t>计算机系统完成数据处理是建立在数据通路基础之上的，控制器的任务从本质上来说就是控制数据在数据通路上正确流动。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28600" y="2754868"/>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PC</a:t>
            </a:r>
            <a:endParaRPr lang="zh-CN" altLang="en-US" dirty="0"/>
          </a:p>
        </p:txBody>
      </p:sp>
      <p:sp>
        <p:nvSpPr>
          <p:cNvPr id="6" name="矩形 5"/>
          <p:cNvSpPr/>
          <p:nvPr/>
        </p:nvSpPr>
        <p:spPr>
          <a:xfrm>
            <a:off x="13716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指令缓存</a:t>
            </a:r>
          </a:p>
        </p:txBody>
      </p:sp>
      <p:sp>
        <p:nvSpPr>
          <p:cNvPr id="24" name="任意多边形 23"/>
          <p:cNvSpPr/>
          <p:nvPr/>
        </p:nvSpPr>
        <p:spPr>
          <a:xfrm>
            <a:off x="1371600" y="773668"/>
            <a:ext cx="509587" cy="1614487"/>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加法器</a:t>
            </a:r>
          </a:p>
        </p:txBody>
      </p:sp>
      <p:sp>
        <p:nvSpPr>
          <p:cNvPr id="48" name="直角上箭头 47"/>
          <p:cNvSpPr/>
          <p:nvPr/>
        </p:nvSpPr>
        <p:spPr>
          <a:xfrm rot="16200000" flipV="1">
            <a:off x="800100" y="2411968"/>
            <a:ext cx="914400" cy="228600"/>
          </a:xfrm>
          <a:prstGeom prst="bentUpArrow">
            <a:avLst>
              <a:gd name="adj1" fmla="val 0"/>
              <a:gd name="adj2" fmla="val 25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5" idx="3"/>
          </p:cNvCxnSpPr>
          <p:nvPr/>
        </p:nvCxnSpPr>
        <p:spPr>
          <a:xfrm>
            <a:off x="990600" y="2983468"/>
            <a:ext cx="3810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66800" y="1078468"/>
            <a:ext cx="3048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 y="849868"/>
            <a:ext cx="228600" cy="369332"/>
          </a:xfrm>
          <a:prstGeom prst="rect">
            <a:avLst/>
          </a:prstGeom>
          <a:noFill/>
        </p:spPr>
        <p:txBody>
          <a:bodyPr wrap="square" rtlCol="0">
            <a:spAutoFit/>
          </a:bodyPr>
          <a:lstStyle/>
          <a:p>
            <a:r>
              <a:rPr lang="en-US" altLang="zh-CN" dirty="0"/>
              <a:t>4</a:t>
            </a:r>
            <a:endParaRPr lang="zh-CN" altLang="en-US" dirty="0"/>
          </a:p>
        </p:txBody>
      </p:sp>
      <p:sp>
        <p:nvSpPr>
          <p:cNvPr id="57" name="矩形 56"/>
          <p:cNvSpPr/>
          <p:nvPr/>
        </p:nvSpPr>
        <p:spPr>
          <a:xfrm>
            <a:off x="152400" y="5574267"/>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箭头连接符 64"/>
          <p:cNvCxnSpPr/>
          <p:nvPr/>
        </p:nvCxnSpPr>
        <p:spPr>
          <a:xfrm rot="5400000">
            <a:off x="1181497" y="5002371"/>
            <a:ext cx="11430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43200" y="1676400"/>
            <a:ext cx="1524000" cy="336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p:nvPr/>
        </p:nvCxnSpPr>
        <p:spPr>
          <a:xfrm rot="5400000" flipH="1" flipV="1">
            <a:off x="800100" y="4088368"/>
            <a:ext cx="29718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286000" y="2602468"/>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286000" y="3276600"/>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等腰三角形 77"/>
          <p:cNvSpPr/>
          <p:nvPr/>
        </p:nvSpPr>
        <p:spPr>
          <a:xfrm rot="5400000">
            <a:off x="4802124" y="21437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5400000">
            <a:off x="4802124" y="42011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肘形连接符 80"/>
          <p:cNvCxnSpPr/>
          <p:nvPr/>
        </p:nvCxnSpPr>
        <p:spPr>
          <a:xfrm>
            <a:off x="1905000" y="1535668"/>
            <a:ext cx="3200400" cy="609600"/>
          </a:xfrm>
          <a:prstGeom prst="bentConnector3">
            <a:avLst>
              <a:gd name="adj1" fmla="val 8389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67200" y="25262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267200" y="42788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任意多边形 99"/>
          <p:cNvSpPr/>
          <p:nvPr/>
        </p:nvSpPr>
        <p:spPr>
          <a:xfrm>
            <a:off x="5867400" y="1992868"/>
            <a:ext cx="609600" cy="2895600"/>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运算器</a:t>
            </a:r>
          </a:p>
        </p:txBody>
      </p:sp>
      <p:cxnSp>
        <p:nvCxnSpPr>
          <p:cNvPr id="102" name="直接箭头连接符 101"/>
          <p:cNvCxnSpPr>
            <a:stCxn id="78" idx="0"/>
          </p:cNvCxnSpPr>
          <p:nvPr/>
        </p:nvCxnSpPr>
        <p:spPr>
          <a:xfrm>
            <a:off x="5559552" y="2370820"/>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562600" y="4431268"/>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0104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数据缓存</a:t>
            </a:r>
          </a:p>
        </p:txBody>
      </p:sp>
      <p:cxnSp>
        <p:nvCxnSpPr>
          <p:cNvPr id="107" name="直接箭头连接符 106"/>
          <p:cNvCxnSpPr>
            <a:endCxn id="105" idx="1"/>
          </p:cNvCxnSpPr>
          <p:nvPr/>
        </p:nvCxnSpPr>
        <p:spPr>
          <a:xfrm>
            <a:off x="6477000" y="3516868"/>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rot="5400000">
            <a:off x="6783324" y="1457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箭头连接符 111"/>
          <p:cNvCxnSpPr/>
          <p:nvPr/>
        </p:nvCxnSpPr>
        <p:spPr>
          <a:xfrm>
            <a:off x="4572000" y="1535668"/>
            <a:ext cx="2514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5906294" y="2716768"/>
            <a:ext cx="1599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705600" y="1916668"/>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0" idx="0"/>
          </p:cNvCxnSpPr>
          <p:nvPr/>
        </p:nvCxnSpPr>
        <p:spPr>
          <a:xfrm>
            <a:off x="7540752" y="1685020"/>
            <a:ext cx="3078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flipH="1" flipV="1">
            <a:off x="7277100" y="1116568"/>
            <a:ext cx="1143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a:off x="609600" y="545068"/>
            <a:ext cx="7239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5" idx="0"/>
          </p:cNvCxnSpPr>
          <p:nvPr/>
        </p:nvCxnSpPr>
        <p:spPr>
          <a:xfrm rot="5400000">
            <a:off x="-495300" y="1649968"/>
            <a:ext cx="2209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a:off x="3505200" y="5345668"/>
            <a:ext cx="518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68" idx="2"/>
          </p:cNvCxnSpPr>
          <p:nvPr/>
        </p:nvCxnSpPr>
        <p:spPr>
          <a:xfrm rot="5400000" flipH="1" flipV="1">
            <a:off x="3352006" y="5193268"/>
            <a:ext cx="305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4001294" y="4697968"/>
            <a:ext cx="837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419600" y="5117068"/>
            <a:ext cx="2971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05" idx="2"/>
          </p:cNvCxnSpPr>
          <p:nvPr/>
        </p:nvCxnSpPr>
        <p:spPr>
          <a:xfrm rot="5400000" flipH="1" flipV="1">
            <a:off x="7047706" y="4774168"/>
            <a:ext cx="686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等腰三角形 179"/>
          <p:cNvSpPr/>
          <p:nvPr/>
        </p:nvSpPr>
        <p:spPr>
          <a:xfrm rot="5400000">
            <a:off x="7773924" y="2219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p:nvPr/>
        </p:nvCxnSpPr>
        <p:spPr>
          <a:xfrm>
            <a:off x="7772400" y="2831068"/>
            <a:ext cx="304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80" idx="3"/>
          </p:cNvCxnSpPr>
          <p:nvPr/>
        </p:nvCxnSpPr>
        <p:spPr>
          <a:xfrm flipV="1">
            <a:off x="6705600" y="2447020"/>
            <a:ext cx="1371600"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5400000">
            <a:off x="7658100" y="1878568"/>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7848600" y="2069068"/>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0"/>
          </p:cNvCxnSpPr>
          <p:nvPr/>
        </p:nvCxnSpPr>
        <p:spPr>
          <a:xfrm>
            <a:off x="8531352" y="2447020"/>
            <a:ext cx="1554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7239000" y="3897868"/>
            <a:ext cx="2895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4419600" y="2526268"/>
            <a:ext cx="466794" cy="369332"/>
          </a:xfrm>
          <a:prstGeom prst="rect">
            <a:avLst/>
          </a:prstGeom>
          <a:noFill/>
        </p:spPr>
        <p:txBody>
          <a:bodyPr wrap="none" rtlCol="0">
            <a:spAutoFit/>
          </a:bodyPr>
          <a:lstStyle/>
          <a:p>
            <a:r>
              <a:rPr lang="en-US" altLang="zh-CN" dirty="0"/>
              <a:t>Rs</a:t>
            </a:r>
            <a:endParaRPr lang="zh-CN" altLang="en-US" dirty="0"/>
          </a:p>
        </p:txBody>
      </p:sp>
      <p:sp>
        <p:nvSpPr>
          <p:cNvPr id="204" name="TextBox 203"/>
          <p:cNvSpPr txBox="1"/>
          <p:nvPr/>
        </p:nvSpPr>
        <p:spPr>
          <a:xfrm>
            <a:off x="4419600" y="3897868"/>
            <a:ext cx="415498" cy="369332"/>
          </a:xfrm>
          <a:prstGeom prst="rect">
            <a:avLst/>
          </a:prstGeom>
          <a:noFill/>
        </p:spPr>
        <p:txBody>
          <a:bodyPr wrap="none" rtlCol="0">
            <a:spAutoFit/>
          </a:bodyPr>
          <a:lstStyle/>
          <a:p>
            <a:r>
              <a:rPr lang="en-US" altLang="zh-CN" dirty="0" err="1"/>
              <a:t>Rt</a:t>
            </a:r>
            <a:endParaRPr lang="zh-CN" altLang="en-US" dirty="0"/>
          </a:p>
        </p:txBody>
      </p:sp>
      <p:sp>
        <p:nvSpPr>
          <p:cNvPr id="205" name="TextBox 204"/>
          <p:cNvSpPr txBox="1"/>
          <p:nvPr/>
        </p:nvSpPr>
        <p:spPr>
          <a:xfrm>
            <a:off x="2971800" y="5040868"/>
            <a:ext cx="479618" cy="369332"/>
          </a:xfrm>
          <a:prstGeom prst="rect">
            <a:avLst/>
          </a:prstGeom>
          <a:noFill/>
        </p:spPr>
        <p:txBody>
          <a:bodyPr wrap="none" rtlCol="0">
            <a:spAutoFit/>
          </a:bodyPr>
          <a:lstStyle/>
          <a:p>
            <a:r>
              <a:rPr lang="en-US" altLang="zh-CN" dirty="0"/>
              <a:t>Rd</a:t>
            </a:r>
            <a:endParaRPr lang="zh-CN" altLang="en-US" dirty="0"/>
          </a:p>
        </p:txBody>
      </p:sp>
      <p:sp>
        <p:nvSpPr>
          <p:cNvPr id="206" name="TextBox 205"/>
          <p:cNvSpPr txBox="1"/>
          <p:nvPr/>
        </p:nvSpPr>
        <p:spPr>
          <a:xfrm>
            <a:off x="4038600" y="5802868"/>
            <a:ext cx="633507" cy="369332"/>
          </a:xfrm>
          <a:prstGeom prst="rect">
            <a:avLst/>
          </a:prstGeom>
          <a:noFill/>
        </p:spPr>
        <p:txBody>
          <a:bodyPr wrap="none" rtlCol="0">
            <a:spAutoFit/>
          </a:bodyPr>
          <a:lstStyle/>
          <a:p>
            <a:r>
              <a:rPr lang="en-US" altLang="zh-CN" dirty="0" err="1"/>
              <a:t>Imm</a:t>
            </a:r>
            <a:endParaRPr lang="zh-CN" altLang="en-US" dirty="0"/>
          </a:p>
        </p:txBody>
      </p:sp>
      <p:cxnSp>
        <p:nvCxnSpPr>
          <p:cNvPr id="223" name="直接箭头连接符 222"/>
          <p:cNvCxnSpPr/>
          <p:nvPr/>
        </p:nvCxnSpPr>
        <p:spPr>
          <a:xfrm>
            <a:off x="2286000" y="3960812"/>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66800" y="6248400"/>
            <a:ext cx="6468437" cy="369332"/>
          </a:xfrm>
          <a:prstGeom prst="rect">
            <a:avLst/>
          </a:prstGeom>
          <a:noFill/>
        </p:spPr>
        <p:txBody>
          <a:bodyPr wrap="none" rtlCol="0">
            <a:spAutoFit/>
          </a:bodyPr>
          <a:lstStyle/>
          <a:p>
            <a:r>
              <a:rPr lang="zh-CN" altLang="en-US" dirty="0"/>
              <a:t>执行指令</a:t>
            </a:r>
            <a:r>
              <a:rPr lang="en-US" altLang="zh-CN" dirty="0"/>
              <a:t>j 0x00400100   </a:t>
            </a:r>
            <a:r>
              <a:rPr lang="zh-CN" altLang="en-US" dirty="0"/>
              <a:t>从寄存器堆读（</a:t>
            </a:r>
            <a:r>
              <a:rPr lang="en-US" altLang="zh-CN" dirty="0"/>
              <a:t>RD</a:t>
            </a:r>
            <a:r>
              <a:rPr lang="zh-CN" altLang="en-US" dirty="0"/>
              <a:t>）、运算（</a:t>
            </a:r>
            <a:r>
              <a:rPr lang="en-US" altLang="zh-CN" dirty="0"/>
              <a:t>ALU</a:t>
            </a:r>
            <a:r>
              <a:rPr lang="zh-CN" altLang="en-US" dirty="0"/>
              <a:t>）</a:t>
            </a:r>
          </a:p>
        </p:txBody>
      </p:sp>
      <p:sp>
        <p:nvSpPr>
          <p:cNvPr id="53" name="TextBox 52"/>
          <p:cNvSpPr txBox="1"/>
          <p:nvPr/>
        </p:nvSpPr>
        <p:spPr>
          <a:xfrm>
            <a:off x="76200" y="5562600"/>
            <a:ext cx="914400" cy="338554"/>
          </a:xfrm>
          <a:prstGeom prst="rect">
            <a:avLst/>
          </a:prstGeom>
          <a:noFill/>
        </p:spPr>
        <p:txBody>
          <a:bodyPr wrap="square" rtlCol="0">
            <a:spAutoFit/>
          </a:bodyPr>
          <a:lstStyle/>
          <a:p>
            <a:r>
              <a:rPr lang="en-US" altLang="zh-CN" sz="1600" dirty="0"/>
              <a:t>001000</a:t>
            </a:r>
            <a:endParaRPr lang="zh-CN" altLang="en-US" sz="1600" dirty="0"/>
          </a:p>
        </p:txBody>
      </p:sp>
      <p:sp>
        <p:nvSpPr>
          <p:cNvPr id="59" name="TextBox 58"/>
          <p:cNvSpPr txBox="1"/>
          <p:nvPr/>
        </p:nvSpPr>
        <p:spPr>
          <a:xfrm>
            <a:off x="838200" y="5562600"/>
            <a:ext cx="3200400" cy="338554"/>
          </a:xfrm>
          <a:prstGeom prst="rect">
            <a:avLst/>
          </a:prstGeom>
          <a:noFill/>
        </p:spPr>
        <p:txBody>
          <a:bodyPr wrap="square" rtlCol="0">
            <a:spAutoFit/>
          </a:bodyPr>
          <a:lstStyle/>
          <a:p>
            <a:r>
              <a:rPr lang="en-US" altLang="zh-CN" sz="1600" dirty="0"/>
              <a:t>0000100000000000001000000</a:t>
            </a:r>
            <a:endParaRPr lang="zh-CN" altLang="en-US" sz="1600" dirty="0"/>
          </a:p>
        </p:txBody>
      </p:sp>
      <p:cxnSp>
        <p:nvCxnSpPr>
          <p:cNvPr id="77" name="肘形连接符 76"/>
          <p:cNvCxnSpPr>
            <a:stCxn id="57" idx="3"/>
          </p:cNvCxnSpPr>
          <p:nvPr/>
        </p:nvCxnSpPr>
        <p:spPr>
          <a:xfrm flipV="1">
            <a:off x="3962400" y="4659869"/>
            <a:ext cx="1143000" cy="1104898"/>
          </a:xfrm>
          <a:prstGeom prst="bentConnector3">
            <a:avLst>
              <a:gd name="adj1" fmla="val 58348"/>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7" name="表格 86"/>
          <p:cNvGraphicFramePr>
            <a:graphicFrameLocks noGrp="1"/>
          </p:cNvGraphicFramePr>
          <p:nvPr/>
        </p:nvGraphicFramePr>
        <p:xfrm>
          <a:off x="2743200" y="1676400"/>
          <a:ext cx="1524000" cy="333248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00025">
                <a:tc>
                  <a:txBody>
                    <a:bodyPr/>
                    <a:lstStyle/>
                    <a:p>
                      <a:pPr algn="ctr">
                        <a:lnSpc>
                          <a:spcPts val="1575"/>
                        </a:lnSpc>
                        <a:spcAft>
                          <a:spcPts val="0"/>
                        </a:spcAft>
                      </a:pPr>
                      <a:r>
                        <a:rPr lang="en-US" sz="1400" kern="100" dirty="0">
                          <a:solidFill>
                            <a:srgbClr val="000000"/>
                          </a:solidFill>
                          <a:latin typeface="Consolas"/>
                          <a:cs typeface="Courier New"/>
                        </a:rPr>
                        <a:t>$0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$16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a:lnSpc>
                          <a:spcPts val="1575"/>
                        </a:lnSpc>
                        <a:spcAft>
                          <a:spcPts val="0"/>
                        </a:spcAft>
                      </a:pPr>
                      <a:r>
                        <a:rPr lang="en-US" sz="1400" kern="100" dirty="0">
                          <a:solidFill>
                            <a:srgbClr val="000000"/>
                          </a:solidFill>
                          <a:latin typeface="Consolas"/>
                          <a:cs typeface="Courier New"/>
                        </a:rPr>
                        <a:t>$1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a:lnSpc>
                          <a:spcPts val="1575"/>
                        </a:lnSpc>
                        <a:spcAft>
                          <a:spcPts val="0"/>
                        </a:spcAft>
                      </a:pPr>
                      <a:r>
                        <a:rPr lang="en-US" sz="1400" kern="100" dirty="0">
                          <a:solidFill>
                            <a:srgbClr val="000000"/>
                          </a:solidFill>
                          <a:latin typeface="Consolas"/>
                          <a:cs typeface="Courier New"/>
                        </a:rPr>
                        <a:t>$2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algn="ctr">
                        <a:lnSpc>
                          <a:spcPts val="1575"/>
                        </a:lnSpc>
                        <a:spcAft>
                          <a:spcPts val="0"/>
                        </a:spcAft>
                      </a:pPr>
                      <a:r>
                        <a:rPr lang="en-US" sz="1400" kern="100">
                          <a:solidFill>
                            <a:srgbClr val="000000"/>
                          </a:solidFill>
                          <a:latin typeface="Consolas"/>
                          <a:cs typeface="Courier New"/>
                        </a:rPr>
                        <a:t>$3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$19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ctr">
                        <a:lnSpc>
                          <a:spcPts val="1575"/>
                        </a:lnSpc>
                        <a:spcAft>
                          <a:spcPts val="0"/>
                        </a:spcAft>
                      </a:pPr>
                      <a:r>
                        <a:rPr lang="en-US" sz="1400" kern="100">
                          <a:solidFill>
                            <a:srgbClr val="000000"/>
                          </a:solidFill>
                          <a:latin typeface="Consolas"/>
                          <a:cs typeface="Courier New"/>
                        </a:rPr>
                        <a:t>$4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algn="ctr">
                        <a:lnSpc>
                          <a:spcPts val="1575"/>
                        </a:lnSpc>
                        <a:spcAft>
                          <a:spcPts val="0"/>
                        </a:spcAft>
                      </a:pPr>
                      <a:r>
                        <a:rPr lang="en-US" sz="1400" kern="100">
                          <a:solidFill>
                            <a:srgbClr val="000000"/>
                          </a:solidFill>
                          <a:latin typeface="Consolas"/>
                          <a:cs typeface="Courier New"/>
                        </a:rPr>
                        <a:t>$5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$21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algn="ctr">
                        <a:lnSpc>
                          <a:spcPts val="1575"/>
                        </a:lnSpc>
                        <a:spcAft>
                          <a:spcPts val="0"/>
                        </a:spcAft>
                      </a:pPr>
                      <a:r>
                        <a:rPr lang="en-US" sz="1400" kern="100">
                          <a:solidFill>
                            <a:srgbClr val="000000"/>
                          </a:solidFill>
                          <a:latin typeface="Consolas"/>
                          <a:cs typeface="Courier New"/>
                        </a:rPr>
                        <a:t>$6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$22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0025">
                <a:tc>
                  <a:txBody>
                    <a:bodyPr/>
                    <a:lstStyle/>
                    <a:p>
                      <a:pPr algn="ctr">
                        <a:lnSpc>
                          <a:spcPts val="1575"/>
                        </a:lnSpc>
                        <a:spcAft>
                          <a:spcPts val="0"/>
                        </a:spcAft>
                      </a:pPr>
                      <a:r>
                        <a:rPr lang="en-US" sz="1400" kern="100">
                          <a:solidFill>
                            <a:srgbClr val="000000"/>
                          </a:solidFill>
                          <a:latin typeface="Consolas"/>
                          <a:cs typeface="Courier New"/>
                        </a:rPr>
                        <a:t>$7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0025">
                <a:tc>
                  <a:txBody>
                    <a:bodyPr/>
                    <a:lstStyle/>
                    <a:p>
                      <a:pPr algn="ctr">
                        <a:lnSpc>
                          <a:spcPts val="1575"/>
                        </a:lnSpc>
                        <a:spcAft>
                          <a:spcPts val="0"/>
                        </a:spcAft>
                      </a:pPr>
                      <a:r>
                        <a:rPr lang="en-US" sz="1400" kern="100">
                          <a:solidFill>
                            <a:srgbClr val="000000"/>
                          </a:solidFill>
                          <a:latin typeface="Consolas"/>
                          <a:cs typeface="Courier New"/>
                        </a:rPr>
                        <a:t>$8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0025">
                <a:tc>
                  <a:txBody>
                    <a:bodyPr/>
                    <a:lstStyle/>
                    <a:p>
                      <a:pPr algn="ctr">
                        <a:lnSpc>
                          <a:spcPts val="1575"/>
                        </a:lnSpc>
                        <a:spcAft>
                          <a:spcPts val="0"/>
                        </a:spcAft>
                      </a:pPr>
                      <a:r>
                        <a:rPr lang="en-US" sz="1400" kern="100">
                          <a:solidFill>
                            <a:srgbClr val="000000"/>
                          </a:solidFill>
                          <a:latin typeface="Consolas"/>
                          <a:cs typeface="Courier New"/>
                        </a:rPr>
                        <a:t>$9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0025">
                <a:tc>
                  <a:txBody>
                    <a:bodyPr/>
                    <a:lstStyle/>
                    <a:p>
                      <a:pPr algn="ctr">
                        <a:lnSpc>
                          <a:spcPts val="1575"/>
                        </a:lnSpc>
                        <a:spcAft>
                          <a:spcPts val="0"/>
                        </a:spcAft>
                      </a:pPr>
                      <a:r>
                        <a:rPr lang="en-US" sz="1400" kern="100">
                          <a:solidFill>
                            <a:srgbClr val="000000"/>
                          </a:solidFill>
                          <a:latin typeface="Consolas"/>
                          <a:cs typeface="Courier New"/>
                        </a:rPr>
                        <a:t>$10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$26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0025">
                <a:tc>
                  <a:txBody>
                    <a:bodyPr/>
                    <a:lstStyle/>
                    <a:p>
                      <a:pPr algn="ctr">
                        <a:lnSpc>
                          <a:spcPts val="1575"/>
                        </a:lnSpc>
                        <a:spcAft>
                          <a:spcPts val="0"/>
                        </a:spcAft>
                      </a:pPr>
                      <a:r>
                        <a:rPr lang="en-US" sz="1400" kern="100">
                          <a:solidFill>
                            <a:srgbClr val="000000"/>
                          </a:solidFill>
                          <a:latin typeface="Consolas"/>
                          <a:cs typeface="Courier New"/>
                        </a:rPr>
                        <a:t>$11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$27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0025">
                <a:tc>
                  <a:txBody>
                    <a:bodyPr/>
                    <a:lstStyle/>
                    <a:p>
                      <a:pPr algn="ctr">
                        <a:lnSpc>
                          <a:spcPts val="1575"/>
                        </a:lnSpc>
                        <a:spcAft>
                          <a:spcPts val="0"/>
                        </a:spcAft>
                      </a:pPr>
                      <a:r>
                        <a:rPr lang="en-US" sz="1400" kern="100">
                          <a:solidFill>
                            <a:srgbClr val="000000"/>
                          </a:solidFill>
                          <a:latin typeface="Consolas"/>
                          <a:cs typeface="Courier New"/>
                        </a:rPr>
                        <a:t>$12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$28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0025">
                <a:tc>
                  <a:txBody>
                    <a:bodyPr/>
                    <a:lstStyle/>
                    <a:p>
                      <a:pPr algn="ctr">
                        <a:lnSpc>
                          <a:spcPts val="1575"/>
                        </a:lnSpc>
                        <a:spcAft>
                          <a:spcPts val="0"/>
                        </a:spcAft>
                      </a:pPr>
                      <a:r>
                        <a:rPr lang="en-US" sz="1400" kern="100">
                          <a:solidFill>
                            <a:srgbClr val="000000"/>
                          </a:solidFill>
                          <a:latin typeface="Consolas"/>
                          <a:cs typeface="Courier New"/>
                        </a:rPr>
                        <a:t>$13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$29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ctr">
                        <a:lnSpc>
                          <a:spcPts val="1575"/>
                        </a:lnSpc>
                        <a:spcAft>
                          <a:spcPts val="0"/>
                        </a:spcAft>
                      </a:pPr>
                      <a:r>
                        <a:rPr lang="en-US" sz="1400" kern="100">
                          <a:solidFill>
                            <a:srgbClr val="000000"/>
                          </a:solidFill>
                          <a:latin typeface="Consolas"/>
                          <a:cs typeface="Courier New"/>
                        </a:rPr>
                        <a:t>$14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a:solidFill>
                            <a:srgbClr val="000000"/>
                          </a:solidFill>
                          <a:latin typeface="Consolas"/>
                          <a:cs typeface="Courier New"/>
                        </a:rPr>
                        <a:t>$30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0025">
                <a:tc>
                  <a:txBody>
                    <a:bodyPr/>
                    <a:lstStyle/>
                    <a:p>
                      <a:pPr algn="ctr">
                        <a:lnSpc>
                          <a:spcPts val="1575"/>
                        </a:lnSpc>
                        <a:spcAft>
                          <a:spcPts val="0"/>
                        </a:spcAft>
                      </a:pPr>
                      <a:r>
                        <a:rPr lang="en-US" sz="1400" kern="100">
                          <a:solidFill>
                            <a:srgbClr val="000000"/>
                          </a:solidFill>
                          <a:latin typeface="Consolas"/>
                          <a:cs typeface="Courier New"/>
                        </a:rPr>
                        <a:t>$15 </a:t>
                      </a:r>
                      <a:endParaRPr lang="zh-CN" sz="1050" kern="10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75"/>
                        </a:lnSpc>
                        <a:spcAft>
                          <a:spcPts val="0"/>
                        </a:spcAft>
                      </a:pPr>
                      <a:r>
                        <a:rPr lang="en-US" sz="1400" kern="100" dirty="0">
                          <a:solidFill>
                            <a:srgbClr val="000000"/>
                          </a:solidFill>
                          <a:latin typeface="Consolas"/>
                          <a:cs typeface="Courier New"/>
                        </a:rPr>
                        <a:t>$31 </a:t>
                      </a:r>
                      <a:endParaRPr lang="zh-CN" sz="1050" kern="100" dirty="0">
                        <a:latin typeface="Calibri"/>
                        <a:cs typeface="Times New Roman"/>
                      </a:endParaRPr>
                    </a:p>
                  </a:txBody>
                  <a:tcPr marL="68580" marR="6858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95" name="TextBox 94"/>
          <p:cNvSpPr txBox="1"/>
          <p:nvPr/>
        </p:nvSpPr>
        <p:spPr>
          <a:xfrm>
            <a:off x="6019800" y="3276600"/>
            <a:ext cx="990600" cy="307777"/>
          </a:xfrm>
          <a:prstGeom prst="rect">
            <a:avLst/>
          </a:prstGeom>
          <a:noFill/>
        </p:spPr>
        <p:txBody>
          <a:bodyPr wrap="square" rtlCol="0">
            <a:spAutoFit/>
          </a:bodyPr>
          <a:lstStyle/>
          <a:p>
            <a:r>
              <a:rPr lang="en-US" altLang="zh-CN" sz="1400" dirty="0"/>
              <a:t>00400100</a:t>
            </a:r>
            <a:endParaRPr lang="zh-CN" altLang="en-US" sz="1400" dirty="0"/>
          </a:p>
        </p:txBody>
      </p:sp>
      <p:sp>
        <p:nvSpPr>
          <p:cNvPr id="98" name="TextBox 97"/>
          <p:cNvSpPr txBox="1"/>
          <p:nvPr/>
        </p:nvSpPr>
        <p:spPr>
          <a:xfrm>
            <a:off x="3657600" y="1828800"/>
            <a:ext cx="685800" cy="307777"/>
          </a:xfrm>
          <a:prstGeom prst="rect">
            <a:avLst/>
          </a:prstGeom>
          <a:noFill/>
        </p:spPr>
        <p:txBody>
          <a:bodyPr wrap="square" rtlCol="0">
            <a:spAutoFit/>
          </a:bodyPr>
          <a:lstStyle/>
          <a:p>
            <a:r>
              <a:rPr lang="en-US" altLang="zh-CN" sz="1400" dirty="0">
                <a:latin typeface="Consolas" pitchFamily="49" charset="0"/>
              </a:rPr>
              <a:t>$17</a:t>
            </a:r>
            <a:endParaRPr lang="zh-CN" altLang="en-US" sz="1400" dirty="0">
              <a:latin typeface="Consolas" pitchFamily="49" charset="0"/>
            </a:endParaRPr>
          </a:p>
        </p:txBody>
      </p:sp>
      <p:sp>
        <p:nvSpPr>
          <p:cNvPr id="99" name="TextBox 98"/>
          <p:cNvSpPr txBox="1"/>
          <p:nvPr/>
        </p:nvSpPr>
        <p:spPr>
          <a:xfrm>
            <a:off x="3657600" y="2057400"/>
            <a:ext cx="685800" cy="307777"/>
          </a:xfrm>
          <a:prstGeom prst="rect">
            <a:avLst/>
          </a:prstGeom>
          <a:noFill/>
        </p:spPr>
        <p:txBody>
          <a:bodyPr wrap="square" rtlCol="0">
            <a:spAutoFit/>
          </a:bodyPr>
          <a:lstStyle/>
          <a:p>
            <a:r>
              <a:rPr lang="en-US" altLang="zh-CN" sz="1400" dirty="0">
                <a:latin typeface="Consolas" pitchFamily="49" charset="0"/>
              </a:rPr>
              <a:t>$18</a:t>
            </a:r>
            <a:endParaRPr lang="zh-CN" altLang="en-US" sz="1400" dirty="0">
              <a:latin typeface="Consolas" pitchFamily="49" charset="0"/>
            </a:endParaRPr>
          </a:p>
        </p:txBody>
      </p:sp>
      <p:sp>
        <p:nvSpPr>
          <p:cNvPr id="69" name="TextBox 68"/>
          <p:cNvSpPr txBox="1"/>
          <p:nvPr/>
        </p:nvSpPr>
        <p:spPr>
          <a:xfrm>
            <a:off x="838200" y="5562600"/>
            <a:ext cx="3200400" cy="338554"/>
          </a:xfrm>
          <a:prstGeom prst="rect">
            <a:avLst/>
          </a:prstGeom>
          <a:noFill/>
        </p:spPr>
        <p:txBody>
          <a:bodyPr wrap="square" rtlCol="0">
            <a:spAutoFit/>
          </a:bodyPr>
          <a:lstStyle/>
          <a:p>
            <a:r>
              <a:rPr lang="en-US" altLang="zh-CN" sz="1600" dirty="0"/>
              <a:t>0000100000000000001000000</a:t>
            </a:r>
            <a:endParaRPr lang="zh-CN" altLang="en-US" sz="1600" dirty="0"/>
          </a:p>
        </p:txBody>
      </p:sp>
      <p:sp>
        <p:nvSpPr>
          <p:cNvPr id="72" name="TextBox 71"/>
          <p:cNvSpPr txBox="1"/>
          <p:nvPr/>
        </p:nvSpPr>
        <p:spPr>
          <a:xfrm>
            <a:off x="4191000" y="5562600"/>
            <a:ext cx="990600" cy="307777"/>
          </a:xfrm>
          <a:prstGeom prst="rect">
            <a:avLst/>
          </a:prstGeom>
          <a:noFill/>
        </p:spPr>
        <p:txBody>
          <a:bodyPr wrap="square" rtlCol="0">
            <a:spAutoFit/>
          </a:bodyPr>
          <a:lstStyle/>
          <a:p>
            <a:r>
              <a:rPr lang="en-US" altLang="zh-CN" sz="1400" dirty="0"/>
              <a:t>00100040</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iterate type="lt">
                                    <p:tmPct val="0"/>
                                  </p:iterate>
                                  <p:childTnLst>
                                    <p:animEffect transition="out" filter="fade">
                                      <p:cBhvr>
                                        <p:cTn id="6" dur="1000" tmFilter="0, 0; .2, .5; .8, .5; 1, 0"/>
                                        <p:tgtEl>
                                          <p:spTgt spid="53"/>
                                        </p:tgtEl>
                                      </p:cBhvr>
                                    </p:animEffect>
                                    <p:animScale>
                                      <p:cBhvr>
                                        <p:cTn id="7" dur="500" autoRev="1" fill="hold"/>
                                        <p:tgtEl>
                                          <p:spTgt spid="5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3.33333E-6 1.76035E-6 L 0.24166 -0.00231 " pathEditMode="relative" rAng="0" ptsTypes="AA">
                                      <p:cBhvr>
                                        <p:cTn id="11" dur="2000" fill="hold"/>
                                        <p:tgtEl>
                                          <p:spTgt spid="69"/>
                                        </p:tgtEl>
                                        <p:attrNameLst>
                                          <p:attrName>ppt_x</p:attrName>
                                          <p:attrName>ppt_y</p:attrName>
                                        </p:attrNameLst>
                                      </p:cBhvr>
                                      <p:rCtr x="12100" y="-100"/>
                                    </p:animMotion>
                                  </p:childTnLst>
                                </p:cTn>
                              </p:par>
                            </p:childTnLst>
                          </p:cTn>
                        </p:par>
                        <p:par>
                          <p:cTn id="12" fill="hold">
                            <p:stCondLst>
                              <p:cond delay="2000"/>
                            </p:stCondLst>
                            <p:childTnLst>
                              <p:par>
                                <p:cTn id="13" presetID="3" presetClass="exit" presetSubtype="10" fill="hold" grpId="1" nodeType="afterEffect">
                                  <p:stCondLst>
                                    <p:cond delay="0"/>
                                  </p:stCondLst>
                                  <p:childTnLst>
                                    <p:animEffect transition="out" filter="blinds(horizontal)">
                                      <p:cBhvr>
                                        <p:cTn id="14" dur="500"/>
                                        <p:tgtEl>
                                          <p:spTgt spid="69"/>
                                        </p:tgtEl>
                                      </p:cBhvr>
                                    </p:animEffect>
                                    <p:set>
                                      <p:cBhvr>
                                        <p:cTn id="15" dur="1" fill="hold">
                                          <p:stCondLst>
                                            <p:cond delay="499"/>
                                          </p:stCondLst>
                                        </p:cTn>
                                        <p:tgtEl>
                                          <p:spTgt spid="69"/>
                                        </p:tgtEl>
                                        <p:attrNameLst>
                                          <p:attrName>style.visibility</p:attrName>
                                        </p:attrNameLst>
                                      </p:cBhvr>
                                      <p:to>
                                        <p:strVal val="hidden"/>
                                      </p:to>
                                    </p:set>
                                  </p:childTnLst>
                                </p:cTn>
                              </p:par>
                            </p:childTnLst>
                          </p:cTn>
                        </p:par>
                        <p:par>
                          <p:cTn id="16" fill="hold">
                            <p:stCondLst>
                              <p:cond delay="2500"/>
                            </p:stCondLst>
                            <p:childTnLst>
                              <p:par>
                                <p:cTn id="17" presetID="3" presetClass="entr" presetSubtype="10"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blinds(horizontal)">
                                      <p:cBhvr>
                                        <p:cTn id="19" dur="500"/>
                                        <p:tgtEl>
                                          <p:spTgt spid="72"/>
                                        </p:tgtEl>
                                      </p:cBhvr>
                                    </p:animEffect>
                                  </p:childTnLst>
                                </p:cTn>
                              </p:par>
                              <p:par>
                                <p:cTn id="20" presetID="0" presetClass="path" presetSubtype="0" accel="50000" decel="50000" fill="hold" grpId="1" nodeType="withEffect">
                                  <p:stCondLst>
                                    <p:cond delay="0"/>
                                  </p:stCondLst>
                                  <p:childTnLst>
                                    <p:animMotion origin="layout" path="M -0.00417 -0.00023 L -0.0033 -0.17118 L 0.04826 -0.17118 L 0.09479 -0.21143 L 0.14167 -0.21143 " pathEditMode="relative" rAng="0" ptsTypes="AAAAA">
                                      <p:cBhvr>
                                        <p:cTn id="21" dur="2000" fill="hold"/>
                                        <p:tgtEl>
                                          <p:spTgt spid="72"/>
                                        </p:tgtEl>
                                        <p:attrNameLst>
                                          <p:attrName>ppt_x</p:attrName>
                                          <p:attrName>ppt_y</p:attrName>
                                        </p:attrNameLst>
                                      </p:cBhvr>
                                      <p:rCtr x="7300" y="-10600"/>
                                    </p:animMotion>
                                  </p:childTnLst>
                                </p:cTn>
                              </p:par>
                            </p:childTnLst>
                          </p:cTn>
                        </p:par>
                        <p:par>
                          <p:cTn id="22" fill="hold">
                            <p:stCondLst>
                              <p:cond delay="4500"/>
                            </p:stCondLst>
                            <p:childTnLst>
                              <p:par>
                                <p:cTn id="23" presetID="27" presetClass="emph" presetSubtype="0" fill="hold" grpId="0" nodeType="afterEffect">
                                  <p:stCondLst>
                                    <p:cond delay="0"/>
                                  </p:stCondLst>
                                  <p:childTnLst>
                                    <p:animClr clrSpc="rgb" dir="cw">
                                      <p:cBhvr override="childStyle">
                                        <p:cTn id="24" dur="1000" autoRev="1" fill="hold"/>
                                        <p:tgtEl>
                                          <p:spTgt spid="100"/>
                                        </p:tgtEl>
                                        <p:attrNameLst>
                                          <p:attrName>style.color</p:attrName>
                                        </p:attrNameLst>
                                      </p:cBhvr>
                                      <p:to>
                                        <a:schemeClr val="bg1"/>
                                      </p:to>
                                    </p:animClr>
                                    <p:animClr clrSpc="rgb" dir="cw">
                                      <p:cBhvr>
                                        <p:cTn id="25" dur="1000" autoRev="1" fill="hold"/>
                                        <p:tgtEl>
                                          <p:spTgt spid="100"/>
                                        </p:tgtEl>
                                        <p:attrNameLst>
                                          <p:attrName>fillcolor</p:attrName>
                                        </p:attrNameLst>
                                      </p:cBhvr>
                                      <p:to>
                                        <a:schemeClr val="bg1"/>
                                      </p:to>
                                    </p:animClr>
                                    <p:set>
                                      <p:cBhvr>
                                        <p:cTn id="26" dur="1000" autoRev="1" fill="hold"/>
                                        <p:tgtEl>
                                          <p:spTgt spid="100"/>
                                        </p:tgtEl>
                                        <p:attrNameLst>
                                          <p:attrName>fill.type</p:attrName>
                                        </p:attrNameLst>
                                      </p:cBhvr>
                                      <p:to>
                                        <p:strVal val="solid"/>
                                      </p:to>
                                    </p:set>
                                    <p:set>
                                      <p:cBhvr>
                                        <p:cTn id="27" dur="1000" autoRev="1" fill="hold"/>
                                        <p:tgtEl>
                                          <p:spTgt spid="100"/>
                                        </p:tgtEl>
                                        <p:attrNameLst>
                                          <p:attrName>fill.on</p:attrName>
                                        </p:attrNameLst>
                                      </p:cBhvr>
                                      <p:to>
                                        <p:strVal val="true"/>
                                      </p:to>
                                    </p:set>
                                  </p:childTnLst>
                                </p:cTn>
                              </p:par>
                            </p:childTnLst>
                          </p:cTn>
                        </p:par>
                        <p:par>
                          <p:cTn id="28" fill="hold">
                            <p:stCondLst>
                              <p:cond delay="6500"/>
                            </p:stCondLst>
                            <p:childTnLst>
                              <p:par>
                                <p:cTn id="29" presetID="3" presetClass="exit" presetSubtype="10" fill="hold" grpId="2" nodeType="afterEffect">
                                  <p:stCondLst>
                                    <p:cond delay="0"/>
                                  </p:stCondLst>
                                  <p:childTnLst>
                                    <p:animEffect transition="out" filter="blinds(horizontal)">
                                      <p:cBhvr>
                                        <p:cTn id="30" dur="500"/>
                                        <p:tgtEl>
                                          <p:spTgt spid="72"/>
                                        </p:tgtEl>
                                      </p:cBhvr>
                                    </p:animEffect>
                                    <p:set>
                                      <p:cBhvr>
                                        <p:cTn id="31" dur="1" fill="hold">
                                          <p:stCondLst>
                                            <p:cond delay="499"/>
                                          </p:stCondLst>
                                        </p:cTn>
                                        <p:tgtEl>
                                          <p:spTgt spid="72"/>
                                        </p:tgtEl>
                                        <p:attrNameLst>
                                          <p:attrName>style.visibility</p:attrName>
                                        </p:attrNameLst>
                                      </p:cBhvr>
                                      <p:to>
                                        <p:strVal val="hidden"/>
                                      </p:to>
                                    </p:set>
                                  </p:childTnLst>
                                </p:cTn>
                              </p:par>
                            </p:childTnLst>
                          </p:cTn>
                        </p:par>
                        <p:par>
                          <p:cTn id="32" fill="hold">
                            <p:stCondLst>
                              <p:cond delay="7000"/>
                            </p:stCondLst>
                            <p:childTnLst>
                              <p:par>
                                <p:cTn id="33" presetID="3" presetClass="entr" presetSubtype="10" fill="hold" grpId="0" nodeType="after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blinds(horizontal)">
                                      <p:cBhvr>
                                        <p:cTn id="35" dur="1000"/>
                                        <p:tgtEl>
                                          <p:spTgt spid="95"/>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 -0.2341 L 0.0731 -0.2341 L 0.11216 -0.27458 L 0.15313 -0.27458 L 0.15313 -0.43581 L -0.6434 -0.43697 L -0.64427 -0.06963 " pathEditMode="relative" ptsTypes="AAAAAAAA">
                                      <p:cBhvr>
                                        <p:cTn id="39" dur="3000" fill="hold"/>
                                        <p:tgtEl>
                                          <p:spTgt spid="9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53" grpId="0"/>
      <p:bldP spid="95" grpId="0"/>
      <p:bldP spid="95" grpId="1"/>
      <p:bldP spid="69" grpId="0"/>
      <p:bldP spid="69" grpId="1"/>
      <p:bldP spid="72" grpId="0"/>
      <p:bldP spid="72" grpId="1"/>
      <p:bldP spid="72"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b="1" dirty="0"/>
              <a:t>控制单元（</a:t>
            </a:r>
            <a:r>
              <a:rPr lang="en-US" altLang="zh-CN" b="1" dirty="0"/>
              <a:t>Control Unit</a:t>
            </a:r>
            <a:r>
              <a:rPr lang="zh-CN" altLang="en-US" b="1" dirty="0"/>
              <a:t>）</a:t>
            </a:r>
            <a:endParaRPr lang="zh-CN" altLang="en-US" dirty="0"/>
          </a:p>
        </p:txBody>
      </p:sp>
      <p:sp>
        <p:nvSpPr>
          <p:cNvPr id="3" name="内容占位符 2"/>
          <p:cNvSpPr>
            <a:spLocks noGrp="1"/>
          </p:cNvSpPr>
          <p:nvPr>
            <p:ph idx="1"/>
          </p:nvPr>
        </p:nvSpPr>
        <p:spPr/>
        <p:txBody>
          <a:bodyPr/>
          <a:lstStyle/>
          <a:p>
            <a:r>
              <a:rPr lang="zh-CN" altLang="en-US" sz="2400" dirty="0"/>
              <a:t>即控制器，发出控制数据通路中数据移动所需所有控制信号。</a:t>
            </a:r>
            <a:endParaRPr lang="en-US" altLang="zh-CN" sz="2400" dirty="0"/>
          </a:p>
          <a:p>
            <a:r>
              <a:rPr lang="zh-CN" altLang="en-US" sz="2400" dirty="0"/>
              <a:t>控制单元由硬件实现，实际上它是一个 </a:t>
            </a:r>
            <a:r>
              <a:rPr lang="en-US" altLang="zh-CN" sz="2400" dirty="0"/>
              <a:t>"</a:t>
            </a:r>
            <a:r>
              <a:rPr lang="zh-CN" altLang="en-US" sz="2400" dirty="0"/>
              <a:t>有限状态自动机</a:t>
            </a:r>
            <a:r>
              <a:rPr lang="en-US" altLang="zh-CN" sz="2400" dirty="0"/>
              <a:t>"</a:t>
            </a:r>
            <a:r>
              <a:rPr lang="zh-CN" altLang="en-US" sz="2400" dirty="0"/>
              <a:t>。</a:t>
            </a:r>
            <a:endParaRPr lang="en-US" altLang="zh-CN" sz="2400" dirty="0"/>
          </a:p>
          <a:p>
            <a:r>
              <a:rPr lang="zh-CN" altLang="en-US" sz="2400" dirty="0"/>
              <a:t>控制单元分析指令寄存器中的指令，基于指令指定的功能，按照指令执行时需要计算机各个硬件组件完成的动作以及这些动作的先后次序，发出控制信号。</a:t>
            </a:r>
            <a:endParaRPr lang="en-US" altLang="zh-CN" sz="2400"/>
          </a:p>
          <a:p>
            <a:r>
              <a:rPr lang="zh-CN" altLang="en-US" sz="2400"/>
              <a:t>对于</a:t>
            </a:r>
            <a:r>
              <a:rPr lang="zh-CN" altLang="en-US" sz="2400" dirty="0"/>
              <a:t>发出信号存在先后次序这个要求，通过将不同信号放在不同的时钟脉冲中发出来实现。</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28600" y="2754868"/>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PC</a:t>
            </a:r>
            <a:endParaRPr lang="zh-CN" altLang="en-US" dirty="0"/>
          </a:p>
        </p:txBody>
      </p:sp>
      <p:sp>
        <p:nvSpPr>
          <p:cNvPr id="6" name="矩形 5"/>
          <p:cNvSpPr/>
          <p:nvPr/>
        </p:nvSpPr>
        <p:spPr>
          <a:xfrm>
            <a:off x="13716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指令缓存</a:t>
            </a:r>
          </a:p>
        </p:txBody>
      </p:sp>
      <p:sp>
        <p:nvSpPr>
          <p:cNvPr id="24" name="任意多边形 23"/>
          <p:cNvSpPr/>
          <p:nvPr/>
        </p:nvSpPr>
        <p:spPr>
          <a:xfrm>
            <a:off x="1371600" y="773668"/>
            <a:ext cx="509587" cy="1614487"/>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加法器</a:t>
            </a:r>
          </a:p>
        </p:txBody>
      </p:sp>
      <p:sp>
        <p:nvSpPr>
          <p:cNvPr id="48" name="直角上箭头 47"/>
          <p:cNvSpPr/>
          <p:nvPr/>
        </p:nvSpPr>
        <p:spPr>
          <a:xfrm rot="16200000" flipV="1">
            <a:off x="800100" y="2411968"/>
            <a:ext cx="914400" cy="228600"/>
          </a:xfrm>
          <a:prstGeom prst="bentUpArrow">
            <a:avLst>
              <a:gd name="adj1" fmla="val 0"/>
              <a:gd name="adj2" fmla="val 25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5" idx="3"/>
          </p:cNvCxnSpPr>
          <p:nvPr/>
        </p:nvCxnSpPr>
        <p:spPr>
          <a:xfrm>
            <a:off x="990600" y="2983468"/>
            <a:ext cx="3810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66800" y="1078468"/>
            <a:ext cx="304800" cy="158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 y="849868"/>
            <a:ext cx="228600" cy="369332"/>
          </a:xfrm>
          <a:prstGeom prst="rect">
            <a:avLst/>
          </a:prstGeom>
          <a:noFill/>
        </p:spPr>
        <p:txBody>
          <a:bodyPr wrap="square" rtlCol="0">
            <a:spAutoFit/>
          </a:bodyPr>
          <a:lstStyle/>
          <a:p>
            <a:r>
              <a:rPr lang="en-US" altLang="zh-CN" dirty="0"/>
              <a:t>4</a:t>
            </a:r>
            <a:endParaRPr lang="zh-CN" altLang="en-US" dirty="0"/>
          </a:p>
        </p:txBody>
      </p:sp>
      <p:sp>
        <p:nvSpPr>
          <p:cNvPr id="57" name="矩形 56"/>
          <p:cNvSpPr/>
          <p:nvPr/>
        </p:nvSpPr>
        <p:spPr>
          <a:xfrm>
            <a:off x="152400" y="5574267"/>
            <a:ext cx="3581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指令寄存器</a:t>
            </a:r>
          </a:p>
        </p:txBody>
      </p:sp>
      <p:cxnSp>
        <p:nvCxnSpPr>
          <p:cNvPr id="65" name="直接箭头连接符 64"/>
          <p:cNvCxnSpPr/>
          <p:nvPr/>
        </p:nvCxnSpPr>
        <p:spPr>
          <a:xfrm rot="5400000">
            <a:off x="1181497" y="5002371"/>
            <a:ext cx="1143000"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43200" y="1840468"/>
            <a:ext cx="15240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寄存器堆</a:t>
            </a:r>
          </a:p>
        </p:txBody>
      </p:sp>
      <p:cxnSp>
        <p:nvCxnSpPr>
          <p:cNvPr id="71" name="直接连接符 70"/>
          <p:cNvCxnSpPr/>
          <p:nvPr/>
        </p:nvCxnSpPr>
        <p:spPr>
          <a:xfrm rot="5400000" flipH="1" flipV="1">
            <a:off x="800100" y="4088368"/>
            <a:ext cx="29718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286000" y="2602468"/>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286000" y="3276600"/>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等腰三角形 77"/>
          <p:cNvSpPr/>
          <p:nvPr/>
        </p:nvSpPr>
        <p:spPr>
          <a:xfrm rot="5400000">
            <a:off x="4802124" y="21437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5400000">
            <a:off x="4802124" y="42011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肘形连接符 80"/>
          <p:cNvCxnSpPr/>
          <p:nvPr/>
        </p:nvCxnSpPr>
        <p:spPr>
          <a:xfrm>
            <a:off x="1905000" y="1535668"/>
            <a:ext cx="3200400" cy="609600"/>
          </a:xfrm>
          <a:prstGeom prst="bentConnector3">
            <a:avLst>
              <a:gd name="adj1" fmla="val 8389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67200" y="25262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267200" y="4278868"/>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肘形连接符 93"/>
          <p:cNvCxnSpPr/>
          <p:nvPr/>
        </p:nvCxnSpPr>
        <p:spPr>
          <a:xfrm flipV="1">
            <a:off x="3733800" y="4659868"/>
            <a:ext cx="1371600" cy="1104900"/>
          </a:xfrm>
          <a:prstGeom prst="bentConnector3">
            <a:avLst>
              <a:gd name="adj1" fmla="val 6895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任意多边形 99"/>
          <p:cNvSpPr/>
          <p:nvPr/>
        </p:nvSpPr>
        <p:spPr>
          <a:xfrm>
            <a:off x="5867400" y="1992868"/>
            <a:ext cx="609600" cy="2895600"/>
          </a:xfrm>
          <a:custGeom>
            <a:avLst/>
            <a:gdLst>
              <a:gd name="connsiteX0" fmla="*/ 0 w 509587"/>
              <a:gd name="connsiteY0" fmla="*/ 0 h 1614487"/>
              <a:gd name="connsiteX1" fmla="*/ 504825 w 509587"/>
              <a:gd name="connsiteY1" fmla="*/ 347662 h 1614487"/>
              <a:gd name="connsiteX2" fmla="*/ 509587 w 509587"/>
              <a:gd name="connsiteY2" fmla="*/ 1304925 h 1614487"/>
              <a:gd name="connsiteX3" fmla="*/ 0 w 509587"/>
              <a:gd name="connsiteY3" fmla="*/ 1614487 h 1614487"/>
              <a:gd name="connsiteX4" fmla="*/ 0 w 509587"/>
              <a:gd name="connsiteY4" fmla="*/ 1138237 h 1614487"/>
              <a:gd name="connsiteX5" fmla="*/ 100012 w 509587"/>
              <a:gd name="connsiteY5" fmla="*/ 1071562 h 1614487"/>
              <a:gd name="connsiteX6" fmla="*/ 100012 w 509587"/>
              <a:gd name="connsiteY6" fmla="*/ 642937 h 1614487"/>
              <a:gd name="connsiteX7" fmla="*/ 0 w 509587"/>
              <a:gd name="connsiteY7" fmla="*/ 557212 h 1614487"/>
              <a:gd name="connsiteX8" fmla="*/ 0 w 509587"/>
              <a:gd name="connsiteY8" fmla="*/ 0 h 1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587" h="1614487">
                <a:moveTo>
                  <a:pt x="0" y="0"/>
                </a:moveTo>
                <a:lnTo>
                  <a:pt x="504825" y="347662"/>
                </a:lnTo>
                <a:cubicBezTo>
                  <a:pt x="506412" y="666750"/>
                  <a:pt x="508000" y="985837"/>
                  <a:pt x="509587" y="1304925"/>
                </a:cubicBezTo>
                <a:lnTo>
                  <a:pt x="0" y="1614487"/>
                </a:lnTo>
                <a:lnTo>
                  <a:pt x="0" y="1138237"/>
                </a:lnTo>
                <a:lnTo>
                  <a:pt x="100012" y="1071562"/>
                </a:lnTo>
                <a:lnTo>
                  <a:pt x="100012" y="642937"/>
                </a:lnTo>
                <a:lnTo>
                  <a:pt x="0" y="5572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运算器</a:t>
            </a:r>
          </a:p>
        </p:txBody>
      </p:sp>
      <p:cxnSp>
        <p:nvCxnSpPr>
          <p:cNvPr id="102" name="直接箭头连接符 101"/>
          <p:cNvCxnSpPr>
            <a:stCxn id="78" idx="0"/>
          </p:cNvCxnSpPr>
          <p:nvPr/>
        </p:nvCxnSpPr>
        <p:spPr>
          <a:xfrm>
            <a:off x="5559552" y="2370820"/>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562600" y="4431268"/>
            <a:ext cx="307848"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010400" y="2602468"/>
            <a:ext cx="762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数据缓存</a:t>
            </a:r>
          </a:p>
        </p:txBody>
      </p:sp>
      <p:cxnSp>
        <p:nvCxnSpPr>
          <p:cNvPr id="107" name="直接箭头连接符 106"/>
          <p:cNvCxnSpPr>
            <a:endCxn id="105" idx="1"/>
          </p:cNvCxnSpPr>
          <p:nvPr/>
        </p:nvCxnSpPr>
        <p:spPr>
          <a:xfrm>
            <a:off x="6477000" y="3516868"/>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rot="5400000">
            <a:off x="6783324" y="1457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箭头连接符 111"/>
          <p:cNvCxnSpPr/>
          <p:nvPr/>
        </p:nvCxnSpPr>
        <p:spPr>
          <a:xfrm>
            <a:off x="4572000" y="1535668"/>
            <a:ext cx="2514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flipV="1">
            <a:off x="5906294" y="2716768"/>
            <a:ext cx="1599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705600" y="1916668"/>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0" idx="0"/>
          </p:cNvCxnSpPr>
          <p:nvPr/>
        </p:nvCxnSpPr>
        <p:spPr>
          <a:xfrm>
            <a:off x="7540752" y="1685020"/>
            <a:ext cx="3078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flipH="1" flipV="1">
            <a:off x="7277100" y="1116568"/>
            <a:ext cx="1143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a:off x="609600" y="545068"/>
            <a:ext cx="7239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5" idx="0"/>
          </p:cNvCxnSpPr>
          <p:nvPr/>
        </p:nvCxnSpPr>
        <p:spPr>
          <a:xfrm rot="5400000">
            <a:off x="-495300" y="1649968"/>
            <a:ext cx="2209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a:off x="3505200" y="5345668"/>
            <a:ext cx="518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68" idx="2"/>
          </p:cNvCxnSpPr>
          <p:nvPr/>
        </p:nvCxnSpPr>
        <p:spPr>
          <a:xfrm rot="5400000" flipH="1" flipV="1">
            <a:off x="3352006" y="5193268"/>
            <a:ext cx="305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4001294" y="4697968"/>
            <a:ext cx="837406"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419600" y="5117068"/>
            <a:ext cx="2971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05" idx="2"/>
          </p:cNvCxnSpPr>
          <p:nvPr/>
        </p:nvCxnSpPr>
        <p:spPr>
          <a:xfrm rot="5400000" flipH="1" flipV="1">
            <a:off x="7047706" y="4774168"/>
            <a:ext cx="686594"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0" name="等腰三角形 179"/>
          <p:cNvSpPr/>
          <p:nvPr/>
        </p:nvSpPr>
        <p:spPr>
          <a:xfrm rot="5400000">
            <a:off x="7773924" y="2219944"/>
            <a:ext cx="1060704" cy="454152"/>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箭头连接符 181"/>
          <p:cNvCxnSpPr/>
          <p:nvPr/>
        </p:nvCxnSpPr>
        <p:spPr>
          <a:xfrm>
            <a:off x="7772400" y="2831068"/>
            <a:ext cx="304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80" idx="3"/>
          </p:cNvCxnSpPr>
          <p:nvPr/>
        </p:nvCxnSpPr>
        <p:spPr>
          <a:xfrm flipV="1">
            <a:off x="6705600" y="2447020"/>
            <a:ext cx="1371600" cy="3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5400000">
            <a:off x="7658100" y="1878568"/>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7848600" y="2069068"/>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0"/>
          </p:cNvCxnSpPr>
          <p:nvPr/>
        </p:nvCxnSpPr>
        <p:spPr>
          <a:xfrm>
            <a:off x="8531352" y="2447020"/>
            <a:ext cx="155448" cy="3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7239000" y="3897868"/>
            <a:ext cx="2895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4419600" y="2526268"/>
            <a:ext cx="466794" cy="369332"/>
          </a:xfrm>
          <a:prstGeom prst="rect">
            <a:avLst/>
          </a:prstGeom>
          <a:noFill/>
        </p:spPr>
        <p:txBody>
          <a:bodyPr wrap="none" rtlCol="0">
            <a:spAutoFit/>
          </a:bodyPr>
          <a:lstStyle/>
          <a:p>
            <a:r>
              <a:rPr lang="en-US" altLang="zh-CN" dirty="0"/>
              <a:t>Rs</a:t>
            </a:r>
            <a:endParaRPr lang="zh-CN" altLang="en-US" dirty="0"/>
          </a:p>
        </p:txBody>
      </p:sp>
      <p:sp>
        <p:nvSpPr>
          <p:cNvPr id="204" name="TextBox 203"/>
          <p:cNvSpPr txBox="1"/>
          <p:nvPr/>
        </p:nvSpPr>
        <p:spPr>
          <a:xfrm>
            <a:off x="4419600" y="3897868"/>
            <a:ext cx="415498" cy="369332"/>
          </a:xfrm>
          <a:prstGeom prst="rect">
            <a:avLst/>
          </a:prstGeom>
          <a:noFill/>
        </p:spPr>
        <p:txBody>
          <a:bodyPr wrap="none" rtlCol="0">
            <a:spAutoFit/>
          </a:bodyPr>
          <a:lstStyle/>
          <a:p>
            <a:r>
              <a:rPr lang="en-US" altLang="zh-CN" dirty="0" err="1"/>
              <a:t>Rt</a:t>
            </a:r>
            <a:endParaRPr lang="zh-CN" altLang="en-US" dirty="0"/>
          </a:p>
        </p:txBody>
      </p:sp>
      <p:sp>
        <p:nvSpPr>
          <p:cNvPr id="205" name="TextBox 204"/>
          <p:cNvSpPr txBox="1"/>
          <p:nvPr/>
        </p:nvSpPr>
        <p:spPr>
          <a:xfrm>
            <a:off x="2971800" y="5040868"/>
            <a:ext cx="479618" cy="369332"/>
          </a:xfrm>
          <a:prstGeom prst="rect">
            <a:avLst/>
          </a:prstGeom>
          <a:noFill/>
        </p:spPr>
        <p:txBody>
          <a:bodyPr wrap="none" rtlCol="0">
            <a:spAutoFit/>
          </a:bodyPr>
          <a:lstStyle/>
          <a:p>
            <a:r>
              <a:rPr lang="en-US" altLang="zh-CN" dirty="0"/>
              <a:t>Rd</a:t>
            </a:r>
            <a:endParaRPr lang="zh-CN" altLang="en-US" dirty="0"/>
          </a:p>
        </p:txBody>
      </p:sp>
      <p:sp>
        <p:nvSpPr>
          <p:cNvPr id="206" name="TextBox 205"/>
          <p:cNvSpPr txBox="1"/>
          <p:nvPr/>
        </p:nvSpPr>
        <p:spPr>
          <a:xfrm>
            <a:off x="4038600" y="5802868"/>
            <a:ext cx="633507" cy="369332"/>
          </a:xfrm>
          <a:prstGeom prst="rect">
            <a:avLst/>
          </a:prstGeom>
          <a:noFill/>
        </p:spPr>
        <p:txBody>
          <a:bodyPr wrap="none" rtlCol="0">
            <a:spAutoFit/>
          </a:bodyPr>
          <a:lstStyle/>
          <a:p>
            <a:r>
              <a:rPr lang="en-US" altLang="zh-CN" dirty="0" err="1"/>
              <a:t>Imm</a:t>
            </a:r>
            <a:endParaRPr lang="zh-CN" altLang="en-US" dirty="0"/>
          </a:p>
        </p:txBody>
      </p:sp>
      <p:cxnSp>
        <p:nvCxnSpPr>
          <p:cNvPr id="223" name="直接箭头连接符 222"/>
          <p:cNvCxnSpPr/>
          <p:nvPr/>
        </p:nvCxnSpPr>
        <p:spPr>
          <a:xfrm>
            <a:off x="2286000" y="3960812"/>
            <a:ext cx="457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335809" y="6312933"/>
            <a:ext cx="2167581" cy="461665"/>
          </a:xfrm>
          <a:prstGeom prst="rect">
            <a:avLst/>
          </a:prstGeom>
          <a:noFill/>
        </p:spPr>
        <p:txBody>
          <a:bodyPr wrap="none" rtlCol="0">
            <a:spAutoFit/>
          </a:bodyPr>
          <a:lstStyle/>
          <a:p>
            <a:r>
              <a:rPr lang="en-US" altLang="zh-CN" sz="2400" dirty="0"/>
              <a:t>MIPS</a:t>
            </a:r>
            <a:r>
              <a:rPr lang="zh-CN" altLang="en-US" sz="2400" dirty="0"/>
              <a:t>数据通路</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a:t>MIPS</a:t>
            </a:r>
            <a:r>
              <a:rPr lang="zh-CN" altLang="en-US" b="1" dirty="0"/>
              <a:t>基本数据通路上的组件</a:t>
            </a:r>
            <a:endParaRPr lang="zh-CN" altLang="en-US" dirty="0"/>
          </a:p>
        </p:txBody>
      </p:sp>
      <p:sp>
        <p:nvSpPr>
          <p:cNvPr id="8195" name="Rectangle 3"/>
          <p:cNvSpPr>
            <a:spLocks noGrp="1" noChangeArrowheads="1"/>
          </p:cNvSpPr>
          <p:nvPr>
            <p:ph type="body" idx="1"/>
          </p:nvPr>
        </p:nvSpPr>
        <p:spPr/>
        <p:txBody>
          <a:bodyPr/>
          <a:lstStyle/>
          <a:p>
            <a:pPr eaLnBrk="1" hangingPunct="1"/>
            <a:r>
              <a:rPr kumimoji="1" lang="zh-CN" altLang="en-US" b="1" dirty="0"/>
              <a:t>寄存器堆（</a:t>
            </a:r>
            <a:r>
              <a:rPr kumimoji="1" lang="en-US" altLang="zh-CN" b="1" dirty="0"/>
              <a:t>Register File</a:t>
            </a:r>
            <a:r>
              <a:rPr kumimoji="1" lang="zh-CN" altLang="en-US" b="1" dirty="0"/>
              <a:t>）</a:t>
            </a:r>
            <a:endParaRPr kumimoji="1" lang="en-US" altLang="zh-CN" b="1" dirty="0"/>
          </a:p>
          <a:p>
            <a:pPr eaLnBrk="1" hangingPunct="1"/>
            <a:r>
              <a:rPr kumimoji="1" lang="zh-CN" altLang="en-US" b="1" dirty="0"/>
              <a:t>算数逻辑运算部件（</a:t>
            </a:r>
            <a:r>
              <a:rPr kumimoji="1" lang="en-US" altLang="zh-CN" b="1" dirty="0"/>
              <a:t>ALU</a:t>
            </a:r>
            <a:r>
              <a:rPr kumimoji="1" lang="zh-CN" altLang="en-US" b="1" dirty="0"/>
              <a:t>）</a:t>
            </a:r>
            <a:endParaRPr kumimoji="1" lang="en-US" altLang="zh-CN" b="1" dirty="0"/>
          </a:p>
          <a:p>
            <a:pPr eaLnBrk="1" hangingPunct="1"/>
            <a:r>
              <a:rPr kumimoji="1" lang="zh-CN" altLang="en-US" b="1" dirty="0"/>
              <a:t>程序计数器（</a:t>
            </a:r>
            <a:r>
              <a:rPr kumimoji="1" lang="en-US" altLang="zh-CN" b="1" dirty="0"/>
              <a:t>Program Counter</a:t>
            </a:r>
            <a:r>
              <a:rPr kumimoji="1" lang="zh-CN" altLang="en-US" b="1" dirty="0"/>
              <a:t>，</a:t>
            </a:r>
            <a:r>
              <a:rPr kumimoji="1" lang="en-US" altLang="zh-CN" b="1" dirty="0"/>
              <a:t>PC</a:t>
            </a:r>
            <a:r>
              <a:rPr kumimoji="1" lang="zh-CN" altLang="en-US" b="1" dirty="0"/>
              <a:t>）</a:t>
            </a:r>
            <a:endParaRPr kumimoji="1" lang="en-US" altLang="zh-CN" b="1" dirty="0"/>
          </a:p>
          <a:p>
            <a:pPr eaLnBrk="1" hangingPunct="1"/>
            <a:r>
              <a:rPr kumimoji="1" lang="zh-CN" altLang="en-US" b="1" dirty="0"/>
              <a:t>指令寄存器（</a:t>
            </a:r>
            <a:r>
              <a:rPr kumimoji="1" lang="en-US" altLang="zh-CN" b="1" dirty="0"/>
              <a:t>Instruction Register</a:t>
            </a:r>
            <a:r>
              <a:rPr kumimoji="1" lang="zh-CN" altLang="en-US" b="1" dirty="0"/>
              <a:t>，</a:t>
            </a:r>
            <a:r>
              <a:rPr kumimoji="1" lang="en-US" altLang="zh-CN" b="1" dirty="0"/>
              <a:t>IR</a:t>
            </a:r>
            <a:r>
              <a:rPr kumimoji="1" lang="zh-CN" altLang="en-US" b="1" dirty="0"/>
              <a:t>）</a:t>
            </a:r>
            <a:endParaRPr kumimoji="1" lang="en-US" altLang="zh-CN" b="1" dirty="0"/>
          </a:p>
          <a:p>
            <a:pPr eaLnBrk="1" hangingPunct="1"/>
            <a:r>
              <a:rPr kumimoji="1" lang="zh-CN" altLang="en-US" b="1" dirty="0"/>
              <a:t>存储器</a:t>
            </a:r>
            <a:endParaRPr kumimoji="1" lang="en-US" altLang="zh-CN" b="1" dirty="0"/>
          </a:p>
          <a:p>
            <a:pPr eaLnBrk="1" hangingPunct="1"/>
            <a:r>
              <a:rPr lang="zh-CN" altLang="zh-CN" b="1" dirty="0">
                <a:solidFill>
                  <a:schemeClr val="tx1"/>
                </a:solidFill>
                <a:latin typeface="+mn-lt"/>
                <a:ea typeface="+mn-ea"/>
                <a:cs typeface="+mn-cs"/>
              </a:rPr>
              <a:t>控制单元或控制器（</a:t>
            </a:r>
            <a:r>
              <a:rPr lang="en-US" altLang="zh-CN" b="1" dirty="0">
                <a:solidFill>
                  <a:schemeClr val="tx1"/>
                </a:solidFill>
                <a:latin typeface="+mn-lt"/>
                <a:ea typeface="+mn-ea"/>
                <a:cs typeface="+mn-cs"/>
              </a:rPr>
              <a:t>Control Unit</a:t>
            </a:r>
            <a:r>
              <a:rPr lang="zh-CN" altLang="zh-CN" b="1" dirty="0">
                <a:solidFill>
                  <a:schemeClr val="tx1"/>
                </a:solidFill>
                <a:latin typeface="+mn-lt"/>
                <a:ea typeface="+mn-ea"/>
                <a:cs typeface="+mn-cs"/>
              </a:rPr>
              <a:t>）</a:t>
            </a:r>
            <a:r>
              <a:rPr lang="zh-CN" altLang="en-US" b="1" dirty="0">
                <a:solidFill>
                  <a:schemeClr val="tx1"/>
                </a:solidFill>
                <a:latin typeface="+mn-lt"/>
                <a:ea typeface="+mn-ea"/>
                <a:cs typeface="+mn-cs"/>
              </a:rPr>
              <a:t>，图中省略</a:t>
            </a:r>
            <a:endParaRPr lang="en-US" altLang="zh-CN" b="1" dirty="0">
              <a:solidFill>
                <a:schemeClr val="tx1"/>
              </a:solidFill>
              <a:latin typeface="+mn-lt"/>
              <a:ea typeface="+mn-ea"/>
              <a:cs typeface="+mn-cs"/>
            </a:endParaRPr>
          </a:p>
          <a:p>
            <a:pPr eaLnBrk="1" hangingPunct="1"/>
            <a:r>
              <a:rPr kumimoji="1" lang="zh-CN" altLang="en-US" b="1" dirty="0"/>
              <a:t>总线（</a:t>
            </a:r>
            <a:r>
              <a:rPr kumimoji="1" lang="en-US" altLang="zh-CN" b="1" dirty="0"/>
              <a:t>BUS</a:t>
            </a:r>
            <a:r>
              <a:rPr kumimoji="1" lang="zh-CN" altLang="en-US" b="1" dirty="0"/>
              <a:t>）</a:t>
            </a:r>
            <a:endParaRPr kumimoji="1" lang="en-US" altLang="zh-C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b="1" dirty="0"/>
              <a:t>总线（</a:t>
            </a:r>
            <a:r>
              <a:rPr lang="en-US" altLang="zh-CN" b="1" dirty="0"/>
              <a:t>BUS</a:t>
            </a:r>
            <a:r>
              <a:rPr lang="zh-CN" altLang="en-US" b="1" dirty="0"/>
              <a:t>）</a:t>
            </a:r>
          </a:p>
        </p:txBody>
      </p:sp>
      <p:sp>
        <p:nvSpPr>
          <p:cNvPr id="9219" name="Rectangle 3"/>
          <p:cNvSpPr>
            <a:spLocks noGrp="1" noChangeArrowheads="1"/>
          </p:cNvSpPr>
          <p:nvPr>
            <p:ph type="body" idx="1"/>
          </p:nvPr>
        </p:nvSpPr>
        <p:spPr/>
        <p:txBody>
          <a:bodyPr/>
          <a:lstStyle/>
          <a:p>
            <a:pPr eaLnBrk="1" hangingPunct="1">
              <a:lnSpc>
                <a:spcPct val="90000"/>
              </a:lnSpc>
            </a:pPr>
            <a:r>
              <a:rPr lang="zh-CN" altLang="zh-CN" b="1" dirty="0">
                <a:solidFill>
                  <a:schemeClr val="tx1"/>
                </a:solidFill>
                <a:latin typeface="+mn-lt"/>
                <a:ea typeface="+mn-ea"/>
                <a:cs typeface="+mn-cs"/>
              </a:rPr>
              <a:t>连接组件</a:t>
            </a:r>
            <a:r>
              <a:rPr lang="zh-CN" altLang="en-US" b="1" dirty="0">
                <a:solidFill>
                  <a:schemeClr val="tx1"/>
                </a:solidFill>
                <a:latin typeface="+mn-lt"/>
                <a:ea typeface="+mn-ea"/>
                <a:cs typeface="+mn-cs"/>
              </a:rPr>
              <a:t>的公共信息传输通路</a:t>
            </a:r>
            <a:endParaRPr lang="en-US" altLang="zh-CN" b="1" dirty="0">
              <a:solidFill>
                <a:schemeClr val="tx1"/>
              </a:solidFill>
              <a:latin typeface="+mn-lt"/>
              <a:ea typeface="+mn-ea"/>
              <a:cs typeface="+mn-cs"/>
            </a:endParaRPr>
          </a:p>
          <a:p>
            <a:pPr eaLnBrk="1" hangingPunct="1">
              <a:lnSpc>
                <a:spcPct val="90000"/>
              </a:lnSpc>
            </a:pPr>
            <a:r>
              <a:rPr lang="zh-CN" altLang="zh-CN" b="1" dirty="0">
                <a:solidFill>
                  <a:schemeClr val="tx1"/>
                </a:solidFill>
                <a:latin typeface="+mn-lt"/>
                <a:ea typeface="+mn-ea"/>
                <a:cs typeface="+mn-cs"/>
              </a:rPr>
              <a:t>总线就是一组电子导体，通过它传送二进制值</a:t>
            </a:r>
            <a:r>
              <a:rPr lang="zh-CN" altLang="en-US" b="1" dirty="0">
                <a:solidFill>
                  <a:schemeClr val="tx1"/>
                </a:solidFill>
                <a:latin typeface="+mn-lt"/>
                <a:ea typeface="+mn-ea"/>
                <a:cs typeface="+mn-cs"/>
              </a:rPr>
              <a:t>（指令、数据、内存单元地址以及控制信号等等）</a:t>
            </a:r>
            <a:r>
              <a:rPr lang="zh-CN" altLang="zh-CN" b="1" dirty="0">
                <a:solidFill>
                  <a:schemeClr val="tx1"/>
                </a:solidFill>
                <a:latin typeface="+mn-lt"/>
                <a:ea typeface="+mn-ea"/>
                <a:cs typeface="+mn-cs"/>
              </a:rPr>
              <a:t>。</a:t>
            </a:r>
            <a:endParaRPr lang="en-US" altLang="zh-CN" b="1" dirty="0">
              <a:solidFill>
                <a:schemeClr val="tx1"/>
              </a:solidFill>
              <a:latin typeface="+mn-lt"/>
              <a:ea typeface="+mn-ea"/>
              <a:cs typeface="+mn-cs"/>
            </a:endParaRPr>
          </a:p>
          <a:p>
            <a:pPr lvl="1" eaLnBrk="1" hangingPunct="1">
              <a:lnSpc>
                <a:spcPct val="90000"/>
              </a:lnSpc>
            </a:pPr>
            <a:r>
              <a:rPr lang="zh-CN" altLang="en-US" b="1" dirty="0">
                <a:cs typeface="+mn-cs"/>
              </a:rPr>
              <a:t>数据总线（数据、指令）</a:t>
            </a:r>
            <a:endParaRPr lang="en-US" altLang="zh-CN" b="1" dirty="0">
              <a:cs typeface="+mn-cs"/>
            </a:endParaRPr>
          </a:p>
          <a:p>
            <a:pPr lvl="1" eaLnBrk="1" hangingPunct="1">
              <a:lnSpc>
                <a:spcPct val="90000"/>
              </a:lnSpc>
            </a:pPr>
            <a:r>
              <a:rPr lang="zh-CN" altLang="en-US" b="1" dirty="0">
                <a:solidFill>
                  <a:schemeClr val="tx1"/>
                </a:solidFill>
                <a:latin typeface="+mn-lt"/>
                <a:ea typeface="+mn-ea"/>
                <a:cs typeface="+mn-cs"/>
              </a:rPr>
              <a:t>地址总线（内存，</a:t>
            </a:r>
            <a:r>
              <a:rPr lang="en-US" altLang="zh-CN" b="1" dirty="0">
                <a:solidFill>
                  <a:schemeClr val="tx1"/>
                </a:solidFill>
                <a:latin typeface="+mn-lt"/>
                <a:ea typeface="+mn-ea"/>
                <a:cs typeface="+mn-cs"/>
              </a:rPr>
              <a:t>I/O</a:t>
            </a:r>
            <a:r>
              <a:rPr lang="zh-CN" altLang="en-US" b="1" dirty="0">
                <a:solidFill>
                  <a:schemeClr val="tx1"/>
                </a:solidFill>
                <a:latin typeface="+mn-lt"/>
                <a:ea typeface="+mn-ea"/>
                <a:cs typeface="+mn-cs"/>
              </a:rPr>
              <a:t>地址）</a:t>
            </a:r>
            <a:endParaRPr lang="en-US" altLang="zh-CN" b="1" dirty="0">
              <a:solidFill>
                <a:schemeClr val="tx1"/>
              </a:solidFill>
              <a:latin typeface="+mn-lt"/>
              <a:ea typeface="+mn-ea"/>
              <a:cs typeface="+mn-cs"/>
            </a:endParaRPr>
          </a:p>
          <a:p>
            <a:pPr lvl="1" eaLnBrk="1" hangingPunct="1">
              <a:lnSpc>
                <a:spcPct val="90000"/>
              </a:lnSpc>
            </a:pPr>
            <a:r>
              <a:rPr lang="zh-CN" altLang="en-US" b="1" dirty="0">
                <a:cs typeface="+mn-cs"/>
              </a:rPr>
              <a:t>控制总线（控制信号）</a:t>
            </a:r>
            <a:endParaRPr lang="en-US" altLang="zh-CN" b="1" dirty="0">
              <a:solidFill>
                <a:schemeClr val="tx1"/>
              </a:solidFill>
              <a:latin typeface="+mn-lt"/>
              <a:ea typeface="+mn-ea"/>
              <a:cs typeface="+mn-cs"/>
            </a:endParaRPr>
          </a:p>
          <a:p>
            <a:pPr eaLnBrk="1" hangingPunct="1">
              <a:lnSpc>
                <a:spcPct val="90000"/>
              </a:lnSpc>
            </a:pPr>
            <a:r>
              <a:rPr lang="zh-CN" altLang="zh-CN" b="1" dirty="0">
                <a:solidFill>
                  <a:schemeClr val="tx1"/>
                </a:solidFill>
                <a:latin typeface="+mn-lt"/>
                <a:ea typeface="+mn-ea"/>
                <a:cs typeface="+mn-cs"/>
              </a:rPr>
              <a:t>在</a:t>
            </a:r>
            <a:r>
              <a:rPr lang="en-US" altLang="zh-CN" b="1" dirty="0">
                <a:solidFill>
                  <a:schemeClr val="tx1"/>
                </a:solidFill>
                <a:latin typeface="+mn-lt"/>
                <a:ea typeface="+mn-ea"/>
                <a:cs typeface="+mn-cs"/>
              </a:rPr>
              <a:t>32</a:t>
            </a:r>
            <a:r>
              <a:rPr lang="zh-CN" altLang="zh-CN" b="1" dirty="0">
                <a:solidFill>
                  <a:schemeClr val="tx1"/>
                </a:solidFill>
                <a:latin typeface="+mn-lt"/>
                <a:ea typeface="+mn-ea"/>
                <a:cs typeface="+mn-cs"/>
              </a:rPr>
              <a:t>位</a:t>
            </a:r>
            <a:r>
              <a:rPr lang="en-US" altLang="zh-CN" b="1" dirty="0">
                <a:solidFill>
                  <a:schemeClr val="tx1"/>
                </a:solidFill>
                <a:latin typeface="+mn-lt"/>
                <a:ea typeface="+mn-ea"/>
                <a:cs typeface="+mn-cs"/>
              </a:rPr>
              <a:t>MIPS</a:t>
            </a:r>
            <a:r>
              <a:rPr lang="zh-CN" altLang="zh-CN" b="1" dirty="0">
                <a:solidFill>
                  <a:schemeClr val="tx1"/>
                </a:solidFill>
                <a:latin typeface="+mn-lt"/>
                <a:ea typeface="+mn-ea"/>
                <a:cs typeface="+mn-cs"/>
              </a:rPr>
              <a:t>架构中，大多数总线都具备</a:t>
            </a:r>
            <a:r>
              <a:rPr lang="en-US" altLang="zh-CN" b="1" dirty="0">
                <a:solidFill>
                  <a:schemeClr val="tx1"/>
                </a:solidFill>
                <a:latin typeface="+mn-lt"/>
                <a:ea typeface="+mn-ea"/>
                <a:cs typeface="+mn-cs"/>
              </a:rPr>
              <a:t>32</a:t>
            </a:r>
            <a:r>
              <a:rPr lang="zh-CN" altLang="zh-CN" b="1" dirty="0">
                <a:solidFill>
                  <a:schemeClr val="tx1"/>
                </a:solidFill>
                <a:latin typeface="+mn-lt"/>
                <a:ea typeface="+mn-ea"/>
                <a:cs typeface="+mn-cs"/>
              </a:rPr>
              <a:t>位</a:t>
            </a:r>
            <a:r>
              <a:rPr lang="zh-CN" altLang="en-US" b="1" dirty="0">
                <a:solidFill>
                  <a:schemeClr val="tx1"/>
                </a:solidFill>
                <a:latin typeface="+mn-lt"/>
                <a:ea typeface="+mn-ea"/>
                <a:cs typeface="+mn-cs"/>
              </a:rPr>
              <a:t>二进制</a:t>
            </a:r>
            <a:r>
              <a:rPr lang="zh-CN" altLang="zh-CN" b="1" dirty="0">
                <a:solidFill>
                  <a:schemeClr val="tx1"/>
                </a:solidFill>
                <a:latin typeface="+mn-lt"/>
                <a:ea typeface="+mn-ea"/>
                <a:cs typeface="+mn-cs"/>
              </a:rPr>
              <a:t>位宽</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zh-CN" sz="3200" b="1" dirty="0">
                <a:solidFill>
                  <a:schemeClr val="tx1"/>
                </a:solidFill>
                <a:latin typeface="+mj-lt"/>
                <a:ea typeface="+mj-ea"/>
                <a:cs typeface="+mj-cs"/>
              </a:rPr>
              <a:t>多路复用器（</a:t>
            </a:r>
            <a:r>
              <a:rPr lang="en-US" altLang="zh-CN" sz="3200" b="1" dirty="0">
                <a:solidFill>
                  <a:schemeClr val="tx1"/>
                </a:solidFill>
                <a:latin typeface="+mj-lt"/>
                <a:ea typeface="+mj-ea"/>
                <a:cs typeface="+mj-cs"/>
              </a:rPr>
              <a:t>Multiplexer</a:t>
            </a:r>
            <a:r>
              <a:rPr lang="zh-CN" altLang="zh-CN" sz="3200" b="1" dirty="0">
                <a:solidFill>
                  <a:schemeClr val="tx1"/>
                </a:solidFill>
                <a:latin typeface="+mj-lt"/>
                <a:ea typeface="+mj-ea"/>
                <a:cs typeface="+mj-cs"/>
              </a:rPr>
              <a:t>）</a:t>
            </a:r>
            <a:r>
              <a:rPr lang="zh-CN" altLang="en-US" sz="3200" b="1" dirty="0">
                <a:solidFill>
                  <a:schemeClr val="tx1"/>
                </a:solidFill>
                <a:latin typeface="+mj-lt"/>
                <a:ea typeface="+mj-ea"/>
                <a:cs typeface="+mj-cs"/>
              </a:rPr>
              <a:t>或</a:t>
            </a:r>
            <a:r>
              <a:rPr lang="zh-CN" altLang="zh-CN" sz="3200" b="1" dirty="0">
                <a:solidFill>
                  <a:schemeClr val="tx1"/>
                </a:solidFill>
                <a:latin typeface="+mj-lt"/>
                <a:ea typeface="+mj-ea"/>
                <a:cs typeface="+mj-cs"/>
              </a:rPr>
              <a:t>数据选择器</a:t>
            </a:r>
            <a:endParaRPr lang="zh-CN" altLang="en-US" sz="3200" b="1" dirty="0"/>
          </a:p>
        </p:txBody>
      </p:sp>
      <p:sp>
        <p:nvSpPr>
          <p:cNvPr id="10243" name="Rectangle 3"/>
          <p:cNvSpPr>
            <a:spLocks noGrp="1" noChangeArrowheads="1"/>
          </p:cNvSpPr>
          <p:nvPr>
            <p:ph type="body" idx="1"/>
          </p:nvPr>
        </p:nvSpPr>
        <p:spPr/>
        <p:txBody>
          <a:bodyPr/>
          <a:lstStyle/>
          <a:p>
            <a:pPr eaLnBrk="1" hangingPunct="1">
              <a:lnSpc>
                <a:spcPct val="90000"/>
              </a:lnSpc>
              <a:buClr>
                <a:schemeClr val="accent1"/>
              </a:buClr>
              <a:buSzTx/>
              <a:buFontTx/>
              <a:buChar char="•"/>
            </a:pPr>
            <a:r>
              <a:rPr lang="zh-CN" altLang="zh-CN" b="1" dirty="0">
                <a:solidFill>
                  <a:schemeClr val="tx1"/>
                </a:solidFill>
                <a:latin typeface="+mn-lt"/>
                <a:ea typeface="+mn-ea"/>
                <a:cs typeface="+mn-cs"/>
              </a:rPr>
              <a:t>实现从多个信息源中选择其中一个发送到目的</a:t>
            </a:r>
            <a:endParaRPr lang="en-US" altLang="zh-CN" b="1" dirty="0">
              <a:solidFill>
                <a:schemeClr val="tx1"/>
              </a:solidFill>
              <a:latin typeface="+mn-lt"/>
              <a:ea typeface="+mn-ea"/>
              <a:cs typeface="+mn-cs"/>
            </a:endParaRPr>
          </a:p>
          <a:p>
            <a:pPr eaLnBrk="1" hangingPunct="1">
              <a:lnSpc>
                <a:spcPct val="90000"/>
              </a:lnSpc>
              <a:buClr>
                <a:schemeClr val="accent1"/>
              </a:buClr>
              <a:buSzTx/>
              <a:buFontTx/>
              <a:buChar char="•"/>
            </a:pPr>
            <a:r>
              <a:rPr lang="zh-CN" altLang="zh-CN" b="1" dirty="0">
                <a:solidFill>
                  <a:schemeClr val="tx1"/>
                </a:solidFill>
                <a:latin typeface="+mn-lt"/>
                <a:ea typeface="+mn-ea"/>
                <a:cs typeface="+mn-cs"/>
              </a:rPr>
              <a:t>在图中，多路复用器由三角形形状的符号表示。</a:t>
            </a:r>
            <a:endParaRPr lang="en-US" altLang="zh-CN" b="1" dirty="0">
              <a:solidFill>
                <a:schemeClr val="tx1"/>
              </a:solidFill>
              <a:latin typeface="+mn-lt"/>
              <a:ea typeface="+mn-ea"/>
              <a:cs typeface="+mn-cs"/>
            </a:endParaRPr>
          </a:p>
          <a:p>
            <a:pPr eaLnBrk="1" hangingPunct="1">
              <a:lnSpc>
                <a:spcPct val="90000"/>
              </a:lnSpc>
              <a:buClr>
                <a:schemeClr val="accent1"/>
              </a:buClr>
              <a:buSzTx/>
              <a:buFontTx/>
              <a:buChar char="•"/>
            </a:pPr>
            <a:r>
              <a:rPr lang="zh-CN" altLang="zh-CN" b="1" dirty="0">
                <a:solidFill>
                  <a:schemeClr val="tx1"/>
                </a:solidFill>
                <a:latin typeface="+mn-lt"/>
                <a:ea typeface="+mn-ea"/>
                <a:cs typeface="+mn-cs"/>
              </a:rPr>
              <a:t>具有两选一功能的多路复用器，必须有一个控制信号，用来控制两个输入信号中的哪一个将被输出</a:t>
            </a:r>
            <a:endParaRPr kumimoji="1"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kumimoji="1" lang="zh-CN" altLang="en-US" b="1" dirty="0"/>
              <a:t>寄存器堆（</a:t>
            </a:r>
            <a:r>
              <a:rPr kumimoji="1" lang="en-US" altLang="zh-CN" b="1" dirty="0"/>
              <a:t>Register File</a:t>
            </a:r>
            <a:r>
              <a:rPr kumimoji="1" lang="zh-CN" altLang="en-US" b="1" dirty="0"/>
              <a:t>）</a:t>
            </a:r>
            <a:endParaRPr lang="zh-CN" altLang="en-US" dirty="0"/>
          </a:p>
        </p:txBody>
      </p:sp>
      <p:sp>
        <p:nvSpPr>
          <p:cNvPr id="3" name="内容占位符 2"/>
          <p:cNvSpPr>
            <a:spLocks noGrp="1"/>
          </p:cNvSpPr>
          <p:nvPr>
            <p:ph idx="1"/>
          </p:nvPr>
        </p:nvSpPr>
        <p:spPr>
          <a:xfrm>
            <a:off x="228600" y="1447800"/>
            <a:ext cx="8229600" cy="5410200"/>
          </a:xfrm>
        </p:spPr>
        <p:txBody>
          <a:bodyPr/>
          <a:lstStyle/>
          <a:p>
            <a:r>
              <a:rPr lang="en-US" altLang="zh-CN" sz="2800" dirty="0"/>
              <a:t>32</a:t>
            </a:r>
            <a:r>
              <a:rPr lang="zh-CN" altLang="en-US" sz="2800" dirty="0"/>
              <a:t>位寄存器</a:t>
            </a:r>
            <a:endParaRPr lang="en-US" altLang="zh-CN" sz="2800" dirty="0"/>
          </a:p>
          <a:p>
            <a:pPr lvl="1"/>
            <a:r>
              <a:rPr lang="zh-CN" altLang="en-US" sz="2400" dirty="0"/>
              <a:t>十进制值的范围；</a:t>
            </a:r>
            <a:endParaRPr lang="en-US" altLang="zh-CN" sz="2400" dirty="0"/>
          </a:p>
          <a:p>
            <a:pPr lvl="2"/>
            <a:r>
              <a:rPr lang="zh-CN" altLang="en-US" sz="2000" dirty="0"/>
              <a:t>从</a:t>
            </a:r>
            <a:r>
              <a:rPr lang="en-US" altLang="zh-CN" sz="2000" dirty="0"/>
              <a:t>-2147483648</a:t>
            </a:r>
            <a:r>
              <a:rPr lang="zh-CN" altLang="en-US" sz="2000" dirty="0"/>
              <a:t>（</a:t>
            </a:r>
            <a:r>
              <a:rPr lang="en-US" altLang="zh-CN" sz="2000" dirty="0"/>
              <a:t>-2</a:t>
            </a:r>
            <a:r>
              <a:rPr lang="en-US" altLang="zh-CN" sz="2000" baseline="30000" dirty="0"/>
              <a:t>31</a:t>
            </a:r>
            <a:r>
              <a:rPr lang="zh-CN" altLang="en-US" sz="2000" dirty="0"/>
              <a:t>）</a:t>
            </a:r>
            <a:endParaRPr lang="en-US" altLang="zh-CN" sz="2000" dirty="0"/>
          </a:p>
          <a:p>
            <a:pPr lvl="2"/>
            <a:r>
              <a:rPr lang="zh-CN" altLang="en-US" sz="2000" dirty="0"/>
              <a:t>到</a:t>
            </a:r>
            <a:r>
              <a:rPr lang="en-US" altLang="zh-CN" sz="2000" dirty="0"/>
              <a:t>+2147483647</a:t>
            </a:r>
            <a:r>
              <a:rPr lang="zh-CN" altLang="en-US" sz="2000" dirty="0"/>
              <a:t>（</a:t>
            </a:r>
            <a:r>
              <a:rPr lang="en-US" altLang="zh-CN" sz="2000" dirty="0"/>
              <a:t>2</a:t>
            </a:r>
            <a:r>
              <a:rPr lang="en-US" altLang="zh-CN" sz="2000" baseline="30000" dirty="0"/>
              <a:t>31</a:t>
            </a:r>
            <a:r>
              <a:rPr lang="zh-CN" altLang="en-US" sz="2000" dirty="0"/>
              <a:t> </a:t>
            </a:r>
            <a:r>
              <a:rPr lang="en-US" altLang="zh-CN" sz="2000" dirty="0"/>
              <a:t>- 1</a:t>
            </a:r>
            <a:r>
              <a:rPr lang="zh-CN" altLang="en-US" sz="2000" dirty="0"/>
              <a:t>）</a:t>
            </a:r>
            <a:endParaRPr lang="en-US" altLang="zh-CN" sz="2000" dirty="0"/>
          </a:p>
          <a:p>
            <a:pPr lvl="2"/>
            <a:r>
              <a:rPr lang="en-US" altLang="zh-CN" sz="2000" dirty="0"/>
              <a:t>0x80000000~0x7FFFFFFF</a:t>
            </a:r>
          </a:p>
          <a:p>
            <a:pPr lvl="2"/>
            <a:r>
              <a:rPr lang="en-US" altLang="zh-CN" sz="2000" dirty="0"/>
              <a:t>0~4294967295</a:t>
            </a:r>
          </a:p>
          <a:p>
            <a:pPr lvl="2"/>
            <a:r>
              <a:rPr lang="en-US" altLang="zh-CN" sz="2000" dirty="0"/>
              <a:t>0x0~0xFFFFFFFF</a:t>
            </a:r>
          </a:p>
          <a:p>
            <a:r>
              <a:rPr lang="zh-CN" altLang="en-US" sz="2800" dirty="0"/>
              <a:t>分类；</a:t>
            </a:r>
            <a:endParaRPr lang="en-US" altLang="zh-CN" sz="2800" dirty="0"/>
          </a:p>
          <a:p>
            <a:pPr lvl="1"/>
            <a:r>
              <a:rPr lang="zh-CN" altLang="en-US" sz="2400" dirty="0"/>
              <a:t>通用寄存器</a:t>
            </a:r>
            <a:endParaRPr lang="en-US" altLang="zh-CN" sz="2400" dirty="0"/>
          </a:p>
          <a:p>
            <a:pPr lvl="1"/>
            <a:r>
              <a:rPr lang="zh-CN" altLang="en-US" sz="2400" dirty="0"/>
              <a:t>乘、除结果寄存器</a:t>
            </a:r>
            <a:endParaRPr lang="en-US" altLang="zh-CN" sz="2400" dirty="0"/>
          </a:p>
          <a:p>
            <a:pPr lvl="2"/>
            <a:r>
              <a:rPr lang="zh-CN" altLang="en-US" sz="2000" dirty="0"/>
              <a:t>积的高</a:t>
            </a:r>
            <a:r>
              <a:rPr lang="en-US" altLang="zh-CN" sz="2000" dirty="0"/>
              <a:t>32</a:t>
            </a:r>
            <a:r>
              <a:rPr lang="zh-CN" altLang="en-US" sz="2000" dirty="0"/>
              <a:t>位和低</a:t>
            </a:r>
            <a:r>
              <a:rPr lang="en-US" altLang="zh-CN" sz="2000" dirty="0"/>
              <a:t>32</a:t>
            </a:r>
            <a:r>
              <a:rPr lang="zh-CN" altLang="en-US" sz="2000" dirty="0"/>
              <a:t>位</a:t>
            </a:r>
            <a:endParaRPr lang="en-US" altLang="zh-CN" sz="2000" dirty="0"/>
          </a:p>
          <a:p>
            <a:pPr lvl="2"/>
            <a:r>
              <a:rPr lang="zh-CN" altLang="en-US" sz="2000" dirty="0"/>
              <a:t>商、余数</a:t>
            </a:r>
            <a:endParaRPr lang="en-US" altLang="zh-CN" sz="2000" dirty="0"/>
          </a:p>
          <a:p>
            <a:pPr lvl="1"/>
            <a:r>
              <a:rPr lang="zh-CN" altLang="en-US" sz="2400" dirty="0"/>
              <a:t>程序计数器</a:t>
            </a:r>
          </a:p>
        </p:txBody>
      </p:sp>
      <p:pic>
        <p:nvPicPr>
          <p:cNvPr id="6" name="图片 5"/>
          <p:cNvPicPr>
            <a:picLocks noChangeAspect="1" noChangeArrowheads="1"/>
          </p:cNvPicPr>
          <p:nvPr/>
        </p:nvPicPr>
        <p:blipFill>
          <a:blip r:embed="rId2" cstate="print"/>
          <a:srcRect/>
          <a:stretch>
            <a:fillRect/>
          </a:stretch>
        </p:blipFill>
        <p:spPr>
          <a:xfrm>
            <a:off x="4495800" y="1447800"/>
            <a:ext cx="4648200" cy="513159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0</TotalTime>
  <Words>2697</Words>
  <Application>Microsoft Office PowerPoint</Application>
  <PresentationFormat>全屏显示(4:3)</PresentationFormat>
  <Paragraphs>586</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Arial</vt:lpstr>
      <vt:lpstr>Arial Black</vt:lpstr>
      <vt:lpstr>Calibri</vt:lpstr>
      <vt:lpstr>Consolas</vt:lpstr>
      <vt:lpstr>Times New Roman</vt:lpstr>
      <vt:lpstr>Wingdings</vt:lpstr>
      <vt:lpstr>Pixel</vt:lpstr>
      <vt:lpstr>汇编语言课件02  MIPS架构</vt:lpstr>
      <vt:lpstr>主要内容</vt:lpstr>
      <vt:lpstr>为什么要了解MIPS架构？</vt:lpstr>
      <vt:lpstr>1.数据通路（Datapath）及组件</vt:lpstr>
      <vt:lpstr>PowerPoint 演示文稿</vt:lpstr>
      <vt:lpstr>MIPS基本数据通路上的组件</vt:lpstr>
      <vt:lpstr>总线（BUS）</vt:lpstr>
      <vt:lpstr>多路复用器（Multiplexer）或数据选择器</vt:lpstr>
      <vt:lpstr>2.寄存器堆（Register File）</vt:lpstr>
      <vt:lpstr>2.寄存器堆-通用寄存器</vt:lpstr>
      <vt:lpstr>3.算数逻辑单元（ALU）</vt:lpstr>
      <vt:lpstr>4.程序计数器（PC）</vt:lpstr>
      <vt:lpstr>5.存储器和存储结构</vt:lpstr>
      <vt:lpstr>存储器的组织</vt:lpstr>
      <vt:lpstr>处理器的寻址空间</vt:lpstr>
      <vt:lpstr>MIPS存储器布局（layout）或规划</vt:lpstr>
      <vt:lpstr>数据类型和规模（size）</vt:lpstr>
      <vt:lpstr>数据类型和规模</vt:lpstr>
      <vt:lpstr>在内存中存储数据</vt:lpstr>
      <vt:lpstr>对齐</vt:lpstr>
      <vt:lpstr>32位MIPS架构指令规模及存储</vt:lpstr>
      <vt:lpstr>高速缓冲存储器（Cache）</vt:lpstr>
      <vt:lpstr>6.指令寄存器及指令格式</vt:lpstr>
      <vt:lpstr>MIPS指令格式</vt:lpstr>
      <vt:lpstr>R指令格式</vt:lpstr>
      <vt:lpstr>R指令格式举例</vt:lpstr>
      <vt:lpstr>R格式指令举例</vt:lpstr>
      <vt:lpstr>R格式指令举例</vt:lpstr>
      <vt:lpstr>PowerPoint 演示文稿</vt:lpstr>
      <vt:lpstr>PowerPoint 演示文稿</vt:lpstr>
      <vt:lpstr>PowerPoint 演示文稿</vt:lpstr>
      <vt:lpstr>PowerPoint 演示文稿</vt:lpstr>
      <vt:lpstr>I指令格式</vt:lpstr>
      <vt:lpstr>I指令格式举例</vt:lpstr>
      <vt:lpstr>PowerPoint 演示文稿</vt:lpstr>
      <vt:lpstr>PowerPoint 演示文稿</vt:lpstr>
      <vt:lpstr>PowerPoint 演示文稿</vt:lpstr>
      <vt:lpstr>J指令格式</vt:lpstr>
      <vt:lpstr>PowerPoint 演示文稿</vt:lpstr>
      <vt:lpstr>PowerPoint 演示文稿</vt:lpstr>
      <vt:lpstr>7.控制单元（Control Unit）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jervis zou</dc:creator>
  <cp:lastModifiedBy>19454270@qq.com</cp:lastModifiedBy>
  <cp:revision>99</cp:revision>
  <cp:lastPrinted>1601-01-01T00:00:00Z</cp:lastPrinted>
  <dcterms:created xsi:type="dcterms:W3CDTF">1601-01-01T00:00:00Z</dcterms:created>
  <dcterms:modified xsi:type="dcterms:W3CDTF">2021-03-11T02:15:25Z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