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0" r:id="rId3"/>
    <p:sldId id="344" r:id="rId4"/>
    <p:sldId id="261" r:id="rId5"/>
    <p:sldId id="262" r:id="rId6"/>
    <p:sldId id="367" r:id="rId7"/>
    <p:sldId id="398" r:id="rId8"/>
    <p:sldId id="399" r:id="rId9"/>
    <p:sldId id="400" r:id="rId10"/>
    <p:sldId id="368" r:id="rId11"/>
    <p:sldId id="332" r:id="rId12"/>
    <p:sldId id="263" r:id="rId13"/>
    <p:sldId id="264" r:id="rId14"/>
    <p:sldId id="265" r:id="rId15"/>
    <p:sldId id="347" r:id="rId16"/>
    <p:sldId id="348" r:id="rId17"/>
    <p:sldId id="351" r:id="rId18"/>
    <p:sldId id="369" r:id="rId19"/>
    <p:sldId id="354" r:id="rId20"/>
    <p:sldId id="370" r:id="rId21"/>
    <p:sldId id="371" r:id="rId22"/>
    <p:sldId id="372" r:id="rId23"/>
    <p:sldId id="352" r:id="rId24"/>
    <p:sldId id="373" r:id="rId25"/>
    <p:sldId id="374" r:id="rId26"/>
    <p:sldId id="375" r:id="rId27"/>
    <p:sldId id="376" r:id="rId28"/>
    <p:sldId id="353" r:id="rId29"/>
    <p:sldId id="378" r:id="rId30"/>
    <p:sldId id="379" r:id="rId31"/>
    <p:sldId id="355" r:id="rId32"/>
    <p:sldId id="358" r:id="rId33"/>
    <p:sldId id="356" r:id="rId34"/>
    <p:sldId id="380" r:id="rId35"/>
    <p:sldId id="382" r:id="rId36"/>
    <p:sldId id="385" r:id="rId37"/>
    <p:sldId id="383" r:id="rId38"/>
    <p:sldId id="384" r:id="rId39"/>
    <p:sldId id="387" r:id="rId40"/>
    <p:sldId id="388" r:id="rId41"/>
    <p:sldId id="386" r:id="rId42"/>
    <p:sldId id="390" r:id="rId43"/>
    <p:sldId id="391" r:id="rId44"/>
    <p:sldId id="392" r:id="rId45"/>
    <p:sldId id="393" r:id="rId46"/>
    <p:sldId id="394" r:id="rId47"/>
    <p:sldId id="396" r:id="rId48"/>
    <p:sldId id="395" r:id="rId49"/>
    <p:sldId id="397" r:id="rId50"/>
    <p:sldId id="401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86358" autoAdjust="0"/>
  </p:normalViewPr>
  <p:slideViewPr>
    <p:cSldViewPr>
      <p:cViewPr varScale="1">
        <p:scale>
          <a:sx n="81" d="100"/>
          <a:sy n="81" d="100"/>
        </p:scale>
        <p:origin x="41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9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5.xml"/><Relationship Id="rId7" Type="http://schemas.openxmlformats.org/officeDocument/2006/relationships/slide" Target="slides/slide12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6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47EB985-C047-467D-A508-9923B20E1C03}" type="datetimeFigureOut">
              <a:rPr lang="zh-CN" altLang="en-US"/>
              <a:pPr>
                <a:defRPr/>
              </a:pPr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79F9E935-650D-4261-8AAB-8DBB87AA4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935A3-6E74-4396-A504-F70989B0ED80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2F472-F5DA-4D42-A7DB-4C490982E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0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2F472-F5DA-4D42-A7DB-4C490982E4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图片 7"/>
          <p:cNvPicPr>
            <a:picLocks noChangeAspect="1"/>
          </p:cNvPicPr>
          <p:nvPr userDrawn="1"/>
        </p:nvPicPr>
        <p:blipFill>
          <a:blip r:embed="rId2" cstate="print"/>
          <a:srcRect l="24249"/>
          <a:stretch>
            <a:fillRect/>
          </a:stretch>
        </p:blipFill>
        <p:spPr bwMode="auto">
          <a:xfrm>
            <a:off x="0" y="0"/>
            <a:ext cx="30368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EC6F7-E685-4923-88BB-D910B2640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24D12-08B7-4A89-8124-4FC370B14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777FA-DE21-4F87-B274-3B328E703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5DE4D-BEEB-44DC-80DA-98A818BE3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7C3C-62E2-4A74-A96C-ACBCF3B1EB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EB769-9B5F-4C31-A4AD-5520A778B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6BD49-BF1F-472B-B4DB-4C39626B9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6EE3-0E65-40CF-883E-40D7AAD6F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7DF88-4DD6-4678-9D0B-9A3E8BE6D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2778B-07BC-4408-BAF4-CE09112F0F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56E92-EAA2-45D6-96FE-AA3CF7A0F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9A66-EFBD-4F3E-94D3-661EC7752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BD68146-4150-40EA-A06F-FDCF571699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14" cstate="print"/>
          <a:srcRect l="24249"/>
          <a:stretch>
            <a:fillRect/>
          </a:stretch>
        </p:blipFill>
        <p:spPr bwMode="auto">
          <a:xfrm>
            <a:off x="0" y="0"/>
            <a:ext cx="2590800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EBFFFE"/>
              </a:clrFrom>
              <a:clrTo>
                <a:srgbClr val="EBFFFE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1143" y="5414554"/>
            <a:ext cx="1632857" cy="14434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828800"/>
            <a:ext cx="6096000" cy="2209800"/>
          </a:xfrm>
        </p:spPr>
        <p:txBody>
          <a:bodyPr/>
          <a:lstStyle/>
          <a:p>
            <a:pPr eaLnBrk="1" hangingPunct="1"/>
            <a:r>
              <a:rPr lang="zh-CN" altLang="en-US" sz="4600" dirty="0"/>
              <a:t>汇编语言课件</a:t>
            </a:r>
            <a:r>
              <a:rPr lang="en-US" altLang="zh-CN" sz="4600" dirty="0"/>
              <a:t>03</a:t>
            </a:r>
            <a:br>
              <a:rPr lang="en-US" altLang="zh-CN" sz="4600" dirty="0"/>
            </a:br>
            <a:br>
              <a:rPr lang="en-US" altLang="zh-CN" sz="4600" dirty="0"/>
            </a:br>
            <a:r>
              <a:rPr lang="zh-CN" altLang="en-US" sz="4600" dirty="0"/>
              <a:t>寻址方式和指令集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b="1" dirty="0"/>
              <a:t>基址寻址举例</a:t>
            </a:r>
            <a:endParaRPr kumimoji="1" lang="en-US" altLang="zh-CN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sw</a:t>
            </a:r>
            <a:r>
              <a:rPr lang="en-US" altLang="zh-CN" dirty="0"/>
              <a:t> $s1, -32($t1)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假设寄存器</a:t>
            </a:r>
            <a:r>
              <a:rPr lang="en-US" altLang="zh-CN" dirty="0"/>
              <a:t>$t1</a:t>
            </a:r>
            <a:r>
              <a:rPr lang="zh-CN" altLang="en-US" dirty="0"/>
              <a:t>中的值为</a:t>
            </a:r>
            <a:r>
              <a:rPr lang="en-US" altLang="zh-CN" dirty="0"/>
              <a:t>100</a:t>
            </a:r>
            <a:r>
              <a:rPr lang="zh-CN" altLang="en-US" dirty="0"/>
              <a:t>，则目的操作数所在存储单元起始地址为</a:t>
            </a:r>
            <a:r>
              <a:rPr lang="en-US" altLang="zh-CN" dirty="0"/>
              <a:t>100-32=68</a:t>
            </a:r>
            <a:r>
              <a:rPr lang="zh-CN" altLang="en-US" dirty="0"/>
              <a:t>（</a:t>
            </a:r>
            <a:r>
              <a:rPr lang="en-US" altLang="zh-CN" dirty="0"/>
              <a:t>0x00000044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5800" y="3317240"/>
          <a:ext cx="7162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字段值（</a:t>
                      </a:r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指令格式）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4876800"/>
          <a:ext cx="7162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机器码（</a:t>
                      </a:r>
                      <a:r>
                        <a:rPr lang="en-US" altLang="zh-CN" dirty="0"/>
                        <a:t>0xAD31FFE0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1111111111100000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en-US" altLang="zh-CN" sz="4000" b="1" dirty="0"/>
              <a:t>2.MIPS</a:t>
            </a:r>
            <a:r>
              <a:rPr kumimoji="1" lang="zh-CN" altLang="en-US" sz="4000" b="1" dirty="0"/>
              <a:t>架构中针对目标地址的寻址</a:t>
            </a:r>
            <a:endParaRPr kumimoji="1" lang="en-US" altLang="zh-CN" sz="40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分支转移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实现高级语言的分支、循环及函数调用与返回等语言成分必不可少的操作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实质是改变了程序顺序执行指令的行为（</a:t>
            </a:r>
            <a:r>
              <a:rPr lang="en-US" altLang="zh-CN" dirty="0"/>
              <a:t>PC</a:t>
            </a:r>
            <a:r>
              <a:rPr lang="zh-CN" altLang="en-US" dirty="0"/>
              <a:t>增量定值的行为），通过修改现行</a:t>
            </a:r>
            <a:r>
              <a:rPr lang="en-US" altLang="zh-CN" dirty="0"/>
              <a:t>PC</a:t>
            </a:r>
            <a:r>
              <a:rPr lang="zh-CN" altLang="en-US" dirty="0"/>
              <a:t>内的地址实现分支转移功能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MIPS</a:t>
            </a:r>
            <a:r>
              <a:rPr lang="zh-CN" altLang="en-US" dirty="0"/>
              <a:t>架构</a:t>
            </a:r>
            <a:r>
              <a:rPr kumimoji="1" lang="zh-CN" altLang="en-US" dirty="0"/>
              <a:t>针对目标地址的寻址方式；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相对寻址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伪直接寻址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寄存器间接寻址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b="1" dirty="0"/>
              <a:t>相对寻址方式</a:t>
            </a:r>
            <a:endParaRPr kumimoji="1" lang="en-US" altLang="zh-CN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kumimoji="1" lang="en-US" altLang="zh-CN" dirty="0"/>
              <a:t>MIPS</a:t>
            </a:r>
            <a:r>
              <a:rPr kumimoji="1" lang="zh-CN" altLang="en-US" dirty="0"/>
              <a:t>指令中条件转移指令使用的目标地址寻址方式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kumimoji="1" lang="zh-CN" altLang="en-US" dirty="0"/>
              <a:t>例如：</a:t>
            </a:r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 Label # 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zh-CN" altLang="en-US" dirty="0"/>
              <a:t>寄存器内存放的的数值相等，则分支转移到标号</a:t>
            </a:r>
            <a:r>
              <a:rPr lang="en-US" altLang="zh-CN" dirty="0"/>
              <a:t>Label</a:t>
            </a:r>
            <a:r>
              <a:rPr lang="zh-CN" altLang="en-US" dirty="0"/>
              <a:t>处继续执行指令，否则顺序执行下一条指令。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zh-CN" altLang="en-US" dirty="0"/>
              <a:t>使用的是</a:t>
            </a:r>
            <a:r>
              <a:rPr lang="en-US" altLang="zh-CN" dirty="0"/>
              <a:t>I</a:t>
            </a:r>
            <a:r>
              <a:rPr lang="zh-CN" altLang="en-US" dirty="0"/>
              <a:t>指令格式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zh-CN" altLang="en-US" dirty="0"/>
              <a:t>指令执行的操作：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en-US" altLang="zh-CN" dirty="0"/>
              <a:t>If (R[</a:t>
            </a:r>
            <a:r>
              <a:rPr lang="en-US" altLang="zh-CN" dirty="0" err="1"/>
              <a:t>rs</a:t>
            </a:r>
            <a:r>
              <a:rPr lang="en-US" altLang="zh-CN" dirty="0"/>
              <a:t>] == R[</a:t>
            </a:r>
            <a:r>
              <a:rPr lang="en-US" altLang="zh-CN" dirty="0" err="1"/>
              <a:t>rt</a:t>
            </a:r>
            <a:r>
              <a:rPr lang="en-US" altLang="zh-CN" dirty="0"/>
              <a:t>])then PC =PC + </a:t>
            </a:r>
            <a:r>
              <a:rPr lang="en-US" altLang="zh-CN" dirty="0" err="1"/>
              <a:t>Imm</a:t>
            </a:r>
            <a:r>
              <a:rPr lang="en-US" altLang="zh-CN" dirty="0"/>
              <a:t>&lt;&lt; 2</a:t>
            </a:r>
          </a:p>
          <a:p>
            <a:pPr lvl="2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r>
              <a:rPr lang="zh-CN" altLang="en-US" dirty="0"/>
              <a:t>假设</a:t>
            </a:r>
            <a:r>
              <a:rPr lang="en-US" altLang="zh-CN" dirty="0" err="1"/>
              <a:t>beq</a:t>
            </a:r>
            <a:r>
              <a:rPr lang="zh-CN" altLang="en-US" dirty="0"/>
              <a:t>指令所在的内存地址为</a:t>
            </a:r>
            <a:r>
              <a:rPr lang="en-US" altLang="zh-CN" dirty="0"/>
              <a:t>x</a:t>
            </a:r>
            <a:r>
              <a:rPr lang="zh-CN" altLang="en-US" dirty="0"/>
              <a:t>，标号</a:t>
            </a:r>
            <a:r>
              <a:rPr lang="en-US" altLang="zh-CN" dirty="0"/>
              <a:t>Label</a:t>
            </a:r>
            <a:r>
              <a:rPr lang="zh-CN" altLang="en-US" dirty="0"/>
              <a:t>代表的内存地址为</a:t>
            </a:r>
            <a:r>
              <a:rPr lang="en-US" altLang="zh-CN" dirty="0"/>
              <a:t>y</a:t>
            </a:r>
            <a:r>
              <a:rPr lang="zh-CN" altLang="en-US" dirty="0"/>
              <a:t>，则</a:t>
            </a:r>
            <a:r>
              <a:rPr lang="en-US" altLang="zh-CN" dirty="0" err="1"/>
              <a:t>imm</a:t>
            </a:r>
            <a:r>
              <a:rPr lang="en-US" altLang="zh-CN" dirty="0"/>
              <a:t>=</a:t>
            </a:r>
            <a:r>
              <a:rPr lang="zh-CN" altLang="en-US" dirty="0"/>
              <a:t>（</a:t>
            </a:r>
            <a:r>
              <a:rPr lang="en-US" altLang="zh-CN" dirty="0"/>
              <a:t>y-x-4</a:t>
            </a:r>
            <a:r>
              <a:rPr lang="zh-CN" altLang="en-US" dirty="0"/>
              <a:t>）</a:t>
            </a:r>
            <a:r>
              <a:rPr lang="en-US" altLang="zh-CN" dirty="0"/>
              <a:t>&gt;&gt; 2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Char char="•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sz="3600" b="1" dirty="0"/>
              <a:t>伪直接寻址（</a:t>
            </a:r>
            <a:r>
              <a:rPr lang="en-US" altLang="zh-CN" sz="3600" dirty="0" err="1"/>
              <a:t>Pseudodirect</a:t>
            </a:r>
            <a:r>
              <a:rPr lang="en-US" altLang="zh-CN" sz="3600" dirty="0"/>
              <a:t> addressing</a:t>
            </a:r>
            <a:r>
              <a:rPr kumimoji="1" lang="zh-CN" altLang="en-US" sz="3600" b="1" dirty="0"/>
              <a:t>）</a:t>
            </a:r>
            <a:endParaRPr kumimoji="1" lang="en-US" altLang="zh-CN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无条件转移指令：</a:t>
            </a:r>
            <a:r>
              <a:rPr lang="en-US" altLang="zh-CN" sz="2400" dirty="0"/>
              <a:t> j Label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指令操作：</a:t>
            </a:r>
            <a:r>
              <a:rPr lang="en-US" altLang="zh-CN" sz="2400" dirty="0"/>
              <a:t>PC = PC(31:28) | </a:t>
            </a:r>
            <a:r>
              <a:rPr lang="en-US" altLang="zh-CN" sz="2400" dirty="0" err="1"/>
              <a:t>Imm</a:t>
            </a:r>
            <a:r>
              <a:rPr lang="en-US" altLang="zh-CN" sz="2400" dirty="0"/>
              <a:t>&lt;&lt; 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无条件转移并链接（函数</a:t>
            </a:r>
            <a:r>
              <a:rPr lang="en-US" altLang="zh-CN" sz="2400" dirty="0"/>
              <a:t>/</a:t>
            </a:r>
            <a:r>
              <a:rPr lang="zh-CN" altLang="en-US" sz="2400" dirty="0"/>
              <a:t>子程序调用）：</a:t>
            </a:r>
            <a:r>
              <a:rPr lang="en-US" altLang="zh-CN" sz="2400" dirty="0" err="1"/>
              <a:t>jal</a:t>
            </a:r>
            <a:r>
              <a:rPr lang="en-US" altLang="zh-CN" sz="2400" dirty="0"/>
              <a:t> Label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指令操作：</a:t>
            </a:r>
            <a:r>
              <a:rPr lang="en-US" altLang="zh-CN" sz="2400" dirty="0"/>
              <a:t> R[$</a:t>
            </a:r>
            <a:r>
              <a:rPr lang="en-US" altLang="zh-CN" sz="2400" dirty="0" err="1"/>
              <a:t>ra</a:t>
            </a:r>
            <a:r>
              <a:rPr lang="en-US" altLang="zh-CN" sz="2400" dirty="0"/>
              <a:t>] = PC; PC = PC(31:28) | </a:t>
            </a:r>
            <a:r>
              <a:rPr lang="en-US" altLang="zh-CN" sz="2400" dirty="0" err="1"/>
              <a:t>Imm</a:t>
            </a:r>
            <a:r>
              <a:rPr lang="en-US" altLang="zh-CN" sz="2400" dirty="0"/>
              <a:t>&lt;&lt; 2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采用</a:t>
            </a:r>
            <a:r>
              <a:rPr lang="en-US" altLang="zh-CN" dirty="0"/>
              <a:t>J</a:t>
            </a:r>
            <a:r>
              <a:rPr lang="zh-CN" altLang="en-US" dirty="0"/>
              <a:t>指令格式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endParaRPr kumimoji="1" lang="zh-CN" alt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95800"/>
            <a:ext cx="5867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b="1" dirty="0"/>
              <a:t>寄存器间接寻址</a:t>
            </a:r>
            <a:endParaRPr lang="zh-CN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zh-CN" altLang="en-US" sz="2800" dirty="0"/>
              <a:t>某个通用寄存器内存放的是目标地址</a:t>
            </a:r>
            <a:endParaRPr lang="en-US" altLang="zh-CN" sz="2800" dirty="0"/>
          </a:p>
          <a:p>
            <a:r>
              <a:rPr lang="zh-CN" altLang="en-US" sz="2800" dirty="0"/>
              <a:t>转移指令执行时取出寄存器内存放的目标地址放入</a:t>
            </a:r>
            <a:r>
              <a:rPr lang="en-US" altLang="zh-CN" sz="2800" dirty="0"/>
              <a:t>PC</a:t>
            </a:r>
            <a:r>
              <a:rPr lang="zh-CN" altLang="en-US" sz="2800" dirty="0"/>
              <a:t>中，即实现跳转。</a:t>
            </a:r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/>
              <a:t>R</a:t>
            </a:r>
            <a:r>
              <a:rPr lang="zh-CN" altLang="en-US" sz="2800" dirty="0"/>
              <a:t>指令格式</a:t>
            </a:r>
            <a:endParaRPr lang="en-US" altLang="zh-CN" sz="2800" dirty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>
                <a:cs typeface="+mn-cs"/>
              </a:rPr>
              <a:t>MIPS</a:t>
            </a:r>
            <a:r>
              <a:rPr lang="zh-CN" altLang="en-US" dirty="0">
                <a:cs typeface="+mn-cs"/>
              </a:rPr>
              <a:t>架构设置有“寄存器跳转</a:t>
            </a:r>
            <a:r>
              <a:rPr lang="en-US" altLang="zh-CN" dirty="0">
                <a:cs typeface="+mn-cs"/>
              </a:rPr>
              <a:t>(jump register)</a:t>
            </a:r>
            <a:r>
              <a:rPr lang="zh-CN" altLang="en-US" dirty="0">
                <a:cs typeface="+mn-cs"/>
              </a:rPr>
              <a:t>”指令</a:t>
            </a:r>
            <a:r>
              <a:rPr lang="en-US" altLang="zh-CN" dirty="0" err="1">
                <a:cs typeface="+mn-cs"/>
              </a:rPr>
              <a:t>jr</a:t>
            </a:r>
            <a:endParaRPr lang="en-US" altLang="zh-CN" dirty="0">
              <a:cs typeface="+mn-cs"/>
            </a:endParaRPr>
          </a:p>
          <a:p>
            <a:pPr lvl="1"/>
            <a:r>
              <a:rPr lang="zh-CN" altLang="en-US" dirty="0"/>
              <a:t>无条件寄存器间接跳转：</a:t>
            </a:r>
            <a:r>
              <a:rPr lang="en-US" altLang="zh-CN" dirty="0"/>
              <a:t> </a:t>
            </a:r>
            <a:r>
              <a:rPr lang="en-US" altLang="zh-CN" dirty="0" err="1"/>
              <a:t>jr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r>
              <a:rPr lang="zh-CN" altLang="en-US" dirty="0"/>
              <a:t>，例如</a:t>
            </a:r>
            <a:r>
              <a:rPr lang="en-US" altLang="zh-CN" dirty="0" err="1"/>
              <a:t>jr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endParaRPr lang="en-US" altLang="zh-CN" dirty="0"/>
          </a:p>
          <a:p>
            <a:pPr lvl="2"/>
            <a:r>
              <a:rPr lang="zh-CN" altLang="en-US" dirty="0"/>
              <a:t>指令行为；</a:t>
            </a:r>
            <a:r>
              <a:rPr lang="en-US" altLang="zh-CN" dirty="0"/>
              <a:t> PC = R[</a:t>
            </a:r>
            <a:r>
              <a:rPr lang="en-US" altLang="zh-CN" dirty="0" err="1"/>
              <a:t>rs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无条件跳转并寄存器链接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子程序调用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jalr</a:t>
            </a:r>
            <a:r>
              <a:rPr lang="en-US" altLang="zh-CN" dirty="0"/>
              <a:t> rd, </a:t>
            </a:r>
            <a:r>
              <a:rPr lang="en-US" altLang="zh-CN" dirty="0" err="1"/>
              <a:t>rs</a:t>
            </a:r>
            <a:r>
              <a:rPr lang="zh-CN" altLang="en-US" dirty="0"/>
              <a:t>，例如</a:t>
            </a:r>
            <a:r>
              <a:rPr lang="en-US" altLang="zh-CN" dirty="0" err="1"/>
              <a:t>jalr</a:t>
            </a:r>
            <a:r>
              <a:rPr lang="en-US" altLang="zh-CN" dirty="0"/>
              <a:t> $ra,$a0</a:t>
            </a:r>
          </a:p>
          <a:p>
            <a:pPr lvl="2"/>
            <a:r>
              <a:rPr lang="zh-CN" altLang="en-US" dirty="0"/>
              <a:t>指令行为；</a:t>
            </a:r>
            <a:r>
              <a:rPr lang="en-US" altLang="zh-CN" dirty="0"/>
              <a:t> R[rd] = PC; PC = R[</a:t>
            </a:r>
            <a:r>
              <a:rPr lang="en-US" altLang="zh-CN" dirty="0" err="1"/>
              <a:t>rs</a:t>
            </a:r>
            <a:r>
              <a:rPr lang="en-US" altLang="zh-CN" dirty="0"/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</a:t>
            </a:r>
            <a:r>
              <a:rPr lang="en-US" altLang="zh-CN" sz="4000" b="1" dirty="0"/>
              <a:t> MIPS</a:t>
            </a:r>
            <a:r>
              <a:rPr lang="zh-CN" altLang="en-US" sz="4000" b="1" dirty="0"/>
              <a:t>架构定义的整数类指令集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zh-CN" altLang="en-US" dirty="0"/>
              <a:t>数据传送类指令</a:t>
            </a:r>
            <a:endParaRPr lang="en-US" altLang="zh-CN" dirty="0"/>
          </a:p>
          <a:p>
            <a:r>
              <a:rPr lang="zh-CN" altLang="en-US" dirty="0"/>
              <a:t>算数</a:t>
            </a:r>
            <a:r>
              <a:rPr lang="en-US" altLang="zh-CN" dirty="0"/>
              <a:t>/</a:t>
            </a:r>
            <a:r>
              <a:rPr lang="zh-CN" altLang="en-US" dirty="0"/>
              <a:t>逻辑运算类指令</a:t>
            </a:r>
            <a:endParaRPr lang="en-US" altLang="zh-CN" dirty="0"/>
          </a:p>
          <a:p>
            <a:r>
              <a:rPr lang="zh-CN" altLang="en-US" dirty="0"/>
              <a:t>移位指令</a:t>
            </a:r>
            <a:endParaRPr lang="en-US" altLang="zh-CN" dirty="0"/>
          </a:p>
          <a:p>
            <a:r>
              <a:rPr lang="zh-CN" altLang="en-US" dirty="0"/>
              <a:t>条件设置类指令</a:t>
            </a:r>
            <a:endParaRPr lang="en-US" altLang="zh-CN" dirty="0"/>
          </a:p>
          <a:p>
            <a:r>
              <a:rPr lang="zh-CN" altLang="en-US" dirty="0"/>
              <a:t>分支转移类指令</a:t>
            </a:r>
            <a:endParaRPr lang="en-US" altLang="zh-CN" dirty="0"/>
          </a:p>
          <a:p>
            <a:r>
              <a:rPr lang="zh-CN" altLang="en-US" dirty="0"/>
              <a:t>系统调用指令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数据传送类指令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实现寄存器和内存之间的数据传送</a:t>
            </a:r>
            <a:endParaRPr lang="en-US" altLang="zh-CN" dirty="0"/>
          </a:p>
          <a:p>
            <a:pPr lvl="1"/>
            <a:r>
              <a:rPr lang="zh-CN" altLang="en-US" dirty="0"/>
              <a:t>字、半字和字节传送</a:t>
            </a:r>
            <a:endParaRPr lang="en-US" altLang="zh-CN" dirty="0"/>
          </a:p>
          <a:p>
            <a:pPr lvl="1"/>
            <a:r>
              <a:rPr lang="zh-CN" altLang="en-US" dirty="0"/>
              <a:t>带符号数和无符号数</a:t>
            </a:r>
            <a:endParaRPr lang="en-US" altLang="zh-CN" dirty="0"/>
          </a:p>
          <a:p>
            <a:pPr lvl="1"/>
            <a:r>
              <a:rPr lang="zh-CN" altLang="en-US" dirty="0"/>
              <a:t>取数（内存→寄存器）</a:t>
            </a:r>
            <a:endParaRPr lang="en-US" altLang="zh-CN" dirty="0"/>
          </a:p>
          <a:p>
            <a:pPr lvl="1"/>
            <a:r>
              <a:rPr lang="zh-CN" altLang="en-US" dirty="0"/>
              <a:t>存数（</a:t>
            </a:r>
            <a:r>
              <a:rPr lang="zh-CN" altLang="en-US"/>
              <a:t>寄存器→内存）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dirty="0"/>
              <a:t>取数据（加载数据）指令</a:t>
            </a:r>
            <a:endParaRPr lang="en-US" altLang="zh-CN" dirty="0"/>
          </a:p>
          <a:p>
            <a:pPr lvl="1"/>
            <a:r>
              <a:rPr lang="en-US" altLang="zh-CN" dirty="0"/>
              <a:t>lx   </a:t>
            </a:r>
            <a:r>
              <a:rPr lang="en-US" altLang="zh-CN" dirty="0" err="1"/>
              <a:t>Rdest</a:t>
            </a:r>
            <a:r>
              <a:rPr lang="en-US" altLang="zh-CN" dirty="0"/>
              <a:t>, address # x</a:t>
            </a:r>
            <a:r>
              <a:rPr lang="zh-CN" altLang="en-US" dirty="0"/>
              <a:t>：数据规模；</a:t>
            </a:r>
            <a:endParaRPr lang="en-US" altLang="zh-CN" dirty="0"/>
          </a:p>
          <a:p>
            <a:pPr lvl="2"/>
            <a:r>
              <a:rPr lang="en-US" altLang="zh-CN" sz="2000" dirty="0"/>
              <a:t>lb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取字节规模带符号数据到寄存器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lh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取半字规模带符号数据到寄存器</a:t>
            </a:r>
            <a:endParaRPr lang="en-US" altLang="zh-CN" sz="2000" dirty="0"/>
          </a:p>
          <a:p>
            <a:pPr lvl="2"/>
            <a:r>
              <a:rPr lang="zh-CN" altLang="en-US" sz="2000" dirty="0"/>
              <a:t>（以上两条指令将寄存器的高位部分用数据的符号位填充）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lbu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取字节规模无符号数据到寄存器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lhu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取半字规模无符号数据到寄存器</a:t>
            </a:r>
            <a:endParaRPr lang="en-US" altLang="zh-CN" sz="2000" dirty="0"/>
          </a:p>
          <a:p>
            <a:pPr lvl="2"/>
            <a:r>
              <a:rPr lang="zh-CN" altLang="en-US" sz="2000" dirty="0"/>
              <a:t>（以上两条指令将寄存器的高位部分用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填充）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lw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取字规模带符号数据到寄存器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lui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 #</a:t>
            </a:r>
            <a:r>
              <a:rPr lang="zh-CN" altLang="en-US" sz="2000" dirty="0"/>
              <a:t>加载立即数到寄存器的高位</a:t>
            </a:r>
            <a:r>
              <a:rPr lang="en-US" altLang="zh-CN" sz="2000" dirty="0"/>
              <a:t>16</a:t>
            </a:r>
            <a:r>
              <a:rPr lang="zh-CN" altLang="en-US" sz="2000" dirty="0"/>
              <a:t>位，低</a:t>
            </a:r>
            <a:r>
              <a:rPr lang="en-US" altLang="zh-CN" sz="2000" dirty="0"/>
              <a:t>16</a:t>
            </a:r>
            <a:r>
              <a:rPr lang="zh-CN" altLang="en-US" sz="2000" dirty="0"/>
              <a:t>位填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pPr lvl="2">
              <a:buNone/>
            </a:pPr>
            <a:endParaRPr lang="en-US" altLang="zh-CN" sz="2000" dirty="0"/>
          </a:p>
          <a:p>
            <a:pPr lvl="2"/>
            <a:endParaRPr lang="en-US" altLang="zh-C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dirty="0"/>
              <a:t>存储数据指令</a:t>
            </a:r>
            <a:endParaRPr lang="en-US" altLang="zh-CN" dirty="0"/>
          </a:p>
          <a:p>
            <a:pPr lvl="1"/>
            <a:r>
              <a:rPr lang="en-US" altLang="zh-CN" dirty="0" err="1"/>
              <a:t>sx</a:t>
            </a:r>
            <a:r>
              <a:rPr lang="en-US" altLang="zh-CN" dirty="0"/>
              <a:t>   </a:t>
            </a:r>
            <a:r>
              <a:rPr lang="en-US" altLang="zh-CN" dirty="0" err="1"/>
              <a:t>Rsrc</a:t>
            </a:r>
            <a:r>
              <a:rPr lang="en-US" altLang="zh-CN" dirty="0"/>
              <a:t>, address # x</a:t>
            </a:r>
            <a:r>
              <a:rPr lang="zh-CN" altLang="en-US" dirty="0"/>
              <a:t>：数据规模</a:t>
            </a:r>
            <a:endParaRPr lang="en-US" altLang="zh-CN" dirty="0"/>
          </a:p>
          <a:p>
            <a:pPr lvl="2"/>
            <a:r>
              <a:rPr lang="en-US" altLang="zh-CN" sz="2000" dirty="0" err="1"/>
              <a:t>sb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将寄存器最低字节的数据存储到内存单元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sh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address   #</a:t>
            </a:r>
            <a:r>
              <a:rPr lang="zh-CN" altLang="en-US" sz="2000" dirty="0"/>
              <a:t>将寄存器最低两个字节（半字）的数据存储到内存连续两个单元中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sw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address   # </a:t>
            </a:r>
            <a:r>
              <a:rPr lang="zh-CN" altLang="en-US" sz="2000" dirty="0"/>
              <a:t>取字规模带符号数据到寄存器</a:t>
            </a:r>
            <a:endParaRPr lang="en-US" altLang="zh-CN" sz="2000" dirty="0"/>
          </a:p>
          <a:p>
            <a:r>
              <a:rPr lang="zh-CN" altLang="en-US" dirty="0"/>
              <a:t>有关</a:t>
            </a:r>
            <a:r>
              <a:rPr lang="en-US" altLang="zh-CN" dirty="0"/>
              <a:t>HI</a:t>
            </a:r>
            <a:r>
              <a:rPr lang="zh-CN" altLang="en-US" dirty="0"/>
              <a:t>和</a:t>
            </a:r>
            <a:r>
              <a:rPr lang="en-US" altLang="zh-CN" dirty="0"/>
              <a:t>LO</a:t>
            </a:r>
            <a:r>
              <a:rPr lang="zh-CN" altLang="en-US" dirty="0"/>
              <a:t>寄存器的数据传送</a:t>
            </a:r>
            <a:endParaRPr lang="en-US" altLang="zh-CN" dirty="0"/>
          </a:p>
          <a:p>
            <a:pPr lvl="1"/>
            <a:r>
              <a:rPr lang="en-US" altLang="zh-CN" sz="2000" dirty="0" err="1"/>
              <a:t>mfhi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  #</a:t>
            </a:r>
            <a:r>
              <a:rPr lang="zh-CN" altLang="en-US" sz="2000" dirty="0"/>
              <a:t>将</a:t>
            </a:r>
            <a:r>
              <a:rPr lang="en-US" altLang="zh-CN" sz="2000" dirty="0"/>
              <a:t>HI</a:t>
            </a:r>
            <a:r>
              <a:rPr lang="zh-CN" altLang="en-US" sz="2000" dirty="0"/>
              <a:t>寄存器中存放的数据复制到目的寄存器中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mflo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Rdest</a:t>
            </a:r>
            <a:r>
              <a:rPr lang="en-US" altLang="zh-CN" sz="2000" dirty="0"/>
              <a:t>  #</a:t>
            </a:r>
            <a:r>
              <a:rPr lang="zh-CN" altLang="en-US" sz="2000" dirty="0"/>
              <a:t>将</a:t>
            </a:r>
            <a:r>
              <a:rPr lang="en-US" altLang="zh-CN" sz="2000" dirty="0"/>
              <a:t>LO</a:t>
            </a:r>
            <a:r>
              <a:rPr lang="zh-CN" altLang="en-US" sz="2000" dirty="0"/>
              <a:t>寄存器中存放的数据复制到目的寄存器中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mthi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  #</a:t>
            </a:r>
            <a:r>
              <a:rPr lang="zh-CN" altLang="en-US" sz="2000" dirty="0"/>
              <a:t>将源寄存器中存放的数据复制到</a:t>
            </a:r>
            <a:r>
              <a:rPr lang="en-US" altLang="zh-CN" sz="2000" dirty="0"/>
              <a:t>HI</a:t>
            </a:r>
            <a:r>
              <a:rPr lang="zh-CN" altLang="en-US" sz="2000" dirty="0"/>
              <a:t>寄存器中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mtlo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  #</a:t>
            </a:r>
            <a:r>
              <a:rPr lang="zh-CN" altLang="en-US" sz="2000" dirty="0"/>
              <a:t>将源寄存器中存放的数据复制到</a:t>
            </a:r>
            <a:r>
              <a:rPr lang="en-US" altLang="zh-CN" sz="2000" dirty="0"/>
              <a:t>LO</a:t>
            </a:r>
            <a:r>
              <a:rPr lang="zh-CN" altLang="en-US" sz="2000" dirty="0"/>
              <a:t>寄存器中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数据传送类指令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/>
          <a:lstStyle/>
          <a:p>
            <a:r>
              <a:rPr lang="zh-CN" altLang="en-US" dirty="0"/>
              <a:t>相关常用的宏指令</a:t>
            </a:r>
            <a:endParaRPr lang="en-US" altLang="zh-CN" dirty="0"/>
          </a:p>
          <a:p>
            <a:pPr lvl="1"/>
            <a:r>
              <a:rPr lang="zh-CN" altLang="en-US" dirty="0"/>
              <a:t>加载地址宏指令：</a:t>
            </a:r>
            <a:r>
              <a:rPr lang="en-US" altLang="zh-CN" dirty="0"/>
              <a:t>la </a:t>
            </a:r>
            <a:r>
              <a:rPr lang="en-US" altLang="zh-CN" dirty="0" err="1"/>
              <a:t>Rdest,address</a:t>
            </a:r>
            <a:endParaRPr lang="en-US" altLang="zh-CN" dirty="0"/>
          </a:p>
          <a:p>
            <a:pPr lvl="1"/>
            <a:r>
              <a:rPr lang="zh-CN" altLang="en-US" dirty="0"/>
              <a:t>加载立即数宏指令：</a:t>
            </a:r>
            <a:r>
              <a:rPr lang="en-US" altLang="zh-CN" dirty="0" err="1"/>
              <a:t>li</a:t>
            </a:r>
            <a:r>
              <a:rPr lang="en-US" altLang="zh-CN" dirty="0"/>
              <a:t> </a:t>
            </a:r>
            <a:r>
              <a:rPr lang="en-US" altLang="zh-CN" dirty="0" err="1"/>
              <a:t>Rdest,imm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 err="1"/>
              <a:t>addres</a:t>
            </a:r>
            <a:r>
              <a:rPr lang="zh-CN" altLang="en-US" dirty="0"/>
              <a:t>和</a:t>
            </a:r>
            <a:r>
              <a:rPr lang="en-US" altLang="zh-CN" dirty="0" err="1"/>
              <a:t>imm</a:t>
            </a:r>
            <a:r>
              <a:rPr lang="zh-CN" altLang="en-US" dirty="0"/>
              <a:t>均为</a:t>
            </a:r>
            <a:r>
              <a:rPr lang="en-US" altLang="zh-CN" dirty="0"/>
              <a:t>32bits</a:t>
            </a:r>
            <a:r>
              <a:rPr lang="zh-CN" altLang="en-US" dirty="0"/>
              <a:t>规模的数据，因此两条宏指令实现方法是相同的：</a:t>
            </a:r>
            <a:endParaRPr lang="en-US" altLang="zh-CN" dirty="0"/>
          </a:p>
          <a:p>
            <a:pPr lvl="2"/>
            <a:r>
              <a:rPr lang="en-US" altLang="zh-CN" dirty="0" err="1"/>
              <a:t>lui</a:t>
            </a:r>
            <a:r>
              <a:rPr lang="en-US" altLang="zh-CN" dirty="0"/>
              <a:t> $at, </a:t>
            </a:r>
            <a:r>
              <a:rPr lang="en-US" altLang="zh-CN" dirty="0" err="1"/>
              <a:t>imm</a:t>
            </a:r>
            <a:r>
              <a:rPr lang="en-US" altLang="zh-CN" dirty="0"/>
              <a:t>              #Upper 16-bits of Label or value </a:t>
            </a:r>
          </a:p>
          <a:p>
            <a:pPr lvl="2"/>
            <a:r>
              <a:rPr lang="en-US" altLang="zh-CN" dirty="0" err="1"/>
              <a:t>ori</a:t>
            </a:r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r>
              <a:rPr lang="en-US" altLang="zh-CN" dirty="0"/>
              <a:t>, $</a:t>
            </a:r>
            <a:r>
              <a:rPr lang="en-US" altLang="zh-CN" dirty="0" err="1"/>
              <a:t>at,imm</a:t>
            </a:r>
            <a:r>
              <a:rPr lang="en-US" altLang="zh-CN" dirty="0"/>
              <a:t>   # Lower 16-bits of Label or value </a:t>
            </a:r>
          </a:p>
          <a:p>
            <a:pPr lvl="1"/>
            <a:r>
              <a:rPr lang="en-US" altLang="zh-CN" dirty="0"/>
              <a:t>move  </a:t>
            </a:r>
            <a:r>
              <a:rPr lang="en-US" altLang="zh-CN" dirty="0" err="1"/>
              <a:t>Rdest</a:t>
            </a:r>
            <a:r>
              <a:rPr lang="en-US" altLang="zh-CN" dirty="0"/>
              <a:t>, </a:t>
            </a:r>
            <a:r>
              <a:rPr lang="en-US" altLang="zh-CN" dirty="0" err="1"/>
              <a:t>Rsrc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将源寄存器存放的数据复制到目的寄存器</a:t>
            </a:r>
            <a:endParaRPr lang="en-US" altLang="zh-CN" dirty="0"/>
          </a:p>
          <a:p>
            <a:pPr lvl="2"/>
            <a:r>
              <a:rPr lang="zh-CN" altLang="en-US" dirty="0"/>
              <a:t>实现：</a:t>
            </a:r>
            <a:r>
              <a:rPr lang="en-US" altLang="zh-CN" dirty="0" err="1"/>
              <a:t>addu</a:t>
            </a:r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r>
              <a:rPr lang="en-US" altLang="zh-CN" dirty="0"/>
              <a:t>, $0, </a:t>
            </a:r>
            <a:r>
              <a:rPr lang="en-US" altLang="zh-CN" dirty="0" err="1"/>
              <a:t>Rsrc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主要内容</a:t>
            </a:r>
            <a:endParaRPr lang="en-US" altLang="zh-CN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MIPS</a:t>
            </a:r>
            <a:r>
              <a:rPr lang="zh-CN" altLang="en-US" b="1" dirty="0"/>
              <a:t>架构定义的各种寻址方式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MIPS</a:t>
            </a:r>
            <a:r>
              <a:rPr lang="zh-CN" altLang="en-US" b="1" dirty="0"/>
              <a:t>架构定义的整数类指令集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/>
              <a:t>加法：</a:t>
            </a:r>
            <a:endParaRPr lang="en-US" altLang="zh-CN" dirty="0"/>
          </a:p>
          <a:p>
            <a:pPr lvl="1"/>
            <a:r>
              <a:rPr lang="zh-CN" altLang="en-US" dirty="0"/>
              <a:t>带符号数加：</a:t>
            </a:r>
            <a:r>
              <a:rPr lang="en-US" altLang="zh-CN" dirty="0"/>
              <a:t>add Rdest,Rsrc1,Rsrc2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r>
              <a:rPr lang="en-US" altLang="zh-CN" dirty="0"/>
              <a:t> ← Rsrc1 + Rsrc2 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带符号数，有可能产生溢出（</a:t>
            </a:r>
            <a:r>
              <a:rPr lang="en-US" altLang="zh-CN" dirty="0"/>
              <a:t>overflow</a:t>
            </a:r>
            <a:r>
              <a:rPr lang="zh-CN" altLang="en-US" dirty="0"/>
              <a:t>）异常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无符号数加：</a:t>
            </a:r>
            <a:r>
              <a:rPr lang="en-US" altLang="zh-CN" dirty="0" err="1"/>
              <a:t>addu</a:t>
            </a:r>
            <a:r>
              <a:rPr lang="en-US" altLang="zh-CN" dirty="0"/>
              <a:t> Rdest,Rsrc1,Rsrc2</a:t>
            </a:r>
          </a:p>
          <a:p>
            <a:pPr lvl="2"/>
            <a:r>
              <a:rPr lang="zh-CN" altLang="en-US" dirty="0"/>
              <a:t>不会产生溢出异常</a:t>
            </a:r>
            <a:endParaRPr lang="en-US" altLang="zh-CN" dirty="0"/>
          </a:p>
          <a:p>
            <a:pPr lvl="1"/>
            <a:r>
              <a:rPr lang="zh-CN" altLang="en-US" dirty="0"/>
              <a:t>加立即数：</a:t>
            </a:r>
            <a:r>
              <a:rPr lang="en-US" altLang="zh-CN" dirty="0"/>
              <a:t> </a:t>
            </a:r>
            <a:r>
              <a:rPr lang="en-US" altLang="zh-CN" dirty="0" err="1"/>
              <a:t>addi</a:t>
            </a:r>
            <a:r>
              <a:rPr lang="en-US" altLang="zh-CN" dirty="0"/>
              <a:t> Rdest,Rsrc1,imm</a:t>
            </a:r>
          </a:p>
          <a:p>
            <a:pPr lvl="2"/>
            <a:r>
              <a:rPr lang="en-US" altLang="zh-CN" dirty="0" err="1"/>
              <a:t>imm</a:t>
            </a:r>
            <a:r>
              <a:rPr lang="en-US" altLang="zh-CN" dirty="0"/>
              <a:t>: 16bits</a:t>
            </a:r>
            <a:r>
              <a:rPr lang="zh-CN" altLang="en-US" dirty="0"/>
              <a:t>带符号数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/>
              <a:t>减法：</a:t>
            </a:r>
            <a:endParaRPr lang="en-US" altLang="zh-CN" dirty="0"/>
          </a:p>
          <a:p>
            <a:pPr lvl="1"/>
            <a:r>
              <a:rPr lang="zh-CN" altLang="en-US" dirty="0"/>
              <a:t>带符号数减：</a:t>
            </a:r>
            <a:r>
              <a:rPr lang="en-US" altLang="zh-CN" dirty="0"/>
              <a:t>sub Rdest,Rsrc1,Rsrc2</a:t>
            </a: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r>
              <a:rPr lang="en-US" altLang="zh-CN" dirty="0"/>
              <a:t> ← Rsrc1 − Rsrc2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带符号数，有可能产生溢出（</a:t>
            </a:r>
            <a:r>
              <a:rPr lang="en-US" altLang="zh-CN" dirty="0"/>
              <a:t>overflow</a:t>
            </a:r>
            <a:r>
              <a:rPr lang="zh-CN" altLang="en-US" dirty="0"/>
              <a:t>）异常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无符号数减：</a:t>
            </a:r>
            <a:r>
              <a:rPr lang="en-US" altLang="zh-CN" dirty="0" err="1"/>
              <a:t>addu</a:t>
            </a:r>
            <a:r>
              <a:rPr lang="en-US" altLang="zh-CN" dirty="0"/>
              <a:t> Rdest,Rsrc1,Rsrc2</a:t>
            </a:r>
          </a:p>
          <a:p>
            <a:pPr lvl="2"/>
            <a:r>
              <a:rPr lang="zh-CN" altLang="en-US" dirty="0"/>
              <a:t>不会产生溢出（</a:t>
            </a:r>
            <a:r>
              <a:rPr lang="en-US" altLang="zh-CN" dirty="0"/>
              <a:t>overflow</a:t>
            </a:r>
            <a:r>
              <a:rPr lang="zh-CN" altLang="en-US" dirty="0"/>
              <a:t>）异常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exception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无减立即数指令，可用</a:t>
            </a:r>
            <a:r>
              <a:rPr lang="en-US" altLang="zh-CN" dirty="0" err="1"/>
              <a:t>addi</a:t>
            </a:r>
            <a:r>
              <a:rPr lang="en-US" altLang="zh-CN" dirty="0"/>
              <a:t> Rdest,Rsrc1,imm</a:t>
            </a:r>
            <a:r>
              <a:rPr lang="zh-CN" altLang="en-US" dirty="0"/>
              <a:t>指令，其中</a:t>
            </a:r>
            <a:r>
              <a:rPr lang="en-US" altLang="zh-CN" dirty="0" err="1"/>
              <a:t>imm</a:t>
            </a:r>
            <a:r>
              <a:rPr lang="zh-CN" altLang="en-US" dirty="0"/>
              <a:t>为负数即可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与减法相关的宏指令：</a:t>
            </a:r>
            <a:endParaRPr lang="en-US" altLang="zh-CN" dirty="0"/>
          </a:p>
          <a:p>
            <a:pPr lvl="1"/>
            <a:r>
              <a:rPr lang="zh-CN" altLang="en-US" dirty="0"/>
              <a:t>求补：</a:t>
            </a:r>
            <a:r>
              <a:rPr lang="en-US" altLang="zh-CN" dirty="0" err="1"/>
              <a:t>neg</a:t>
            </a:r>
            <a:r>
              <a:rPr lang="en-US" altLang="zh-CN" dirty="0"/>
              <a:t> </a:t>
            </a:r>
            <a:r>
              <a:rPr lang="en-US" altLang="zh-CN" dirty="0" err="1"/>
              <a:t>Rdest,Rsrc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实现：</a:t>
            </a:r>
            <a:r>
              <a:rPr lang="en-US" altLang="zh-CN" dirty="0"/>
              <a:t>sub Rdest,$0,Rsrc</a:t>
            </a:r>
          </a:p>
          <a:p>
            <a:pPr lvl="1"/>
            <a:r>
              <a:rPr lang="zh-CN" altLang="en-US" dirty="0"/>
              <a:t>取绝对值：</a:t>
            </a:r>
            <a:r>
              <a:rPr lang="en-US" altLang="zh-CN" dirty="0"/>
              <a:t>abs </a:t>
            </a:r>
            <a:r>
              <a:rPr lang="en-US" altLang="zh-CN" dirty="0" err="1"/>
              <a:t>Rdest,Rsrc</a:t>
            </a:r>
            <a:endParaRPr lang="en-US" altLang="zh-CN" dirty="0"/>
          </a:p>
          <a:p>
            <a:pPr lvl="2"/>
            <a:r>
              <a:rPr lang="zh-CN" altLang="en-US" dirty="0"/>
              <a:t>实现：</a:t>
            </a:r>
            <a:endParaRPr lang="en-US" altLang="zh-CN" dirty="0"/>
          </a:p>
          <a:p>
            <a:pPr lvl="3"/>
            <a:r>
              <a:rPr lang="en-US" altLang="zh-CN" dirty="0" err="1"/>
              <a:t>addu</a:t>
            </a:r>
            <a:r>
              <a:rPr lang="en-US" altLang="zh-CN" dirty="0"/>
              <a:t> Rd, $0, Rs </a:t>
            </a:r>
          </a:p>
          <a:p>
            <a:pPr lvl="3"/>
            <a:r>
              <a:rPr lang="en-US" altLang="zh-CN" dirty="0" err="1"/>
              <a:t>bgez</a:t>
            </a:r>
            <a:r>
              <a:rPr lang="en-US" altLang="zh-CN" dirty="0"/>
              <a:t> Rs, 1 </a:t>
            </a:r>
          </a:p>
          <a:p>
            <a:pPr lvl="3"/>
            <a:r>
              <a:rPr lang="en-US" altLang="zh-CN" dirty="0"/>
              <a:t>sub Rd, $0, 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/>
              <a:t>乘法：</a:t>
            </a:r>
            <a:endParaRPr lang="en-US" altLang="zh-CN" dirty="0"/>
          </a:p>
          <a:p>
            <a:pPr lvl="1"/>
            <a:r>
              <a:rPr lang="zh-CN" altLang="en-US" dirty="0"/>
              <a:t>带符号数乘法：</a:t>
            </a:r>
            <a:r>
              <a:rPr lang="en-US" altLang="zh-CN" dirty="0" err="1"/>
              <a:t>mult</a:t>
            </a:r>
            <a:r>
              <a:rPr lang="en-US" altLang="zh-CN" dirty="0"/>
              <a:t> Rsrc1,Rsrc2</a:t>
            </a:r>
          </a:p>
          <a:p>
            <a:pPr lvl="1"/>
            <a:r>
              <a:rPr lang="zh-CN" altLang="en-US" dirty="0"/>
              <a:t>无符号数乘法：</a:t>
            </a:r>
            <a:r>
              <a:rPr lang="en-US" altLang="zh-CN" dirty="0" err="1"/>
              <a:t>multu</a:t>
            </a:r>
            <a:r>
              <a:rPr lang="en-US" altLang="zh-CN" dirty="0"/>
              <a:t> Rsrc1,Rsrc2</a:t>
            </a:r>
          </a:p>
          <a:p>
            <a:pPr lvl="2"/>
            <a:r>
              <a:rPr lang="en-US" altLang="zh-CN" dirty="0"/>
              <a:t>64bits</a:t>
            </a:r>
            <a:r>
              <a:rPr lang="zh-CN" altLang="en-US" dirty="0"/>
              <a:t>的积存放在</a:t>
            </a:r>
            <a:r>
              <a:rPr lang="en-US" altLang="zh-CN" dirty="0"/>
              <a:t>HI</a:t>
            </a:r>
            <a:r>
              <a:rPr lang="zh-CN" altLang="en-US" dirty="0"/>
              <a:t>和</a:t>
            </a:r>
            <a:r>
              <a:rPr lang="en-US" altLang="zh-CN" dirty="0"/>
              <a:t>LO</a:t>
            </a:r>
            <a:r>
              <a:rPr lang="zh-CN" altLang="en-US" dirty="0"/>
              <a:t>寄存器中</a:t>
            </a:r>
            <a:endParaRPr lang="en-US" altLang="zh-CN" dirty="0"/>
          </a:p>
          <a:p>
            <a:r>
              <a:rPr lang="zh-CN" altLang="en-US" dirty="0"/>
              <a:t>除法：</a:t>
            </a:r>
            <a:endParaRPr lang="en-US" altLang="zh-CN" dirty="0"/>
          </a:p>
          <a:p>
            <a:pPr lvl="1"/>
            <a:r>
              <a:rPr lang="zh-CN" altLang="en-US" dirty="0"/>
              <a:t>带符号数除法：</a:t>
            </a:r>
            <a:r>
              <a:rPr lang="en-US" altLang="zh-CN" dirty="0"/>
              <a:t>div Rsrc1,Rsrc2</a:t>
            </a:r>
          </a:p>
          <a:p>
            <a:pPr lvl="1"/>
            <a:r>
              <a:rPr lang="zh-CN" altLang="en-US" dirty="0"/>
              <a:t>无符号数除法：</a:t>
            </a:r>
            <a:r>
              <a:rPr lang="en-US" altLang="zh-CN" dirty="0" err="1"/>
              <a:t>divu</a:t>
            </a:r>
            <a:r>
              <a:rPr lang="en-US" altLang="zh-CN" dirty="0"/>
              <a:t> Rsrc1,Rsrc2</a:t>
            </a:r>
          </a:p>
          <a:p>
            <a:pPr lvl="2"/>
            <a:r>
              <a:rPr lang="zh-CN" altLang="en-US" dirty="0"/>
              <a:t>商存放在</a:t>
            </a:r>
            <a:r>
              <a:rPr lang="en-US" altLang="zh-CN" dirty="0"/>
              <a:t>LO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2"/>
            <a:r>
              <a:rPr lang="zh-CN" altLang="en-US" dirty="0"/>
              <a:t>余数存放在</a:t>
            </a:r>
            <a:r>
              <a:rPr lang="en-US" altLang="zh-CN" dirty="0"/>
              <a:t>HI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r>
              <a:rPr lang="zh-CN" altLang="en-US" dirty="0"/>
              <a:t>与乘、除运算有关的宏指令：</a:t>
            </a:r>
            <a:endParaRPr lang="en-US" altLang="zh-CN" dirty="0"/>
          </a:p>
          <a:p>
            <a:pPr lvl="1"/>
            <a:r>
              <a:rPr lang="zh-CN" altLang="en-US" dirty="0"/>
              <a:t>乘法：</a:t>
            </a:r>
            <a:endParaRPr lang="en-US" altLang="zh-CN" dirty="0"/>
          </a:p>
          <a:p>
            <a:pPr lvl="2"/>
            <a:r>
              <a:rPr lang="en-US" altLang="zh-CN" dirty="0" err="1"/>
              <a:t>mul</a:t>
            </a:r>
            <a:r>
              <a:rPr lang="en-US" altLang="zh-CN" dirty="0"/>
              <a:t> Rdest,Rsrc1,Src2</a:t>
            </a:r>
          </a:p>
          <a:p>
            <a:pPr lvl="2"/>
            <a:r>
              <a:rPr lang="en-US" altLang="zh-CN" dirty="0" err="1"/>
              <a:t>Rdest</a:t>
            </a:r>
            <a:r>
              <a:rPr lang="zh-CN" altLang="en-US" dirty="0"/>
              <a:t>为存放乘积的寄存器，</a:t>
            </a:r>
            <a:r>
              <a:rPr lang="en-US" altLang="zh-CN" dirty="0"/>
              <a:t>Src2</a:t>
            </a:r>
            <a:r>
              <a:rPr lang="zh-CN" altLang="en-US" dirty="0"/>
              <a:t>可以是一个寄存器名也可以是一个立即数</a:t>
            </a:r>
          </a:p>
          <a:p>
            <a:pPr lvl="2"/>
            <a:r>
              <a:rPr lang="zh-CN" altLang="en-US" dirty="0"/>
              <a:t>只有乘积结果为一个</a:t>
            </a:r>
            <a:r>
              <a:rPr lang="en-US" altLang="zh-CN" dirty="0"/>
              <a:t>32</a:t>
            </a:r>
            <a:r>
              <a:rPr lang="zh-CN" altLang="en-US" dirty="0"/>
              <a:t>位二进制数时，才能使用上述宏指令</a:t>
            </a:r>
          </a:p>
          <a:p>
            <a:pPr lvl="2"/>
            <a:r>
              <a:rPr lang="zh-CN" altLang="en-US" dirty="0"/>
              <a:t>实现；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410200"/>
            <a:ext cx="3048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Src2</a:t>
            </a:r>
            <a:r>
              <a:rPr lang="zh-CN" altLang="en-US" dirty="0"/>
              <a:t>是一个寄存器名：</a:t>
            </a:r>
            <a:endParaRPr lang="en-US" altLang="zh-CN" dirty="0"/>
          </a:p>
          <a:p>
            <a:r>
              <a:rPr lang="en-US" altLang="zh-CN" dirty="0" err="1"/>
              <a:t>mult</a:t>
            </a:r>
            <a:r>
              <a:rPr lang="en-US" altLang="zh-CN" dirty="0"/>
              <a:t> Rsrc1,Src2 </a:t>
            </a:r>
          </a:p>
          <a:p>
            <a:r>
              <a:rPr lang="en-US" altLang="zh-CN" dirty="0" err="1"/>
              <a:t>mflo</a:t>
            </a:r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410200"/>
            <a:ext cx="3048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Src2</a:t>
            </a:r>
            <a:r>
              <a:rPr lang="zh-CN" altLang="en-US" dirty="0"/>
              <a:t>是一个立即数：</a:t>
            </a:r>
            <a:endParaRPr lang="en-US" altLang="zh-CN" dirty="0"/>
          </a:p>
          <a:p>
            <a:r>
              <a:rPr lang="en-US" altLang="zh-CN" dirty="0" err="1"/>
              <a:t>ori</a:t>
            </a:r>
            <a:r>
              <a:rPr lang="en-US" altLang="zh-CN" dirty="0"/>
              <a:t> $at, $</a:t>
            </a:r>
            <a:r>
              <a:rPr lang="en-US" altLang="zh-CN" dirty="0" err="1"/>
              <a:t>zero,imm</a:t>
            </a:r>
            <a:endParaRPr lang="en-US" altLang="zh-CN" dirty="0"/>
          </a:p>
          <a:p>
            <a:r>
              <a:rPr lang="en-US" altLang="zh-CN" dirty="0" err="1"/>
              <a:t>mult</a:t>
            </a:r>
            <a:r>
              <a:rPr lang="en-US" altLang="zh-CN" dirty="0"/>
              <a:t> Rsrc1,$at </a:t>
            </a:r>
          </a:p>
          <a:p>
            <a:r>
              <a:rPr lang="en-US" altLang="zh-CN" dirty="0" err="1"/>
              <a:t>mflo</a:t>
            </a:r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dirty="0"/>
              <a:t>与乘、除运算有关的宏指令：</a:t>
            </a:r>
            <a:endParaRPr lang="en-US" altLang="zh-CN" dirty="0"/>
          </a:p>
          <a:p>
            <a:pPr lvl="1"/>
            <a:r>
              <a:rPr lang="zh-CN" altLang="en-US" dirty="0"/>
              <a:t>除法：</a:t>
            </a:r>
            <a:endParaRPr lang="en-US" altLang="zh-CN" dirty="0"/>
          </a:p>
          <a:p>
            <a:pPr lvl="2"/>
            <a:r>
              <a:rPr lang="en-US" altLang="zh-CN" dirty="0"/>
              <a:t>div Rdest,Rsrc1,Src2</a:t>
            </a:r>
          </a:p>
          <a:p>
            <a:pPr lvl="2"/>
            <a:r>
              <a:rPr lang="en-US" altLang="zh-CN" dirty="0" err="1"/>
              <a:t>divu</a:t>
            </a:r>
            <a:r>
              <a:rPr lang="en-US" altLang="zh-CN" dirty="0"/>
              <a:t> Rdest,Rsrc1,Src2</a:t>
            </a:r>
          </a:p>
          <a:p>
            <a:pPr lvl="2"/>
            <a:r>
              <a:rPr lang="zh-CN" altLang="en-US" dirty="0"/>
              <a:t>以上两条指令中，</a:t>
            </a:r>
            <a:r>
              <a:rPr lang="en-US" altLang="zh-CN" dirty="0" err="1"/>
              <a:t>Rdest</a:t>
            </a:r>
            <a:r>
              <a:rPr lang="zh-CN" altLang="en-US" dirty="0"/>
              <a:t>为存放商的寄存器</a:t>
            </a:r>
          </a:p>
          <a:p>
            <a:pPr lvl="2"/>
            <a:r>
              <a:rPr lang="en-US" altLang="zh-CN" dirty="0" err="1"/>
              <a:t>rem</a:t>
            </a:r>
            <a:r>
              <a:rPr lang="en-US" altLang="zh-CN" dirty="0"/>
              <a:t> Rdest,Rsrc1,Src2</a:t>
            </a:r>
          </a:p>
          <a:p>
            <a:pPr lvl="2"/>
            <a:r>
              <a:rPr lang="en-US" altLang="zh-CN" dirty="0" err="1"/>
              <a:t>remu</a:t>
            </a:r>
            <a:r>
              <a:rPr lang="en-US" altLang="zh-CN" dirty="0"/>
              <a:t> Rdest,Rsrc1,Src2</a:t>
            </a:r>
          </a:p>
          <a:p>
            <a:pPr lvl="2"/>
            <a:r>
              <a:rPr lang="zh-CN" altLang="en-US" dirty="0"/>
              <a:t>以上两条指令中，</a:t>
            </a:r>
            <a:r>
              <a:rPr lang="en-US" altLang="zh-CN" dirty="0" err="1"/>
              <a:t>Rdest</a:t>
            </a:r>
            <a:r>
              <a:rPr lang="zh-CN" altLang="en-US" dirty="0"/>
              <a:t>为存放余数的寄存器</a:t>
            </a:r>
          </a:p>
          <a:p>
            <a:pPr lvl="2"/>
            <a:r>
              <a:rPr lang="en-US" altLang="zh-CN" dirty="0"/>
              <a:t>Src2</a:t>
            </a:r>
            <a:r>
              <a:rPr lang="zh-CN" altLang="en-US" dirty="0"/>
              <a:t>可以是一个寄存器名也可以是一个立即数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算数运算指令使用举例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/>
              <a:t>计算表达式</a:t>
            </a:r>
            <a:r>
              <a:rPr lang="en-US" altLang="zh-CN" sz="2800" dirty="0"/>
              <a:t>ax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+bx+c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#</a:t>
            </a:r>
            <a:r>
              <a:rPr lang="zh-CN" altLang="en-US" sz="2800" dirty="0"/>
              <a:t>取数据到寄存器中</a:t>
            </a:r>
          </a:p>
          <a:p>
            <a:pPr>
              <a:buNone/>
            </a:pPr>
            <a:r>
              <a:rPr lang="en-US" altLang="zh-CN" sz="2800" dirty="0" err="1"/>
              <a:t>lw</a:t>
            </a:r>
            <a:r>
              <a:rPr lang="en-US" altLang="zh-CN" sz="2800" dirty="0"/>
              <a:t> $t0 ,X 	 #</a:t>
            </a:r>
            <a:r>
              <a:rPr lang="zh-CN" altLang="en-US" sz="2800" dirty="0"/>
              <a:t>将</a:t>
            </a:r>
            <a:r>
              <a:rPr lang="en-US" altLang="zh-CN" sz="2800" dirty="0"/>
              <a:t>x</a:t>
            </a:r>
            <a:r>
              <a:rPr lang="zh-CN" altLang="en-US" sz="2800" dirty="0"/>
              <a:t>的值从内存取到寄存器</a:t>
            </a:r>
            <a:r>
              <a:rPr lang="en-US" altLang="zh-CN" sz="2800" dirty="0"/>
              <a:t>$t0</a:t>
            </a:r>
            <a:r>
              <a:rPr lang="zh-CN" altLang="en-US" sz="2800" dirty="0"/>
              <a:t>中</a:t>
            </a:r>
          </a:p>
          <a:p>
            <a:pPr>
              <a:buNone/>
            </a:pPr>
            <a:r>
              <a:rPr lang="en-US" altLang="zh-CN" sz="2800" dirty="0" err="1"/>
              <a:t>lw</a:t>
            </a:r>
            <a:r>
              <a:rPr lang="en-US" altLang="zh-CN" sz="2800" dirty="0"/>
              <a:t> $t1 ,A     #</a:t>
            </a:r>
            <a:r>
              <a:rPr lang="zh-CN" altLang="en-US" sz="2800" dirty="0"/>
              <a:t>将</a:t>
            </a:r>
            <a:r>
              <a:rPr lang="en-US" altLang="zh-CN" sz="2800" dirty="0"/>
              <a:t>a</a:t>
            </a:r>
            <a:r>
              <a:rPr lang="zh-CN" altLang="en-US" sz="2800" dirty="0"/>
              <a:t>的值从内存取到寄存器</a:t>
            </a:r>
            <a:r>
              <a:rPr lang="en-US" altLang="zh-CN" sz="2800" dirty="0"/>
              <a:t>$t1</a:t>
            </a:r>
            <a:r>
              <a:rPr lang="zh-CN" altLang="en-US" sz="2800" dirty="0"/>
              <a:t>中</a:t>
            </a:r>
          </a:p>
          <a:p>
            <a:pPr>
              <a:buNone/>
            </a:pPr>
            <a:r>
              <a:rPr lang="en-US" altLang="zh-CN" sz="2800" dirty="0" err="1"/>
              <a:t>lw</a:t>
            </a:r>
            <a:r>
              <a:rPr lang="en-US" altLang="zh-CN" sz="2800" dirty="0"/>
              <a:t> $t2, B 	 #</a:t>
            </a:r>
            <a:r>
              <a:rPr lang="zh-CN" altLang="en-US" sz="2800" dirty="0"/>
              <a:t>将</a:t>
            </a:r>
            <a:r>
              <a:rPr lang="en-US" altLang="zh-CN" sz="2800" dirty="0"/>
              <a:t>b</a:t>
            </a:r>
            <a:r>
              <a:rPr lang="zh-CN" altLang="en-US" sz="2800" dirty="0"/>
              <a:t>的值从内存取到寄存器</a:t>
            </a:r>
            <a:r>
              <a:rPr lang="en-US" altLang="zh-CN" sz="2800" dirty="0"/>
              <a:t>$t2</a:t>
            </a:r>
            <a:r>
              <a:rPr lang="zh-CN" altLang="en-US" sz="2800" dirty="0"/>
              <a:t>中</a:t>
            </a:r>
          </a:p>
          <a:p>
            <a:pPr>
              <a:buNone/>
            </a:pPr>
            <a:r>
              <a:rPr lang="en-US" altLang="zh-CN" sz="2800" dirty="0" err="1"/>
              <a:t>lw</a:t>
            </a:r>
            <a:r>
              <a:rPr lang="en-US" altLang="zh-CN" sz="2800" dirty="0"/>
              <a:t> $t3, C     #</a:t>
            </a:r>
            <a:r>
              <a:rPr lang="zh-CN" altLang="en-US" sz="2800" dirty="0"/>
              <a:t>将</a:t>
            </a:r>
            <a:r>
              <a:rPr lang="en-US" altLang="zh-CN" sz="2800" dirty="0"/>
              <a:t>c</a:t>
            </a:r>
            <a:r>
              <a:rPr lang="zh-CN" altLang="en-US" sz="2800" dirty="0"/>
              <a:t>的值从内存取到寄存器</a:t>
            </a:r>
            <a:r>
              <a:rPr lang="en-US" altLang="zh-CN" sz="2800" dirty="0"/>
              <a:t>$t3</a:t>
            </a:r>
            <a:r>
              <a:rPr lang="zh-CN" altLang="en-US" dirty="0"/>
              <a:t>中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算数运算指令使用举例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72440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#</a:t>
            </a:r>
            <a:r>
              <a:rPr lang="zh-CN" altLang="en-US" sz="2800" dirty="0"/>
              <a:t>计算表达式</a:t>
            </a:r>
          </a:p>
          <a:p>
            <a:pPr>
              <a:buNone/>
            </a:pPr>
            <a:r>
              <a:rPr lang="en-US" altLang="zh-CN" sz="2800" dirty="0" err="1"/>
              <a:t>mul</a:t>
            </a:r>
            <a:r>
              <a:rPr lang="en-US" altLang="zh-CN" sz="2800" dirty="0"/>
              <a:t> $t4, $t0, $t0   # $t4 = x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，此处使用了乘法宏指令</a:t>
            </a:r>
          </a:p>
          <a:p>
            <a:pPr>
              <a:buNone/>
            </a:pPr>
            <a:r>
              <a:rPr lang="en-US" altLang="zh-CN" sz="2800" dirty="0" err="1"/>
              <a:t>mul</a:t>
            </a:r>
            <a:r>
              <a:rPr lang="en-US" altLang="zh-CN" sz="2800" dirty="0"/>
              <a:t> $t4, $t4, $t1   # $t4 = a*x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，同样使用乘法宏指令</a:t>
            </a:r>
          </a:p>
          <a:p>
            <a:pPr>
              <a:buNone/>
            </a:pPr>
            <a:r>
              <a:rPr lang="en-US" altLang="zh-CN" sz="2800" dirty="0" err="1"/>
              <a:t>mul</a:t>
            </a:r>
            <a:r>
              <a:rPr lang="en-US" altLang="zh-CN" sz="2800" dirty="0"/>
              <a:t> $t5, $t2, $t0   # $t5 = b*x </a:t>
            </a:r>
          </a:p>
          <a:p>
            <a:pPr>
              <a:buNone/>
            </a:pPr>
            <a:r>
              <a:rPr lang="en-US" altLang="zh-CN" sz="2800" dirty="0"/>
              <a:t>add $t4, $t4, $t5   # $t4 = a*x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+ b*x</a:t>
            </a:r>
          </a:p>
          <a:p>
            <a:pPr>
              <a:buNone/>
            </a:pPr>
            <a:r>
              <a:rPr lang="en-US" altLang="zh-CN" sz="2800" dirty="0"/>
              <a:t>add $t4, $t4, $t3   # $t4 = a*x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+ b *</a:t>
            </a:r>
            <a:r>
              <a:rPr lang="en-US" altLang="zh-CN" sz="2800" dirty="0" err="1"/>
              <a:t>x+c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r>
              <a:rPr lang="zh-CN" altLang="en-US" dirty="0"/>
              <a:t>与运算：</a:t>
            </a:r>
            <a:endParaRPr lang="en-US" altLang="zh-CN" dirty="0"/>
          </a:p>
          <a:p>
            <a:pPr lvl="1"/>
            <a:r>
              <a:rPr lang="en-US" altLang="zh-CN" dirty="0"/>
              <a:t>and </a:t>
            </a:r>
            <a:r>
              <a:rPr lang="en-US" altLang="zh-CN" dirty="0" err="1"/>
              <a:t>Rdest</a:t>
            </a:r>
            <a:r>
              <a:rPr lang="en-US" altLang="zh-CN" dirty="0"/>
              <a:t>, Rsrc1, Rsrc2 </a:t>
            </a:r>
          </a:p>
          <a:p>
            <a:pPr lvl="1"/>
            <a:r>
              <a:rPr lang="en-US" altLang="zh-CN" dirty="0" err="1"/>
              <a:t>andi</a:t>
            </a:r>
            <a:r>
              <a:rPr lang="en-US" altLang="zh-CN" dirty="0"/>
              <a:t> </a:t>
            </a:r>
            <a:r>
              <a:rPr lang="en-US" altLang="zh-CN" dirty="0" err="1"/>
              <a:t>Rdest</a:t>
            </a:r>
            <a:r>
              <a:rPr lang="en-US" altLang="zh-CN" dirty="0"/>
              <a:t>, Rsrc1, imm16</a:t>
            </a:r>
          </a:p>
          <a:p>
            <a:r>
              <a:rPr lang="zh-CN" altLang="en-US" sz="2800" dirty="0"/>
              <a:t>使用“与（</a:t>
            </a:r>
            <a:r>
              <a:rPr lang="en-US" altLang="zh-CN" sz="2800" dirty="0"/>
              <a:t>AND</a:t>
            </a:r>
            <a:r>
              <a:rPr lang="zh-CN" altLang="en-US" sz="2800" dirty="0"/>
              <a:t>）”运算可以实现以下功能：</a:t>
            </a:r>
            <a:endParaRPr lang="en-US" altLang="zh-CN" sz="2800" dirty="0"/>
          </a:p>
          <a:p>
            <a:pPr lvl="1"/>
            <a:r>
              <a:rPr lang="zh-CN" altLang="en-US" sz="2400" dirty="0"/>
              <a:t>支持高级语言逻辑表达式计算和</a:t>
            </a:r>
            <a:r>
              <a:rPr lang="en-US" altLang="zh-CN" sz="2400" dirty="0"/>
              <a:t>and</a:t>
            </a:r>
            <a:r>
              <a:rPr lang="zh-CN" altLang="en-US" sz="2400" dirty="0"/>
              <a:t>（</a:t>
            </a:r>
            <a:r>
              <a:rPr lang="en-US" altLang="zh-CN" sz="2400" dirty="0"/>
              <a:t>&amp;</a:t>
            </a:r>
            <a:r>
              <a:rPr lang="zh-CN" altLang="en-US" sz="2400" dirty="0"/>
              <a:t>）运算符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/>
            <a:r>
              <a:rPr lang="zh-CN" altLang="en-US" sz="2400" dirty="0"/>
              <a:t>将一个字节、半字或字中的一个或多个二进制位清零（复位）</a:t>
            </a:r>
            <a:r>
              <a:rPr lang="en-US" altLang="zh-CN" sz="2400" dirty="0"/>
              <a:t>;</a:t>
            </a:r>
          </a:p>
          <a:p>
            <a:pPr lvl="2"/>
            <a:r>
              <a:rPr lang="zh-CN" altLang="en-US" sz="2000" dirty="0"/>
              <a:t>例如，将</a:t>
            </a:r>
            <a:r>
              <a:rPr lang="en-US" altLang="zh-CN" sz="2000" dirty="0"/>
              <a:t>$a1</a:t>
            </a:r>
            <a:r>
              <a:rPr lang="zh-CN" altLang="en-US" sz="2000" dirty="0"/>
              <a:t>寄存器中的</a:t>
            </a:r>
            <a:r>
              <a:rPr lang="en-US" altLang="zh-CN" sz="2000" dirty="0"/>
              <a:t>bit0</a:t>
            </a:r>
            <a:r>
              <a:rPr lang="zh-CN" altLang="en-US" sz="2000" dirty="0"/>
              <a:t>和</a:t>
            </a:r>
            <a:r>
              <a:rPr lang="en-US" altLang="zh-CN" sz="2000" dirty="0"/>
              <a:t>bit15</a:t>
            </a:r>
            <a:r>
              <a:rPr lang="zh-CN" altLang="en-US" sz="2000" dirty="0"/>
              <a:t>清零，其它位不变：</a:t>
            </a:r>
          </a:p>
          <a:p>
            <a:pPr lvl="2"/>
            <a:r>
              <a:rPr lang="en-US" altLang="zh-CN" sz="1800" dirty="0" err="1"/>
              <a:t>andi</a:t>
            </a:r>
            <a:r>
              <a:rPr lang="en-US" altLang="zh-CN" sz="1800" dirty="0"/>
              <a:t> $a1, $a1, </a:t>
            </a:r>
            <a:r>
              <a:rPr lang="en-US" altLang="zh-CN" sz="1800"/>
              <a:t>0x 0x7ffe  </a:t>
            </a:r>
            <a:r>
              <a:rPr lang="en-US" altLang="zh-CN" sz="1800" dirty="0"/>
              <a:t># 0x7ffe = (0111 1111 1111 1110)</a:t>
            </a:r>
            <a:r>
              <a:rPr lang="en-US" altLang="zh-CN" sz="1800" baseline="-25000" dirty="0"/>
              <a:t>2</a:t>
            </a:r>
          </a:p>
          <a:p>
            <a:pPr lvl="1"/>
            <a:r>
              <a:rPr lang="zh-CN" altLang="en-US" sz="2000" dirty="0"/>
              <a:t>分离出隔离一个字节、半字或字中的一个或多个二进制位。</a:t>
            </a:r>
            <a:endParaRPr lang="en-US" altLang="zh-CN" sz="2200" dirty="0"/>
          </a:p>
          <a:p>
            <a:pPr lvl="2"/>
            <a:endParaRPr lang="zh-CN" altLang="en-US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例如，将</a:t>
            </a:r>
            <a:r>
              <a:rPr lang="en-US" altLang="zh-CN" dirty="0"/>
              <a:t>$a1</a:t>
            </a:r>
            <a:r>
              <a:rPr lang="zh-CN" altLang="en-US" dirty="0"/>
              <a:t>寄存器中最低有效字节（</a:t>
            </a:r>
            <a:r>
              <a:rPr lang="en-US" altLang="zh-CN" dirty="0"/>
              <a:t>LSB</a:t>
            </a:r>
            <a:r>
              <a:rPr lang="zh-CN" altLang="en-US" dirty="0"/>
              <a:t>）中存放的一个</a:t>
            </a:r>
            <a:r>
              <a:rPr lang="en-US" altLang="zh-CN" dirty="0"/>
              <a:t>ASCII</a:t>
            </a:r>
            <a:r>
              <a:rPr lang="zh-CN" altLang="en-US" dirty="0"/>
              <a:t>字符取出，放到寄存器</a:t>
            </a:r>
            <a:r>
              <a:rPr lang="en-US" altLang="zh-CN" dirty="0"/>
              <a:t>$t1</a:t>
            </a:r>
            <a:r>
              <a:rPr lang="zh-CN" altLang="en-US" dirty="0"/>
              <a:t>中：</a:t>
            </a:r>
          </a:p>
          <a:p>
            <a:r>
              <a:rPr lang="en-US" altLang="zh-CN" dirty="0" err="1"/>
              <a:t>andi</a:t>
            </a:r>
            <a:r>
              <a:rPr lang="en-US" altLang="zh-CN" dirty="0"/>
              <a:t> $t1, $a0, 0x007f </a:t>
            </a:r>
          </a:p>
          <a:p>
            <a:r>
              <a:rPr lang="en-US" altLang="zh-CN" dirty="0"/>
              <a:t> # 0x007f = </a:t>
            </a:r>
            <a:r>
              <a:rPr lang="zh-CN" altLang="en-US" dirty="0"/>
              <a:t>（</a:t>
            </a:r>
            <a:r>
              <a:rPr lang="en-US" altLang="zh-CN" dirty="0"/>
              <a:t>0000 0000 0111 1111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寻址方式（</a:t>
            </a:r>
            <a:r>
              <a:rPr lang="en-US" altLang="zh-CN" b="1" dirty="0"/>
              <a:t>addressing mode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寻址方式顾名思义就是</a:t>
            </a:r>
            <a:r>
              <a:rPr lang="zh-CN" altLang="en-US" dirty="0"/>
              <a:t>确定地址</a:t>
            </a:r>
            <a:endParaRPr lang="en-US" altLang="zh-CN" dirty="0"/>
          </a:p>
          <a:p>
            <a:pPr lvl="1"/>
            <a:r>
              <a:rPr lang="zh-CN" altLang="en-US" dirty="0"/>
              <a:t>操作数所在位置的地址</a:t>
            </a:r>
            <a:endParaRPr lang="en-US" altLang="zh-CN" dirty="0"/>
          </a:p>
          <a:p>
            <a:pPr lvl="1"/>
            <a:r>
              <a:rPr lang="zh-CN" altLang="en-US" dirty="0"/>
              <a:t>目标指令所在位置的地址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zh-CN" altLang="en-US" sz="2400" dirty="0"/>
              <a:t>或运算：</a:t>
            </a:r>
            <a:endParaRPr lang="en-US" altLang="zh-CN" sz="2400" dirty="0"/>
          </a:p>
          <a:p>
            <a:pPr lvl="1"/>
            <a:r>
              <a:rPr lang="en-US" altLang="zh-CN" sz="2000" dirty="0"/>
              <a:t>or Rdest,Rsrc1,Rsrc2 </a:t>
            </a:r>
          </a:p>
          <a:p>
            <a:pPr lvl="1"/>
            <a:r>
              <a:rPr lang="en-US" altLang="zh-CN" sz="2000" dirty="0" err="1"/>
              <a:t>ori</a:t>
            </a:r>
            <a:r>
              <a:rPr lang="en-US" altLang="zh-CN" sz="2000" dirty="0"/>
              <a:t> Rdest,Rsrc1,imm16</a:t>
            </a:r>
          </a:p>
          <a:p>
            <a:r>
              <a:rPr lang="zh-CN" altLang="en-US" sz="2400" dirty="0"/>
              <a:t>使用“或（</a:t>
            </a:r>
            <a:r>
              <a:rPr lang="en-US" altLang="zh-CN" sz="2400" dirty="0"/>
              <a:t>OR</a:t>
            </a:r>
            <a:r>
              <a:rPr lang="zh-CN" altLang="en-US" sz="2400" dirty="0"/>
              <a:t>）”运算可以实现以下功能：</a:t>
            </a:r>
          </a:p>
          <a:p>
            <a:pPr lvl="1"/>
            <a:r>
              <a:rPr lang="zh-CN" altLang="en-US" sz="2000" dirty="0"/>
              <a:t>持高级语言逻辑表达式计算和</a:t>
            </a:r>
            <a:r>
              <a:rPr lang="en-US" altLang="zh-CN" sz="2000" dirty="0"/>
              <a:t>or</a:t>
            </a:r>
            <a:r>
              <a:rPr lang="zh-CN" altLang="en-US" sz="2000" dirty="0"/>
              <a:t>（</a:t>
            </a:r>
            <a:r>
              <a:rPr lang="en-US" altLang="zh-CN" sz="2000" dirty="0"/>
              <a:t>|</a:t>
            </a:r>
            <a:r>
              <a:rPr lang="zh-CN" altLang="en-US" sz="2000" dirty="0"/>
              <a:t>）运算符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/>
            <a:r>
              <a:rPr lang="zh-CN" altLang="en-US" sz="2000" dirty="0"/>
              <a:t>将一个字节、半字或字中的一个或多个二进制位置</a:t>
            </a:r>
            <a:r>
              <a:rPr lang="en-US" altLang="zh-CN" sz="2000" dirty="0"/>
              <a:t>1</a:t>
            </a:r>
            <a:r>
              <a:rPr lang="zh-CN" altLang="en-US" sz="2000" dirty="0"/>
              <a:t>（置位）</a:t>
            </a:r>
            <a:r>
              <a:rPr lang="en-US" altLang="zh-CN" sz="2000" dirty="0"/>
              <a:t>;</a:t>
            </a:r>
          </a:p>
          <a:p>
            <a:pPr lvl="2"/>
            <a:r>
              <a:rPr lang="zh-CN" altLang="en-US" sz="1800" dirty="0"/>
              <a:t>例如，将</a:t>
            </a:r>
            <a:r>
              <a:rPr lang="en-US" altLang="zh-CN" sz="1800" dirty="0"/>
              <a:t>$a1</a:t>
            </a:r>
            <a:r>
              <a:rPr lang="zh-CN" altLang="en-US" sz="1800" dirty="0"/>
              <a:t>寄存器中的</a:t>
            </a:r>
            <a:r>
              <a:rPr lang="en-US" altLang="zh-CN" sz="1800" dirty="0"/>
              <a:t>bit7</a:t>
            </a:r>
            <a:r>
              <a:rPr lang="zh-CN" altLang="en-US" sz="1800" dirty="0"/>
              <a:t>和</a:t>
            </a:r>
            <a:r>
              <a:rPr lang="en-US" altLang="zh-CN" sz="1800" dirty="0"/>
              <a:t>bit31</a:t>
            </a:r>
            <a:r>
              <a:rPr lang="zh-CN" altLang="en-US" sz="1800" dirty="0"/>
              <a:t>置</a:t>
            </a:r>
            <a:r>
              <a:rPr lang="en-US" altLang="zh-CN" sz="1800" dirty="0"/>
              <a:t>1</a:t>
            </a:r>
            <a:r>
              <a:rPr lang="zh-CN" altLang="en-US" sz="1800" dirty="0"/>
              <a:t>，其它位不变：</a:t>
            </a:r>
          </a:p>
          <a:p>
            <a:pPr lvl="2"/>
            <a:r>
              <a:rPr lang="en-US" altLang="zh-CN" sz="1800" dirty="0" err="1"/>
              <a:t>lui</a:t>
            </a:r>
            <a:r>
              <a:rPr lang="en-US" altLang="zh-CN" sz="1800" dirty="0"/>
              <a:t> $t1, 0x8000  # 0x8000 = </a:t>
            </a:r>
            <a:r>
              <a:rPr lang="zh-CN" altLang="en-US" sz="1800" dirty="0"/>
              <a:t>（</a:t>
            </a:r>
            <a:r>
              <a:rPr lang="en-US" altLang="zh-CN" sz="1800" dirty="0"/>
              <a:t>1000 0000 0000 0000</a:t>
            </a:r>
            <a:r>
              <a:rPr lang="zh-CN" altLang="en-US" sz="1800" dirty="0"/>
              <a:t>）</a:t>
            </a:r>
            <a:r>
              <a:rPr lang="en-US" altLang="zh-CN" sz="1800" baseline="-25000" dirty="0"/>
              <a:t>2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ori</a:t>
            </a:r>
            <a:r>
              <a:rPr lang="en-US" altLang="zh-CN" sz="1800" dirty="0"/>
              <a:t> $t1, 0x0080  # 0x0080 =</a:t>
            </a:r>
            <a:r>
              <a:rPr lang="zh-CN" altLang="en-US" sz="1800" dirty="0"/>
              <a:t>（</a:t>
            </a:r>
            <a:r>
              <a:rPr lang="en-US" altLang="zh-CN" sz="1800" dirty="0"/>
              <a:t>0000 0000 1000 0000</a:t>
            </a:r>
            <a:r>
              <a:rPr lang="zh-CN" altLang="en-US" sz="1800" dirty="0"/>
              <a:t>）</a:t>
            </a:r>
            <a:r>
              <a:rPr lang="en-US" altLang="zh-CN" sz="1800" baseline="-25000" dirty="0"/>
              <a:t>2</a:t>
            </a:r>
            <a:endParaRPr lang="en-US" altLang="zh-CN" sz="1800" dirty="0"/>
          </a:p>
          <a:p>
            <a:pPr lvl="2"/>
            <a:r>
              <a:rPr lang="en-US" altLang="zh-CN" sz="1800" dirty="0"/>
              <a:t>or $a1, $a1, $t1</a:t>
            </a:r>
          </a:p>
          <a:p>
            <a:r>
              <a:rPr lang="zh-CN" altLang="en-US" sz="2400" dirty="0"/>
              <a:t>或非运算：</a:t>
            </a:r>
            <a:endParaRPr lang="en-US" altLang="zh-CN" sz="2400" dirty="0"/>
          </a:p>
          <a:p>
            <a:pPr lvl="1"/>
            <a:r>
              <a:rPr lang="en-US" altLang="zh-CN" sz="2000" dirty="0"/>
              <a:t>nor Rdest,Rsrc1,Rsrc2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zh-CN" altLang="en-US" sz="2400" dirty="0"/>
              <a:t>异或运算：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xor</a:t>
            </a:r>
            <a:r>
              <a:rPr lang="en-US" altLang="zh-CN" sz="2000" dirty="0"/>
              <a:t> Rdest,Rsrc1,Rsrc2 </a:t>
            </a:r>
          </a:p>
          <a:p>
            <a:pPr lvl="1"/>
            <a:r>
              <a:rPr lang="en-US" altLang="zh-CN" sz="2000" dirty="0" err="1"/>
              <a:t>xori</a:t>
            </a:r>
            <a:r>
              <a:rPr lang="en-US" altLang="zh-CN" sz="2000" dirty="0"/>
              <a:t> Rdest,Rsrc1,imm16</a:t>
            </a:r>
          </a:p>
          <a:p>
            <a:r>
              <a:rPr lang="zh-CN" altLang="en-US" sz="2400" dirty="0"/>
              <a:t>使用“异或（</a:t>
            </a:r>
            <a:r>
              <a:rPr lang="en-US" altLang="zh-CN" sz="2400" dirty="0"/>
              <a:t>XOR</a:t>
            </a:r>
            <a:r>
              <a:rPr lang="zh-CN" altLang="en-US" sz="2400" dirty="0"/>
              <a:t>）”运算可以实现以下功能：</a:t>
            </a:r>
            <a:endParaRPr lang="en-US" altLang="zh-CN" sz="2400" dirty="0"/>
          </a:p>
          <a:p>
            <a:pPr lvl="1"/>
            <a:r>
              <a:rPr lang="zh-CN" altLang="en-US" sz="2000" dirty="0"/>
              <a:t>支持高级语言逻辑表达式计算和</a:t>
            </a:r>
            <a:r>
              <a:rPr lang="en-US" altLang="zh-CN" sz="2000" dirty="0" err="1"/>
              <a:t>xor</a:t>
            </a:r>
            <a:r>
              <a:rPr lang="zh-CN" altLang="en-US" sz="2000" dirty="0"/>
              <a:t>（</a:t>
            </a:r>
            <a:r>
              <a:rPr lang="en-US" altLang="zh-CN" sz="2000" dirty="0"/>
              <a:t>^</a:t>
            </a:r>
            <a:r>
              <a:rPr lang="zh-CN" altLang="en-US" sz="2000" dirty="0"/>
              <a:t>）运算符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/>
            <a:r>
              <a:rPr lang="zh-CN" altLang="en-US" sz="2000" dirty="0"/>
              <a:t>将一个字节、半字或字中的一个或多个二进制位取反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/>
            <a:r>
              <a:rPr lang="zh-CN" altLang="en-US" sz="2000" dirty="0"/>
              <a:t>例如，将</a:t>
            </a:r>
            <a:r>
              <a:rPr lang="en-US" altLang="zh-CN" sz="2000" dirty="0"/>
              <a:t>$a1</a:t>
            </a:r>
            <a:r>
              <a:rPr lang="zh-CN" altLang="en-US" sz="2000" dirty="0"/>
              <a:t>寄存器中的</a:t>
            </a:r>
            <a:r>
              <a:rPr lang="en-US" altLang="zh-CN" sz="2000" dirty="0"/>
              <a:t>bit5</a:t>
            </a:r>
            <a:r>
              <a:rPr lang="zh-CN" altLang="en-US" sz="2000" dirty="0"/>
              <a:t>取反，其它位不变：</a:t>
            </a:r>
          </a:p>
          <a:p>
            <a:pPr lvl="2"/>
            <a:r>
              <a:rPr lang="en-US" altLang="zh-CN" sz="1600" dirty="0" err="1"/>
              <a:t>xori</a:t>
            </a:r>
            <a:r>
              <a:rPr lang="en-US" altLang="zh-CN" sz="1600" dirty="0"/>
              <a:t> $a1, $a1, 0x0020  # 0x0020 = </a:t>
            </a:r>
            <a:r>
              <a:rPr lang="zh-CN" altLang="en-US" sz="1600" dirty="0"/>
              <a:t>（</a:t>
            </a:r>
            <a:r>
              <a:rPr lang="en-US" altLang="zh-CN" sz="1600" dirty="0"/>
              <a:t>0000 0000 0010 0000</a:t>
            </a:r>
            <a:r>
              <a:rPr lang="zh-CN" altLang="en-US" sz="1600" dirty="0"/>
              <a:t>）</a:t>
            </a:r>
            <a:r>
              <a:rPr lang="en-US" altLang="zh-CN" sz="1600" baseline="-25000" dirty="0"/>
              <a:t>2</a:t>
            </a:r>
            <a:endParaRPr lang="zh-CN" altLang="en-US" sz="1600" dirty="0"/>
          </a:p>
          <a:p>
            <a:pPr lvl="1"/>
            <a:r>
              <a:rPr lang="zh-CN" altLang="en-US" sz="2000" dirty="0"/>
              <a:t>将一个寄存器内容清零（将一个寄存器赋初值</a:t>
            </a:r>
            <a:r>
              <a:rPr lang="en-US" altLang="zh-CN" sz="2000" dirty="0"/>
              <a:t>0</a:t>
            </a:r>
            <a:r>
              <a:rPr lang="zh-CN" altLang="en-US" sz="2000" dirty="0"/>
              <a:t>）。</a:t>
            </a:r>
          </a:p>
          <a:p>
            <a:pPr lvl="2"/>
            <a:r>
              <a:rPr lang="zh-CN" altLang="en-US" sz="1600" dirty="0"/>
              <a:t>例如，将</a:t>
            </a:r>
            <a:r>
              <a:rPr lang="en-US" altLang="zh-CN" sz="1600" dirty="0"/>
              <a:t>$a1</a:t>
            </a:r>
            <a:r>
              <a:rPr lang="zh-CN" altLang="en-US" sz="1600" dirty="0"/>
              <a:t>寄存器赋初值</a:t>
            </a:r>
            <a:r>
              <a:rPr lang="en-US" altLang="zh-CN" sz="1600" dirty="0"/>
              <a:t>0</a:t>
            </a:r>
            <a:r>
              <a:rPr lang="zh-CN" altLang="en-US" sz="1600" dirty="0"/>
              <a:t>：</a:t>
            </a:r>
          </a:p>
          <a:p>
            <a:pPr lvl="2"/>
            <a:r>
              <a:rPr lang="en-US" altLang="zh-CN" sz="1600" dirty="0" err="1"/>
              <a:t>xor</a:t>
            </a:r>
            <a:r>
              <a:rPr lang="en-US" altLang="zh-CN" sz="1600" dirty="0"/>
              <a:t> $a1, $a1, $a1</a:t>
            </a:r>
            <a:endParaRPr lang="zh-CN" altLang="en-US" sz="1600" dirty="0"/>
          </a:p>
          <a:p>
            <a:endParaRPr lang="zh-CN" altLang="en-US" sz="24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算数</a:t>
            </a:r>
            <a:r>
              <a:rPr lang="en-US" altLang="zh-CN" b="1" dirty="0"/>
              <a:t>/</a:t>
            </a:r>
            <a:r>
              <a:rPr lang="zh-CN" altLang="en-US" b="1" dirty="0"/>
              <a:t>逻辑运算类指令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zh-CN" altLang="en-US" dirty="0"/>
              <a:t>取反宏指令</a:t>
            </a:r>
            <a:r>
              <a:rPr lang="en-US" altLang="zh-CN" dirty="0"/>
              <a:t>not</a:t>
            </a:r>
          </a:p>
          <a:p>
            <a:pPr lvl="1"/>
            <a:r>
              <a:rPr lang="en-US" altLang="zh-CN" dirty="0"/>
              <a:t>not </a:t>
            </a:r>
            <a:r>
              <a:rPr lang="en-US" altLang="zh-CN" dirty="0" err="1"/>
              <a:t>Rdest,Rsrc</a:t>
            </a:r>
            <a:endParaRPr lang="en-US" altLang="zh-CN" dirty="0"/>
          </a:p>
          <a:p>
            <a:pPr lvl="1"/>
            <a:r>
              <a:rPr lang="zh-CN" altLang="en-US" dirty="0"/>
              <a:t>实现：</a:t>
            </a:r>
            <a:endParaRPr lang="en-US" altLang="zh-CN" dirty="0"/>
          </a:p>
          <a:p>
            <a:pPr lvl="2"/>
            <a:r>
              <a:rPr lang="en-US" altLang="zh-CN" dirty="0"/>
              <a:t>nor Rdest,Rsrc,$0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移位指令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kumimoji="1" lang="zh-CN" altLang="en-US" dirty="0"/>
              <a:t>移位指令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逻辑左移指令（移出的空位补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en-US" altLang="zh-CN" dirty="0" err="1"/>
              <a:t>sll</a:t>
            </a:r>
            <a:r>
              <a:rPr lang="en-US" altLang="zh-CN" dirty="0"/>
              <a:t> Rdest,Rsrc1,count   #count</a:t>
            </a:r>
            <a:r>
              <a:rPr lang="zh-CN" altLang="en-US" dirty="0"/>
              <a:t>：移位次数</a:t>
            </a:r>
            <a:endParaRPr lang="en-US" altLang="zh-CN" dirty="0"/>
          </a:p>
          <a:p>
            <a:pPr lvl="2"/>
            <a:r>
              <a:rPr lang="en-US" altLang="zh-CN" dirty="0" err="1"/>
              <a:t>sllv</a:t>
            </a:r>
            <a:r>
              <a:rPr lang="en-US" altLang="zh-CN" dirty="0"/>
              <a:t> Rdest,Rsrc1,Rsrc2  #Rsrc2</a:t>
            </a:r>
            <a:r>
              <a:rPr lang="zh-CN" altLang="en-US" dirty="0"/>
              <a:t>低</a:t>
            </a:r>
            <a:r>
              <a:rPr lang="en-US" altLang="zh-CN" dirty="0"/>
              <a:t>5</a:t>
            </a:r>
            <a:r>
              <a:rPr lang="zh-CN" altLang="en-US" dirty="0"/>
              <a:t>位：移位次数</a:t>
            </a:r>
          </a:p>
          <a:p>
            <a:pPr lvl="1"/>
            <a:r>
              <a:rPr lang="zh-CN" altLang="en-US" dirty="0"/>
              <a:t>逻辑右移指令</a:t>
            </a:r>
            <a:r>
              <a:rPr kumimoji="1" lang="zh-CN" altLang="en-US" dirty="0"/>
              <a:t>（移出的空位补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lang="en-US" altLang="zh-CN" dirty="0" err="1"/>
              <a:t>srl</a:t>
            </a:r>
            <a:r>
              <a:rPr lang="en-US" altLang="zh-CN" dirty="0"/>
              <a:t> Rdest,Rsrc1,count   #count</a:t>
            </a:r>
            <a:r>
              <a:rPr lang="zh-CN" altLang="en-US" dirty="0"/>
              <a:t>：移位次数</a:t>
            </a:r>
            <a:endParaRPr lang="en-US" altLang="zh-CN" dirty="0"/>
          </a:p>
          <a:p>
            <a:pPr lvl="2"/>
            <a:r>
              <a:rPr lang="en-US" altLang="zh-CN" dirty="0" err="1"/>
              <a:t>srlv</a:t>
            </a:r>
            <a:r>
              <a:rPr lang="en-US" altLang="zh-CN" dirty="0"/>
              <a:t> Rdest,Rsrc1,Rsrc2  #Rsrc2</a:t>
            </a:r>
            <a:r>
              <a:rPr lang="zh-CN" altLang="en-US" dirty="0"/>
              <a:t>低</a:t>
            </a:r>
            <a:r>
              <a:rPr lang="en-US" altLang="zh-CN" dirty="0"/>
              <a:t>5</a:t>
            </a:r>
            <a:r>
              <a:rPr lang="zh-CN" altLang="en-US" dirty="0"/>
              <a:t>位：移位次数</a:t>
            </a:r>
            <a:endParaRPr lang="en-US" altLang="zh-CN" dirty="0"/>
          </a:p>
          <a:p>
            <a:pPr lvl="1"/>
            <a:r>
              <a:rPr lang="zh-CN" altLang="en-US" dirty="0"/>
              <a:t>算数右移指令</a:t>
            </a:r>
            <a:r>
              <a:rPr kumimoji="1" lang="zh-CN" altLang="en-US" dirty="0"/>
              <a:t>（移出的空位补符号位）</a:t>
            </a:r>
            <a:endParaRPr lang="en-US" altLang="zh-CN" dirty="0"/>
          </a:p>
          <a:p>
            <a:pPr lvl="2"/>
            <a:r>
              <a:rPr lang="en-US" altLang="zh-CN" dirty="0" err="1"/>
              <a:t>sra</a:t>
            </a:r>
            <a:r>
              <a:rPr lang="en-US" altLang="zh-CN" dirty="0"/>
              <a:t> Rdest,Rsrc1,count   #count</a:t>
            </a:r>
            <a:r>
              <a:rPr lang="zh-CN" altLang="en-US" dirty="0"/>
              <a:t>：移位次数</a:t>
            </a:r>
            <a:endParaRPr lang="en-US" altLang="zh-CN" dirty="0"/>
          </a:p>
          <a:p>
            <a:pPr lvl="2"/>
            <a:r>
              <a:rPr lang="en-US" altLang="zh-CN" dirty="0" err="1"/>
              <a:t>srav</a:t>
            </a:r>
            <a:r>
              <a:rPr lang="en-US" altLang="zh-CN" dirty="0"/>
              <a:t> Rdest,Rsrc1,Rsrc2  #Rsrc2</a:t>
            </a:r>
            <a:r>
              <a:rPr lang="zh-CN" altLang="en-US" dirty="0"/>
              <a:t>低</a:t>
            </a:r>
            <a:r>
              <a:rPr lang="en-US" altLang="zh-CN" dirty="0"/>
              <a:t>5</a:t>
            </a:r>
            <a:r>
              <a:rPr lang="zh-CN" altLang="en-US" dirty="0"/>
              <a:t>位：移位次数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移位指令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循环移位宏指令</a:t>
            </a:r>
            <a:endParaRPr lang="en-US" altLang="zh-CN" dirty="0"/>
          </a:p>
          <a:p>
            <a:pPr lvl="1"/>
            <a:r>
              <a:rPr lang="zh-CN" altLang="en-US" dirty="0"/>
              <a:t>循环移位操作是指移出的二进制位不丢失，填补到另一端。</a:t>
            </a:r>
          </a:p>
          <a:p>
            <a:pPr lvl="1"/>
            <a:r>
              <a:rPr lang="en-US" altLang="zh-CN" dirty="0" err="1"/>
              <a:t>rol</a:t>
            </a:r>
            <a:r>
              <a:rPr lang="en-US" altLang="zh-CN" dirty="0"/>
              <a:t> Rd, Rs, Src2   #</a:t>
            </a:r>
            <a:r>
              <a:rPr lang="zh-CN" altLang="en-US" dirty="0"/>
              <a:t>循环左移</a:t>
            </a:r>
          </a:p>
          <a:p>
            <a:pPr lvl="1"/>
            <a:r>
              <a:rPr lang="en-US" altLang="zh-CN" dirty="0" err="1"/>
              <a:t>ror</a:t>
            </a:r>
            <a:r>
              <a:rPr lang="en-US" altLang="zh-CN" dirty="0"/>
              <a:t> Rd, Rs, Src2   #</a:t>
            </a:r>
            <a:r>
              <a:rPr lang="zh-CN" altLang="en-US" dirty="0"/>
              <a:t>循环右移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Src2</a:t>
            </a:r>
            <a:r>
              <a:rPr lang="zh-CN" altLang="en-US" dirty="0"/>
              <a:t>可以是一个寄存器名也可以是一个立即数。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移位指令举例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zh-CN" altLang="en-US" sz="2800" dirty="0"/>
              <a:t>例如计算表达式</a:t>
            </a:r>
            <a:r>
              <a:rPr lang="en-US" altLang="zh-CN" sz="2800" dirty="0"/>
              <a:t>x*10+y</a:t>
            </a:r>
            <a:r>
              <a:rPr lang="zh-CN" altLang="en-US" sz="2800" dirty="0"/>
              <a:t>，我们也可以不使用乘法指令，用移位指令实现：</a:t>
            </a:r>
            <a:r>
              <a:rPr lang="en-US" altLang="zh-CN" sz="2800" dirty="0"/>
              <a:t>x*10=x*8+x*2</a:t>
            </a:r>
            <a:endParaRPr lang="zh-CN" altLang="en-US" sz="2800" dirty="0"/>
          </a:p>
          <a:p>
            <a:pPr lvl="1">
              <a:buNone/>
            </a:pPr>
            <a:r>
              <a:rPr lang="en-US" altLang="zh-CN" sz="2400" dirty="0" err="1"/>
              <a:t>lw</a:t>
            </a:r>
            <a:r>
              <a:rPr lang="en-US" altLang="zh-CN" sz="2400" dirty="0"/>
              <a:t> $t1, x</a:t>
            </a:r>
          </a:p>
          <a:p>
            <a:pPr lvl="1">
              <a:buNone/>
            </a:pPr>
            <a:r>
              <a:rPr lang="en-US" altLang="zh-CN" sz="2400" dirty="0" err="1"/>
              <a:t>lw</a:t>
            </a:r>
            <a:r>
              <a:rPr lang="en-US" altLang="zh-CN" sz="2400" dirty="0"/>
              <a:t> $t2, y</a:t>
            </a:r>
          </a:p>
          <a:p>
            <a:pPr lvl="1">
              <a:buNone/>
            </a:pPr>
            <a:r>
              <a:rPr lang="en-US" altLang="zh-CN" sz="2400" dirty="0" err="1"/>
              <a:t>sll</a:t>
            </a:r>
            <a:r>
              <a:rPr lang="en-US" altLang="zh-CN" sz="2400" dirty="0"/>
              <a:t> $t1, $t1, 1     # $t1=x*2</a:t>
            </a:r>
          </a:p>
          <a:p>
            <a:pPr lvl="1">
              <a:buNone/>
            </a:pPr>
            <a:r>
              <a:rPr lang="en-US" altLang="zh-CN" sz="2400" dirty="0"/>
              <a:t>move $t3, $t1    # </a:t>
            </a:r>
            <a:r>
              <a:rPr lang="zh-CN" altLang="en-US" sz="2400" dirty="0"/>
              <a:t>将</a:t>
            </a:r>
            <a:r>
              <a:rPr lang="en-US" altLang="zh-CN" sz="2400" dirty="0"/>
              <a:t>x*2</a:t>
            </a:r>
            <a:r>
              <a:rPr lang="zh-CN" altLang="en-US" sz="2400" dirty="0"/>
              <a:t>暂存到</a:t>
            </a:r>
            <a:r>
              <a:rPr lang="en-US" altLang="zh-CN" sz="2400" dirty="0"/>
              <a:t>$t3</a:t>
            </a:r>
          </a:p>
          <a:p>
            <a:pPr lvl="1">
              <a:buNone/>
            </a:pPr>
            <a:r>
              <a:rPr lang="en-US" altLang="zh-CN" sz="2400" dirty="0" err="1"/>
              <a:t>sll</a:t>
            </a:r>
            <a:r>
              <a:rPr lang="en-US" altLang="zh-CN" sz="2400" dirty="0"/>
              <a:t> $t1, $t1, 2     # $t1=x*8</a:t>
            </a:r>
          </a:p>
          <a:p>
            <a:pPr lvl="1">
              <a:buNone/>
            </a:pPr>
            <a:r>
              <a:rPr lang="en-US" altLang="zh-CN" sz="2400" dirty="0"/>
              <a:t>add $t1, $t1, $t3  # $t1=x*10</a:t>
            </a:r>
          </a:p>
          <a:p>
            <a:pPr lvl="1">
              <a:buNone/>
            </a:pPr>
            <a:r>
              <a:rPr lang="en-US" altLang="zh-CN" sz="2400" dirty="0"/>
              <a:t>add $t1, $t1, $t2  # $t1=x*10+y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条件设置类指令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r>
              <a:rPr lang="zh-CN" altLang="en-US" sz="2800" dirty="0"/>
              <a:t>也称比较指令</a:t>
            </a:r>
            <a:endParaRPr lang="en-US" altLang="zh-CN" sz="2800" dirty="0"/>
          </a:p>
          <a:p>
            <a:r>
              <a:rPr lang="zh-CN" altLang="en-US" sz="2800" dirty="0"/>
              <a:t>条件设置指令为有条件分支转移指令设置满足转移的条件。这些指令用于实现分支、循环控制结构，如：“</a:t>
            </a:r>
            <a:r>
              <a:rPr lang="en-US" altLang="zh-CN" sz="2800" dirty="0"/>
              <a:t>if ... then ... else ...</a:t>
            </a:r>
            <a:r>
              <a:rPr lang="zh-CN" altLang="en-US" sz="2800" dirty="0"/>
              <a:t>”、“</a:t>
            </a:r>
            <a:r>
              <a:rPr lang="en-US" altLang="zh-CN" sz="2800" dirty="0"/>
              <a:t>for</a:t>
            </a:r>
            <a:r>
              <a:rPr lang="zh-CN" altLang="en-US" sz="2800" dirty="0"/>
              <a:t>（</a:t>
            </a:r>
            <a:r>
              <a:rPr lang="en-US" altLang="zh-CN" sz="2800" dirty="0"/>
              <a:t>…</a:t>
            </a:r>
            <a:r>
              <a:rPr lang="zh-CN" altLang="en-US" sz="2800" dirty="0"/>
              <a:t>）”等等。</a:t>
            </a:r>
          </a:p>
          <a:p>
            <a:r>
              <a:rPr lang="zh-CN" altLang="en-US" sz="2800" dirty="0"/>
              <a:t>条件设置指令用于比较两个有符号数和无符号数的大小，并根据比较结果设置小于成立与否的条件，具体来说的当第一个源操作数小于第二个源操作数，则将目的操作数寄存器的内容设置为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，否则设置为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zh-CN" altLang="en-US" b="1" dirty="0"/>
              <a:t>条件设置类指令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zh-CN" dirty="0" err="1"/>
              <a:t>slt</a:t>
            </a:r>
            <a:r>
              <a:rPr lang="en-US" altLang="zh-CN" dirty="0"/>
              <a:t> Rdest,Rsrc1,Rsrc2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Rsrc1 &lt; Rsrc2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Rdest</a:t>
            </a:r>
            <a:r>
              <a:rPr lang="zh-CN" altLang="en-US" sz="2400" dirty="0"/>
              <a:t>置</a:t>
            </a:r>
            <a:r>
              <a:rPr lang="en-US" altLang="zh-CN" sz="2400" dirty="0"/>
              <a:t>1 </a:t>
            </a:r>
            <a:r>
              <a:rPr lang="zh-CN" altLang="en-US" sz="2400" dirty="0"/>
              <a:t>，否则置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类似：</a:t>
            </a:r>
            <a:r>
              <a:rPr lang="en-US" altLang="zh-CN" sz="2400" dirty="0" err="1"/>
              <a:t>sltu</a:t>
            </a:r>
            <a:endParaRPr lang="en-US" altLang="zh-CN" sz="2400" dirty="0"/>
          </a:p>
          <a:p>
            <a:r>
              <a:rPr lang="en-US" altLang="zh-CN" sz="2800" dirty="0" err="1"/>
              <a:t>slti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Rdest,Rsrc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Imm</a:t>
            </a:r>
            <a:r>
              <a:rPr lang="en-US" altLang="zh-CN" sz="2800" dirty="0"/>
              <a:t> / </a:t>
            </a:r>
            <a:r>
              <a:rPr lang="en-US" altLang="zh-CN" sz="2800" dirty="0" err="1"/>
              <a:t>sltiu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Rdest,Rsrc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Imm</a:t>
            </a:r>
            <a:r>
              <a:rPr lang="en-US" altLang="zh-CN" sz="2800" dirty="0"/>
              <a:t> 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 err="1"/>
              <a:t>Rsrc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Imm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Rdest</a:t>
            </a:r>
            <a:r>
              <a:rPr lang="zh-CN" altLang="en-US" sz="2400" dirty="0"/>
              <a:t>置</a:t>
            </a:r>
            <a:r>
              <a:rPr lang="en-US" altLang="zh-CN" sz="2400" dirty="0"/>
              <a:t>1 </a:t>
            </a:r>
            <a:r>
              <a:rPr lang="zh-CN" altLang="en-US" sz="2400" dirty="0"/>
              <a:t>，否则置</a:t>
            </a:r>
            <a:r>
              <a:rPr lang="en-US" altLang="zh-CN" sz="2400" dirty="0"/>
              <a:t>0</a:t>
            </a:r>
            <a:endParaRPr lang="en-US" altLang="zh-CN" sz="2800" dirty="0"/>
          </a:p>
          <a:p>
            <a:r>
              <a:rPr lang="zh-CN" altLang="en-US" sz="2800" dirty="0"/>
              <a:t>相关宏指令：</a:t>
            </a:r>
            <a:endParaRPr lang="en-US" altLang="zh-CN" sz="2800" dirty="0"/>
          </a:p>
          <a:p>
            <a:pPr lvl="1"/>
            <a:r>
              <a:rPr lang="en-US" altLang="zh-CN" sz="2000" dirty="0" err="1"/>
              <a:t>seq</a:t>
            </a:r>
            <a:r>
              <a:rPr lang="en-US" altLang="zh-CN" sz="2000" dirty="0"/>
              <a:t>            # Rsrc1 = Rsrc2</a:t>
            </a:r>
            <a:r>
              <a:rPr lang="zh-CN" altLang="en-US" sz="2000" dirty="0"/>
              <a:t>，则将</a:t>
            </a:r>
            <a:r>
              <a:rPr lang="en-US" altLang="zh-CN" sz="2000" dirty="0" err="1"/>
              <a:t>Rdest</a:t>
            </a:r>
            <a:r>
              <a:rPr lang="zh-CN" altLang="en-US" sz="2000" dirty="0"/>
              <a:t>置</a:t>
            </a:r>
            <a:r>
              <a:rPr lang="en-US" altLang="zh-CN" sz="2000" dirty="0"/>
              <a:t>1 </a:t>
            </a:r>
            <a:r>
              <a:rPr lang="zh-CN" altLang="en-US" sz="2000" dirty="0"/>
              <a:t>，否则置</a:t>
            </a:r>
            <a:r>
              <a:rPr lang="en-US" altLang="zh-CN" sz="2000" dirty="0"/>
              <a:t>0</a:t>
            </a:r>
          </a:p>
          <a:p>
            <a:pPr lvl="1"/>
            <a:r>
              <a:rPr lang="en-US" altLang="zh-CN" sz="2000" dirty="0"/>
              <a:t>Sgt/</a:t>
            </a:r>
            <a:r>
              <a:rPr lang="en-US" altLang="zh-CN" sz="2000" dirty="0" err="1"/>
              <a:t>sgtu</a:t>
            </a:r>
            <a:r>
              <a:rPr lang="en-US" altLang="zh-CN" sz="2000" dirty="0"/>
              <a:t>     # Rsrc1 &gt; Rsrc2</a:t>
            </a:r>
            <a:r>
              <a:rPr lang="zh-CN" altLang="en-US" sz="2000" dirty="0"/>
              <a:t>，则将</a:t>
            </a:r>
            <a:r>
              <a:rPr lang="en-US" altLang="zh-CN" sz="2000" dirty="0" err="1"/>
              <a:t>Rdest</a:t>
            </a:r>
            <a:r>
              <a:rPr lang="zh-CN" altLang="en-US" sz="2000" dirty="0"/>
              <a:t>置</a:t>
            </a:r>
            <a:r>
              <a:rPr lang="en-US" altLang="zh-CN" sz="2000" dirty="0"/>
              <a:t>1 </a:t>
            </a:r>
            <a:r>
              <a:rPr lang="zh-CN" altLang="en-US" sz="2000" dirty="0"/>
              <a:t>，否则置</a:t>
            </a:r>
            <a:r>
              <a:rPr lang="en-US" altLang="zh-CN" sz="2000" dirty="0"/>
              <a:t>0</a:t>
            </a:r>
          </a:p>
          <a:p>
            <a:pPr lvl="1"/>
            <a:r>
              <a:rPr lang="en-US" altLang="zh-CN" sz="2000" dirty="0" err="1"/>
              <a:t>Sge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sgeu</a:t>
            </a:r>
            <a:r>
              <a:rPr lang="en-US" altLang="zh-CN" sz="2000" dirty="0"/>
              <a:t>   # Rsrc1 &gt;= Rsrc2</a:t>
            </a:r>
            <a:r>
              <a:rPr lang="zh-CN" altLang="en-US" sz="2000" dirty="0"/>
              <a:t>，则将</a:t>
            </a:r>
            <a:r>
              <a:rPr lang="en-US" altLang="zh-CN" sz="2000" dirty="0" err="1"/>
              <a:t>Rdest</a:t>
            </a:r>
            <a:r>
              <a:rPr lang="zh-CN" altLang="en-US" sz="2000" dirty="0"/>
              <a:t>置</a:t>
            </a:r>
            <a:r>
              <a:rPr lang="en-US" altLang="zh-CN" sz="2000" dirty="0"/>
              <a:t>1 </a:t>
            </a:r>
            <a:r>
              <a:rPr lang="zh-CN" altLang="en-US" sz="2000" dirty="0"/>
              <a:t>，否则置</a:t>
            </a:r>
            <a:r>
              <a:rPr lang="en-US" altLang="zh-CN" sz="2000" dirty="0"/>
              <a:t>0</a:t>
            </a:r>
          </a:p>
          <a:p>
            <a:pPr lvl="1"/>
            <a:r>
              <a:rPr lang="en-US" altLang="zh-CN" sz="2000" dirty="0" err="1"/>
              <a:t>Sle</a:t>
            </a:r>
            <a:r>
              <a:rPr lang="en-US" altLang="zh-CN" sz="2000" dirty="0"/>
              <a:t>/ </a:t>
            </a:r>
            <a:r>
              <a:rPr lang="en-US" altLang="zh-CN" sz="2000" dirty="0" err="1"/>
              <a:t>sleu</a:t>
            </a:r>
            <a:r>
              <a:rPr lang="en-US" altLang="zh-CN" sz="2000" dirty="0"/>
              <a:t>     # Rsrc1 &lt;= Rsrc2</a:t>
            </a:r>
            <a:r>
              <a:rPr lang="zh-CN" altLang="en-US" sz="2000" dirty="0"/>
              <a:t>，则将</a:t>
            </a:r>
            <a:r>
              <a:rPr lang="en-US" altLang="zh-CN" sz="2000" dirty="0" err="1"/>
              <a:t>Rdest</a:t>
            </a:r>
            <a:r>
              <a:rPr lang="zh-CN" altLang="en-US" sz="2000" dirty="0"/>
              <a:t>置</a:t>
            </a:r>
            <a:r>
              <a:rPr lang="en-US" altLang="zh-CN" sz="2000" dirty="0"/>
              <a:t>1 </a:t>
            </a:r>
            <a:r>
              <a:rPr lang="zh-CN" altLang="en-US" sz="2000" dirty="0"/>
              <a:t>，否则置</a:t>
            </a:r>
            <a:r>
              <a:rPr lang="en-US" altLang="zh-CN" sz="2000" dirty="0"/>
              <a:t>0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/>
              <a:t>sne</a:t>
            </a:r>
            <a:r>
              <a:rPr lang="en-US" altLang="zh-CN" sz="2000" dirty="0"/>
              <a:t>             # Rsrc1 ≠ Rsrc2</a:t>
            </a:r>
            <a:r>
              <a:rPr lang="zh-CN" altLang="en-US" sz="2000" dirty="0"/>
              <a:t>，则将</a:t>
            </a:r>
            <a:r>
              <a:rPr lang="en-US" altLang="zh-CN" sz="2000" dirty="0" err="1"/>
              <a:t>Rdest</a:t>
            </a:r>
            <a:r>
              <a:rPr lang="zh-CN" altLang="en-US" sz="2000" dirty="0"/>
              <a:t>置</a:t>
            </a:r>
            <a:r>
              <a:rPr lang="en-US" altLang="zh-CN" sz="2000" dirty="0"/>
              <a:t>1 </a:t>
            </a:r>
            <a:r>
              <a:rPr lang="zh-CN" altLang="en-US" sz="2000" dirty="0"/>
              <a:t>，否则置</a:t>
            </a:r>
            <a:r>
              <a:rPr lang="en-US" altLang="zh-CN" sz="2000" dirty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371600"/>
          </a:xfrm>
        </p:spPr>
        <p:txBody>
          <a:bodyPr/>
          <a:lstStyle/>
          <a:p>
            <a:r>
              <a:rPr lang="zh-CN" altLang="en-US" b="1" dirty="0"/>
              <a:t>分支转移类指令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z="2800" dirty="0"/>
              <a:t>无条件转移指令（</a:t>
            </a:r>
            <a:r>
              <a:rPr lang="en-US" altLang="zh-CN" sz="2800" dirty="0"/>
              <a:t>Jump instruction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000" dirty="0"/>
              <a:t>j     target</a:t>
            </a:r>
            <a:endParaRPr lang="zh-CN" altLang="en-US" sz="2000" dirty="0"/>
          </a:p>
          <a:p>
            <a:r>
              <a:rPr lang="zh-CN" altLang="en-US" sz="2800" dirty="0"/>
              <a:t>条件转移指令（</a:t>
            </a:r>
            <a:r>
              <a:rPr lang="en-US" altLang="zh-CN" sz="2800" dirty="0"/>
              <a:t>Conditional branches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 Rsrc1,Rsrc2,target # 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= Rsrc2</a:t>
            </a:r>
            <a:r>
              <a:rPr lang="zh-CN" altLang="en-US" sz="2000" dirty="0"/>
              <a:t>跳转到</a:t>
            </a:r>
            <a:r>
              <a:rPr lang="en-US" altLang="zh-CN" sz="2000" dirty="0"/>
              <a:t>target</a:t>
            </a:r>
            <a:r>
              <a:rPr lang="zh-CN" altLang="en-US" sz="2000" dirty="0"/>
              <a:t>处，否则顺序执行下一条指令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其中</a:t>
            </a:r>
            <a:r>
              <a:rPr lang="en-US" altLang="zh-CN" sz="2000" dirty="0"/>
              <a:t>Rsrc1</a:t>
            </a:r>
            <a:r>
              <a:rPr lang="zh-CN" altLang="en-US" sz="2000" dirty="0"/>
              <a:t>是寄存器，</a:t>
            </a:r>
            <a:r>
              <a:rPr lang="en-US" altLang="zh-CN" sz="2000" dirty="0"/>
              <a:t> Rsrc2</a:t>
            </a:r>
            <a:r>
              <a:rPr lang="zh-CN" altLang="en-US" sz="2000" dirty="0"/>
              <a:t>是寄存器或者立即数。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Rsrc2</a:t>
            </a:r>
            <a:r>
              <a:rPr lang="zh-CN" altLang="en-US" sz="2000" dirty="0"/>
              <a:t>是立即数时，</a:t>
            </a:r>
            <a:r>
              <a:rPr lang="en-US" altLang="zh-CN" sz="2000" dirty="0" err="1"/>
              <a:t>beq</a:t>
            </a:r>
            <a:r>
              <a:rPr lang="zh-CN" altLang="en-US" sz="2000" dirty="0"/>
              <a:t>成为一条宏指令，先将立即数加载到</a:t>
            </a:r>
            <a:r>
              <a:rPr lang="en-US" altLang="zh-CN" sz="2000" dirty="0"/>
              <a:t>$at</a:t>
            </a:r>
            <a:r>
              <a:rPr lang="zh-CN" altLang="en-US" sz="2000" dirty="0"/>
              <a:t>，再执行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 Rsrc1,$at, target </a:t>
            </a:r>
          </a:p>
          <a:p>
            <a:r>
              <a:rPr lang="zh-CN" altLang="en-US" sz="2800" dirty="0"/>
              <a:t>其它类似指令</a:t>
            </a:r>
            <a:endParaRPr lang="en-US" altLang="zh-CN" sz="2800" dirty="0"/>
          </a:p>
          <a:p>
            <a:pPr lvl="1"/>
            <a:r>
              <a:rPr lang="en-US" altLang="zh-CN" sz="2000" dirty="0" err="1"/>
              <a:t>bne</a:t>
            </a:r>
            <a:r>
              <a:rPr lang="en-US" altLang="zh-CN" sz="2000" dirty="0"/>
              <a:t>  Rsrc1,Rsrc2,targe    #</a:t>
            </a:r>
            <a:r>
              <a:rPr lang="zh-CN" altLang="en-US" sz="2000" dirty="0"/>
              <a:t>不等于则分支转移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bgez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targe</a:t>
            </a:r>
            <a:r>
              <a:rPr lang="en-US" altLang="zh-CN" sz="2000" dirty="0"/>
              <a:t>   #</a:t>
            </a:r>
            <a:r>
              <a:rPr lang="zh-CN" altLang="en-US" sz="2000" dirty="0"/>
              <a:t>大于等于</a:t>
            </a:r>
            <a:r>
              <a:rPr lang="en-US" altLang="zh-CN" sz="2000" dirty="0"/>
              <a:t>0</a:t>
            </a:r>
            <a:r>
              <a:rPr lang="zh-CN" altLang="en-US" sz="2000" dirty="0"/>
              <a:t>则分支转移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bgtz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targe</a:t>
            </a:r>
            <a:r>
              <a:rPr lang="en-US" altLang="zh-CN" sz="2000" dirty="0"/>
              <a:t>   #</a:t>
            </a:r>
            <a:r>
              <a:rPr lang="zh-CN" altLang="en-US" sz="2000" dirty="0"/>
              <a:t>大于</a:t>
            </a:r>
            <a:r>
              <a:rPr lang="en-US" altLang="zh-CN" sz="2000" dirty="0"/>
              <a:t>0</a:t>
            </a:r>
            <a:r>
              <a:rPr lang="zh-CN" altLang="en-US" sz="2000" dirty="0"/>
              <a:t>则分支转移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blez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targe</a:t>
            </a:r>
            <a:r>
              <a:rPr lang="en-US" altLang="zh-CN" sz="2000" dirty="0"/>
              <a:t>   #</a:t>
            </a:r>
            <a:r>
              <a:rPr lang="zh-CN" altLang="en-US" sz="2000" dirty="0"/>
              <a:t>小于等于</a:t>
            </a:r>
            <a:r>
              <a:rPr lang="en-US" altLang="zh-CN" sz="2000" dirty="0"/>
              <a:t>0</a:t>
            </a:r>
            <a:r>
              <a:rPr lang="zh-CN" altLang="en-US" sz="2000" dirty="0"/>
              <a:t>则分支转移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bltz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targe</a:t>
            </a:r>
            <a:r>
              <a:rPr lang="en-US" altLang="zh-CN" sz="2000" dirty="0"/>
              <a:t>    #</a:t>
            </a:r>
            <a:r>
              <a:rPr lang="zh-CN" altLang="en-US" sz="2000" dirty="0"/>
              <a:t>小于</a:t>
            </a:r>
            <a:r>
              <a:rPr lang="en-US" altLang="zh-CN" sz="2000" dirty="0"/>
              <a:t>0</a:t>
            </a:r>
            <a:r>
              <a:rPr lang="zh-CN" altLang="en-US" sz="2000" dirty="0"/>
              <a:t>则分支转移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分支转移类指令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029200"/>
          </a:xfrm>
        </p:spPr>
        <p:txBody>
          <a:bodyPr/>
          <a:lstStyle/>
          <a:p>
            <a:r>
              <a:rPr lang="zh-CN" altLang="en-US" dirty="0"/>
              <a:t>相关宏指令：</a:t>
            </a:r>
            <a:endParaRPr lang="en-US" altLang="zh-CN" dirty="0"/>
          </a:p>
          <a:p>
            <a:pPr lvl="1"/>
            <a:r>
              <a:rPr lang="zh-CN" altLang="en-US" dirty="0"/>
              <a:t>无条件转移：</a:t>
            </a:r>
            <a:r>
              <a:rPr lang="en-US" altLang="zh-CN" dirty="0"/>
              <a:t>b   target </a:t>
            </a:r>
          </a:p>
          <a:p>
            <a:pPr lvl="1"/>
            <a:r>
              <a:rPr lang="zh-CN" altLang="en-US" dirty="0"/>
              <a:t>实现：</a:t>
            </a:r>
            <a:r>
              <a:rPr lang="en-US" altLang="zh-CN" dirty="0" err="1"/>
              <a:t>bgez</a:t>
            </a:r>
            <a:r>
              <a:rPr lang="en-US" altLang="zh-CN" dirty="0"/>
              <a:t> $0, Label</a:t>
            </a:r>
          </a:p>
          <a:p>
            <a:pPr lvl="1"/>
            <a:r>
              <a:rPr lang="zh-CN" altLang="en-US" dirty="0"/>
              <a:t>条件转移：</a:t>
            </a:r>
            <a:endParaRPr lang="en-US" altLang="zh-CN" dirty="0"/>
          </a:p>
          <a:p>
            <a:pPr lvl="2"/>
            <a:r>
              <a:rPr lang="en-US" altLang="zh-CN" dirty="0" err="1"/>
              <a:t>beqz</a:t>
            </a:r>
            <a:r>
              <a:rPr lang="en-US" altLang="zh-CN" dirty="0"/>
              <a:t> </a:t>
            </a:r>
            <a:r>
              <a:rPr lang="en-US" altLang="zh-CN" dirty="0" err="1"/>
              <a:t>Rsrc,target</a:t>
            </a:r>
            <a:r>
              <a:rPr lang="en-US" altLang="zh-CN" dirty="0"/>
              <a:t>  #</a:t>
            </a:r>
            <a:r>
              <a:rPr lang="zh-CN" altLang="en-US" dirty="0"/>
              <a:t>如果</a:t>
            </a:r>
            <a:r>
              <a:rPr lang="en-US" altLang="zh-CN" dirty="0" err="1"/>
              <a:t>Rsrc</a:t>
            </a:r>
            <a:r>
              <a:rPr lang="en-US" altLang="zh-CN" dirty="0"/>
              <a:t> = 0</a:t>
            </a:r>
            <a:r>
              <a:rPr lang="zh-CN" altLang="en-US" dirty="0"/>
              <a:t>，则跳转到</a:t>
            </a:r>
            <a:r>
              <a:rPr lang="en-US" altLang="zh-CN" dirty="0"/>
              <a:t>target</a:t>
            </a:r>
          </a:p>
          <a:p>
            <a:pPr lvl="2"/>
            <a:r>
              <a:rPr lang="zh-CN" altLang="en-US" dirty="0"/>
              <a:t>实现：</a:t>
            </a:r>
            <a:r>
              <a:rPr lang="en-US" altLang="zh-CN" dirty="0"/>
              <a:t> </a:t>
            </a:r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en-US" altLang="zh-CN" dirty="0" err="1"/>
              <a:t>Rsrc</a:t>
            </a:r>
            <a:r>
              <a:rPr lang="en-US" altLang="zh-CN" dirty="0"/>
              <a:t>, $0, target</a:t>
            </a:r>
          </a:p>
          <a:p>
            <a:pPr lvl="2"/>
            <a:r>
              <a:rPr lang="en-US" altLang="zh-CN" dirty="0" err="1"/>
              <a:t>bge</a:t>
            </a:r>
            <a:r>
              <a:rPr lang="en-US" altLang="zh-CN" dirty="0"/>
              <a:t> Rsrc1,Rsrc2,targe #</a:t>
            </a:r>
            <a:r>
              <a:rPr lang="zh-CN" altLang="en-US" dirty="0"/>
              <a:t>如果</a:t>
            </a:r>
            <a:r>
              <a:rPr lang="en-US" altLang="zh-CN" dirty="0"/>
              <a:t>Rsrc1 &gt;= Rsrc2,</a:t>
            </a:r>
            <a:r>
              <a:rPr lang="zh-CN" altLang="en-US" dirty="0"/>
              <a:t>，则跳转到</a:t>
            </a:r>
            <a:r>
              <a:rPr lang="en-US" altLang="zh-CN" dirty="0"/>
              <a:t>target</a:t>
            </a:r>
          </a:p>
          <a:p>
            <a:pPr lvl="2"/>
            <a:r>
              <a:rPr lang="zh-CN" altLang="en-US" dirty="0"/>
              <a:t>实现：</a:t>
            </a:r>
            <a:endParaRPr lang="en-US" altLang="zh-CN" dirty="0"/>
          </a:p>
          <a:p>
            <a:pPr lvl="3"/>
            <a:r>
              <a:rPr lang="da-DK" altLang="zh-CN" dirty="0"/>
              <a:t>s</a:t>
            </a:r>
            <a:r>
              <a:rPr lang="en-US" altLang="zh-CN" dirty="0"/>
              <a:t>l</a:t>
            </a:r>
            <a:r>
              <a:rPr lang="da-DK" altLang="zh-CN" dirty="0"/>
              <a:t>t      $at, </a:t>
            </a:r>
            <a:r>
              <a:rPr lang="en-US" altLang="zh-CN" dirty="0"/>
              <a:t>Rsrc1,Rsrc2</a:t>
            </a:r>
          </a:p>
          <a:p>
            <a:pPr lvl="3"/>
            <a:r>
              <a:rPr lang="da-DK" altLang="zh-CN" dirty="0"/>
              <a:t>beq    $at, $0, Label 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b="1" dirty="0"/>
              <a:t>1.MIPS</a:t>
            </a:r>
            <a:r>
              <a:rPr kumimoji="1" lang="zh-CN" altLang="en-US" b="1" dirty="0"/>
              <a:t>架构中针对操作数的寻址</a:t>
            </a:r>
            <a:endParaRPr kumimoji="1" lang="en-US" altLang="zh-CN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dirty="0"/>
              <a:t>寄存器寻址（</a:t>
            </a:r>
            <a:r>
              <a:rPr kumimoji="1" lang="en-US" altLang="zh-CN" dirty="0"/>
              <a:t>register  addressing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例如：</a:t>
            </a:r>
            <a:r>
              <a:rPr lang="en-US" altLang="zh-CN" dirty="0"/>
              <a:t> add $s0, $s1, $s2 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源操作数和目的操作数均采用寄存器寻址</a:t>
            </a:r>
            <a:endParaRPr kumimoji="1" lang="en-US" altLang="zh-CN" dirty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/>
              <a:t>立即数寻址（</a:t>
            </a:r>
            <a:r>
              <a:rPr lang="en-US" altLang="zh-CN" dirty="0"/>
              <a:t>immediate addressing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源操作数之一为立即数，目的操作数为寄存器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例如：</a:t>
            </a:r>
            <a:r>
              <a:rPr lang="zh-CN" altLang="en-US" dirty="0"/>
              <a:t>如 </a:t>
            </a:r>
            <a:r>
              <a:rPr lang="en-US" altLang="zh-CN" dirty="0" err="1"/>
              <a:t>addi</a:t>
            </a:r>
            <a:r>
              <a:rPr lang="en-US" altLang="zh-CN" dirty="0"/>
              <a:t> $s0, $s1, 5</a:t>
            </a:r>
            <a:endParaRPr kumimoji="1" lang="en-US" altLang="zh-CN" dirty="0"/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/>
              <a:t>存储单元寻址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基址寻址（</a:t>
            </a:r>
            <a:r>
              <a:rPr kumimoji="1" lang="en-US" altLang="zh-CN" dirty="0"/>
              <a:t>base addressing</a:t>
            </a:r>
            <a:r>
              <a:rPr kumimoji="1" lang="zh-CN" altLang="en-US" dirty="0"/>
              <a:t>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分支转移类指令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zh-CN" altLang="en-US" sz="2800" dirty="0"/>
              <a:t>相关宏指令：</a:t>
            </a:r>
            <a:endParaRPr lang="en-US" altLang="zh-CN" sz="2800" dirty="0"/>
          </a:p>
          <a:p>
            <a:pPr lvl="1"/>
            <a:r>
              <a:rPr lang="en-US" altLang="zh-CN" sz="2000" dirty="0" err="1"/>
              <a:t>bgeu</a:t>
            </a:r>
            <a:r>
              <a:rPr lang="en-US" altLang="zh-CN" sz="2000" dirty="0"/>
              <a:t> Rsrc1,Rsrc2,targe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&gt;= Rsrc2, </a:t>
            </a:r>
            <a:r>
              <a:rPr lang="zh-CN" altLang="en-US" sz="2000" dirty="0"/>
              <a:t>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bgt</a:t>
            </a:r>
            <a:r>
              <a:rPr lang="en-US" altLang="zh-CN" sz="2000" dirty="0"/>
              <a:t> Rsrc1,Rsrc2,targe  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&gt; Rsrc2,</a:t>
            </a:r>
            <a:r>
              <a:rPr lang="zh-CN" altLang="en-US" sz="2000" dirty="0"/>
              <a:t> 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bgtu</a:t>
            </a:r>
            <a:r>
              <a:rPr lang="en-US" altLang="zh-CN" sz="2000" dirty="0"/>
              <a:t> Rsrc1,Rsrc2,targe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&gt; Rsrc2,</a:t>
            </a:r>
            <a:r>
              <a:rPr lang="zh-CN" altLang="en-US" sz="2000" dirty="0"/>
              <a:t> 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ble</a:t>
            </a:r>
            <a:r>
              <a:rPr lang="en-US" altLang="zh-CN" sz="2000" dirty="0"/>
              <a:t> Rsrc1,Rsrc2,targe  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&lt;= Rsrc2, </a:t>
            </a:r>
            <a:r>
              <a:rPr lang="zh-CN" altLang="en-US" sz="2000" dirty="0"/>
              <a:t>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/>
              <a:t>bleu Rsrc1,Rsrc2,targe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&lt;= Rsrc2, </a:t>
            </a:r>
            <a:r>
              <a:rPr lang="zh-CN" altLang="en-US" sz="2000" dirty="0"/>
              <a:t>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blt</a:t>
            </a:r>
            <a:r>
              <a:rPr lang="en-US" altLang="zh-CN" sz="2000" dirty="0"/>
              <a:t> Rsrc1,Rsrc2,targe   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&lt; Rsrc2,</a:t>
            </a:r>
            <a:r>
              <a:rPr lang="zh-CN" altLang="en-US" sz="2000" dirty="0"/>
              <a:t> 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bltu</a:t>
            </a:r>
            <a:r>
              <a:rPr lang="en-US" altLang="zh-CN" sz="2000" dirty="0"/>
              <a:t> Rsrc1,Rsrc2,targe     #</a:t>
            </a:r>
            <a:r>
              <a:rPr lang="zh-CN" altLang="en-US" sz="2000" dirty="0"/>
              <a:t>如果</a:t>
            </a:r>
            <a:r>
              <a:rPr lang="en-US" altLang="zh-CN" sz="2000" dirty="0"/>
              <a:t>Rsrc1 &lt; Rsrc2, </a:t>
            </a:r>
            <a:r>
              <a:rPr lang="zh-CN" altLang="en-US" sz="2000" dirty="0"/>
              <a:t>则跳转到</a:t>
            </a:r>
            <a:r>
              <a:rPr lang="en-US" altLang="zh-CN" sz="2000" dirty="0"/>
              <a:t>target</a:t>
            </a:r>
          </a:p>
          <a:p>
            <a:pPr lvl="1"/>
            <a:r>
              <a:rPr lang="en-US" altLang="zh-CN" sz="2000" dirty="0" err="1"/>
              <a:t>bnez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Rsrc,target</a:t>
            </a:r>
            <a:r>
              <a:rPr lang="en-US" altLang="zh-CN" sz="2000" dirty="0"/>
              <a:t>               #</a:t>
            </a:r>
            <a:r>
              <a:rPr lang="zh-CN" altLang="en-US" sz="2000" dirty="0"/>
              <a:t>如果</a:t>
            </a:r>
            <a:r>
              <a:rPr lang="en-US" altLang="zh-CN" sz="2000" dirty="0" err="1"/>
              <a:t>Rsrc</a:t>
            </a:r>
            <a:r>
              <a:rPr lang="en-US" altLang="zh-CN" sz="2000" dirty="0"/>
              <a:t> ≠ 0</a:t>
            </a:r>
            <a:r>
              <a:rPr lang="zh-CN" altLang="en-US" sz="2000" dirty="0"/>
              <a:t>，则跳转到</a:t>
            </a:r>
            <a:r>
              <a:rPr lang="en-US" altLang="zh-CN" sz="2000" dirty="0"/>
              <a:t>target</a:t>
            </a:r>
          </a:p>
          <a:p>
            <a:pPr lvl="1">
              <a:buNone/>
            </a:pPr>
            <a:r>
              <a:rPr lang="zh-CN" altLang="en-US" sz="2000" dirty="0"/>
              <a:t>其中</a:t>
            </a:r>
            <a:r>
              <a:rPr lang="en-US" altLang="zh-CN" sz="2000" dirty="0"/>
              <a:t>Rsrc1</a:t>
            </a:r>
            <a:r>
              <a:rPr lang="zh-CN" altLang="en-US" sz="2000" dirty="0"/>
              <a:t>是寄存器，</a:t>
            </a:r>
            <a:r>
              <a:rPr lang="en-US" altLang="zh-CN" sz="2000" dirty="0"/>
              <a:t> Rsrc2</a:t>
            </a:r>
            <a:r>
              <a:rPr lang="zh-CN" altLang="en-US" sz="2000" dirty="0"/>
              <a:t>是寄存器或者立即数。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分支转移类指令举例</a:t>
            </a:r>
            <a:r>
              <a:rPr lang="en-US" altLang="zh-CN" b="1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假设将某循环控制变量分配到寄存器</a:t>
            </a:r>
            <a:r>
              <a:rPr lang="en-US" altLang="zh-CN" sz="2800" dirty="0"/>
              <a:t>$s6</a:t>
            </a:r>
            <a:r>
              <a:rPr lang="zh-CN" altLang="en-US" sz="2800" dirty="0"/>
              <a:t>，即寄存器</a:t>
            </a:r>
            <a:r>
              <a:rPr lang="en-US" altLang="zh-CN" sz="2800" dirty="0"/>
              <a:t>$s6</a:t>
            </a:r>
            <a:r>
              <a:rPr lang="zh-CN" altLang="en-US" sz="2800" dirty="0"/>
              <a:t>中存放一个控制循环次数的值。当该寄存器存放的值大于</a:t>
            </a:r>
            <a:r>
              <a:rPr lang="en-US" altLang="zh-CN" sz="2800" dirty="0"/>
              <a:t>0</a:t>
            </a:r>
            <a:r>
              <a:rPr lang="zh-CN" altLang="en-US" sz="2800" dirty="0"/>
              <a:t>，则将其减</a:t>
            </a:r>
            <a:r>
              <a:rPr lang="en-US" altLang="zh-CN" sz="2800" dirty="0"/>
              <a:t>1</a:t>
            </a:r>
            <a:r>
              <a:rPr lang="zh-CN" altLang="en-US" sz="2800" dirty="0"/>
              <a:t>，并再次执行循环体代码，否则退出循环。代码如下：</a:t>
            </a:r>
            <a:endParaRPr lang="en-US" altLang="zh-CN" sz="2800" dirty="0"/>
          </a:p>
          <a:p>
            <a:pPr>
              <a:buNone/>
            </a:pPr>
            <a:r>
              <a:rPr lang="en-US" altLang="zh-CN" sz="2400" dirty="0"/>
              <a:t>again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blez</a:t>
            </a:r>
            <a:r>
              <a:rPr lang="en-US" altLang="zh-CN" sz="2400" dirty="0"/>
              <a:t> $s6, Quit        #</a:t>
            </a:r>
            <a:r>
              <a:rPr lang="zh-CN" altLang="en-US" sz="2400" dirty="0"/>
              <a:t>寄存器</a:t>
            </a:r>
            <a:r>
              <a:rPr lang="en-US" altLang="zh-CN" sz="2400" dirty="0"/>
              <a:t>$s6&lt;=0</a:t>
            </a:r>
            <a:r>
              <a:rPr lang="zh-CN" altLang="en-US" sz="2400" dirty="0"/>
              <a:t>，则退出</a:t>
            </a:r>
          </a:p>
          <a:p>
            <a:pPr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addi</a:t>
            </a:r>
            <a:r>
              <a:rPr lang="en-US" altLang="zh-CN" sz="2400" dirty="0"/>
              <a:t> $s6, $s6, -1   #</a:t>
            </a:r>
            <a:r>
              <a:rPr lang="zh-CN" altLang="en-US" sz="2400" dirty="0"/>
              <a:t>寄存器</a:t>
            </a:r>
            <a:r>
              <a:rPr lang="en-US" altLang="zh-CN" sz="2400" dirty="0"/>
              <a:t>$s6</a:t>
            </a:r>
            <a:r>
              <a:rPr lang="zh-CN" altLang="en-US" sz="2400" dirty="0"/>
              <a:t>中的值减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             # </a:t>
            </a:r>
            <a:r>
              <a:rPr lang="zh-CN" altLang="en-US" sz="2400" dirty="0"/>
              <a:t>循环体</a:t>
            </a:r>
          </a:p>
          <a:p>
            <a:pPr>
              <a:buNone/>
            </a:pPr>
            <a:r>
              <a:rPr lang="en-US" altLang="zh-CN" sz="2400" dirty="0"/>
              <a:t>             b   again</a:t>
            </a:r>
          </a:p>
          <a:p>
            <a:pPr>
              <a:buNone/>
            </a:pPr>
            <a:r>
              <a:rPr lang="en-US" altLang="zh-CN" sz="2400" dirty="0"/>
              <a:t>Quit</a:t>
            </a:r>
            <a:r>
              <a:rPr lang="zh-CN" altLang="en-US" sz="2400" dirty="0"/>
              <a:t>：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分支转移类指令举例</a:t>
            </a:r>
            <a:r>
              <a:rPr lang="en-US" altLang="zh-CN" b="1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假设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是一个以’</a:t>
            </a:r>
            <a:r>
              <a:rPr lang="en-US" altLang="zh-CN" sz="2400" dirty="0"/>
              <a:t>\0</a:t>
            </a:r>
            <a:r>
              <a:rPr lang="zh-CN" altLang="en-US" sz="2400" dirty="0"/>
              <a:t>’结尾的字符串的首地址，现要统计该字符串中的字符数目：</a:t>
            </a:r>
          </a:p>
          <a:p>
            <a:pPr>
              <a:buNone/>
            </a:pPr>
            <a:r>
              <a:rPr lang="en-US" altLang="zh-CN" sz="2000" dirty="0"/>
              <a:t> 		la  $t2,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                # $t2 points to the string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xor</a:t>
            </a:r>
            <a:r>
              <a:rPr lang="en-US" altLang="zh-CN" sz="2000" dirty="0"/>
              <a:t> $t1, $t1, $t1      # $t1 holds the count</a:t>
            </a:r>
          </a:p>
          <a:p>
            <a:pPr>
              <a:buNone/>
            </a:pPr>
            <a:r>
              <a:rPr lang="en-US" altLang="zh-CN" sz="2000" dirty="0" err="1"/>
              <a:t>nextCh</a:t>
            </a:r>
            <a:r>
              <a:rPr lang="en-US" altLang="zh-CN" sz="2000" dirty="0"/>
              <a:t>: lb $t0, ($t2)             # get a byte from string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beqz</a:t>
            </a:r>
            <a:r>
              <a:rPr lang="en-US" altLang="zh-CN" sz="2000" dirty="0"/>
              <a:t> $t0, </a:t>
            </a:r>
            <a:r>
              <a:rPr lang="en-US" altLang="zh-CN" sz="2000" dirty="0" err="1"/>
              <a:t>strEnd</a:t>
            </a:r>
            <a:r>
              <a:rPr lang="en-US" altLang="zh-CN" sz="2000" dirty="0"/>
              <a:t>     # zero means end of string 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 $t1, $t1, 1      # increment count </a:t>
            </a:r>
          </a:p>
          <a:p>
            <a:pPr>
              <a:buNone/>
            </a:pPr>
            <a:r>
              <a:rPr lang="en-US" altLang="zh-CN" sz="2000" dirty="0"/>
              <a:t> 		</a:t>
            </a:r>
            <a:r>
              <a:rPr lang="en-US" altLang="zh-CN" sz="2000" dirty="0" err="1"/>
              <a:t>addiu</a:t>
            </a:r>
            <a:r>
              <a:rPr lang="en-US" altLang="zh-CN" sz="2000" dirty="0"/>
              <a:t> $t2, $t2, 1      # move pointer one character </a:t>
            </a:r>
          </a:p>
          <a:p>
            <a:pPr>
              <a:buNone/>
            </a:pPr>
            <a:r>
              <a:rPr lang="en-US" altLang="zh-CN" sz="2000" dirty="0"/>
              <a:t> 		j  </a:t>
            </a:r>
            <a:r>
              <a:rPr lang="en-US" altLang="zh-CN" sz="2000" dirty="0" err="1"/>
              <a:t>nextCh</a:t>
            </a:r>
            <a:r>
              <a:rPr lang="en-US" altLang="zh-CN" sz="2000" dirty="0"/>
              <a:t>                  # go round the loop again</a:t>
            </a:r>
          </a:p>
          <a:p>
            <a:pPr>
              <a:buNone/>
            </a:pPr>
            <a:r>
              <a:rPr lang="en-US" altLang="zh-CN" sz="2000" dirty="0" err="1"/>
              <a:t>strEnd</a:t>
            </a:r>
            <a:r>
              <a:rPr lang="en-US" altLang="zh-CN" sz="2000" dirty="0"/>
              <a:t>: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分支转移类指令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zh-CN" altLang="en-US" sz="2400" dirty="0"/>
              <a:t>子程序（函数）调用与返回指令</a:t>
            </a:r>
            <a:endParaRPr lang="en-US" altLang="zh-CN" sz="2400" dirty="0"/>
          </a:p>
          <a:p>
            <a:pPr lvl="1"/>
            <a:r>
              <a:rPr lang="zh-CN" altLang="en-US" sz="2000" dirty="0"/>
              <a:t>子程序（函数）调用指令</a:t>
            </a:r>
            <a:endParaRPr lang="en-US" altLang="zh-CN" sz="2000" dirty="0"/>
          </a:p>
          <a:p>
            <a:pPr lvl="2"/>
            <a:r>
              <a:rPr lang="zh-CN" altLang="en-US" sz="1800" dirty="0"/>
              <a:t>无条件跳转并链接指令：</a:t>
            </a:r>
            <a:r>
              <a:rPr lang="en-US" altLang="zh-CN" sz="1800" dirty="0" err="1"/>
              <a:t>jal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proc_name</a:t>
            </a:r>
            <a:endParaRPr lang="en-US" altLang="zh-CN" sz="1800" dirty="0"/>
          </a:p>
          <a:p>
            <a:pPr lvl="3"/>
            <a:r>
              <a:rPr lang="zh-CN" altLang="en-US" sz="1600" dirty="0"/>
              <a:t>将返回地址保存到</a:t>
            </a:r>
            <a:r>
              <a:rPr lang="en-US" altLang="zh-CN" sz="1600" dirty="0"/>
              <a:t>$</a:t>
            </a:r>
            <a:r>
              <a:rPr lang="en-US" altLang="zh-CN" sz="1600" dirty="0" err="1"/>
              <a:t>ra</a:t>
            </a:r>
            <a:r>
              <a:rPr lang="zh-CN" altLang="en-US" sz="1600" dirty="0"/>
              <a:t>（</a:t>
            </a:r>
            <a:r>
              <a:rPr lang="en-US" altLang="zh-CN" sz="1600" dirty="0"/>
              <a:t>$31</a:t>
            </a:r>
            <a:r>
              <a:rPr lang="zh-CN" altLang="en-US" sz="1600" dirty="0"/>
              <a:t>）寄存器中</a:t>
            </a:r>
            <a:endParaRPr lang="en-US" altLang="zh-CN" sz="1600" dirty="0"/>
          </a:p>
          <a:p>
            <a:pPr lvl="2"/>
            <a:r>
              <a:rPr lang="zh-CN" altLang="en-US" sz="1800" dirty="0"/>
              <a:t>无条件跳转并寄存器链接指令：</a:t>
            </a:r>
            <a:r>
              <a:rPr lang="en-US" altLang="zh-CN" sz="1800" dirty="0" err="1"/>
              <a:t>jalr</a:t>
            </a:r>
            <a:r>
              <a:rPr lang="en-US" altLang="zh-CN" sz="1800" dirty="0"/>
              <a:t> rd, </a:t>
            </a:r>
            <a:r>
              <a:rPr lang="en-US" altLang="zh-CN" sz="1800" dirty="0" err="1"/>
              <a:t>rs</a:t>
            </a:r>
            <a:endParaRPr lang="en-US" altLang="zh-CN" sz="1800" dirty="0"/>
          </a:p>
          <a:p>
            <a:pPr lvl="3"/>
            <a:r>
              <a:rPr lang="zh-CN" altLang="en-US" sz="1600" dirty="0"/>
              <a:t>事先将子程序（函数） 入口地址保存到</a:t>
            </a:r>
            <a:r>
              <a:rPr lang="en-US" altLang="zh-CN" sz="1600" dirty="0"/>
              <a:t>R[</a:t>
            </a:r>
            <a:r>
              <a:rPr lang="en-US" altLang="zh-CN" sz="1600" dirty="0" err="1"/>
              <a:t>rs</a:t>
            </a:r>
            <a:r>
              <a:rPr lang="en-US" altLang="zh-CN" sz="1600" dirty="0"/>
              <a:t>]</a:t>
            </a:r>
            <a:r>
              <a:rPr lang="zh-CN" altLang="en-US" sz="1600" dirty="0"/>
              <a:t>寄存器中，将返回地址保存到</a:t>
            </a:r>
            <a:r>
              <a:rPr lang="en-US" altLang="zh-CN" sz="1600" dirty="0"/>
              <a:t>R[rd]</a:t>
            </a:r>
            <a:r>
              <a:rPr lang="zh-CN" altLang="en-US" sz="1600" dirty="0"/>
              <a:t>寄存器中</a:t>
            </a:r>
            <a:endParaRPr lang="en-US" altLang="zh-CN" sz="1600" dirty="0"/>
          </a:p>
          <a:p>
            <a:r>
              <a:rPr lang="zh-CN" altLang="en-US" sz="2400" dirty="0"/>
              <a:t>子程序（函数）返回指令</a:t>
            </a:r>
            <a:endParaRPr lang="en-US" altLang="zh-CN" sz="2400" dirty="0"/>
          </a:p>
          <a:p>
            <a:pPr lvl="2"/>
            <a:r>
              <a:rPr lang="zh-CN" altLang="en-US" dirty="0"/>
              <a:t>无条件寄存器间接跳转指令：</a:t>
            </a:r>
            <a:r>
              <a:rPr lang="en-US" altLang="zh-CN" dirty="0" err="1"/>
              <a:t>jr</a:t>
            </a:r>
            <a:r>
              <a:rPr lang="en-US" altLang="zh-CN" dirty="0"/>
              <a:t> </a:t>
            </a:r>
            <a:r>
              <a:rPr lang="en-US" altLang="zh-CN" dirty="0" err="1"/>
              <a:t>rs</a:t>
            </a:r>
            <a:endParaRPr lang="zh-CN" altLang="en-US" dirty="0"/>
          </a:p>
          <a:p>
            <a:pPr lvl="2"/>
            <a:r>
              <a:rPr lang="zh-CN" altLang="en-US" dirty="0"/>
              <a:t>如 </a:t>
            </a:r>
            <a:r>
              <a:rPr lang="en-US" altLang="zh-CN" dirty="0" err="1"/>
              <a:t>jr</a:t>
            </a:r>
            <a:r>
              <a:rPr lang="en-US" altLang="zh-CN" dirty="0"/>
              <a:t> $</a:t>
            </a:r>
            <a:r>
              <a:rPr lang="en-US" altLang="zh-CN" dirty="0" err="1"/>
              <a:t>ra</a:t>
            </a:r>
            <a:endParaRPr lang="en-US" altLang="zh-CN" dirty="0"/>
          </a:p>
          <a:p>
            <a:r>
              <a:rPr lang="zh-CN" altLang="en-US" sz="2400" dirty="0"/>
              <a:t>参数传递使用寄存器或栈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子程序（函数）调用与返回指令举例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zh-CN" altLang="en-US" dirty="0"/>
              <a:t>有一个计算以空字符（</a:t>
            </a:r>
            <a:r>
              <a:rPr lang="en-US" altLang="zh-CN" dirty="0"/>
              <a:t>NULL</a:t>
            </a:r>
            <a:r>
              <a:rPr lang="zh-CN" altLang="en-US" dirty="0"/>
              <a:t>，即</a:t>
            </a:r>
            <a:r>
              <a:rPr lang="en-US" altLang="zh-CN" dirty="0"/>
              <a:t>’\0’</a:t>
            </a:r>
            <a:r>
              <a:rPr lang="zh-CN" altLang="en-US" dirty="0"/>
              <a:t>）结尾的字符串长度函数：</a:t>
            </a:r>
            <a:r>
              <a:rPr lang="en-US" altLang="zh-CN" dirty="0" err="1"/>
              <a:t>string_len</a:t>
            </a:r>
            <a:endParaRPr lang="en-US" altLang="zh-CN" dirty="0"/>
          </a:p>
          <a:p>
            <a:pPr lvl="1"/>
            <a:r>
              <a:rPr lang="zh-CN" altLang="en-US" dirty="0"/>
              <a:t>入口参数：字符串起始地址放在</a:t>
            </a:r>
            <a:r>
              <a:rPr lang="en-US" altLang="zh-CN" dirty="0"/>
              <a:t>$a0</a:t>
            </a:r>
            <a:r>
              <a:rPr lang="zh-CN" altLang="en-US" dirty="0"/>
              <a:t>寄存器中</a:t>
            </a:r>
            <a:endParaRPr lang="en-US" altLang="zh-CN" dirty="0"/>
          </a:p>
          <a:p>
            <a:pPr lvl="1"/>
            <a:r>
              <a:rPr lang="zh-CN" altLang="en-US" dirty="0"/>
              <a:t>出口参数：计算出的结果（字符串长度）放在寄存器</a:t>
            </a:r>
            <a:r>
              <a:rPr lang="en-US" altLang="zh-CN" dirty="0"/>
              <a:t>$v0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调用该函数：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 la $a0,string    # call string length proc. </a:t>
            </a:r>
          </a:p>
          <a:p>
            <a:pPr lvl="2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jal</a:t>
            </a:r>
            <a:r>
              <a:rPr lang="en-US" altLang="zh-CN" dirty="0"/>
              <a:t> </a:t>
            </a:r>
            <a:r>
              <a:rPr lang="en-US" altLang="zh-CN" dirty="0" err="1"/>
              <a:t>string_len</a:t>
            </a:r>
            <a:r>
              <a:rPr lang="en-US" altLang="zh-CN" dirty="0"/>
              <a:t> </a:t>
            </a:r>
          </a:p>
          <a:p>
            <a:pPr lvl="2">
              <a:buNone/>
            </a:pPr>
            <a:r>
              <a:rPr lang="en-US" altLang="zh-CN" dirty="0"/>
              <a:t> move $t0,$v0  # string length in $v0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/>
              <a:t>子程序（函数）调用与返回指令举例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 altLang="zh-CN" sz="2800" dirty="0" err="1"/>
              <a:t>string_len</a:t>
            </a:r>
            <a:r>
              <a:rPr lang="zh-CN" altLang="en-US" sz="2800" b="1" dirty="0"/>
              <a:t>子程序（函数）：</a:t>
            </a:r>
            <a:endParaRPr lang="en-US" altLang="zh-CN" sz="2800" b="1" dirty="0"/>
          </a:p>
          <a:p>
            <a:pPr lvl="1">
              <a:buNone/>
            </a:pPr>
            <a:r>
              <a:rPr lang="en-US" altLang="zh-CN" sz="2000" dirty="0" err="1"/>
              <a:t>string_len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			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 $v0,0  # init $v0 (string length) </a:t>
            </a:r>
          </a:p>
          <a:p>
            <a:pPr lvl="1">
              <a:buNone/>
            </a:pPr>
            <a:r>
              <a:rPr lang="en-US" altLang="zh-CN" sz="2000" dirty="0"/>
              <a:t>Loop:</a:t>
            </a:r>
          </a:p>
          <a:p>
            <a:pPr lvl="1">
              <a:buNone/>
            </a:pPr>
            <a:r>
              <a:rPr lang="en-US" altLang="zh-CN" sz="2000" dirty="0"/>
              <a:t> 			lb $t0, ($a0)</a:t>
            </a:r>
          </a:p>
          <a:p>
            <a:pPr lvl="1">
              <a:buNone/>
            </a:pPr>
            <a:r>
              <a:rPr lang="en-US" altLang="zh-CN" sz="2000" dirty="0"/>
              <a:t> 			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 $t0,0xA,done  # if CR</a:t>
            </a:r>
          </a:p>
          <a:p>
            <a:pPr lvl="1">
              <a:buNone/>
            </a:pPr>
            <a:r>
              <a:rPr lang="en-US" altLang="zh-CN" sz="2000" dirty="0"/>
              <a:t> 			</a:t>
            </a:r>
            <a:r>
              <a:rPr lang="en-US" altLang="zh-CN" sz="2000" dirty="0" err="1"/>
              <a:t>beqz</a:t>
            </a:r>
            <a:r>
              <a:rPr lang="en-US" altLang="zh-CN" sz="2000" dirty="0"/>
              <a:t> $t0,done        # or NULL, we are done </a:t>
            </a:r>
          </a:p>
          <a:p>
            <a:pPr lvl="1">
              <a:buNone/>
            </a:pPr>
            <a:r>
              <a:rPr lang="en-US" altLang="zh-CN" sz="2000" dirty="0"/>
              <a:t> 			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$a0,$a0,1 </a:t>
            </a:r>
          </a:p>
          <a:p>
            <a:pPr lvl="1">
              <a:buNone/>
            </a:pPr>
            <a:r>
              <a:rPr lang="en-US" altLang="zh-CN" sz="2000" dirty="0"/>
              <a:t> 			</a:t>
            </a:r>
            <a:r>
              <a:rPr lang="en-US" altLang="zh-CN" sz="2000" dirty="0" err="1"/>
              <a:t>addu</a:t>
            </a:r>
            <a:r>
              <a:rPr lang="en-US" altLang="zh-CN" sz="2000" dirty="0"/>
              <a:t> $v0,$v0,1 </a:t>
            </a:r>
          </a:p>
          <a:p>
            <a:pPr lvl="1">
              <a:buNone/>
            </a:pPr>
            <a:r>
              <a:rPr lang="en-US" altLang="zh-CN" sz="2000" dirty="0"/>
              <a:t> 			 b loop </a:t>
            </a:r>
          </a:p>
          <a:p>
            <a:pPr lvl="1">
              <a:buNone/>
            </a:pPr>
            <a:r>
              <a:rPr lang="en-US" altLang="zh-CN" sz="2000" dirty="0"/>
              <a:t> done: </a:t>
            </a:r>
          </a:p>
          <a:p>
            <a:pPr lvl="1">
              <a:buNone/>
            </a:pPr>
            <a:r>
              <a:rPr lang="en-US" altLang="zh-CN" sz="2000" dirty="0"/>
              <a:t> 			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$</a:t>
            </a:r>
            <a:r>
              <a:rPr lang="en-US" altLang="zh-CN" sz="2000" dirty="0" err="1"/>
              <a:t>ra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系统调用指令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zh-CN" altLang="en-US" sz="2800" dirty="0"/>
              <a:t>调用系统服务实现输入输出</a:t>
            </a:r>
            <a:endParaRPr lang="en-US" altLang="zh-CN" sz="2800" dirty="0"/>
          </a:p>
          <a:p>
            <a:r>
              <a:rPr lang="zh-CN" altLang="en-US" sz="2800" dirty="0"/>
              <a:t>通过使用户程序产生一个例外实现系统调用</a:t>
            </a:r>
            <a:endParaRPr lang="en-US" altLang="zh-CN" sz="2800" dirty="0"/>
          </a:p>
          <a:p>
            <a:r>
              <a:rPr lang="en-US" altLang="zh-CN" sz="2800" dirty="0"/>
              <a:t>MIPS</a:t>
            </a:r>
            <a:r>
              <a:rPr lang="zh-CN" altLang="en-US" sz="2800" dirty="0"/>
              <a:t>的仿真</a:t>
            </a:r>
            <a:r>
              <a:rPr lang="en-US" altLang="zh-CN" sz="2800" dirty="0"/>
              <a:t>/</a:t>
            </a:r>
            <a:r>
              <a:rPr lang="zh-CN" altLang="en-US" sz="2800" dirty="0"/>
              <a:t>汇编环境</a:t>
            </a:r>
            <a:r>
              <a:rPr lang="en-US" altLang="zh-CN" sz="2800" dirty="0"/>
              <a:t>-SPIM</a:t>
            </a:r>
            <a:r>
              <a:rPr lang="zh-CN" altLang="en-US" sz="2800" dirty="0"/>
              <a:t>支持系统调用并提供基本的输入输出服务：</a:t>
            </a:r>
            <a:endParaRPr lang="en-US" altLang="zh-CN" sz="2800" dirty="0"/>
          </a:p>
          <a:p>
            <a:pPr lvl="1"/>
            <a:r>
              <a:rPr lang="en-US" altLang="zh-CN" sz="2400" dirty="0"/>
              <a:t>I/O</a:t>
            </a:r>
            <a:r>
              <a:rPr lang="zh-CN" altLang="en-US" sz="2400" dirty="0"/>
              <a:t>数据类型：</a:t>
            </a:r>
            <a:r>
              <a:rPr lang="en-US" altLang="zh-CN" sz="2400" dirty="0"/>
              <a:t>string, integer, float, double</a:t>
            </a:r>
          </a:p>
          <a:p>
            <a:pPr lvl="1"/>
            <a:r>
              <a:rPr lang="zh-CN" altLang="en-US" sz="2400" dirty="0"/>
              <a:t>服务号事先放入</a:t>
            </a:r>
            <a:r>
              <a:rPr lang="en-US" altLang="zh-CN" sz="2400" dirty="0"/>
              <a:t>$v0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如果需要，输入参数事先放入</a:t>
            </a:r>
            <a:r>
              <a:rPr lang="en-US" altLang="zh-CN" sz="2400" dirty="0"/>
              <a:t>$a0 </a:t>
            </a:r>
            <a:r>
              <a:rPr lang="zh-CN" altLang="en-US" sz="2400" dirty="0"/>
              <a:t>和</a:t>
            </a:r>
            <a:r>
              <a:rPr lang="en-US" altLang="zh-CN" sz="2400" dirty="0"/>
              <a:t> $a1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pPr lvl="1"/>
            <a:r>
              <a:rPr lang="zh-CN" altLang="en-US" sz="2400" dirty="0"/>
              <a:t>执行</a:t>
            </a:r>
            <a:r>
              <a:rPr lang="en-US" altLang="zh-CN" sz="2400" dirty="0" err="1"/>
              <a:t>syscall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返回值在</a:t>
            </a:r>
            <a:r>
              <a:rPr lang="en-US" altLang="zh-CN" sz="2400" dirty="0"/>
              <a:t>$v0</a:t>
            </a:r>
            <a:r>
              <a:rPr lang="zh-CN" altLang="en-US" sz="2400" dirty="0"/>
              <a:t>寄存器中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系统调用指令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CN" dirty="0"/>
              <a:t>SPIM</a:t>
            </a:r>
            <a:r>
              <a:rPr lang="zh-CN" altLang="en-US" dirty="0"/>
              <a:t>提供的</a:t>
            </a:r>
            <a:r>
              <a:rPr lang="en-US" altLang="zh-CN" dirty="0"/>
              <a:t>I/O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输出一个整型值：</a:t>
            </a:r>
            <a:r>
              <a:rPr lang="en-US" altLang="zh-CN" dirty="0" err="1"/>
              <a:t>print_int</a:t>
            </a:r>
            <a:endParaRPr lang="en-US" altLang="zh-CN" dirty="0"/>
          </a:p>
          <a:p>
            <a:pPr lvl="1"/>
            <a:r>
              <a:rPr lang="zh-CN" altLang="en-US" dirty="0"/>
              <a:t>输出一个单精度浮点值：</a:t>
            </a:r>
            <a:r>
              <a:rPr lang="en-US" altLang="zh-CN" dirty="0" err="1"/>
              <a:t>print_float</a:t>
            </a:r>
            <a:endParaRPr lang="en-US" altLang="zh-CN" dirty="0"/>
          </a:p>
          <a:p>
            <a:pPr lvl="1"/>
            <a:r>
              <a:rPr lang="zh-CN" altLang="en-US" dirty="0"/>
              <a:t>输出一个双精度浮点值：</a:t>
            </a:r>
            <a:r>
              <a:rPr lang="en-US" altLang="zh-CN" dirty="0" err="1"/>
              <a:t>print_double</a:t>
            </a:r>
            <a:endParaRPr lang="en-US" altLang="zh-CN" dirty="0"/>
          </a:p>
          <a:p>
            <a:pPr lvl="1"/>
            <a:r>
              <a:rPr lang="zh-CN" altLang="en-US" dirty="0"/>
              <a:t>输出一个以</a:t>
            </a:r>
            <a:r>
              <a:rPr lang="en-US" altLang="zh-CN" dirty="0"/>
              <a:t>NULL</a:t>
            </a:r>
            <a:r>
              <a:rPr lang="zh-CN" altLang="en-US" dirty="0"/>
              <a:t>结尾的字符串：</a:t>
            </a:r>
            <a:r>
              <a:rPr lang="en-US" altLang="zh-CN" dirty="0"/>
              <a:t> </a:t>
            </a:r>
            <a:r>
              <a:rPr lang="en-US" altLang="zh-CN" dirty="0" err="1"/>
              <a:t>print_sting</a:t>
            </a:r>
            <a:endParaRPr lang="en-US" altLang="zh-CN" dirty="0"/>
          </a:p>
          <a:p>
            <a:pPr lvl="1"/>
            <a:r>
              <a:rPr lang="zh-CN" altLang="en-US" dirty="0"/>
              <a:t>输入一个整型值：</a:t>
            </a:r>
            <a:r>
              <a:rPr lang="en-US" altLang="zh-CN" dirty="0"/>
              <a:t> </a:t>
            </a:r>
            <a:r>
              <a:rPr lang="en-US" altLang="zh-CN" dirty="0" err="1"/>
              <a:t>read_int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输入一个单精度浮点值：</a:t>
            </a:r>
            <a:r>
              <a:rPr lang="en-US" altLang="zh-CN" dirty="0"/>
              <a:t> </a:t>
            </a:r>
            <a:r>
              <a:rPr lang="en-US" altLang="zh-CN" dirty="0" err="1"/>
              <a:t>read_float</a:t>
            </a:r>
            <a:endParaRPr lang="en-US" altLang="zh-CN" dirty="0"/>
          </a:p>
          <a:p>
            <a:pPr lvl="1"/>
            <a:r>
              <a:rPr lang="zh-CN" altLang="en-US" dirty="0"/>
              <a:t>输入一个双精度浮点值：</a:t>
            </a:r>
            <a:r>
              <a:rPr lang="en-US" altLang="zh-CN" dirty="0"/>
              <a:t> </a:t>
            </a:r>
            <a:r>
              <a:rPr lang="en-US" altLang="zh-CN" dirty="0" err="1"/>
              <a:t>read_double</a:t>
            </a:r>
            <a:endParaRPr lang="en-US" altLang="zh-CN" dirty="0"/>
          </a:p>
          <a:p>
            <a:pPr lvl="1"/>
            <a:r>
              <a:rPr lang="zh-CN" altLang="en-US" dirty="0"/>
              <a:t>输出一个字符串，以</a:t>
            </a:r>
            <a:r>
              <a:rPr lang="en-US" altLang="zh-CN" dirty="0"/>
              <a:t>NULL</a:t>
            </a:r>
            <a:r>
              <a:rPr lang="zh-CN" altLang="en-US" dirty="0"/>
              <a:t>结尾：</a:t>
            </a:r>
            <a:r>
              <a:rPr lang="en-US" altLang="zh-CN" dirty="0"/>
              <a:t> </a:t>
            </a:r>
            <a:r>
              <a:rPr lang="en-US" altLang="zh-CN" dirty="0" err="1"/>
              <a:t>read_string</a:t>
            </a:r>
            <a:endParaRPr lang="en-US" altLang="zh-CN" dirty="0"/>
          </a:p>
          <a:p>
            <a:pPr lvl="1"/>
            <a:r>
              <a:rPr lang="zh-CN" altLang="en-US" dirty="0"/>
              <a:t>退出程序（结束程序运行）：</a:t>
            </a:r>
            <a:r>
              <a:rPr lang="en-US" altLang="zh-CN" dirty="0"/>
              <a:t> exit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系统调用指令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229600" cy="4526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系统调用号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print_int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$a0 = </a:t>
                      </a:r>
                      <a:r>
                        <a:rPr lang="zh-CN" altLang="en-US" dirty="0"/>
                        <a:t>整型值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print_float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$f12 = </a:t>
                      </a:r>
                      <a:r>
                        <a:rPr lang="zh-CN" altLang="en-US" dirty="0"/>
                        <a:t>单精度浮点值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print_double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$f12 = </a:t>
                      </a:r>
                      <a:r>
                        <a:rPr lang="zh-CN" altLang="en-US" dirty="0"/>
                        <a:t>双精度浮点值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print_sting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$a0 = </a:t>
                      </a:r>
                      <a:r>
                        <a:rPr lang="zh-CN" altLang="en-US" dirty="0"/>
                        <a:t>字符串首地址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read_int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输入值在</a:t>
                      </a:r>
                      <a:r>
                        <a:rPr lang="en-US" altLang="zh-CN" dirty="0"/>
                        <a:t>$v0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read_float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单精度浮点值在</a:t>
                      </a:r>
                      <a:r>
                        <a:rPr lang="en-US" altLang="zh-CN" dirty="0"/>
                        <a:t>$f0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read_double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双精度浮点值在</a:t>
                      </a:r>
                      <a:r>
                        <a:rPr lang="en-US" altLang="zh-CN" dirty="0"/>
                        <a:t>$f0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read_string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字符串缓冲区首地址在</a:t>
                      </a:r>
                      <a:r>
                        <a:rPr lang="en-US" altLang="zh-CN" dirty="0"/>
                        <a:t>$a0</a:t>
                      </a:r>
                      <a:r>
                        <a:rPr lang="zh-CN" altLang="en-US" dirty="0"/>
                        <a:t>中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字符串缓冲区大小在</a:t>
                      </a:r>
                      <a:r>
                        <a:rPr lang="en-US" altLang="zh-CN" dirty="0"/>
                        <a:t>$a1</a:t>
                      </a:r>
                      <a:r>
                        <a:rPr lang="zh-CN" altLang="en-US" dirty="0"/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exit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系统调用指令举例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输入一个字符串到</a:t>
            </a:r>
            <a:r>
              <a:rPr lang="en-US" altLang="zh-CN" dirty="0" err="1"/>
              <a:t>in_name</a:t>
            </a:r>
            <a:r>
              <a:rPr lang="zh-CN" altLang="en-US" dirty="0"/>
              <a:t>字符串数组中（</a:t>
            </a:r>
            <a:r>
              <a:rPr lang="en-US" altLang="zh-CN" dirty="0"/>
              <a:t>char  </a:t>
            </a:r>
            <a:r>
              <a:rPr lang="en-US" altLang="zh-CN" dirty="0" err="1"/>
              <a:t>in_name</a:t>
            </a:r>
            <a:r>
              <a:rPr lang="en-US" altLang="zh-CN" dirty="0"/>
              <a:t>[31]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 $a0,in_name ; read name </a:t>
            </a:r>
          </a:p>
          <a:p>
            <a:pPr lvl="1"/>
            <a:r>
              <a:rPr lang="en-US" altLang="zh-CN" dirty="0" err="1"/>
              <a:t>li</a:t>
            </a:r>
            <a:r>
              <a:rPr lang="en-US" altLang="zh-CN" dirty="0"/>
              <a:t> $a1,31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li</a:t>
            </a:r>
            <a:r>
              <a:rPr lang="en-US" altLang="zh-CN" dirty="0"/>
              <a:t> $v0,8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b="1" dirty="0"/>
              <a:t>存储单元寻址</a:t>
            </a:r>
            <a:endParaRPr kumimoji="1" lang="en-US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dirty="0"/>
              <a:t>存储单元地址的确定方式；</a:t>
            </a:r>
            <a:endParaRPr kumimoji="1"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/>
              <a:t>基址寻址</a:t>
            </a:r>
            <a:endParaRPr kumimoji="1" lang="en-US" altLang="zh-CN" dirty="0"/>
          </a:p>
          <a:p>
            <a:pPr lvl="2"/>
            <a:r>
              <a:rPr lang="zh-CN" altLang="en-US" dirty="0"/>
              <a:t>基地址</a:t>
            </a:r>
            <a:r>
              <a:rPr lang="en-US" altLang="zh-CN" dirty="0"/>
              <a:t>+</a:t>
            </a:r>
            <a:r>
              <a:rPr lang="zh-CN" altLang="en-US" dirty="0"/>
              <a:t>位移量</a:t>
            </a:r>
            <a:r>
              <a:rPr lang="en-US" altLang="zh-CN" dirty="0"/>
              <a:t>(base </a:t>
            </a:r>
            <a:r>
              <a:rPr lang="en-US" altLang="zh-CN" dirty="0" err="1"/>
              <a:t>address+displacement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基地址；存放在某个通用寄存器中</a:t>
            </a:r>
            <a:endParaRPr lang="en-US" altLang="zh-CN" dirty="0"/>
          </a:p>
          <a:p>
            <a:pPr lvl="2"/>
            <a:r>
              <a:rPr lang="zh-CN" altLang="en-US" dirty="0"/>
              <a:t>位移量；在指令中以</a:t>
            </a:r>
            <a:r>
              <a:rPr lang="en-US" altLang="zh-CN" dirty="0"/>
              <a:t>16bits</a:t>
            </a:r>
            <a:r>
              <a:rPr lang="zh-CN" altLang="en-US" dirty="0"/>
              <a:t>补码数存放</a:t>
            </a:r>
            <a:endParaRPr lang="en-US" altLang="zh-CN" dirty="0"/>
          </a:p>
          <a:p>
            <a:pPr lvl="1"/>
            <a:r>
              <a:rPr lang="en-US" altLang="zh-CN" dirty="0"/>
              <a:t>“Load/Store”</a:t>
            </a:r>
            <a:r>
              <a:rPr lang="zh-CN" altLang="en-US" dirty="0"/>
              <a:t>风格架构</a:t>
            </a:r>
          </a:p>
          <a:p>
            <a:pPr lvl="2"/>
            <a:r>
              <a:rPr lang="zh-CN" altLang="en-US" dirty="0"/>
              <a:t>访问主存单元只能通过取数</a:t>
            </a:r>
            <a:r>
              <a:rPr lang="en-US" altLang="zh-CN" dirty="0"/>
              <a:t>/</a:t>
            </a:r>
            <a:r>
              <a:rPr lang="zh-CN" altLang="en-US" dirty="0"/>
              <a:t>存数（“</a:t>
            </a:r>
            <a:r>
              <a:rPr lang="en-US" altLang="zh-CN" dirty="0"/>
              <a:t>Load/Store”</a:t>
            </a:r>
            <a:r>
              <a:rPr lang="zh-CN" altLang="en-US" dirty="0"/>
              <a:t>）指令，其他指令不能直接访问存储单元</a:t>
            </a:r>
            <a:endParaRPr lang="en-US" altLang="zh-CN" dirty="0"/>
          </a:p>
          <a:p>
            <a:pPr lvl="2"/>
            <a:r>
              <a:rPr lang="zh-CN" altLang="en-US" dirty="0"/>
              <a:t>例如：取数据字指令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offset(</a:t>
            </a:r>
            <a:r>
              <a:rPr lang="en-US" altLang="zh-CN" dirty="0" err="1"/>
              <a:t>rs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源操作数为基址寻址</a:t>
            </a:r>
            <a:endParaRPr lang="en-US" altLang="zh-CN" dirty="0"/>
          </a:p>
          <a:p>
            <a:pPr lvl="2"/>
            <a:r>
              <a:rPr lang="en-US" altLang="zh-CN" dirty="0"/>
              <a:t>            </a:t>
            </a:r>
            <a:r>
              <a:rPr lang="zh-CN" altLang="en-US" dirty="0"/>
              <a:t>存数据字指令</a:t>
            </a:r>
            <a:r>
              <a:rPr lang="en-US" altLang="zh-CN" dirty="0" err="1"/>
              <a:t>sw</a:t>
            </a:r>
            <a:r>
              <a:rPr lang="en-US" altLang="zh-CN" dirty="0"/>
              <a:t> </a:t>
            </a:r>
            <a:r>
              <a:rPr lang="en-US" altLang="zh-CN" dirty="0" err="1"/>
              <a:t>rt</a:t>
            </a:r>
            <a:r>
              <a:rPr lang="en-US" altLang="zh-CN" dirty="0"/>
              <a:t>, offset(Rs)</a:t>
            </a:r>
          </a:p>
          <a:p>
            <a:pPr lvl="3"/>
            <a:r>
              <a:rPr lang="zh-CN" altLang="en-US" dirty="0"/>
              <a:t>目的操作数为基址寻址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r>
              <a:rPr lang="zh-CN" altLang="en-US" dirty="0"/>
              <a:t>参考附录</a:t>
            </a:r>
            <a:r>
              <a:rPr lang="en-US" altLang="zh-CN" dirty="0"/>
              <a:t>C,</a:t>
            </a:r>
            <a:r>
              <a:rPr lang="zh-CN" altLang="en-US" dirty="0"/>
              <a:t>将下列汇编程序段翻译成机器语言，并写出完整的翻译过程。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la   $a0, 0x10000000</a:t>
            </a:r>
          </a:p>
          <a:p>
            <a:pPr lvl="1">
              <a:buNone/>
            </a:pPr>
            <a:r>
              <a:rPr lang="en-US" altLang="zh-CN" dirty="0" err="1"/>
              <a:t>lw</a:t>
            </a:r>
            <a:r>
              <a:rPr lang="en-US" altLang="zh-CN" dirty="0"/>
              <a:t>   $t0,($a0)</a:t>
            </a:r>
          </a:p>
          <a:p>
            <a:pPr lvl="1">
              <a:buNone/>
            </a:pPr>
            <a:r>
              <a:rPr lang="en-US" altLang="zh-CN" dirty="0" err="1"/>
              <a:t>mult</a:t>
            </a:r>
            <a:r>
              <a:rPr lang="en-US" altLang="zh-CN" dirty="0"/>
              <a:t> $t0,$t0</a:t>
            </a:r>
          </a:p>
          <a:p>
            <a:pPr lvl="1">
              <a:buNone/>
            </a:pPr>
            <a:r>
              <a:rPr lang="en-US" altLang="zh-CN" dirty="0" err="1"/>
              <a:t>mflo</a:t>
            </a:r>
            <a:r>
              <a:rPr lang="en-US" altLang="zh-CN" dirty="0"/>
              <a:t> $t1</a:t>
            </a:r>
          </a:p>
          <a:p>
            <a:pPr lvl="1">
              <a:buNone/>
            </a:pPr>
            <a:r>
              <a:rPr lang="en-US" altLang="zh-CN" dirty="0" err="1"/>
              <a:t>sw</a:t>
            </a:r>
            <a:r>
              <a:rPr lang="en-US" altLang="zh-CN" dirty="0"/>
              <a:t>  $t1,4($a0)</a:t>
            </a:r>
          </a:p>
          <a:p>
            <a:pPr lvl="1">
              <a:buNone/>
            </a:pPr>
            <a:r>
              <a:rPr lang="zh-CN" altLang="en-US" dirty="0"/>
              <a:t>上述程序段的功能是什么？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1" lang="zh-CN" altLang="en-US" b="1" dirty="0"/>
              <a:t>基址寻址举例</a:t>
            </a:r>
            <a:endParaRPr kumimoji="1" lang="en-US" altLang="zh-CN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err="1"/>
              <a:t>lw</a:t>
            </a:r>
            <a:r>
              <a:rPr lang="en-US" altLang="zh-CN" dirty="0"/>
              <a:t> $t2, 32($t0)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假设寄存器</a:t>
            </a:r>
            <a:r>
              <a:rPr lang="en-US" altLang="zh-CN" dirty="0"/>
              <a:t>$t0</a:t>
            </a:r>
            <a:r>
              <a:rPr lang="zh-CN" altLang="en-US" dirty="0"/>
              <a:t>中的值为</a:t>
            </a:r>
            <a:r>
              <a:rPr lang="en-US" altLang="zh-CN" dirty="0"/>
              <a:t>100</a:t>
            </a:r>
            <a:r>
              <a:rPr lang="zh-CN" altLang="en-US" dirty="0"/>
              <a:t>，则源操作数所在存储单元起始地址为</a:t>
            </a:r>
            <a:r>
              <a:rPr lang="en-US" altLang="zh-CN" dirty="0"/>
              <a:t>100+32=132</a:t>
            </a:r>
            <a:r>
              <a:rPr lang="zh-CN" altLang="en-US" dirty="0"/>
              <a:t>（</a:t>
            </a:r>
            <a:r>
              <a:rPr lang="en-US" altLang="zh-CN" dirty="0"/>
              <a:t>0x00000084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3352800"/>
          <a:ext cx="7162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字段值（</a:t>
                      </a:r>
                      <a:r>
                        <a:rPr lang="en-US" altLang="zh-CN" dirty="0"/>
                        <a:t>I</a:t>
                      </a:r>
                      <a:r>
                        <a:rPr lang="zh-CN" altLang="en-US" dirty="0"/>
                        <a:t>指令格式）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" y="5029200"/>
          <a:ext cx="71628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机器码（</a:t>
                      </a:r>
                      <a:r>
                        <a:rPr lang="en-US" altLang="zh-CN" dirty="0"/>
                        <a:t>0x8D0A0020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imm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0000000000100000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16bits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" y="2754868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指令缓存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1371600" y="773668"/>
            <a:ext cx="509587" cy="1614487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48" name="直角上箭头 47"/>
          <p:cNvSpPr/>
          <p:nvPr/>
        </p:nvSpPr>
        <p:spPr>
          <a:xfrm rot="16200000" flipV="1">
            <a:off x="800100" y="2411968"/>
            <a:ext cx="914400" cy="228600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" idx="3"/>
          </p:cNvCxnSpPr>
          <p:nvPr/>
        </p:nvCxnSpPr>
        <p:spPr>
          <a:xfrm>
            <a:off x="990600" y="2983468"/>
            <a:ext cx="3810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66800" y="1078468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0" y="849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2400" y="5574267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rot="5400000">
            <a:off x="1181497" y="5002371"/>
            <a:ext cx="11430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743200" y="1840468"/>
            <a:ext cx="1524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寄存器堆</a:t>
            </a:r>
          </a:p>
        </p:txBody>
      </p:sp>
      <p:cxnSp>
        <p:nvCxnSpPr>
          <p:cNvPr id="71" name="直接连接符 70"/>
          <p:cNvCxnSpPr/>
          <p:nvPr/>
        </p:nvCxnSpPr>
        <p:spPr>
          <a:xfrm rot="5400000" flipH="1" flipV="1">
            <a:off x="800100" y="4088368"/>
            <a:ext cx="29718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286000" y="2602468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286000" y="32766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等腰三角形 77"/>
          <p:cNvSpPr/>
          <p:nvPr/>
        </p:nvSpPr>
        <p:spPr>
          <a:xfrm rot="5400000">
            <a:off x="4802124" y="21437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802124" y="42011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肘形连接符 80"/>
          <p:cNvCxnSpPr/>
          <p:nvPr/>
        </p:nvCxnSpPr>
        <p:spPr>
          <a:xfrm>
            <a:off x="1905000" y="1535668"/>
            <a:ext cx="3200400" cy="609600"/>
          </a:xfrm>
          <a:prstGeom prst="bentConnector3">
            <a:avLst>
              <a:gd name="adj1" fmla="val 838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267200" y="25262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67200" y="42788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57" idx="3"/>
          </p:cNvCxnSpPr>
          <p:nvPr/>
        </p:nvCxnSpPr>
        <p:spPr>
          <a:xfrm flipV="1">
            <a:off x="3886200" y="4659869"/>
            <a:ext cx="1295400" cy="1104898"/>
          </a:xfrm>
          <a:prstGeom prst="bentConnector3">
            <a:avLst>
              <a:gd name="adj1" fmla="val 5982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 99"/>
          <p:cNvSpPr/>
          <p:nvPr/>
        </p:nvSpPr>
        <p:spPr>
          <a:xfrm>
            <a:off x="5867400" y="1992868"/>
            <a:ext cx="609600" cy="2895600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运算器</a:t>
            </a:r>
          </a:p>
        </p:txBody>
      </p:sp>
      <p:cxnSp>
        <p:nvCxnSpPr>
          <p:cNvPr id="102" name="直接箭头连接符 101"/>
          <p:cNvCxnSpPr>
            <a:stCxn id="78" idx="0"/>
          </p:cNvCxnSpPr>
          <p:nvPr/>
        </p:nvCxnSpPr>
        <p:spPr>
          <a:xfrm>
            <a:off x="5559552" y="2370820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562600" y="4431268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0104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数据缓存</a:t>
            </a:r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>
            <a:off x="6477000" y="3516868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等腰三角形 109"/>
          <p:cNvSpPr/>
          <p:nvPr/>
        </p:nvSpPr>
        <p:spPr>
          <a:xfrm rot="5400000">
            <a:off x="6783324" y="1457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4572000" y="1535668"/>
            <a:ext cx="2514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 flipV="1">
            <a:off x="5906294" y="2716768"/>
            <a:ext cx="1599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705600" y="1916668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0" idx="0"/>
          </p:cNvCxnSpPr>
          <p:nvPr/>
        </p:nvCxnSpPr>
        <p:spPr>
          <a:xfrm>
            <a:off x="7540752" y="1685020"/>
            <a:ext cx="3078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 flipH="1" flipV="1">
            <a:off x="7277100" y="1116568"/>
            <a:ext cx="1143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rot="10800000">
            <a:off x="533400" y="533400"/>
            <a:ext cx="7315200" cy="13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endCxn id="5" idx="0"/>
          </p:cNvCxnSpPr>
          <p:nvPr/>
        </p:nvCxnSpPr>
        <p:spPr>
          <a:xfrm rot="5400000">
            <a:off x="-576540" y="1644134"/>
            <a:ext cx="222067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10800000">
            <a:off x="3505200" y="5345668"/>
            <a:ext cx="518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68" idx="2"/>
          </p:cNvCxnSpPr>
          <p:nvPr/>
        </p:nvCxnSpPr>
        <p:spPr>
          <a:xfrm rot="5400000" flipH="1" flipV="1">
            <a:off x="3352006" y="5193268"/>
            <a:ext cx="305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001294" y="4697968"/>
            <a:ext cx="837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419600" y="5117068"/>
            <a:ext cx="2971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05" idx="2"/>
          </p:cNvCxnSpPr>
          <p:nvPr/>
        </p:nvCxnSpPr>
        <p:spPr>
          <a:xfrm rot="5400000" flipH="1" flipV="1">
            <a:off x="7047706" y="4774168"/>
            <a:ext cx="686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等腰三角形 179"/>
          <p:cNvSpPr/>
          <p:nvPr/>
        </p:nvSpPr>
        <p:spPr>
          <a:xfrm rot="5400000">
            <a:off x="7773924" y="2219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7772400" y="2831068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180" idx="3"/>
          </p:cNvCxnSpPr>
          <p:nvPr/>
        </p:nvCxnSpPr>
        <p:spPr>
          <a:xfrm flipV="1">
            <a:off x="6705600" y="2447020"/>
            <a:ext cx="1371600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rot="5400000">
            <a:off x="7658100" y="1878568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7848600" y="2069068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0"/>
          </p:cNvCxnSpPr>
          <p:nvPr/>
        </p:nvCxnSpPr>
        <p:spPr>
          <a:xfrm>
            <a:off x="8531352" y="2447020"/>
            <a:ext cx="1554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rot="5400000">
            <a:off x="7239000" y="3897868"/>
            <a:ext cx="2895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419600" y="2526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419600" y="3897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Rt</a:t>
            </a:r>
            <a:endParaRPr lang="zh-CN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2971800" y="5040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Rd</a:t>
            </a:r>
            <a:endParaRPr lang="zh-CN" alt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4038600" y="5715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Imm</a:t>
            </a:r>
            <a:endParaRPr lang="zh-CN" altLang="en-US" dirty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2286000" y="3960812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045" y="28194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00400000</a:t>
            </a:r>
            <a:endParaRPr lang="zh-CN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295400" y="25908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8D0A0020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" y="5574268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10001101000010100000000000100000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600200" y="12954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00400004</a:t>
            </a:r>
            <a:endParaRPr lang="zh-CN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362200" y="62484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执行指令</a:t>
            </a:r>
            <a:r>
              <a:rPr lang="en-US" altLang="zh-CN" dirty="0" err="1"/>
              <a:t>lw</a:t>
            </a:r>
            <a:r>
              <a:rPr lang="en-US" altLang="zh-CN" dirty="0"/>
              <a:t> $t2, 32($t0)   </a:t>
            </a:r>
            <a:r>
              <a:rPr lang="zh-CN" altLang="en-US" dirty="0"/>
              <a:t>读取指令（</a:t>
            </a:r>
            <a:r>
              <a:rPr lang="en-US" altLang="zh-CN" dirty="0"/>
              <a:t>IF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93708E-6 L 0.06198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10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10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86 -0.00023 L 0.05486 -0.12884 L 0.10712 -0.12769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111E-6 -1.48148E-6 L -0.00347 0.43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0116 L 0.55174 0.00231 L 0.61337 0.02544 L 0.61337 -0.14735 L -0.16528 -0.14758 L -0.16615 0.22207 " pathEditMode="relative" rAng="0" ptsTypes="AAAAAA">
                                      <p:cBhvr>
                                        <p:cTn id="42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2" grpId="0"/>
      <p:bldP spid="52" grpId="1"/>
      <p:bldP spid="52" grpId="2"/>
      <p:bldP spid="53" grpId="0"/>
      <p:bldP spid="53" grpId="1"/>
      <p:bldP spid="53" grpId="2"/>
      <p:bldP spid="56" grpId="0"/>
      <p:bldP spid="58" grpId="0"/>
      <p:bldP spid="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600" y="2754868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指令缓存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1371600" y="773668"/>
            <a:ext cx="509587" cy="1614487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48" name="直角上箭头 47"/>
          <p:cNvSpPr/>
          <p:nvPr/>
        </p:nvSpPr>
        <p:spPr>
          <a:xfrm rot="16200000" flipV="1">
            <a:off x="800100" y="2411968"/>
            <a:ext cx="914400" cy="228600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" idx="3"/>
          </p:cNvCxnSpPr>
          <p:nvPr/>
        </p:nvCxnSpPr>
        <p:spPr>
          <a:xfrm>
            <a:off x="990600" y="2983468"/>
            <a:ext cx="3810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66800" y="1078468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0" y="849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2400" y="5574267"/>
            <a:ext cx="381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rot="5400000">
            <a:off x="1181497" y="5002371"/>
            <a:ext cx="11430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743200" y="1676400"/>
            <a:ext cx="1524000" cy="336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 rot="5400000" flipH="1" flipV="1">
            <a:off x="800100" y="4088368"/>
            <a:ext cx="29718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286000" y="2602468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286000" y="32766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等腰三角形 77"/>
          <p:cNvSpPr/>
          <p:nvPr/>
        </p:nvSpPr>
        <p:spPr>
          <a:xfrm rot="5400000">
            <a:off x="4802124" y="21437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802124" y="42011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肘形连接符 80"/>
          <p:cNvCxnSpPr/>
          <p:nvPr/>
        </p:nvCxnSpPr>
        <p:spPr>
          <a:xfrm>
            <a:off x="1905000" y="1535668"/>
            <a:ext cx="3200400" cy="609600"/>
          </a:xfrm>
          <a:prstGeom prst="bentConnector3">
            <a:avLst>
              <a:gd name="adj1" fmla="val 838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267200" y="25262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67200" y="42788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 99"/>
          <p:cNvSpPr/>
          <p:nvPr/>
        </p:nvSpPr>
        <p:spPr>
          <a:xfrm>
            <a:off x="5867400" y="1992868"/>
            <a:ext cx="609600" cy="2895600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运算器</a:t>
            </a:r>
          </a:p>
        </p:txBody>
      </p:sp>
      <p:cxnSp>
        <p:nvCxnSpPr>
          <p:cNvPr id="102" name="直接箭头连接符 101"/>
          <p:cNvCxnSpPr>
            <a:stCxn id="78" idx="0"/>
          </p:cNvCxnSpPr>
          <p:nvPr/>
        </p:nvCxnSpPr>
        <p:spPr>
          <a:xfrm>
            <a:off x="5559552" y="2370820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562600" y="4431268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0104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数据缓存</a:t>
            </a:r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>
            <a:off x="6477000" y="3516868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等腰三角形 109"/>
          <p:cNvSpPr/>
          <p:nvPr/>
        </p:nvSpPr>
        <p:spPr>
          <a:xfrm rot="5400000">
            <a:off x="6783324" y="1457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4572000" y="1535668"/>
            <a:ext cx="2514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 flipV="1">
            <a:off x="5906294" y="2716768"/>
            <a:ext cx="1599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705600" y="1916668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0" idx="0"/>
          </p:cNvCxnSpPr>
          <p:nvPr/>
        </p:nvCxnSpPr>
        <p:spPr>
          <a:xfrm>
            <a:off x="7540752" y="1685020"/>
            <a:ext cx="3078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 flipH="1" flipV="1">
            <a:off x="7277100" y="1116568"/>
            <a:ext cx="1143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rot="10800000">
            <a:off x="609600" y="545068"/>
            <a:ext cx="7239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endCxn id="5" idx="0"/>
          </p:cNvCxnSpPr>
          <p:nvPr/>
        </p:nvCxnSpPr>
        <p:spPr>
          <a:xfrm rot="5400000">
            <a:off x="-495300" y="1649968"/>
            <a:ext cx="220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10800000">
            <a:off x="3505200" y="5345668"/>
            <a:ext cx="518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68" idx="2"/>
          </p:cNvCxnSpPr>
          <p:nvPr/>
        </p:nvCxnSpPr>
        <p:spPr>
          <a:xfrm rot="5400000" flipH="1" flipV="1">
            <a:off x="3352006" y="5193268"/>
            <a:ext cx="305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001294" y="4697968"/>
            <a:ext cx="837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419600" y="5117068"/>
            <a:ext cx="2971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05" idx="2"/>
          </p:cNvCxnSpPr>
          <p:nvPr/>
        </p:nvCxnSpPr>
        <p:spPr>
          <a:xfrm rot="5400000" flipH="1" flipV="1">
            <a:off x="7047706" y="4774168"/>
            <a:ext cx="686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等腰三角形 179"/>
          <p:cNvSpPr/>
          <p:nvPr/>
        </p:nvSpPr>
        <p:spPr>
          <a:xfrm rot="5400000">
            <a:off x="7773924" y="2219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7772400" y="2831068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180" idx="3"/>
          </p:cNvCxnSpPr>
          <p:nvPr/>
        </p:nvCxnSpPr>
        <p:spPr>
          <a:xfrm flipV="1">
            <a:off x="6705600" y="2447020"/>
            <a:ext cx="1371600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rot="5400000">
            <a:off x="7658100" y="1878568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7848600" y="2069068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0"/>
          </p:cNvCxnSpPr>
          <p:nvPr/>
        </p:nvCxnSpPr>
        <p:spPr>
          <a:xfrm>
            <a:off x="8531352" y="2447020"/>
            <a:ext cx="1554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rot="5400000">
            <a:off x="7239000" y="3897868"/>
            <a:ext cx="2895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419600" y="2526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419600" y="3897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Rt</a:t>
            </a:r>
            <a:endParaRPr lang="zh-CN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2971800" y="5040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Rd</a:t>
            </a:r>
            <a:endParaRPr lang="zh-CN" alt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4038600" y="58028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Imm</a:t>
            </a:r>
            <a:endParaRPr lang="zh-CN" altLang="en-US" dirty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2286000" y="3960812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6248400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执行指令</a:t>
            </a:r>
            <a:r>
              <a:rPr lang="en-US" altLang="zh-CN" dirty="0" err="1"/>
              <a:t>lw</a:t>
            </a:r>
            <a:r>
              <a:rPr lang="en-US" altLang="zh-CN" dirty="0"/>
              <a:t> $t2, 32($t0)   </a:t>
            </a:r>
            <a:r>
              <a:rPr lang="zh-CN" altLang="en-US" dirty="0"/>
              <a:t>从寄存器堆读（</a:t>
            </a:r>
            <a:r>
              <a:rPr lang="en-US" altLang="zh-CN" dirty="0"/>
              <a:t>RD</a:t>
            </a:r>
            <a:r>
              <a:rPr lang="zh-CN" altLang="en-US" dirty="0"/>
              <a:t>）、运算（</a:t>
            </a:r>
            <a:r>
              <a:rPr lang="en-US" altLang="zh-CN" dirty="0"/>
              <a:t>ALU</a:t>
            </a:r>
            <a:r>
              <a:rPr lang="zh-CN" altLang="en-US" dirty="0"/>
              <a:t>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" y="5562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100011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98445" y="5562600"/>
            <a:ext cx="8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01000</a:t>
            </a:r>
            <a:endParaRPr lang="zh-CN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371600" y="5562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01010</a:t>
            </a:r>
            <a:endParaRPr lang="zh-CN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981200" y="55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0000000000100000</a:t>
            </a:r>
            <a:endParaRPr lang="zh-CN" altLang="en-US" sz="1600" dirty="0"/>
          </a:p>
        </p:txBody>
      </p:sp>
      <p:cxnSp>
        <p:nvCxnSpPr>
          <p:cNvPr id="77" name="肘形连接符 76"/>
          <p:cNvCxnSpPr>
            <a:stCxn id="57" idx="3"/>
          </p:cNvCxnSpPr>
          <p:nvPr/>
        </p:nvCxnSpPr>
        <p:spPr>
          <a:xfrm flipV="1">
            <a:off x="3962400" y="4659869"/>
            <a:ext cx="1143000" cy="1104898"/>
          </a:xfrm>
          <a:prstGeom prst="bentConnector3">
            <a:avLst>
              <a:gd name="adj1" fmla="val 5834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2743200" y="1676400"/>
          <a:ext cx="1524000" cy="33324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$0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$16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$17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$18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$19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$4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$20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$5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$21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$6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$22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$7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$23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$24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$9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$25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$10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$26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$11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$27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$12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$28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$13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$29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$14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$30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$15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$31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590800" y="327660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00000064</a:t>
            </a:r>
            <a:endParaRPr lang="zh-CN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0198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00000084</a:t>
            </a:r>
            <a:endParaRPr lang="zh-CN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798445" y="5562600"/>
            <a:ext cx="8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01000</a:t>
            </a:r>
            <a:endParaRPr lang="zh-CN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1371600" y="556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01010</a:t>
            </a:r>
            <a:endParaRPr lang="zh-CN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2845278" y="329385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</a:rPr>
              <a:t> $8</a:t>
            </a:r>
            <a:endParaRPr lang="zh-CN" altLang="en-US" sz="1400" dirty="0">
              <a:latin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1200" y="55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0000000000100000</a:t>
            </a:r>
            <a:endParaRPr lang="zh-CN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4191000" y="5562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00000020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76035E-6 L 0.11493 -0.12862 L 0.11597 -0.47976 L 0.13559 -0.4797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-2400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0.1191 -0.15185 L 0.16337 -0.15185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-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6035E-6 L 0.1875 -0.002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19 -0.14977 L 0.21701 -0.15092 L 0.26076 -0.1669 L 0.31285 -0.1669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9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23 L -0.0033 -0.17118 L 0.04826 -0.17118 L 0.09479 -0.21143 L 0.14167 -0.21143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100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autoRev="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53" grpId="0"/>
      <p:bldP spid="56" grpId="0"/>
      <p:bldP spid="89" grpId="0"/>
      <p:bldP spid="89" grpId="1"/>
      <p:bldP spid="89" grpId="2"/>
      <p:bldP spid="89" grpId="3"/>
      <p:bldP spid="95" grpId="0"/>
      <p:bldP spid="98" grpId="0"/>
      <p:bldP spid="69" grpId="0"/>
      <p:bldP spid="69" grpId="1"/>
      <p:bldP spid="72" grpId="0"/>
      <p:bldP spid="72" grpId="1"/>
      <p:bldP spid="7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8600" y="2754868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716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指令缓存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1371600" y="773668"/>
            <a:ext cx="509587" cy="1614487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加法器</a:t>
            </a:r>
          </a:p>
        </p:txBody>
      </p:sp>
      <p:sp>
        <p:nvSpPr>
          <p:cNvPr id="48" name="直角上箭头 47"/>
          <p:cNvSpPr/>
          <p:nvPr/>
        </p:nvSpPr>
        <p:spPr>
          <a:xfrm rot="16200000" flipV="1">
            <a:off x="800100" y="2411968"/>
            <a:ext cx="914400" cy="228600"/>
          </a:xfrm>
          <a:prstGeom prst="bentUpArrow">
            <a:avLst>
              <a:gd name="adj1" fmla="val 0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5" idx="3"/>
          </p:cNvCxnSpPr>
          <p:nvPr/>
        </p:nvCxnSpPr>
        <p:spPr>
          <a:xfrm>
            <a:off x="990600" y="2983468"/>
            <a:ext cx="3810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66800" y="1078468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2000" y="849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52400" y="5574267"/>
            <a:ext cx="388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 rot="5400000">
            <a:off x="1181497" y="5002371"/>
            <a:ext cx="1143000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2743200" y="1676400"/>
            <a:ext cx="1524000" cy="336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/>
          <p:nvPr/>
        </p:nvCxnSpPr>
        <p:spPr>
          <a:xfrm rot="5400000" flipH="1" flipV="1">
            <a:off x="800100" y="4088368"/>
            <a:ext cx="2971800" cy="15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286000" y="2602468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2286000" y="32766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等腰三角形 77"/>
          <p:cNvSpPr/>
          <p:nvPr/>
        </p:nvSpPr>
        <p:spPr>
          <a:xfrm rot="5400000">
            <a:off x="4802124" y="21437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5400000">
            <a:off x="4802124" y="42011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肘形连接符 80"/>
          <p:cNvCxnSpPr/>
          <p:nvPr/>
        </p:nvCxnSpPr>
        <p:spPr>
          <a:xfrm>
            <a:off x="1905000" y="1535668"/>
            <a:ext cx="3200400" cy="609600"/>
          </a:xfrm>
          <a:prstGeom prst="bentConnector3">
            <a:avLst>
              <a:gd name="adj1" fmla="val 838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4267200" y="25262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4267200" y="4278868"/>
            <a:ext cx="838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 99"/>
          <p:cNvSpPr/>
          <p:nvPr/>
        </p:nvSpPr>
        <p:spPr>
          <a:xfrm>
            <a:off x="5867400" y="1992868"/>
            <a:ext cx="609600" cy="2895600"/>
          </a:xfrm>
          <a:custGeom>
            <a:avLst/>
            <a:gdLst>
              <a:gd name="connsiteX0" fmla="*/ 0 w 509587"/>
              <a:gd name="connsiteY0" fmla="*/ 0 h 1614487"/>
              <a:gd name="connsiteX1" fmla="*/ 504825 w 509587"/>
              <a:gd name="connsiteY1" fmla="*/ 347662 h 1614487"/>
              <a:gd name="connsiteX2" fmla="*/ 509587 w 509587"/>
              <a:gd name="connsiteY2" fmla="*/ 1304925 h 1614487"/>
              <a:gd name="connsiteX3" fmla="*/ 0 w 509587"/>
              <a:gd name="connsiteY3" fmla="*/ 1614487 h 1614487"/>
              <a:gd name="connsiteX4" fmla="*/ 0 w 509587"/>
              <a:gd name="connsiteY4" fmla="*/ 1138237 h 1614487"/>
              <a:gd name="connsiteX5" fmla="*/ 100012 w 509587"/>
              <a:gd name="connsiteY5" fmla="*/ 1071562 h 1614487"/>
              <a:gd name="connsiteX6" fmla="*/ 100012 w 509587"/>
              <a:gd name="connsiteY6" fmla="*/ 642937 h 1614487"/>
              <a:gd name="connsiteX7" fmla="*/ 0 w 509587"/>
              <a:gd name="connsiteY7" fmla="*/ 557212 h 1614487"/>
              <a:gd name="connsiteX8" fmla="*/ 0 w 509587"/>
              <a:gd name="connsiteY8" fmla="*/ 0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587" h="1614487">
                <a:moveTo>
                  <a:pt x="0" y="0"/>
                </a:moveTo>
                <a:lnTo>
                  <a:pt x="504825" y="347662"/>
                </a:lnTo>
                <a:cubicBezTo>
                  <a:pt x="506412" y="666750"/>
                  <a:pt x="508000" y="985837"/>
                  <a:pt x="509587" y="1304925"/>
                </a:cubicBezTo>
                <a:lnTo>
                  <a:pt x="0" y="1614487"/>
                </a:lnTo>
                <a:lnTo>
                  <a:pt x="0" y="1138237"/>
                </a:lnTo>
                <a:lnTo>
                  <a:pt x="100012" y="1071562"/>
                </a:lnTo>
                <a:lnTo>
                  <a:pt x="100012" y="642937"/>
                </a:lnTo>
                <a:lnTo>
                  <a:pt x="0" y="5572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运算器</a:t>
            </a:r>
          </a:p>
        </p:txBody>
      </p:sp>
      <p:cxnSp>
        <p:nvCxnSpPr>
          <p:cNvPr id="102" name="直接箭头连接符 101"/>
          <p:cNvCxnSpPr>
            <a:stCxn id="78" idx="0"/>
          </p:cNvCxnSpPr>
          <p:nvPr/>
        </p:nvCxnSpPr>
        <p:spPr>
          <a:xfrm>
            <a:off x="5559552" y="2370820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562600" y="4431268"/>
            <a:ext cx="307848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010400" y="2602468"/>
            <a:ext cx="762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数据缓存</a:t>
            </a:r>
          </a:p>
        </p:txBody>
      </p:sp>
      <p:cxnSp>
        <p:nvCxnSpPr>
          <p:cNvPr id="107" name="直接箭头连接符 106"/>
          <p:cNvCxnSpPr>
            <a:endCxn id="105" idx="1"/>
          </p:cNvCxnSpPr>
          <p:nvPr/>
        </p:nvCxnSpPr>
        <p:spPr>
          <a:xfrm>
            <a:off x="6477000" y="3516868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等腰三角形 109"/>
          <p:cNvSpPr/>
          <p:nvPr/>
        </p:nvSpPr>
        <p:spPr>
          <a:xfrm rot="5400000">
            <a:off x="6783324" y="1457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4572000" y="1535668"/>
            <a:ext cx="2514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 flipH="1" flipV="1">
            <a:off x="5906294" y="2716768"/>
            <a:ext cx="1599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705600" y="1916668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10" idx="0"/>
          </p:cNvCxnSpPr>
          <p:nvPr/>
        </p:nvCxnSpPr>
        <p:spPr>
          <a:xfrm>
            <a:off x="7540752" y="1685020"/>
            <a:ext cx="3078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rot="5400000" flipH="1" flipV="1">
            <a:off x="7277100" y="1116568"/>
            <a:ext cx="1143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rot="10800000">
            <a:off x="609600" y="545068"/>
            <a:ext cx="7239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endCxn id="5" idx="0"/>
          </p:cNvCxnSpPr>
          <p:nvPr/>
        </p:nvCxnSpPr>
        <p:spPr>
          <a:xfrm rot="5400000">
            <a:off x="-495300" y="1649968"/>
            <a:ext cx="2209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rot="10800000">
            <a:off x="3505200" y="5345668"/>
            <a:ext cx="518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68" idx="2"/>
          </p:cNvCxnSpPr>
          <p:nvPr/>
        </p:nvCxnSpPr>
        <p:spPr>
          <a:xfrm rot="5400000" flipH="1" flipV="1">
            <a:off x="3352006" y="5193268"/>
            <a:ext cx="305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001294" y="4697968"/>
            <a:ext cx="837406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419600" y="5117068"/>
            <a:ext cx="2971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endCxn id="105" idx="2"/>
          </p:cNvCxnSpPr>
          <p:nvPr/>
        </p:nvCxnSpPr>
        <p:spPr>
          <a:xfrm rot="5400000" flipH="1" flipV="1">
            <a:off x="7047706" y="4774168"/>
            <a:ext cx="686594" cy="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等腰三角形 179"/>
          <p:cNvSpPr/>
          <p:nvPr/>
        </p:nvSpPr>
        <p:spPr>
          <a:xfrm rot="5400000">
            <a:off x="7773924" y="2219944"/>
            <a:ext cx="1060704" cy="45415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181"/>
          <p:cNvCxnSpPr/>
          <p:nvPr/>
        </p:nvCxnSpPr>
        <p:spPr>
          <a:xfrm>
            <a:off x="7772400" y="2831068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180" idx="3"/>
          </p:cNvCxnSpPr>
          <p:nvPr/>
        </p:nvCxnSpPr>
        <p:spPr>
          <a:xfrm flipV="1">
            <a:off x="6705600" y="2447020"/>
            <a:ext cx="1371600" cy="3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rot="5400000">
            <a:off x="7658100" y="1878568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7848600" y="2069068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0"/>
          </p:cNvCxnSpPr>
          <p:nvPr/>
        </p:nvCxnSpPr>
        <p:spPr>
          <a:xfrm>
            <a:off x="8531352" y="2447020"/>
            <a:ext cx="155448" cy="3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rot="5400000">
            <a:off x="7239000" y="3897868"/>
            <a:ext cx="2895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419600" y="2526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Rs</a:t>
            </a:r>
            <a:endParaRPr lang="zh-CN" alt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419600" y="3897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Rt</a:t>
            </a:r>
            <a:endParaRPr lang="zh-CN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2971800" y="50408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Rd</a:t>
            </a:r>
            <a:endParaRPr lang="zh-CN" alt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4038600" y="58028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Imm</a:t>
            </a:r>
            <a:endParaRPr lang="zh-CN" altLang="en-US" dirty="0"/>
          </a:p>
        </p:txBody>
      </p:sp>
      <p:cxnSp>
        <p:nvCxnSpPr>
          <p:cNvPr id="223" name="直接箭头连接符 222"/>
          <p:cNvCxnSpPr/>
          <p:nvPr/>
        </p:nvCxnSpPr>
        <p:spPr>
          <a:xfrm>
            <a:off x="2286000" y="3960812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6800" y="624840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执行指令</a:t>
            </a:r>
            <a:r>
              <a:rPr lang="en-US" altLang="zh-CN" dirty="0"/>
              <a:t>add  $s0, $s1, $s2</a:t>
            </a:r>
            <a:r>
              <a:rPr lang="zh-CN" altLang="en-US" dirty="0"/>
              <a:t>   访问数据缓存（</a:t>
            </a:r>
            <a:r>
              <a:rPr lang="en-US" altLang="zh-CN" dirty="0"/>
              <a:t>MEM</a:t>
            </a:r>
            <a:r>
              <a:rPr lang="zh-CN" altLang="en-US" dirty="0"/>
              <a:t>）、回写（</a:t>
            </a:r>
            <a:r>
              <a:rPr lang="en-US" altLang="zh-CN" dirty="0"/>
              <a:t>WB</a:t>
            </a:r>
            <a:r>
              <a:rPr lang="zh-CN" altLang="en-US" dirty="0"/>
              <a:t>）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" y="5562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000000</a:t>
            </a:r>
            <a:endParaRPr lang="zh-CN" alt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98445" y="5562600"/>
            <a:ext cx="8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01000</a:t>
            </a:r>
            <a:endParaRPr lang="zh-CN" alt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1371600" y="5562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01010</a:t>
            </a:r>
            <a:endParaRPr lang="zh-CN" altLang="en-US" sz="1600" dirty="0"/>
          </a:p>
        </p:txBody>
      </p:sp>
      <p:cxnSp>
        <p:nvCxnSpPr>
          <p:cNvPr id="77" name="肘形连接符 76"/>
          <p:cNvCxnSpPr/>
          <p:nvPr/>
        </p:nvCxnSpPr>
        <p:spPr>
          <a:xfrm flipV="1">
            <a:off x="3962400" y="4659868"/>
            <a:ext cx="1143000" cy="11313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2743200" y="1676400"/>
          <a:ext cx="1524000" cy="33324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$0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Consolas" pitchFamily="49" charset="0"/>
                          <a:cs typeface="Times New Roman"/>
                        </a:rPr>
                        <a:t>$16</a:t>
                      </a:r>
                      <a:endParaRPr lang="zh-CN" sz="1400" kern="100" dirty="0">
                        <a:latin typeface="Consolas" pitchFamily="49" charset="0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$17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$18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$19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$4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$20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$5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$21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$6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$22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$7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$23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$8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$24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$9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$25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$26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$11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$27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$12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$28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$13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$29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$14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$30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$15 </a:t>
                      </a:r>
                      <a:endParaRPr lang="zh-CN" sz="1050" kern="10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Consolas"/>
                          <a:cs typeface="Courier New"/>
                        </a:rPr>
                        <a:t>$31 </a:t>
                      </a:r>
                      <a:endParaRPr lang="zh-CN" sz="1050" kern="1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50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6019800" y="3276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00000084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371600" y="5562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01010</a:t>
            </a:r>
            <a:endParaRPr lang="zh-CN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2878348" y="371654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itchFamily="49" charset="0"/>
              </a:rPr>
              <a:t>$10</a:t>
            </a:r>
            <a:endParaRPr lang="zh-CN" altLang="en-US" sz="1400" dirty="0">
              <a:latin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57400" y="55626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0000000000100000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858000" y="30480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1234FFFF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37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34 -0.06783 L 0.05295 -0.06667 " pathEditMode="relative" ptsTypes="AAA">
                                      <p:cBhvr>
                                        <p:cTn id="1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2084E-6 L 0.05295 -0.07055 L 0.05295 -0.28036 L 0.0757 -0.28036 " pathEditMode="relative" ptsTypes="AAAA">
                                      <p:cBhvr>
                                        <p:cTn id="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96 -0.06667 L 0.09635 -0.1257 L 0.14271 -0.1257 L 0.14358 0.29305 L -0.42344 0.29444 L -0.46771 0.0956 " pathEditMode="relative" rAng="0" ptsTypes="AAAAAA">
                                      <p:cBhvr>
                                        <p:cTn id="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64" grpId="0"/>
      <p:bldP spid="66" grpId="0"/>
      <p:bldP spid="61" grpId="1"/>
      <p:bldP spid="61" grpId="2"/>
      <p:bldP spid="61" grpId="3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4315</Words>
  <Application>Microsoft Office PowerPoint</Application>
  <PresentationFormat>全屏显示(4:3)</PresentationFormat>
  <Paragraphs>597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Arial</vt:lpstr>
      <vt:lpstr>Arial Black</vt:lpstr>
      <vt:lpstr>Calibri</vt:lpstr>
      <vt:lpstr>Consolas</vt:lpstr>
      <vt:lpstr>Times New Roman</vt:lpstr>
      <vt:lpstr>Wingdings</vt:lpstr>
      <vt:lpstr>Pixel</vt:lpstr>
      <vt:lpstr>汇编语言课件03  寻址方式和指令集</vt:lpstr>
      <vt:lpstr>主要内容</vt:lpstr>
      <vt:lpstr>寻址方式（addressing mode）</vt:lpstr>
      <vt:lpstr>1.MIPS架构中针对操作数的寻址</vt:lpstr>
      <vt:lpstr>存储单元寻址</vt:lpstr>
      <vt:lpstr>基址寻址举例</vt:lpstr>
      <vt:lpstr>PowerPoint 演示文稿</vt:lpstr>
      <vt:lpstr>PowerPoint 演示文稿</vt:lpstr>
      <vt:lpstr>PowerPoint 演示文稿</vt:lpstr>
      <vt:lpstr>基址寻址举例</vt:lpstr>
      <vt:lpstr>2.MIPS架构中针对目标地址的寻址</vt:lpstr>
      <vt:lpstr>相对寻址方式</vt:lpstr>
      <vt:lpstr>伪直接寻址（Pseudodirect addressing）</vt:lpstr>
      <vt:lpstr>寄存器间接寻址</vt:lpstr>
      <vt:lpstr>2. MIPS架构定义的整数类指令集</vt:lpstr>
      <vt:lpstr>数据传送类指令</vt:lpstr>
      <vt:lpstr>数据传送类指令</vt:lpstr>
      <vt:lpstr>数据传送类指令</vt:lpstr>
      <vt:lpstr>数据传送类指令</vt:lpstr>
      <vt:lpstr>算数/逻辑运算类指令</vt:lpstr>
      <vt:lpstr>算数/逻辑运算类指令</vt:lpstr>
      <vt:lpstr>算数/逻辑运算类指令</vt:lpstr>
      <vt:lpstr>算数/逻辑运算类指令</vt:lpstr>
      <vt:lpstr>算数/逻辑运算类指令</vt:lpstr>
      <vt:lpstr>算数/逻辑运算类指令</vt:lpstr>
      <vt:lpstr>算数运算指令使用举例</vt:lpstr>
      <vt:lpstr>算数运算指令使用举例</vt:lpstr>
      <vt:lpstr>算数/逻辑运算类指令</vt:lpstr>
      <vt:lpstr>算数/逻辑运算类指令</vt:lpstr>
      <vt:lpstr>算数/逻辑运算类指令</vt:lpstr>
      <vt:lpstr>算数/逻辑运算类指令</vt:lpstr>
      <vt:lpstr>算数/逻辑运算类指令</vt:lpstr>
      <vt:lpstr>移位指令</vt:lpstr>
      <vt:lpstr>移位指令</vt:lpstr>
      <vt:lpstr>移位指令举例</vt:lpstr>
      <vt:lpstr>条件设置类指令</vt:lpstr>
      <vt:lpstr>条件设置类指令</vt:lpstr>
      <vt:lpstr>分支转移类指令</vt:lpstr>
      <vt:lpstr>分支转移类指令</vt:lpstr>
      <vt:lpstr>分支转移类指令</vt:lpstr>
      <vt:lpstr>分支转移类指令举例1</vt:lpstr>
      <vt:lpstr>分支转移类指令举例2</vt:lpstr>
      <vt:lpstr>分支转移类指令</vt:lpstr>
      <vt:lpstr>子程序（函数）调用与返回指令举例</vt:lpstr>
      <vt:lpstr>子程序（函数）调用与返回指令举例</vt:lpstr>
      <vt:lpstr>系统调用指令</vt:lpstr>
      <vt:lpstr>系统调用指令</vt:lpstr>
      <vt:lpstr>系统调用指令</vt:lpstr>
      <vt:lpstr>系统调用指令举例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jervis zou</dc:creator>
  <cp:lastModifiedBy>19454270@qq.com</cp:lastModifiedBy>
  <cp:revision>130</cp:revision>
  <cp:lastPrinted>1601-01-01T00:00:00Z</cp:lastPrinted>
  <dcterms:created xsi:type="dcterms:W3CDTF">1601-01-01T00:00:00Z</dcterms:created>
  <dcterms:modified xsi:type="dcterms:W3CDTF">2022-02-28T09:32:56Z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