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5"/>
  </p:notesMasterIdLst>
  <p:handoutMasterIdLst>
    <p:handoutMasterId r:id="rId36"/>
  </p:handoutMasterIdLst>
  <p:sldIdLst>
    <p:sldId id="256" r:id="rId2"/>
    <p:sldId id="260" r:id="rId3"/>
    <p:sldId id="370" r:id="rId4"/>
    <p:sldId id="344" r:id="rId5"/>
    <p:sldId id="345" r:id="rId6"/>
    <p:sldId id="367" r:id="rId7"/>
    <p:sldId id="368" r:id="rId8"/>
    <p:sldId id="261" r:id="rId9"/>
    <p:sldId id="262" r:id="rId10"/>
    <p:sldId id="332" r:id="rId11"/>
    <p:sldId id="263" r:id="rId12"/>
    <p:sldId id="264" r:id="rId13"/>
    <p:sldId id="265" r:id="rId14"/>
    <p:sldId id="347" r:id="rId15"/>
    <p:sldId id="348" r:id="rId16"/>
    <p:sldId id="351" r:id="rId17"/>
    <p:sldId id="354" r:id="rId18"/>
    <p:sldId id="352" r:id="rId19"/>
    <p:sldId id="353" r:id="rId20"/>
    <p:sldId id="355" r:id="rId21"/>
    <p:sldId id="358" r:id="rId22"/>
    <p:sldId id="356" r:id="rId23"/>
    <p:sldId id="365" r:id="rId24"/>
    <p:sldId id="379" r:id="rId25"/>
    <p:sldId id="380" r:id="rId26"/>
    <p:sldId id="372" r:id="rId27"/>
    <p:sldId id="373" r:id="rId28"/>
    <p:sldId id="374" r:id="rId29"/>
    <p:sldId id="375" r:id="rId30"/>
    <p:sldId id="376" r:id="rId31"/>
    <p:sldId id="377" r:id="rId32"/>
    <p:sldId id="378" r:id="rId33"/>
    <p:sldId id="381"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057" autoAdjust="0"/>
    <p:restoredTop sz="86358" autoAdjust="0"/>
  </p:normalViewPr>
  <p:slideViewPr>
    <p:cSldViewPr>
      <p:cViewPr varScale="1">
        <p:scale>
          <a:sx n="81" d="100"/>
          <a:sy n="81" d="100"/>
        </p:scale>
        <p:origin x="417"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83" d="100"/>
          <a:sy n="83" d="100"/>
        </p:scale>
        <p:origin x="-319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3" Type="http://schemas.openxmlformats.org/officeDocument/2006/relationships/slide" Target="slides/slide9.xml"/><Relationship Id="rId7" Type="http://schemas.openxmlformats.org/officeDocument/2006/relationships/slide" Target="slides/slide13.xml"/><Relationship Id="rId2" Type="http://schemas.openxmlformats.org/officeDocument/2006/relationships/slide" Target="slides/slide8.xml"/><Relationship Id="rId1" Type="http://schemas.openxmlformats.org/officeDocument/2006/relationships/slide" Target="slides/slide2.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47EB985-C047-467D-A508-9923B20E1C03}" type="datetimeFigureOut">
              <a:rPr lang="zh-CN" altLang="en-US"/>
              <a:pPr>
                <a:defRPr/>
              </a:pPr>
              <a:t>2022/3/28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9F9E935-650D-4261-8AAB-8DBB87AA471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70E7A-4177-481F-864F-E61C18306F60}" type="datetimeFigureOut">
              <a:rPr lang="zh-CN" altLang="en-US" smtClean="0"/>
              <a:pPr/>
              <a:t>2022/3/28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A813A3-0F64-43D8-84B7-3078E73D0A9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8A813A3-0F64-43D8-84B7-3078E73D0A99}"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pic>
        <p:nvPicPr>
          <p:cNvPr id="18" name="图片 7"/>
          <p:cNvPicPr>
            <a:picLocks noChangeAspect="1"/>
          </p:cNvPicPr>
          <p:nvPr userDrawn="1"/>
        </p:nvPicPr>
        <p:blipFill>
          <a:blip r:embed="rId2" cstate="print"/>
          <a:srcRect l="24249"/>
          <a:stretch>
            <a:fillRect/>
          </a:stretch>
        </p:blipFill>
        <p:spPr bwMode="auto">
          <a:xfrm>
            <a:off x="0" y="0"/>
            <a:ext cx="3036888" cy="942975"/>
          </a:xfrm>
          <a:prstGeom prst="rect">
            <a:avLst/>
          </a:prstGeom>
          <a:noFill/>
          <a:ln w="9525">
            <a:noFill/>
            <a:miter lim="800000"/>
            <a:headEnd/>
            <a:tailEnd/>
          </a:ln>
        </p:spPr>
      </p:pic>
      <p:sp>
        <p:nvSpPr>
          <p:cNvPr id="573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73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7E8EC6F7-E685-4923-88BB-D910B264098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6324D12-08B7-4A89-8124-4FC370B1459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6777FA-DE21-4F87-B274-3B328E703643}"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885DE4D-BEEB-44DC-80DA-98A818BE3BCC}"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737C3C-62E2-4A74-A96C-ACBCF3B1EBE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EBEB769-9B5F-4C31-A4AD-5520A778B9DE}"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BA6BD49-BF1F-472B-B4DB-4C39626B991C}"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AE56EE3-0E65-40CF-883E-40D7AAD6F574}"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517DF88-4DD6-4678-9D0B-9A3E8BE6DED9}"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C482778B-07BC-4408-BAF4-CE09112F0F3A}"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3E56E92-EAA2-45D6-96FE-AA3CF7A0F379}"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A719A66-EFBD-4F3E-94D3-661EC7752B66}"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563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7BD68146-4150-40EA-A06F-FDCF571699F4}" type="slidenum">
              <a:rPr lang="en-US" altLang="zh-CN"/>
              <a:pPr>
                <a:defRPr/>
              </a:pPr>
              <a:t>‹#›</a:t>
            </a:fld>
            <a:endParaRPr lang="en-US" altLang="zh-CN"/>
          </a:p>
        </p:txBody>
      </p:sp>
      <p:sp>
        <p:nvSpPr>
          <p:cNvPr id="102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3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pic>
        <p:nvPicPr>
          <p:cNvPr id="1031" name="图片 7"/>
          <p:cNvPicPr>
            <a:picLocks noChangeAspect="1"/>
          </p:cNvPicPr>
          <p:nvPr userDrawn="1"/>
        </p:nvPicPr>
        <p:blipFill>
          <a:blip r:embed="rId14" cstate="print"/>
          <a:srcRect l="24249"/>
          <a:stretch>
            <a:fillRect/>
          </a:stretch>
        </p:blipFill>
        <p:spPr bwMode="auto">
          <a:xfrm>
            <a:off x="0" y="0"/>
            <a:ext cx="2590800" cy="804863"/>
          </a:xfrm>
          <a:prstGeom prst="rect">
            <a:avLst/>
          </a:prstGeom>
          <a:noFill/>
          <a:ln w="9525">
            <a:noFill/>
            <a:miter lim="800000"/>
            <a:headEnd/>
            <a:tailEnd/>
          </a:ln>
        </p:spPr>
      </p:pic>
      <p:pic>
        <p:nvPicPr>
          <p:cNvPr id="18" name="图片 17"/>
          <p:cNvPicPr>
            <a:picLocks noChangeAspect="1"/>
          </p:cNvPicPr>
          <p:nvPr userDrawn="1"/>
        </p:nvPicPr>
        <p:blipFill>
          <a:blip r:embed="rId15" cstate="print">
            <a:clrChange>
              <a:clrFrom>
                <a:srgbClr val="EBFFFE"/>
              </a:clrFrom>
              <a:clrTo>
                <a:srgbClr val="EBFFFE">
                  <a:alpha val="0"/>
                </a:srgbClr>
              </a:clrTo>
            </a:clrChange>
            <a:duotone>
              <a:schemeClr val="bg2">
                <a:shade val="45000"/>
                <a:satMod val="135000"/>
              </a:schemeClr>
              <a:prstClr val="white"/>
            </a:duotone>
          </a:blip>
          <a:stretch>
            <a:fillRect/>
          </a:stretch>
        </p:blipFill>
        <p:spPr>
          <a:xfrm>
            <a:off x="7511143" y="5414554"/>
            <a:ext cx="1632857" cy="1443446"/>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600" dirty="0"/>
              <a:t>汇编语言课件</a:t>
            </a:r>
            <a:r>
              <a:rPr lang="en-US" altLang="zh-CN" sz="4600"/>
              <a:t>09</a:t>
            </a:r>
            <a:br>
              <a:rPr lang="en-US" altLang="zh-CN" sz="4600" dirty="0"/>
            </a:br>
            <a:br>
              <a:rPr lang="en-US" altLang="zh-CN" sz="4600" dirty="0"/>
            </a:br>
            <a:r>
              <a:rPr lang="zh-CN" altLang="en-US" sz="4600" dirty="0"/>
              <a:t>函数调用与栈</a:t>
            </a:r>
          </a:p>
        </p:txBody>
      </p:sp>
      <p:sp>
        <p:nvSpPr>
          <p:cNvPr id="3075" name="Rectangle 3"/>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dirty="0"/>
              <a:t>寄存器使用与保护</a:t>
            </a:r>
          </a:p>
        </p:txBody>
      </p:sp>
      <p:sp>
        <p:nvSpPr>
          <p:cNvPr id="9219" name="Rectangle 3"/>
          <p:cNvSpPr>
            <a:spLocks noGrp="1" noChangeArrowheads="1"/>
          </p:cNvSpPr>
          <p:nvPr>
            <p:ph type="body" idx="1"/>
          </p:nvPr>
        </p:nvSpPr>
        <p:spPr>
          <a:xfrm>
            <a:off x="457200" y="1981200"/>
            <a:ext cx="8229600" cy="4419600"/>
          </a:xfrm>
        </p:spPr>
        <p:txBody>
          <a:bodyPr/>
          <a:lstStyle/>
          <a:p>
            <a:pPr eaLnBrk="1" hangingPunct="1">
              <a:lnSpc>
                <a:spcPct val="90000"/>
              </a:lnSpc>
            </a:pPr>
            <a:r>
              <a:rPr kumimoji="1" lang="zh-CN" altLang="en-US" dirty="0"/>
              <a:t>由于存在函数嵌套调用和递归调用行为，返回地址寄存器</a:t>
            </a:r>
            <a:r>
              <a:rPr kumimoji="1" lang="en-US" altLang="zh-CN" dirty="0"/>
              <a:t>$31</a:t>
            </a:r>
            <a:r>
              <a:rPr kumimoji="1" lang="zh-CN" altLang="en-US" dirty="0"/>
              <a:t>或</a:t>
            </a:r>
            <a:r>
              <a:rPr kumimoji="1" lang="en-US" altLang="zh-CN" dirty="0"/>
              <a:t>$</a:t>
            </a:r>
            <a:r>
              <a:rPr kumimoji="1" lang="en-US" altLang="zh-CN" dirty="0" err="1"/>
              <a:t>ra</a:t>
            </a:r>
            <a:r>
              <a:rPr kumimoji="1" lang="zh-CN" altLang="en-US" dirty="0"/>
              <a:t>必须要入栈加以保护</a:t>
            </a:r>
            <a:endParaRPr kumimoji="1" lang="en-US" altLang="zh-CN" dirty="0"/>
          </a:p>
          <a:p>
            <a:pPr eaLnBrk="1" hangingPunct="1">
              <a:lnSpc>
                <a:spcPct val="90000"/>
              </a:lnSpc>
            </a:pPr>
            <a:r>
              <a:rPr kumimoji="1" lang="zh-CN" altLang="en-US" dirty="0"/>
              <a:t>由于存在必须使用</a:t>
            </a:r>
            <a:r>
              <a:rPr kumimoji="1" lang="en-US" altLang="zh-CN" dirty="0"/>
              <a:t>CPU</a:t>
            </a:r>
            <a:r>
              <a:rPr kumimoji="1" lang="zh-CN" altLang="en-US" dirty="0"/>
              <a:t>内部通用寄存器存放临时（中间）结果，所以通用寄存器也需要入栈保护</a:t>
            </a:r>
            <a:endParaRPr kumimoji="1" lang="en-US" altLang="zh-CN" dirty="0"/>
          </a:p>
          <a:p>
            <a:pPr lvl="1" eaLnBrk="1" hangingPunct="1">
              <a:lnSpc>
                <a:spcPct val="90000"/>
              </a:lnSpc>
            </a:pPr>
            <a:r>
              <a:rPr kumimoji="1" lang="zh-CN" altLang="en-US" dirty="0"/>
              <a:t>谁（</a:t>
            </a:r>
            <a:r>
              <a:rPr kumimoji="1" lang="en-US" altLang="zh-CN" dirty="0"/>
              <a:t>Caller or </a:t>
            </a:r>
            <a:r>
              <a:rPr kumimoji="1" lang="en-US" altLang="zh-CN" dirty="0" err="1"/>
              <a:t>Callee</a:t>
            </a:r>
            <a:r>
              <a:rPr kumimoji="1" lang="zh-CN" altLang="en-US" dirty="0"/>
              <a:t>）负责保护，即是由</a:t>
            </a:r>
            <a:r>
              <a:rPr kumimoji="1" lang="en-US" altLang="zh-CN" dirty="0"/>
              <a:t>Caller</a:t>
            </a:r>
            <a:r>
              <a:rPr kumimoji="1" lang="zh-CN" altLang="en-US" dirty="0"/>
              <a:t>负责入栈还是</a:t>
            </a:r>
            <a:r>
              <a:rPr kumimoji="1" lang="en-US" altLang="zh-CN" dirty="0" err="1"/>
              <a:t>Callee</a:t>
            </a:r>
            <a:r>
              <a:rPr kumimoji="1" lang="zh-CN" altLang="en-US" dirty="0"/>
              <a:t>负责入栈？</a:t>
            </a:r>
            <a:endParaRPr kumimoji="1" lang="en-US" altLang="zh-CN" dirty="0"/>
          </a:p>
          <a:p>
            <a:pPr eaLnBrk="1" hangingPunct="1">
              <a:lnSpc>
                <a:spcPct val="90000"/>
              </a:lnSpc>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b="1" dirty="0"/>
              <a:t>需要入栈保护的通用寄存</a:t>
            </a:r>
            <a:r>
              <a:rPr lang="zh-CN" altLang="zh-CN" b="1" dirty="0"/>
              <a:t>器</a:t>
            </a:r>
            <a:endParaRPr lang="zh-CN" altLang="en-US" b="1" dirty="0"/>
          </a:p>
        </p:txBody>
      </p:sp>
      <p:sp>
        <p:nvSpPr>
          <p:cNvPr id="10243" name="Rectangle 3"/>
          <p:cNvSpPr>
            <a:spLocks noGrp="1" noChangeArrowheads="1"/>
          </p:cNvSpPr>
          <p:nvPr>
            <p:ph type="body" idx="1"/>
          </p:nvPr>
        </p:nvSpPr>
        <p:spPr>
          <a:xfrm>
            <a:off x="533400" y="1600200"/>
            <a:ext cx="8229600" cy="4724400"/>
          </a:xfrm>
        </p:spPr>
        <p:txBody>
          <a:bodyPr/>
          <a:lstStyle/>
          <a:p>
            <a:pPr eaLnBrk="1" hangingPunct="1">
              <a:lnSpc>
                <a:spcPct val="90000"/>
              </a:lnSpc>
              <a:buClr>
                <a:schemeClr val="accent1"/>
              </a:buClr>
              <a:buSzTx/>
              <a:buFontTx/>
              <a:buChar char="•"/>
            </a:pPr>
            <a:r>
              <a:rPr lang="zh-CN" altLang="en-US" dirty="0">
                <a:solidFill>
                  <a:schemeClr val="tx1"/>
                </a:solidFill>
                <a:latin typeface="+mn-lt"/>
                <a:ea typeface="+mn-ea"/>
                <a:cs typeface="+mn-cs"/>
              </a:rPr>
              <a:t>被调用者负责保护（入栈）的寄存器</a:t>
            </a:r>
            <a:r>
              <a:rPr lang="zh-CN" altLang="en-US" dirty="0"/>
              <a:t>：</a:t>
            </a:r>
            <a:endParaRPr lang="en-US" altLang="zh-CN" dirty="0">
              <a:solidFill>
                <a:schemeClr val="tx1"/>
              </a:solidFill>
              <a:latin typeface="+mn-lt"/>
              <a:ea typeface="+mn-ea"/>
              <a:cs typeface="+mn-cs"/>
            </a:endParaRPr>
          </a:p>
          <a:p>
            <a:pPr lvl="1" eaLnBrk="1" hangingPunct="1">
              <a:lnSpc>
                <a:spcPct val="90000"/>
              </a:lnSpc>
              <a:buClr>
                <a:schemeClr val="accent1"/>
              </a:buClr>
              <a:buSzTx/>
              <a:buFontTx/>
              <a:buChar char="•"/>
            </a:pPr>
            <a:r>
              <a:rPr lang="zh-CN" altLang="en-US" dirty="0">
                <a:cs typeface="+mn-cs"/>
              </a:rPr>
              <a:t>栈指针寄存器：</a:t>
            </a:r>
            <a:r>
              <a:rPr lang="en-US" altLang="zh-CN" dirty="0"/>
              <a:t>$29</a:t>
            </a:r>
            <a:r>
              <a:rPr lang="zh-CN" altLang="en-US" dirty="0"/>
              <a:t>或</a:t>
            </a:r>
            <a:r>
              <a:rPr lang="en-US" altLang="zh-CN" dirty="0"/>
              <a:t>$sp</a:t>
            </a:r>
          </a:p>
          <a:p>
            <a:pPr lvl="1" eaLnBrk="1" hangingPunct="1">
              <a:lnSpc>
                <a:spcPct val="90000"/>
              </a:lnSpc>
              <a:buClr>
                <a:schemeClr val="accent1"/>
              </a:buClr>
              <a:buSzTx/>
              <a:buFontTx/>
              <a:buChar char="•"/>
            </a:pPr>
            <a:r>
              <a:rPr lang="zh-CN" altLang="en-US" dirty="0"/>
              <a:t>栈帧指针寄存器：</a:t>
            </a:r>
            <a:r>
              <a:rPr lang="en-US" altLang="zh-CN" dirty="0"/>
              <a:t> $30</a:t>
            </a:r>
            <a:r>
              <a:rPr lang="zh-CN" altLang="en-US" dirty="0"/>
              <a:t>或</a:t>
            </a:r>
            <a:r>
              <a:rPr lang="en-US" altLang="zh-CN" dirty="0"/>
              <a:t>$</a:t>
            </a:r>
            <a:r>
              <a:rPr lang="en-US" altLang="zh-CN" dirty="0" err="1"/>
              <a:t>fp</a:t>
            </a:r>
            <a:endParaRPr lang="en-US" altLang="zh-CN" dirty="0"/>
          </a:p>
          <a:p>
            <a:pPr lvl="1" eaLnBrk="1" hangingPunct="1">
              <a:lnSpc>
                <a:spcPct val="90000"/>
              </a:lnSpc>
              <a:buClr>
                <a:schemeClr val="accent1"/>
              </a:buClr>
              <a:buSzTx/>
              <a:buFontTx/>
              <a:buChar char="•"/>
            </a:pPr>
            <a:r>
              <a:rPr lang="zh-CN" altLang="en-US" dirty="0">
                <a:solidFill>
                  <a:schemeClr val="tx1"/>
                </a:solidFill>
                <a:latin typeface="+mn-lt"/>
                <a:ea typeface="+mn-ea"/>
                <a:cs typeface="+mn-cs"/>
              </a:rPr>
              <a:t>前</a:t>
            </a:r>
            <a:r>
              <a:rPr lang="en-US" altLang="zh-CN" dirty="0">
                <a:solidFill>
                  <a:schemeClr val="tx1"/>
                </a:solidFill>
                <a:latin typeface="+mn-lt"/>
                <a:ea typeface="+mn-ea"/>
                <a:cs typeface="+mn-cs"/>
              </a:rPr>
              <a:t>4</a:t>
            </a:r>
            <a:r>
              <a:rPr lang="zh-CN" altLang="en-US" dirty="0">
                <a:cs typeface="+mn-cs"/>
              </a:rPr>
              <a:t>个参数寄存器：</a:t>
            </a:r>
            <a:r>
              <a:rPr lang="en-US" altLang="zh-CN" dirty="0"/>
              <a:t>$4-$7</a:t>
            </a:r>
            <a:r>
              <a:rPr lang="zh-CN" altLang="en-US" dirty="0"/>
              <a:t>或</a:t>
            </a:r>
            <a:r>
              <a:rPr lang="en-US" altLang="zh-CN" dirty="0"/>
              <a:t>$a0-$a3</a:t>
            </a:r>
          </a:p>
          <a:p>
            <a:pPr lvl="1" eaLnBrk="1" hangingPunct="1">
              <a:lnSpc>
                <a:spcPct val="90000"/>
              </a:lnSpc>
              <a:buClr>
                <a:schemeClr val="accent1"/>
              </a:buClr>
              <a:buSzTx/>
              <a:buFontTx/>
              <a:buChar char="•"/>
            </a:pPr>
            <a:r>
              <a:rPr lang="en-US" altLang="zh-CN" dirty="0"/>
              <a:t>$16-$23</a:t>
            </a:r>
            <a:r>
              <a:rPr lang="zh-CN" altLang="en-US" dirty="0"/>
              <a:t>，即</a:t>
            </a:r>
            <a:r>
              <a:rPr lang="en-US" altLang="zh-CN" dirty="0"/>
              <a:t>$s0-$s7</a:t>
            </a:r>
            <a:endParaRPr lang="en-US" altLang="zh-CN" dirty="0">
              <a:solidFill>
                <a:schemeClr val="tx1"/>
              </a:solidFill>
              <a:latin typeface="+mn-lt"/>
              <a:ea typeface="+mn-ea"/>
              <a:cs typeface="+mn-cs"/>
            </a:endParaRPr>
          </a:p>
          <a:p>
            <a:pPr eaLnBrk="1" hangingPunct="1">
              <a:lnSpc>
                <a:spcPct val="90000"/>
              </a:lnSpc>
              <a:buClr>
                <a:schemeClr val="accent1"/>
              </a:buClr>
              <a:buSzTx/>
              <a:buFontTx/>
              <a:buChar char="•"/>
            </a:pPr>
            <a:r>
              <a:rPr lang="zh-CN" altLang="en-US" dirty="0"/>
              <a:t>调用者负责保护（入栈）的寄存器：</a:t>
            </a:r>
            <a:endParaRPr lang="en-US" altLang="zh-CN" dirty="0"/>
          </a:p>
          <a:p>
            <a:pPr lvl="1" eaLnBrk="1" hangingPunct="1">
              <a:lnSpc>
                <a:spcPct val="90000"/>
              </a:lnSpc>
              <a:buClr>
                <a:schemeClr val="accent1"/>
              </a:buClr>
              <a:buSzTx/>
              <a:buFontTx/>
              <a:buChar char="•"/>
            </a:pPr>
            <a:r>
              <a:rPr lang="zh-CN" altLang="en-US" dirty="0"/>
              <a:t>返回地址寄存器：</a:t>
            </a:r>
            <a:r>
              <a:rPr lang="en-US" altLang="zh-CN" dirty="0"/>
              <a:t>$31</a:t>
            </a:r>
            <a:r>
              <a:rPr lang="zh-CN" altLang="en-US" dirty="0"/>
              <a:t>或</a:t>
            </a:r>
            <a:r>
              <a:rPr lang="en-US" altLang="zh-CN" dirty="0"/>
              <a:t>$</a:t>
            </a:r>
            <a:r>
              <a:rPr lang="en-US" altLang="zh-CN" dirty="0" err="1"/>
              <a:t>ra</a:t>
            </a:r>
            <a:endParaRPr lang="en-US" altLang="zh-CN" dirty="0"/>
          </a:p>
          <a:p>
            <a:pPr lvl="1" eaLnBrk="1" hangingPunct="1">
              <a:lnSpc>
                <a:spcPct val="90000"/>
              </a:lnSpc>
              <a:buClr>
                <a:schemeClr val="accent1"/>
              </a:buClr>
              <a:buSzTx/>
              <a:buFontTx/>
              <a:buChar char="•"/>
            </a:pPr>
            <a:r>
              <a:rPr lang="zh-CN" altLang="en-US" dirty="0">
                <a:cs typeface="+mn-cs"/>
              </a:rPr>
              <a:t>返回值</a:t>
            </a:r>
            <a:r>
              <a:rPr lang="zh-CN" altLang="en-US" dirty="0"/>
              <a:t>寄存器：</a:t>
            </a:r>
            <a:r>
              <a:rPr lang="en-US" altLang="zh-CN" dirty="0"/>
              <a:t>$2-$3</a:t>
            </a:r>
            <a:r>
              <a:rPr lang="zh-CN" altLang="en-US" dirty="0"/>
              <a:t>或</a:t>
            </a:r>
            <a:r>
              <a:rPr lang="en-US" altLang="zh-CN" dirty="0"/>
              <a:t>$v0-$v1</a:t>
            </a:r>
          </a:p>
          <a:p>
            <a:pPr lvl="1" eaLnBrk="1" hangingPunct="1">
              <a:lnSpc>
                <a:spcPct val="90000"/>
              </a:lnSpc>
              <a:buClr>
                <a:schemeClr val="accent1"/>
              </a:buClr>
              <a:buSzTx/>
              <a:buFontTx/>
              <a:buChar char="•"/>
            </a:pPr>
            <a:r>
              <a:rPr lang="en-US" altLang="zh-CN" dirty="0"/>
              <a:t>$8-$15,$24,$25</a:t>
            </a:r>
            <a:r>
              <a:rPr lang="zh-CN" altLang="en-US" dirty="0"/>
              <a:t>，即</a:t>
            </a:r>
            <a:r>
              <a:rPr lang="en-US" altLang="zh-CN" dirty="0"/>
              <a:t>t0-t9</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85800"/>
            <a:ext cx="8229600" cy="838200"/>
          </a:xfrm>
        </p:spPr>
        <p:txBody>
          <a:bodyPr/>
          <a:lstStyle/>
          <a:p>
            <a:r>
              <a:rPr kumimoji="1" lang="zh-CN" altLang="en-US" b="1" dirty="0">
                <a:latin typeface="Arial" charset="0"/>
                <a:ea typeface="宋体" pitchFamily="2" charset="-122"/>
              </a:rPr>
              <a:t>举例</a:t>
            </a:r>
          </a:p>
        </p:txBody>
      </p:sp>
      <p:sp>
        <p:nvSpPr>
          <p:cNvPr id="13315" name="Rectangle 3"/>
          <p:cNvSpPr>
            <a:spLocks noGrp="1" noChangeArrowheads="1"/>
          </p:cNvSpPr>
          <p:nvPr>
            <p:ph type="body" idx="1"/>
          </p:nvPr>
        </p:nvSpPr>
        <p:spPr>
          <a:xfrm>
            <a:off x="457200" y="1447800"/>
            <a:ext cx="8229600" cy="1828800"/>
          </a:xfrm>
        </p:spPr>
        <p:txBody>
          <a:bodyPr/>
          <a:lstStyle/>
          <a:p>
            <a:r>
              <a:rPr lang="en-US" altLang="zh-CN" sz="2400" dirty="0"/>
              <a:t>Main</a:t>
            </a:r>
            <a:r>
              <a:rPr lang="zh-CN" altLang="en-US" sz="2400" dirty="0"/>
              <a:t>函数调用</a:t>
            </a:r>
            <a:r>
              <a:rPr lang="en-US" altLang="zh-CN" sz="2400" dirty="0"/>
              <a:t>JACK</a:t>
            </a:r>
            <a:r>
              <a:rPr lang="zh-CN" altLang="en-US" sz="2400" dirty="0"/>
              <a:t>函数，</a:t>
            </a:r>
            <a:r>
              <a:rPr lang="en-US" altLang="zh-CN" sz="2400" dirty="0"/>
              <a:t>JACK</a:t>
            </a:r>
            <a:r>
              <a:rPr lang="zh-CN" altLang="en-US" sz="2400" dirty="0"/>
              <a:t>函数（</a:t>
            </a:r>
            <a:r>
              <a:rPr lang="en-US" altLang="zh-CN" sz="2400" dirty="0"/>
              <a:t>Caller</a:t>
            </a:r>
            <a:r>
              <a:rPr lang="zh-CN" altLang="en-US" sz="2400" dirty="0"/>
              <a:t>）又调用</a:t>
            </a:r>
            <a:r>
              <a:rPr lang="en-US" altLang="zh-CN" sz="2400" dirty="0"/>
              <a:t>JILL</a:t>
            </a:r>
            <a:r>
              <a:rPr lang="zh-CN" altLang="en-US" sz="2400" dirty="0"/>
              <a:t>函数（</a:t>
            </a:r>
            <a:r>
              <a:rPr lang="en-US" altLang="zh-CN" sz="2400" dirty="0" err="1"/>
              <a:t>Callee</a:t>
            </a:r>
            <a:r>
              <a:rPr lang="zh-CN" altLang="en-US" sz="2400" dirty="0"/>
              <a:t>）。</a:t>
            </a:r>
            <a:endParaRPr lang="en-US" altLang="zh-CN" sz="2400" dirty="0"/>
          </a:p>
          <a:p>
            <a:r>
              <a:rPr lang="en-US" altLang="zh-CN" sz="2400" dirty="0"/>
              <a:t>JILL</a:t>
            </a:r>
            <a:r>
              <a:rPr lang="zh-CN" altLang="en-US" sz="2400" dirty="0"/>
              <a:t>函数有</a:t>
            </a:r>
            <a:r>
              <a:rPr lang="en-US" altLang="zh-CN" sz="2400" dirty="0"/>
              <a:t>5</a:t>
            </a:r>
            <a:r>
              <a:rPr lang="zh-CN" altLang="en-US" sz="2400" dirty="0"/>
              <a:t>个参数。其中入口参数（</a:t>
            </a:r>
            <a:r>
              <a:rPr lang="en-US" altLang="zh-CN" sz="2400" dirty="0"/>
              <a:t>in</a:t>
            </a:r>
            <a:r>
              <a:rPr lang="zh-CN" altLang="en-US" sz="2400" dirty="0"/>
              <a:t>参数）有三个：</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，出口参数（</a:t>
            </a:r>
            <a:r>
              <a:rPr lang="en-US" altLang="zh-CN" sz="2400" dirty="0"/>
              <a:t>out</a:t>
            </a:r>
            <a:r>
              <a:rPr lang="zh-CN" altLang="en-US" sz="2400" dirty="0"/>
              <a:t>参数）有二个： </a:t>
            </a:r>
            <a:r>
              <a:rPr lang="en-US" altLang="zh-CN" sz="2400" dirty="0"/>
              <a:t>D</a:t>
            </a:r>
            <a:r>
              <a:rPr lang="zh-CN" altLang="en-US" sz="2400" dirty="0"/>
              <a:t>、</a:t>
            </a:r>
            <a:r>
              <a:rPr lang="en-US" altLang="zh-CN" sz="2400" dirty="0"/>
              <a:t>E</a:t>
            </a:r>
          </a:p>
          <a:p>
            <a:r>
              <a:rPr lang="en-US" altLang="zh-CN" sz="2400" dirty="0"/>
              <a:t>JACK</a:t>
            </a:r>
            <a:r>
              <a:rPr lang="zh-CN" altLang="en-US" sz="2400" dirty="0"/>
              <a:t>函数与调用</a:t>
            </a:r>
            <a:r>
              <a:rPr lang="en-US" altLang="zh-CN" sz="2400" dirty="0"/>
              <a:t>JILL</a:t>
            </a:r>
            <a:r>
              <a:rPr lang="zh-CN" altLang="en-US" sz="2400" dirty="0"/>
              <a:t>函数有关的代码：</a:t>
            </a:r>
            <a:endParaRPr lang="zh-CN" altLang="en-US" sz="2000" dirty="0"/>
          </a:p>
          <a:p>
            <a:pPr lvl="1" eaLnBrk="1" hangingPunct="1">
              <a:lnSpc>
                <a:spcPct val="80000"/>
              </a:lnSpc>
            </a:pPr>
            <a:endParaRPr lang="zh-CN" altLang="en-US" sz="2400" dirty="0"/>
          </a:p>
          <a:p>
            <a:pPr eaLnBrk="1" hangingPunct="1">
              <a:lnSpc>
                <a:spcPct val="80000"/>
              </a:lnSpc>
              <a:buNone/>
            </a:pPr>
            <a:endParaRPr kumimoji="1" lang="zh-CN" altLang="en-US" sz="2800" b="1" dirty="0"/>
          </a:p>
        </p:txBody>
      </p:sp>
      <p:sp>
        <p:nvSpPr>
          <p:cNvPr id="5" name="TextBox 4"/>
          <p:cNvSpPr txBox="1"/>
          <p:nvPr/>
        </p:nvSpPr>
        <p:spPr>
          <a:xfrm>
            <a:off x="152400" y="3657600"/>
            <a:ext cx="8818440" cy="2831544"/>
          </a:xfrm>
          <a:prstGeom prst="rect">
            <a:avLst/>
          </a:prstGeom>
          <a:noFill/>
        </p:spPr>
        <p:txBody>
          <a:bodyPr wrap="none" rtlCol="0">
            <a:spAutoFit/>
          </a:bodyPr>
          <a:lstStyle/>
          <a:p>
            <a:r>
              <a:rPr lang="en-US" sz="1600" dirty="0" err="1"/>
              <a:t>addiu</a:t>
            </a:r>
            <a:r>
              <a:rPr lang="en-US" sz="1600" dirty="0"/>
              <a:t> $sp, $sp, -24 	# </a:t>
            </a:r>
            <a:r>
              <a:rPr lang="zh-CN" altLang="en-US" sz="1600" dirty="0"/>
              <a:t>在栈中分配因调用函数</a:t>
            </a:r>
            <a:r>
              <a:rPr lang="en-US" sz="1600" dirty="0"/>
              <a:t>JILL</a:t>
            </a:r>
            <a:r>
              <a:rPr lang="zh-CN" altLang="en-US" sz="1600" dirty="0"/>
              <a:t>所需的内存空间</a:t>
            </a:r>
          </a:p>
          <a:p>
            <a:r>
              <a:rPr lang="en-US" sz="1600" dirty="0" err="1"/>
              <a:t>sw</a:t>
            </a:r>
            <a:r>
              <a:rPr lang="en-US" sz="1600" dirty="0"/>
              <a:t>      $t1, 0($sp) 	# </a:t>
            </a:r>
            <a:r>
              <a:rPr lang="zh-CN" altLang="en-US" sz="1600" dirty="0"/>
              <a:t>将第</a:t>
            </a:r>
            <a:r>
              <a:rPr lang="en-US" sz="1600" dirty="0"/>
              <a:t>1</a:t>
            </a:r>
            <a:r>
              <a:rPr lang="zh-CN" altLang="en-US" sz="1600" dirty="0"/>
              <a:t>个实参数“</a:t>
            </a:r>
            <a:r>
              <a:rPr lang="en-US" sz="1600" dirty="0"/>
              <a:t>A</a:t>
            </a:r>
            <a:r>
              <a:rPr lang="zh-CN" altLang="en-US" sz="1600" dirty="0"/>
              <a:t>”存入栈，即栈顶位置（</a:t>
            </a:r>
            <a:r>
              <a:rPr lang="en-US" sz="1600" dirty="0" err="1"/>
              <a:t>Mem</a:t>
            </a:r>
            <a:r>
              <a:rPr lang="en-US" sz="1600" dirty="0"/>
              <a:t>[Sp]</a:t>
            </a:r>
            <a:r>
              <a:rPr lang="zh-CN" altLang="en-US" sz="1600" dirty="0"/>
              <a:t>）</a:t>
            </a:r>
          </a:p>
          <a:p>
            <a:r>
              <a:rPr lang="en-US" sz="1600" dirty="0" err="1"/>
              <a:t>sw</a:t>
            </a:r>
            <a:r>
              <a:rPr lang="en-US" sz="1600" dirty="0"/>
              <a:t>      $t2, 4($sp) 	# </a:t>
            </a:r>
            <a:r>
              <a:rPr lang="zh-CN" altLang="en-US" sz="1600" dirty="0"/>
              <a:t>将第</a:t>
            </a:r>
            <a:r>
              <a:rPr lang="en-US" sz="1600" dirty="0"/>
              <a:t>2</a:t>
            </a:r>
            <a:r>
              <a:rPr lang="zh-CN" altLang="en-US" sz="1600" dirty="0"/>
              <a:t>个实参数“</a:t>
            </a:r>
            <a:r>
              <a:rPr lang="en-US" sz="1600" dirty="0"/>
              <a:t>B</a:t>
            </a:r>
            <a:r>
              <a:rPr lang="zh-CN" altLang="en-US" sz="1600" dirty="0"/>
              <a:t>”存入栈，即栈顶</a:t>
            </a:r>
            <a:r>
              <a:rPr lang="en-US" sz="1600" dirty="0"/>
              <a:t>+4</a:t>
            </a:r>
            <a:r>
              <a:rPr lang="zh-CN" altLang="en-US" sz="1600" dirty="0"/>
              <a:t>位置（</a:t>
            </a:r>
            <a:r>
              <a:rPr lang="en-US" sz="1600" dirty="0" err="1"/>
              <a:t>Mem</a:t>
            </a:r>
            <a:r>
              <a:rPr lang="en-US" sz="1600" dirty="0"/>
              <a:t>[Sp+ 4]</a:t>
            </a:r>
            <a:r>
              <a:rPr lang="zh-CN" altLang="en-US" sz="1600" dirty="0"/>
              <a:t>）</a:t>
            </a:r>
          </a:p>
          <a:p>
            <a:r>
              <a:rPr lang="en-US" sz="1600" dirty="0" err="1"/>
              <a:t>sw</a:t>
            </a:r>
            <a:r>
              <a:rPr lang="en-US" sz="1600" dirty="0"/>
              <a:t>      $t3, 8($sp)	# </a:t>
            </a:r>
            <a:r>
              <a:rPr lang="zh-CN" altLang="en-US" sz="1600" dirty="0"/>
              <a:t>将第</a:t>
            </a:r>
            <a:r>
              <a:rPr lang="en-US" sz="1600" dirty="0"/>
              <a:t>3</a:t>
            </a:r>
            <a:r>
              <a:rPr lang="zh-CN" altLang="en-US" sz="1600" dirty="0"/>
              <a:t>个实参数“</a:t>
            </a:r>
            <a:r>
              <a:rPr lang="en-US" sz="1600" dirty="0"/>
              <a:t>C</a:t>
            </a:r>
            <a:r>
              <a:rPr lang="zh-CN" altLang="en-US" sz="1600" dirty="0"/>
              <a:t>”存入栈，即栈顶</a:t>
            </a:r>
            <a:r>
              <a:rPr lang="en-US" sz="1600" dirty="0"/>
              <a:t>+8</a:t>
            </a:r>
            <a:r>
              <a:rPr lang="zh-CN" altLang="en-US" sz="1600" dirty="0"/>
              <a:t>位置（</a:t>
            </a:r>
            <a:r>
              <a:rPr lang="en-US" sz="1600" dirty="0" err="1"/>
              <a:t>Mem</a:t>
            </a:r>
            <a:r>
              <a:rPr lang="en-US" sz="1600" dirty="0"/>
              <a:t>[Sp+ 8]</a:t>
            </a:r>
            <a:r>
              <a:rPr lang="zh-CN" altLang="en-US" sz="1600" dirty="0"/>
              <a:t>）</a:t>
            </a:r>
          </a:p>
          <a:p>
            <a:r>
              <a:rPr lang="en-US" sz="1600" dirty="0" err="1"/>
              <a:t>sw</a:t>
            </a:r>
            <a:r>
              <a:rPr lang="en-US" sz="1600" dirty="0"/>
              <a:t>      $</a:t>
            </a:r>
            <a:r>
              <a:rPr lang="en-US" sz="1600" dirty="0" err="1"/>
              <a:t>ra</a:t>
            </a:r>
            <a:r>
              <a:rPr lang="en-US" sz="1600" dirty="0"/>
              <a:t>, 20($sp)	# </a:t>
            </a:r>
            <a:r>
              <a:rPr lang="zh-CN" altLang="en-US" sz="1600" dirty="0"/>
              <a:t>栈顶</a:t>
            </a:r>
            <a:r>
              <a:rPr lang="en-US" sz="1600" dirty="0"/>
              <a:t>+20</a:t>
            </a:r>
            <a:r>
              <a:rPr lang="zh-CN" altLang="en-US" sz="1600" dirty="0"/>
              <a:t>处用于保存返回地址，即调用</a:t>
            </a:r>
            <a:r>
              <a:rPr lang="en-US" sz="1600" dirty="0"/>
              <a:t>JACK</a:t>
            </a:r>
            <a:r>
              <a:rPr lang="zh-CN" altLang="en-US" sz="1600" dirty="0"/>
              <a:t>函数指令的下一条指令的地址</a:t>
            </a:r>
          </a:p>
          <a:p>
            <a:r>
              <a:rPr lang="en-US" sz="1600" dirty="0" err="1"/>
              <a:t>jal</a:t>
            </a:r>
            <a:r>
              <a:rPr lang="en-US" sz="1600" dirty="0"/>
              <a:t>       JILL	# </a:t>
            </a:r>
            <a:r>
              <a:rPr lang="zh-CN" altLang="en-US" sz="1600" dirty="0"/>
              <a:t>调用函数</a:t>
            </a:r>
            <a:r>
              <a:rPr lang="en-US" sz="1600" dirty="0"/>
              <a:t>JILL</a:t>
            </a:r>
            <a:endParaRPr lang="zh-CN" altLang="en-US" sz="1600" dirty="0"/>
          </a:p>
          <a:p>
            <a:r>
              <a:rPr lang="en-US" sz="1600" dirty="0" err="1"/>
              <a:t>lw</a:t>
            </a:r>
            <a:r>
              <a:rPr lang="en-US" sz="1600" dirty="0"/>
              <a:t>       $</a:t>
            </a:r>
            <a:r>
              <a:rPr lang="en-US" sz="1600" dirty="0" err="1"/>
              <a:t>ra</a:t>
            </a:r>
            <a:r>
              <a:rPr lang="en-US" sz="1600" dirty="0"/>
              <a:t>, 20($sp) 	# </a:t>
            </a:r>
            <a:r>
              <a:rPr lang="zh-CN" altLang="en-US" sz="1600" dirty="0"/>
              <a:t>取回返回到主程序（</a:t>
            </a:r>
            <a:r>
              <a:rPr lang="en-US" sz="1600" dirty="0"/>
              <a:t>main</a:t>
            </a:r>
            <a:r>
              <a:rPr lang="zh-CN" altLang="en-US" sz="1600" dirty="0"/>
              <a:t>函数）的返回地址</a:t>
            </a:r>
          </a:p>
          <a:p>
            <a:r>
              <a:rPr lang="en-US" sz="1600" dirty="0" err="1"/>
              <a:t>lw</a:t>
            </a:r>
            <a:r>
              <a:rPr lang="en-US" sz="1600" dirty="0"/>
              <a:t>       $t4, 12($sp) 	# </a:t>
            </a:r>
            <a:r>
              <a:rPr lang="zh-CN" altLang="en-US" sz="1600" dirty="0"/>
              <a:t>在栈顶</a:t>
            </a:r>
            <a:r>
              <a:rPr lang="en-US" sz="1600" dirty="0"/>
              <a:t>+12</a:t>
            </a:r>
            <a:r>
              <a:rPr lang="zh-CN" altLang="en-US" sz="1600" dirty="0"/>
              <a:t>位置（</a:t>
            </a:r>
            <a:r>
              <a:rPr lang="en-US" sz="1600" dirty="0" err="1"/>
              <a:t>Mem</a:t>
            </a:r>
            <a:r>
              <a:rPr lang="en-US" sz="1600" dirty="0"/>
              <a:t>[Sp+12]</a:t>
            </a:r>
            <a:r>
              <a:rPr lang="zh-CN" altLang="en-US" sz="1600" dirty="0"/>
              <a:t>）取第</a:t>
            </a:r>
            <a:r>
              <a:rPr lang="en-US" sz="1600" dirty="0"/>
              <a:t>1</a:t>
            </a:r>
            <a:r>
              <a:rPr lang="zh-CN" altLang="en-US" sz="1600" dirty="0"/>
              <a:t>个返回参数（“</a:t>
            </a:r>
            <a:r>
              <a:rPr lang="en-US" sz="1600" dirty="0"/>
              <a:t>out</a:t>
            </a:r>
            <a:r>
              <a:rPr lang="zh-CN" altLang="en-US" sz="1600" dirty="0"/>
              <a:t>参数”）“</a:t>
            </a:r>
            <a:r>
              <a:rPr lang="en-US" sz="1600" dirty="0"/>
              <a:t>D</a:t>
            </a:r>
            <a:r>
              <a:rPr lang="zh-CN" altLang="en-US" sz="1600" dirty="0"/>
              <a:t>”</a:t>
            </a:r>
          </a:p>
          <a:p>
            <a:r>
              <a:rPr lang="en-US" sz="1600" dirty="0" err="1"/>
              <a:t>lw</a:t>
            </a:r>
            <a:r>
              <a:rPr lang="en-US" sz="1600" dirty="0"/>
              <a:t>       $t5, 16($sp) 	# </a:t>
            </a:r>
            <a:r>
              <a:rPr lang="zh-CN" altLang="en-US" sz="1600" dirty="0"/>
              <a:t>在栈顶</a:t>
            </a:r>
            <a:r>
              <a:rPr lang="en-US" sz="1600" dirty="0"/>
              <a:t>+16</a:t>
            </a:r>
            <a:r>
              <a:rPr lang="zh-CN" altLang="en-US" sz="1600" dirty="0"/>
              <a:t>位置（</a:t>
            </a:r>
            <a:r>
              <a:rPr lang="en-US" sz="1600" dirty="0" err="1"/>
              <a:t>Mem</a:t>
            </a:r>
            <a:r>
              <a:rPr lang="en-US" sz="1600" dirty="0"/>
              <a:t>[Sp+16]</a:t>
            </a:r>
            <a:r>
              <a:rPr lang="zh-CN" altLang="en-US" sz="1600" dirty="0"/>
              <a:t>）取第</a:t>
            </a:r>
            <a:r>
              <a:rPr lang="en-US" sz="1600" dirty="0"/>
              <a:t>2</a:t>
            </a:r>
            <a:r>
              <a:rPr lang="zh-CN" altLang="en-US" sz="1600" dirty="0"/>
              <a:t>个返回参数（“</a:t>
            </a:r>
            <a:r>
              <a:rPr lang="en-US" sz="1600" dirty="0"/>
              <a:t>out</a:t>
            </a:r>
            <a:r>
              <a:rPr lang="zh-CN" altLang="en-US" sz="1600" dirty="0"/>
              <a:t>参数”）“</a:t>
            </a:r>
            <a:r>
              <a:rPr lang="en-US" sz="1600" dirty="0"/>
              <a:t>E</a:t>
            </a:r>
            <a:r>
              <a:rPr lang="zh-CN" altLang="en-US" sz="1600" dirty="0"/>
              <a:t>”</a:t>
            </a:r>
          </a:p>
          <a:p>
            <a:r>
              <a:rPr lang="en-US" sz="1600" dirty="0" err="1"/>
              <a:t>addiu</a:t>
            </a:r>
            <a:r>
              <a:rPr lang="en-US" sz="1600" dirty="0"/>
              <a:t>  $sp, $sp, 24	# </a:t>
            </a:r>
            <a:r>
              <a:rPr lang="zh-CN" altLang="en-US" sz="1600" dirty="0"/>
              <a:t>释放栈空间</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85800"/>
            <a:ext cx="8229600" cy="914400"/>
          </a:xfrm>
        </p:spPr>
        <p:txBody>
          <a:bodyPr/>
          <a:lstStyle/>
          <a:p>
            <a:pPr eaLnBrk="1" hangingPunct="1"/>
            <a:r>
              <a:rPr kumimoji="1" lang="zh-CN" altLang="en-US" b="1" dirty="0">
                <a:latin typeface="Arial" charset="0"/>
                <a:ea typeface="宋体" pitchFamily="2" charset="-122"/>
              </a:rPr>
              <a:t>举例</a:t>
            </a:r>
            <a:endParaRPr lang="zh-CN" altLang="en-US" dirty="0"/>
          </a:p>
        </p:txBody>
      </p:sp>
      <p:sp>
        <p:nvSpPr>
          <p:cNvPr id="14339" name="Rectangle 3"/>
          <p:cNvSpPr>
            <a:spLocks noGrp="1" noChangeArrowheads="1"/>
          </p:cNvSpPr>
          <p:nvPr>
            <p:ph type="body" idx="1"/>
          </p:nvPr>
        </p:nvSpPr>
        <p:spPr>
          <a:xfrm>
            <a:off x="457200" y="1600200"/>
            <a:ext cx="8229600" cy="609600"/>
          </a:xfrm>
        </p:spPr>
        <p:txBody>
          <a:bodyPr/>
          <a:lstStyle/>
          <a:p>
            <a:r>
              <a:rPr lang="en-US" altLang="zh-CN" dirty="0"/>
              <a:t>JILL</a:t>
            </a:r>
            <a:r>
              <a:rPr lang="zh-CN" altLang="en-US" dirty="0"/>
              <a:t>函数有关的代码：</a:t>
            </a:r>
            <a:endParaRPr lang="zh-CN" altLang="en-US" sz="2800" dirty="0"/>
          </a:p>
          <a:p>
            <a:endParaRPr lang="zh-CN" altLang="en-US" dirty="0"/>
          </a:p>
        </p:txBody>
      </p:sp>
      <p:sp>
        <p:nvSpPr>
          <p:cNvPr id="5" name="TextBox 4"/>
          <p:cNvSpPr txBox="1"/>
          <p:nvPr/>
        </p:nvSpPr>
        <p:spPr>
          <a:xfrm>
            <a:off x="76200" y="2362200"/>
            <a:ext cx="9302547" cy="3970318"/>
          </a:xfrm>
          <a:prstGeom prst="rect">
            <a:avLst/>
          </a:prstGeom>
          <a:noFill/>
        </p:spPr>
        <p:txBody>
          <a:bodyPr wrap="none" rtlCol="0">
            <a:spAutoFit/>
          </a:bodyPr>
          <a:lstStyle/>
          <a:p>
            <a:r>
              <a:rPr lang="en-US" dirty="0"/>
              <a:t>JILL: </a:t>
            </a:r>
            <a:endParaRPr lang="zh-CN" altLang="en-US" dirty="0"/>
          </a:p>
          <a:p>
            <a:r>
              <a:rPr lang="en-US" dirty="0" err="1"/>
              <a:t>lw</a:t>
            </a:r>
            <a:r>
              <a:rPr lang="en-US" dirty="0"/>
              <a:t> 	$a0, 0($sp)	# </a:t>
            </a:r>
            <a:r>
              <a:rPr lang="zh-CN" altLang="en-US" dirty="0"/>
              <a:t>在栈顶位置（</a:t>
            </a:r>
            <a:r>
              <a:rPr lang="en-US" dirty="0" err="1"/>
              <a:t>Mem</a:t>
            </a:r>
            <a:r>
              <a:rPr lang="en-US" dirty="0"/>
              <a:t>[Sp]</a:t>
            </a:r>
            <a:r>
              <a:rPr lang="zh-CN" altLang="en-US" dirty="0"/>
              <a:t>）获得第</a:t>
            </a:r>
            <a:r>
              <a:rPr lang="en-US" dirty="0"/>
              <a:t>1</a:t>
            </a:r>
            <a:r>
              <a:rPr lang="zh-CN" altLang="en-US" dirty="0"/>
              <a:t>个参数“</a:t>
            </a:r>
            <a:r>
              <a:rPr lang="en-US" dirty="0"/>
              <a:t>A</a:t>
            </a:r>
            <a:r>
              <a:rPr lang="zh-CN" altLang="en-US" dirty="0"/>
              <a:t>”</a:t>
            </a:r>
          </a:p>
          <a:p>
            <a:r>
              <a:rPr lang="en-US" dirty="0" err="1"/>
              <a:t>lw</a:t>
            </a:r>
            <a:r>
              <a:rPr lang="en-US" dirty="0"/>
              <a:t> 	$a1, 4($sp) 	# </a:t>
            </a:r>
            <a:r>
              <a:rPr lang="zh-CN" altLang="en-US" dirty="0"/>
              <a:t>在栈顶</a:t>
            </a:r>
            <a:r>
              <a:rPr lang="en-US" dirty="0"/>
              <a:t>+4</a:t>
            </a:r>
            <a:r>
              <a:rPr lang="zh-CN" altLang="en-US" dirty="0"/>
              <a:t>位置（</a:t>
            </a:r>
            <a:r>
              <a:rPr lang="en-US" dirty="0" err="1"/>
              <a:t>Mem</a:t>
            </a:r>
            <a:r>
              <a:rPr lang="en-US" dirty="0"/>
              <a:t>[Sp+4]</a:t>
            </a:r>
            <a:r>
              <a:rPr lang="zh-CN" altLang="en-US" dirty="0"/>
              <a:t>）获得第</a:t>
            </a:r>
            <a:r>
              <a:rPr lang="en-US" dirty="0"/>
              <a:t>2</a:t>
            </a:r>
            <a:r>
              <a:rPr lang="zh-CN" altLang="en-US" dirty="0"/>
              <a:t>个参数“</a:t>
            </a:r>
            <a:r>
              <a:rPr lang="en-US" dirty="0"/>
              <a:t>B</a:t>
            </a:r>
            <a:r>
              <a:rPr lang="zh-CN" altLang="en-US" dirty="0"/>
              <a:t>”</a:t>
            </a:r>
          </a:p>
          <a:p>
            <a:r>
              <a:rPr lang="en-US" dirty="0" err="1"/>
              <a:t>lw</a:t>
            </a:r>
            <a:r>
              <a:rPr lang="en-US" dirty="0"/>
              <a:t> 	$a2, 8($sp) 	# </a:t>
            </a:r>
            <a:r>
              <a:rPr lang="zh-CN" altLang="en-US" dirty="0"/>
              <a:t>在栈顶</a:t>
            </a:r>
            <a:r>
              <a:rPr lang="en-US" dirty="0"/>
              <a:t>+8</a:t>
            </a:r>
            <a:r>
              <a:rPr lang="zh-CN" altLang="en-US" dirty="0"/>
              <a:t>位置（</a:t>
            </a:r>
            <a:r>
              <a:rPr lang="en-US" dirty="0" err="1"/>
              <a:t>Mem</a:t>
            </a:r>
            <a:r>
              <a:rPr lang="en-US" dirty="0"/>
              <a:t>[Sp+8]</a:t>
            </a:r>
            <a:r>
              <a:rPr lang="zh-CN" altLang="en-US" dirty="0"/>
              <a:t>）获得第</a:t>
            </a:r>
            <a:r>
              <a:rPr lang="en-US" dirty="0"/>
              <a:t>3</a:t>
            </a:r>
            <a:r>
              <a:rPr lang="zh-CN" altLang="en-US" dirty="0"/>
              <a:t>个参数“</a:t>
            </a:r>
            <a:r>
              <a:rPr lang="en-US" dirty="0"/>
              <a:t>C</a:t>
            </a:r>
            <a:r>
              <a:rPr lang="zh-CN" altLang="en-US" dirty="0"/>
              <a:t>”</a:t>
            </a:r>
          </a:p>
          <a:p>
            <a:r>
              <a:rPr lang="zh-CN" altLang="en-US" dirty="0"/>
              <a:t>在函数“</a:t>
            </a:r>
            <a:r>
              <a:rPr lang="en-US" dirty="0"/>
              <a:t>JILL</a:t>
            </a:r>
            <a:r>
              <a:rPr lang="zh-CN" altLang="en-US" dirty="0"/>
              <a:t>”中的最后几条指令实现返回参数</a:t>
            </a:r>
            <a:r>
              <a:rPr lang="en-US" dirty="0"/>
              <a:t>D</a:t>
            </a:r>
            <a:r>
              <a:rPr lang="zh-CN" altLang="en-US" dirty="0"/>
              <a:t>和</a:t>
            </a:r>
            <a:r>
              <a:rPr lang="en-US" dirty="0"/>
              <a:t>E</a:t>
            </a:r>
            <a:r>
              <a:rPr lang="zh-CN" altLang="en-US" dirty="0"/>
              <a:t>：</a:t>
            </a:r>
            <a:endParaRPr lang="en-US" altLang="zh-CN" dirty="0"/>
          </a:p>
          <a:p>
            <a:pPr lvl="2"/>
            <a:r>
              <a:rPr lang="en-US" altLang="zh-CN" sz="1800" dirty="0" err="1"/>
              <a:t>addiu</a:t>
            </a:r>
            <a:r>
              <a:rPr lang="en-US" altLang="zh-CN" sz="1800" dirty="0"/>
              <a:t> $</a:t>
            </a:r>
            <a:r>
              <a:rPr lang="en-US" altLang="zh-CN" sz="1800" dirty="0" err="1"/>
              <a:t>sp</a:t>
            </a:r>
            <a:r>
              <a:rPr lang="en-US" altLang="zh-CN" sz="1800" dirty="0"/>
              <a:t>, $</a:t>
            </a:r>
            <a:r>
              <a:rPr lang="en-US" altLang="zh-CN" sz="1800" dirty="0" err="1"/>
              <a:t>sp</a:t>
            </a:r>
            <a:r>
              <a:rPr lang="en-US" altLang="zh-CN" sz="1800" dirty="0"/>
              <a:t>, -16</a:t>
            </a:r>
            <a:r>
              <a:rPr lang="zh-CN" altLang="en-US" sz="1800" dirty="0"/>
              <a:t>	</a:t>
            </a:r>
            <a:r>
              <a:rPr lang="en-US" altLang="zh-CN" sz="1800" dirty="0"/>
              <a:t>#</a:t>
            </a:r>
            <a:r>
              <a:rPr lang="zh-CN" altLang="en-US" sz="1800" dirty="0"/>
              <a:t> 在栈中为临时数组分配存储空间</a:t>
            </a:r>
          </a:p>
          <a:p>
            <a:pPr lvl="2"/>
            <a:r>
              <a:rPr lang="en-US" altLang="zh-CN" sz="1800" dirty="0"/>
              <a:t>move $t0, $</a:t>
            </a:r>
            <a:r>
              <a:rPr lang="en-US" altLang="zh-CN" sz="1800" dirty="0" err="1"/>
              <a:t>sp</a:t>
            </a:r>
            <a:r>
              <a:rPr lang="en-US" altLang="zh-CN" sz="1800" dirty="0"/>
              <a:t> </a:t>
            </a:r>
            <a:r>
              <a:rPr lang="zh-CN" altLang="en-US" sz="1800" dirty="0"/>
              <a:t>	 </a:t>
            </a:r>
            <a:r>
              <a:rPr lang="en-US" altLang="zh-CN" sz="1800" dirty="0"/>
              <a:t>	# </a:t>
            </a:r>
            <a:r>
              <a:rPr lang="zh-CN" altLang="en-US" sz="1800" dirty="0"/>
              <a:t>初始化指向该数组的指针</a:t>
            </a:r>
            <a:r>
              <a:rPr lang="en-US" altLang="zh-CN" sz="1800" dirty="0"/>
              <a:t>t0</a:t>
            </a:r>
          </a:p>
          <a:p>
            <a:r>
              <a:rPr lang="en-US" altLang="zh-CN" dirty="0"/>
              <a:t>…</a:t>
            </a:r>
          </a:p>
          <a:p>
            <a:r>
              <a:rPr lang="en-US" altLang="zh-CN" sz="1800" dirty="0"/>
              <a:t>	</a:t>
            </a:r>
            <a:r>
              <a:rPr lang="en-US" altLang="zh-CN" sz="1800" dirty="0" err="1"/>
              <a:t>addiu</a:t>
            </a:r>
            <a:r>
              <a:rPr lang="en-US" altLang="zh-CN" sz="1800" dirty="0"/>
              <a:t> $</a:t>
            </a:r>
            <a:r>
              <a:rPr lang="en-US" altLang="zh-CN" sz="1800" dirty="0" err="1"/>
              <a:t>sp</a:t>
            </a:r>
            <a:r>
              <a:rPr lang="en-US" altLang="zh-CN" sz="1800" dirty="0"/>
              <a:t>, $</a:t>
            </a:r>
            <a:r>
              <a:rPr lang="en-US" altLang="zh-CN" sz="1800" dirty="0" err="1"/>
              <a:t>sp</a:t>
            </a:r>
            <a:r>
              <a:rPr lang="en-US" altLang="zh-CN" sz="1800" dirty="0"/>
              <a:t>, 16</a:t>
            </a:r>
            <a:r>
              <a:rPr lang="zh-CN" altLang="en-US" sz="1800" dirty="0"/>
              <a:t>	 </a:t>
            </a:r>
            <a:r>
              <a:rPr lang="en-US" altLang="zh-CN" sz="1800" dirty="0"/>
              <a:t># </a:t>
            </a:r>
            <a:r>
              <a:rPr lang="zh-CN" altLang="en-US" sz="1800" dirty="0"/>
              <a:t>释放临时数组在栈中占用的存储空间</a:t>
            </a:r>
            <a:endParaRPr lang="zh-CN" altLang="en-US" dirty="0"/>
          </a:p>
          <a:p>
            <a:r>
              <a:rPr lang="en-US" dirty="0"/>
              <a:t>	</a:t>
            </a:r>
            <a:r>
              <a:rPr lang="en-US" dirty="0" err="1"/>
              <a:t>sw</a:t>
            </a:r>
            <a:r>
              <a:rPr lang="en-US" dirty="0"/>
              <a:t>  $v0, 12($sp)  	# </a:t>
            </a:r>
            <a:r>
              <a:rPr lang="zh-CN" altLang="en-US" dirty="0"/>
              <a:t>在栈顶</a:t>
            </a:r>
            <a:r>
              <a:rPr lang="en-US" dirty="0"/>
              <a:t>+12</a:t>
            </a:r>
            <a:r>
              <a:rPr lang="zh-CN" altLang="en-US" dirty="0"/>
              <a:t>处（</a:t>
            </a:r>
            <a:r>
              <a:rPr lang="en-US" dirty="0" err="1"/>
              <a:t>Mem</a:t>
            </a:r>
            <a:r>
              <a:rPr lang="en-US" dirty="0"/>
              <a:t>[Sp+12]</a:t>
            </a:r>
            <a:r>
              <a:rPr lang="zh-CN" altLang="en-US" dirty="0"/>
              <a:t>），存放第</a:t>
            </a:r>
            <a:r>
              <a:rPr lang="en-US" dirty="0"/>
              <a:t>1</a:t>
            </a:r>
            <a:r>
              <a:rPr lang="zh-CN" altLang="en-US" dirty="0"/>
              <a:t>个返回的参数“</a:t>
            </a:r>
            <a:r>
              <a:rPr lang="en-US" dirty="0"/>
              <a:t>D</a:t>
            </a:r>
            <a:r>
              <a:rPr lang="zh-CN" altLang="en-US" dirty="0"/>
              <a:t>”</a:t>
            </a:r>
          </a:p>
          <a:p>
            <a:r>
              <a:rPr lang="en-US" dirty="0" err="1"/>
              <a:t>sw</a:t>
            </a:r>
            <a:r>
              <a:rPr lang="en-US" dirty="0"/>
              <a:t> 	$v1, 16($sp)	# </a:t>
            </a:r>
            <a:r>
              <a:rPr lang="zh-CN" altLang="en-US" dirty="0"/>
              <a:t>在栈顶</a:t>
            </a:r>
            <a:r>
              <a:rPr lang="en-US" dirty="0"/>
              <a:t>+16</a:t>
            </a:r>
            <a:r>
              <a:rPr lang="zh-CN" altLang="en-US" dirty="0"/>
              <a:t>处（</a:t>
            </a:r>
            <a:r>
              <a:rPr lang="en-US" dirty="0" err="1"/>
              <a:t>Mem</a:t>
            </a:r>
            <a:r>
              <a:rPr lang="en-US" dirty="0"/>
              <a:t>[Sp+16]</a:t>
            </a:r>
            <a:r>
              <a:rPr lang="zh-CN" altLang="en-US" dirty="0"/>
              <a:t>），存放第</a:t>
            </a:r>
            <a:r>
              <a:rPr lang="en-US" dirty="0"/>
              <a:t>2</a:t>
            </a:r>
            <a:r>
              <a:rPr lang="zh-CN" altLang="en-US" dirty="0"/>
              <a:t>个返回的参数“</a:t>
            </a:r>
            <a:r>
              <a:rPr lang="en-US" dirty="0"/>
              <a:t>E</a:t>
            </a:r>
            <a:r>
              <a:rPr lang="zh-CN" altLang="en-US" dirty="0"/>
              <a:t>”</a:t>
            </a:r>
          </a:p>
          <a:p>
            <a:r>
              <a:rPr lang="en-US" dirty="0" err="1"/>
              <a:t>jr</a:t>
            </a:r>
            <a:r>
              <a:rPr lang="en-US" dirty="0"/>
              <a:t>  	$</a:t>
            </a:r>
            <a:r>
              <a:rPr lang="en-US" dirty="0" err="1"/>
              <a:t>ra</a:t>
            </a:r>
            <a:r>
              <a:rPr lang="en-US" dirty="0"/>
              <a:t>		# </a:t>
            </a:r>
            <a:r>
              <a:rPr lang="zh-CN" altLang="en-US" dirty="0"/>
              <a:t>返回到函数“</a:t>
            </a:r>
            <a:r>
              <a:rPr lang="en-US" dirty="0"/>
              <a:t>JACK</a:t>
            </a:r>
            <a:r>
              <a:rPr lang="zh-CN" altLang="en-US" dirty="0"/>
              <a:t>”中继续执行</a:t>
            </a:r>
          </a:p>
          <a:p>
            <a:r>
              <a:rPr lang="en-US" dirty="0"/>
              <a:t> </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对临时寄存器（</a:t>
            </a:r>
            <a:r>
              <a:rPr lang="en-US" altLang="zh-CN" b="1" dirty="0"/>
              <a:t>$</a:t>
            </a:r>
            <a:r>
              <a:rPr lang="en-US" altLang="zh-CN" b="1" dirty="0" err="1"/>
              <a:t>tx</a:t>
            </a:r>
            <a:r>
              <a:rPr lang="zh-CN" altLang="en-US" b="1" dirty="0"/>
              <a:t>）保护</a:t>
            </a:r>
          </a:p>
        </p:txBody>
      </p:sp>
      <p:sp>
        <p:nvSpPr>
          <p:cNvPr id="3" name="内容占位符 2"/>
          <p:cNvSpPr>
            <a:spLocks noGrp="1"/>
          </p:cNvSpPr>
          <p:nvPr>
            <p:ph idx="1"/>
          </p:nvPr>
        </p:nvSpPr>
        <p:spPr>
          <a:xfrm>
            <a:off x="457200" y="1524000"/>
            <a:ext cx="8229600" cy="4953000"/>
          </a:xfrm>
        </p:spPr>
        <p:txBody>
          <a:bodyPr/>
          <a:lstStyle/>
          <a:p>
            <a:r>
              <a:rPr lang="zh-CN" altLang="en-US" sz="2800" dirty="0"/>
              <a:t>假设在函数“</a:t>
            </a:r>
            <a:r>
              <a:rPr lang="en-US" altLang="zh-CN" sz="2800" dirty="0"/>
              <a:t>JACK”</a:t>
            </a:r>
            <a:r>
              <a:rPr lang="zh-CN" altLang="en-US" sz="2800" dirty="0"/>
              <a:t>中使用寄存器</a:t>
            </a:r>
            <a:r>
              <a:rPr lang="en-US" altLang="zh-CN" sz="2800" dirty="0"/>
              <a:t>$t6</a:t>
            </a:r>
            <a:r>
              <a:rPr lang="zh-CN" altLang="en-US" sz="2800" dirty="0"/>
              <a:t>和</a:t>
            </a:r>
            <a:r>
              <a:rPr lang="en-US" altLang="zh-CN" sz="2800" dirty="0"/>
              <a:t>$t7</a:t>
            </a:r>
            <a:r>
              <a:rPr lang="zh-CN" altLang="en-US" sz="2800" dirty="0"/>
              <a:t>存放中间（临时）结果，而且要求这两个寄存器存放的内容在调用函数“</a:t>
            </a:r>
            <a:r>
              <a:rPr lang="en-US" altLang="zh-CN" sz="2800" dirty="0"/>
              <a:t>JILL”</a:t>
            </a:r>
            <a:r>
              <a:rPr lang="zh-CN" altLang="en-US" sz="2800" dirty="0"/>
              <a:t>执行完毕后，仍保持原存放的数值不变。确保这些寄存器中存放的原有值（函数“</a:t>
            </a:r>
            <a:r>
              <a:rPr lang="en-US" altLang="zh-CN" sz="2800" dirty="0"/>
              <a:t>JACK”</a:t>
            </a:r>
            <a:r>
              <a:rPr lang="zh-CN" altLang="en-US" sz="2800" dirty="0"/>
              <a:t>的中间（临时）结果）不被破坏的唯一方法是：需要在调用函数“</a:t>
            </a:r>
            <a:r>
              <a:rPr lang="en-US" altLang="zh-CN" sz="2800" dirty="0"/>
              <a:t>JILL”</a:t>
            </a:r>
            <a:r>
              <a:rPr lang="zh-CN" altLang="en-US" sz="2800" dirty="0"/>
              <a:t>之前将它们保存在栈中，并且在函数“</a:t>
            </a:r>
            <a:r>
              <a:rPr lang="en-US" altLang="zh-CN" sz="2800" dirty="0"/>
              <a:t>JILL”</a:t>
            </a:r>
            <a:r>
              <a:rPr lang="zh-CN" altLang="en-US" sz="2800" dirty="0"/>
              <a:t>执行结束返回到函数“</a:t>
            </a:r>
            <a:r>
              <a:rPr lang="en-US" altLang="zh-CN" sz="2800" dirty="0"/>
              <a:t>JACK”</a:t>
            </a:r>
            <a:r>
              <a:rPr lang="zh-CN" altLang="en-US" sz="2800" dirty="0"/>
              <a:t>之后，恢复这两个寄存器原来存放的值。</a:t>
            </a:r>
            <a:endParaRPr lang="en-US" altLang="zh-CN" sz="2800" dirty="0"/>
          </a:p>
          <a:p>
            <a:r>
              <a:rPr lang="zh-CN" altLang="en-US" sz="2800" dirty="0"/>
              <a:t>叶子函数不需要保护临时寄存器</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举例</a:t>
            </a:r>
            <a:endParaRPr kumimoji="1" lang="zh-CN" altLang="en-US" b="1" dirty="0"/>
          </a:p>
        </p:txBody>
      </p:sp>
      <p:sp>
        <p:nvSpPr>
          <p:cNvPr id="3" name="内容占位符 2"/>
          <p:cNvSpPr>
            <a:spLocks noGrp="1"/>
          </p:cNvSpPr>
          <p:nvPr>
            <p:ph idx="1"/>
          </p:nvPr>
        </p:nvSpPr>
        <p:spPr>
          <a:xfrm>
            <a:off x="533400" y="1600200"/>
            <a:ext cx="8229600" cy="685800"/>
          </a:xfrm>
        </p:spPr>
        <p:txBody>
          <a:bodyPr/>
          <a:lstStyle/>
          <a:p>
            <a:r>
              <a:rPr lang="en-US" altLang="zh-CN" sz="2800" dirty="0"/>
              <a:t>JACK</a:t>
            </a:r>
            <a:r>
              <a:rPr lang="zh-CN" altLang="en-US" sz="2800" dirty="0"/>
              <a:t>函数相关代码</a:t>
            </a:r>
            <a:r>
              <a:rPr lang="en-US" altLang="zh-CN" sz="2800" dirty="0"/>
              <a:t>:</a:t>
            </a:r>
          </a:p>
        </p:txBody>
      </p:sp>
      <p:sp>
        <p:nvSpPr>
          <p:cNvPr id="5" name="TextBox 4"/>
          <p:cNvSpPr txBox="1"/>
          <p:nvPr/>
        </p:nvSpPr>
        <p:spPr>
          <a:xfrm>
            <a:off x="76200" y="2209800"/>
            <a:ext cx="9629559" cy="4247317"/>
          </a:xfrm>
          <a:prstGeom prst="rect">
            <a:avLst/>
          </a:prstGeom>
          <a:noFill/>
        </p:spPr>
        <p:txBody>
          <a:bodyPr wrap="none" rtlCol="0">
            <a:spAutoFit/>
          </a:bodyPr>
          <a:lstStyle/>
          <a:p>
            <a:r>
              <a:rPr lang="en-US" dirty="0" err="1"/>
              <a:t>addiu</a:t>
            </a:r>
            <a:r>
              <a:rPr lang="en-US" dirty="0"/>
              <a:t>      $sp, $sp, -32	# </a:t>
            </a:r>
            <a:r>
              <a:rPr lang="zh-CN" altLang="en-US" dirty="0"/>
              <a:t>考虑到需要保存临时寄存器，在栈中分配了多一些空间</a:t>
            </a:r>
          </a:p>
          <a:p>
            <a:r>
              <a:rPr lang="en-US" dirty="0" err="1"/>
              <a:t>sw</a:t>
            </a:r>
            <a:r>
              <a:rPr lang="en-US" dirty="0"/>
              <a:t> 	$t1, 0($sp)	# </a:t>
            </a:r>
            <a:r>
              <a:rPr lang="zh-CN" altLang="en-US" dirty="0"/>
              <a:t>将第</a:t>
            </a:r>
            <a:r>
              <a:rPr lang="en-US" dirty="0"/>
              <a:t>1</a:t>
            </a:r>
            <a:r>
              <a:rPr lang="zh-CN" altLang="en-US" dirty="0"/>
              <a:t>个实参数“</a:t>
            </a:r>
            <a:r>
              <a:rPr lang="en-US" dirty="0"/>
              <a:t>A</a:t>
            </a:r>
            <a:r>
              <a:rPr lang="zh-CN" altLang="en-US" dirty="0"/>
              <a:t>”存入栈，即栈顶位置（</a:t>
            </a:r>
            <a:r>
              <a:rPr lang="en-US" dirty="0" err="1"/>
              <a:t>Mem</a:t>
            </a:r>
            <a:r>
              <a:rPr lang="en-US" dirty="0"/>
              <a:t>[Sp]</a:t>
            </a:r>
            <a:r>
              <a:rPr lang="zh-CN" altLang="en-US" dirty="0"/>
              <a:t>）</a:t>
            </a:r>
          </a:p>
          <a:p>
            <a:r>
              <a:rPr lang="en-US" dirty="0" err="1"/>
              <a:t>sw</a:t>
            </a:r>
            <a:r>
              <a:rPr lang="en-US" dirty="0"/>
              <a:t> 	$t2, 4($sp) 	# </a:t>
            </a:r>
            <a:r>
              <a:rPr lang="zh-CN" altLang="en-US" dirty="0"/>
              <a:t>将第</a:t>
            </a:r>
            <a:r>
              <a:rPr lang="en-US" dirty="0"/>
              <a:t>2</a:t>
            </a:r>
            <a:r>
              <a:rPr lang="zh-CN" altLang="en-US" dirty="0"/>
              <a:t>个实参数“</a:t>
            </a:r>
            <a:r>
              <a:rPr lang="en-US" dirty="0"/>
              <a:t>B</a:t>
            </a:r>
            <a:r>
              <a:rPr lang="zh-CN" altLang="en-US" dirty="0"/>
              <a:t>”存入栈，即栈顶</a:t>
            </a:r>
            <a:r>
              <a:rPr lang="en-US" dirty="0"/>
              <a:t>+4</a:t>
            </a:r>
            <a:r>
              <a:rPr lang="zh-CN" altLang="en-US" dirty="0"/>
              <a:t>位置（</a:t>
            </a:r>
            <a:r>
              <a:rPr lang="en-US" dirty="0" err="1"/>
              <a:t>Mem</a:t>
            </a:r>
            <a:r>
              <a:rPr lang="en-US" dirty="0"/>
              <a:t>[Sp+4]</a:t>
            </a:r>
            <a:r>
              <a:rPr lang="zh-CN" altLang="en-US" dirty="0"/>
              <a:t>）</a:t>
            </a:r>
          </a:p>
          <a:p>
            <a:r>
              <a:rPr lang="en-US" dirty="0" err="1"/>
              <a:t>sw</a:t>
            </a:r>
            <a:r>
              <a:rPr lang="en-US" dirty="0"/>
              <a:t> 	$t3, 8($sp)	# </a:t>
            </a:r>
            <a:r>
              <a:rPr lang="zh-CN" altLang="en-US" dirty="0"/>
              <a:t>将第</a:t>
            </a:r>
            <a:r>
              <a:rPr lang="en-US" dirty="0"/>
              <a:t>3</a:t>
            </a:r>
            <a:r>
              <a:rPr lang="zh-CN" altLang="en-US" dirty="0"/>
              <a:t>个实参数“</a:t>
            </a:r>
            <a:r>
              <a:rPr lang="en-US" dirty="0"/>
              <a:t>C</a:t>
            </a:r>
            <a:r>
              <a:rPr lang="zh-CN" altLang="en-US" dirty="0"/>
              <a:t>”存入栈，即栈顶</a:t>
            </a:r>
            <a:r>
              <a:rPr lang="en-US" dirty="0"/>
              <a:t>+8</a:t>
            </a:r>
            <a:r>
              <a:rPr lang="zh-CN" altLang="en-US" dirty="0"/>
              <a:t>位置（</a:t>
            </a:r>
            <a:r>
              <a:rPr lang="en-US" dirty="0" err="1"/>
              <a:t>Mem</a:t>
            </a:r>
            <a:r>
              <a:rPr lang="en-US" dirty="0"/>
              <a:t>[Sp+8]</a:t>
            </a:r>
            <a:r>
              <a:rPr lang="zh-CN" altLang="en-US" dirty="0"/>
              <a:t>）</a:t>
            </a:r>
          </a:p>
          <a:p>
            <a:r>
              <a:rPr lang="en-US" dirty="0" err="1"/>
              <a:t>sw</a:t>
            </a:r>
            <a:r>
              <a:rPr lang="en-US" dirty="0"/>
              <a:t> 	$</a:t>
            </a:r>
            <a:r>
              <a:rPr lang="en-US" dirty="0" err="1"/>
              <a:t>ra</a:t>
            </a:r>
            <a:r>
              <a:rPr lang="en-US" dirty="0"/>
              <a:t>, 20($sp) 	# </a:t>
            </a:r>
            <a:r>
              <a:rPr lang="zh-CN" altLang="en-US" dirty="0"/>
              <a:t>将返回地址保存在栈顶</a:t>
            </a:r>
            <a:r>
              <a:rPr lang="en-US" dirty="0"/>
              <a:t>+20</a:t>
            </a:r>
            <a:r>
              <a:rPr lang="zh-CN" altLang="en-US" dirty="0"/>
              <a:t>处，（</a:t>
            </a:r>
            <a:r>
              <a:rPr lang="en-US" dirty="0" err="1"/>
              <a:t>Mem</a:t>
            </a:r>
            <a:r>
              <a:rPr lang="en-US" dirty="0"/>
              <a:t>[Sp+20]</a:t>
            </a:r>
            <a:r>
              <a:rPr lang="zh-CN" altLang="en-US" dirty="0"/>
              <a:t>）</a:t>
            </a:r>
          </a:p>
          <a:p>
            <a:r>
              <a:rPr lang="en-US" dirty="0" err="1"/>
              <a:t>sw</a:t>
            </a:r>
            <a:r>
              <a:rPr lang="en-US" dirty="0"/>
              <a:t> 	$t6, 24($sp) 	# </a:t>
            </a:r>
            <a:r>
              <a:rPr lang="zh-CN" altLang="en-US" dirty="0"/>
              <a:t>将寄存器</a:t>
            </a:r>
            <a:r>
              <a:rPr lang="en-US" dirty="0"/>
              <a:t>$t6</a:t>
            </a:r>
            <a:r>
              <a:rPr lang="zh-CN" altLang="en-US" dirty="0"/>
              <a:t>中存放的内容保存在栈顶</a:t>
            </a:r>
            <a:r>
              <a:rPr lang="en-US" dirty="0"/>
              <a:t>+24</a:t>
            </a:r>
            <a:r>
              <a:rPr lang="zh-CN" altLang="en-US" dirty="0"/>
              <a:t>处（</a:t>
            </a:r>
            <a:r>
              <a:rPr lang="en-US" dirty="0" err="1"/>
              <a:t>Mem</a:t>
            </a:r>
            <a:r>
              <a:rPr lang="en-US" dirty="0"/>
              <a:t>[Sp+24]</a:t>
            </a:r>
            <a:r>
              <a:rPr lang="zh-CN" altLang="en-US" dirty="0"/>
              <a:t>）</a:t>
            </a:r>
          </a:p>
          <a:p>
            <a:r>
              <a:rPr lang="en-US" dirty="0" err="1"/>
              <a:t>sw</a:t>
            </a:r>
            <a:r>
              <a:rPr lang="en-US" dirty="0"/>
              <a:t> 	$t7, 28($sp) 	# </a:t>
            </a:r>
            <a:r>
              <a:rPr lang="zh-CN" altLang="en-US" dirty="0"/>
              <a:t>将寄存器</a:t>
            </a:r>
            <a:r>
              <a:rPr lang="en-US" dirty="0"/>
              <a:t>$t7</a:t>
            </a:r>
            <a:r>
              <a:rPr lang="zh-CN" altLang="en-US" dirty="0"/>
              <a:t>中存放的内容保存在栈顶</a:t>
            </a:r>
            <a:r>
              <a:rPr lang="en-US" dirty="0"/>
              <a:t>+28</a:t>
            </a:r>
            <a:r>
              <a:rPr lang="zh-CN" altLang="en-US" dirty="0"/>
              <a:t>处（</a:t>
            </a:r>
            <a:r>
              <a:rPr lang="en-US" dirty="0" err="1"/>
              <a:t>Mem</a:t>
            </a:r>
            <a:r>
              <a:rPr lang="en-US" dirty="0"/>
              <a:t>[Sp+28]</a:t>
            </a:r>
            <a:r>
              <a:rPr lang="zh-CN" altLang="en-US" dirty="0"/>
              <a:t>）</a:t>
            </a:r>
          </a:p>
          <a:p>
            <a:r>
              <a:rPr lang="en-US" dirty="0" err="1"/>
              <a:t>jal</a:t>
            </a:r>
            <a:r>
              <a:rPr lang="en-US" dirty="0"/>
              <a:t>	JILL 		# </a:t>
            </a:r>
            <a:r>
              <a:rPr lang="zh-CN" altLang="en-US" dirty="0"/>
              <a:t>调用函数</a:t>
            </a:r>
            <a:r>
              <a:rPr lang="en-US" dirty="0"/>
              <a:t>JILL</a:t>
            </a:r>
            <a:endParaRPr lang="zh-CN" altLang="en-US" dirty="0"/>
          </a:p>
          <a:p>
            <a:r>
              <a:rPr lang="en-US" dirty="0" err="1"/>
              <a:t>lw</a:t>
            </a:r>
            <a:r>
              <a:rPr lang="en-US" dirty="0"/>
              <a:t> 	$t6, 24($sp)	# </a:t>
            </a:r>
            <a:r>
              <a:rPr lang="zh-CN" altLang="en-US" dirty="0"/>
              <a:t>恢复寄存器</a:t>
            </a:r>
            <a:r>
              <a:rPr lang="en-US" dirty="0"/>
              <a:t>$t6</a:t>
            </a:r>
            <a:r>
              <a:rPr lang="zh-CN" altLang="en-US" dirty="0"/>
              <a:t>原有内容</a:t>
            </a:r>
          </a:p>
          <a:p>
            <a:r>
              <a:rPr lang="en-US" dirty="0" err="1"/>
              <a:t>lw</a:t>
            </a:r>
            <a:r>
              <a:rPr lang="en-US" dirty="0"/>
              <a:t>	$t7, 28($sp) 	# </a:t>
            </a:r>
            <a:r>
              <a:rPr lang="zh-CN" altLang="en-US" dirty="0"/>
              <a:t>恢复寄存器</a:t>
            </a:r>
            <a:r>
              <a:rPr lang="en-US" dirty="0"/>
              <a:t>$t7</a:t>
            </a:r>
            <a:r>
              <a:rPr lang="zh-CN" altLang="en-US" dirty="0"/>
              <a:t>原有内容</a:t>
            </a:r>
          </a:p>
          <a:p>
            <a:r>
              <a:rPr lang="en-US" dirty="0" err="1"/>
              <a:t>lw</a:t>
            </a:r>
            <a:r>
              <a:rPr lang="en-US" dirty="0"/>
              <a:t> 	$</a:t>
            </a:r>
            <a:r>
              <a:rPr lang="en-US" dirty="0" err="1"/>
              <a:t>ra</a:t>
            </a:r>
            <a:r>
              <a:rPr lang="en-US" dirty="0"/>
              <a:t>, 20($sp) 	# </a:t>
            </a:r>
            <a:r>
              <a:rPr lang="zh-CN" altLang="en-US" dirty="0"/>
              <a:t>取回返回到主程序（</a:t>
            </a:r>
            <a:r>
              <a:rPr lang="en-US" dirty="0"/>
              <a:t>main</a:t>
            </a:r>
            <a:r>
              <a:rPr lang="zh-CN" altLang="en-US" dirty="0"/>
              <a:t>函数）的返回地址</a:t>
            </a:r>
          </a:p>
          <a:p>
            <a:r>
              <a:rPr lang="en-US" dirty="0" err="1"/>
              <a:t>lw</a:t>
            </a:r>
            <a:r>
              <a:rPr lang="en-US" dirty="0"/>
              <a:t> 	$t4, 12($sp) 	# </a:t>
            </a:r>
            <a:r>
              <a:rPr lang="zh-CN" altLang="en-US" dirty="0"/>
              <a:t>在栈顶</a:t>
            </a:r>
            <a:r>
              <a:rPr lang="en-US" dirty="0"/>
              <a:t>+12</a:t>
            </a:r>
            <a:r>
              <a:rPr lang="zh-CN" altLang="en-US" dirty="0"/>
              <a:t>位置（</a:t>
            </a:r>
            <a:r>
              <a:rPr lang="en-US" dirty="0" err="1"/>
              <a:t>Mem</a:t>
            </a:r>
            <a:r>
              <a:rPr lang="en-US" dirty="0"/>
              <a:t>[Sp+12]</a:t>
            </a:r>
            <a:r>
              <a:rPr lang="zh-CN" altLang="en-US" dirty="0"/>
              <a:t>）取第</a:t>
            </a:r>
            <a:r>
              <a:rPr lang="en-US" dirty="0"/>
              <a:t>1</a:t>
            </a:r>
            <a:r>
              <a:rPr lang="zh-CN" altLang="en-US" dirty="0"/>
              <a:t>个返回参数“</a:t>
            </a:r>
            <a:r>
              <a:rPr lang="en-US" dirty="0"/>
              <a:t>D</a:t>
            </a:r>
            <a:r>
              <a:rPr lang="zh-CN" altLang="en-US" dirty="0"/>
              <a:t>”</a:t>
            </a:r>
          </a:p>
          <a:p>
            <a:r>
              <a:rPr lang="en-US" dirty="0" err="1"/>
              <a:t>lw</a:t>
            </a:r>
            <a:r>
              <a:rPr lang="en-US" dirty="0"/>
              <a:t> 	$t5, 16($sp)	# </a:t>
            </a:r>
            <a:r>
              <a:rPr lang="zh-CN" altLang="en-US" dirty="0"/>
              <a:t>在栈顶</a:t>
            </a:r>
            <a:r>
              <a:rPr lang="en-US" dirty="0"/>
              <a:t>+16</a:t>
            </a:r>
            <a:r>
              <a:rPr lang="zh-CN" altLang="en-US" dirty="0"/>
              <a:t>位置（</a:t>
            </a:r>
            <a:r>
              <a:rPr lang="en-US" dirty="0" err="1"/>
              <a:t>Mem</a:t>
            </a:r>
            <a:r>
              <a:rPr lang="en-US" dirty="0"/>
              <a:t>[Sp+16]</a:t>
            </a:r>
            <a:r>
              <a:rPr lang="zh-CN" altLang="en-US" dirty="0"/>
              <a:t>）取第</a:t>
            </a:r>
            <a:r>
              <a:rPr lang="en-US" dirty="0"/>
              <a:t>2</a:t>
            </a:r>
            <a:r>
              <a:rPr lang="zh-CN" altLang="en-US" dirty="0"/>
              <a:t>个返回参数“</a:t>
            </a:r>
            <a:r>
              <a:rPr lang="en-US" dirty="0"/>
              <a:t>E</a:t>
            </a:r>
            <a:r>
              <a:rPr lang="zh-CN" altLang="en-US" dirty="0"/>
              <a:t>”</a:t>
            </a:r>
          </a:p>
          <a:p>
            <a:r>
              <a:rPr lang="en-US" dirty="0" err="1"/>
              <a:t>addiu</a:t>
            </a:r>
            <a:r>
              <a:rPr lang="en-US" dirty="0"/>
              <a:t>     $sp, $sp, 32 	# </a:t>
            </a:r>
            <a:r>
              <a:rPr lang="zh-CN" altLang="en-US" dirty="0"/>
              <a:t>释放栈空间</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t>举例：</a:t>
            </a:r>
            <a:r>
              <a:rPr lang="zh-CN" altLang="en-US" sz="2800" dirty="0"/>
              <a:t>输出一个字符串中含有元音字符的数目</a:t>
            </a:r>
            <a:endParaRPr lang="zh-CN" altLang="en-US" sz="2800" b="1" dirty="0"/>
          </a:p>
        </p:txBody>
      </p:sp>
      <p:sp>
        <p:nvSpPr>
          <p:cNvPr id="5" name="TextBox 4"/>
          <p:cNvSpPr txBox="1"/>
          <p:nvPr/>
        </p:nvSpPr>
        <p:spPr>
          <a:xfrm>
            <a:off x="152400" y="1524000"/>
            <a:ext cx="8392041" cy="4524315"/>
          </a:xfrm>
          <a:prstGeom prst="rect">
            <a:avLst/>
          </a:prstGeom>
          <a:noFill/>
        </p:spPr>
        <p:txBody>
          <a:bodyPr wrap="none" rtlCol="0">
            <a:spAutoFit/>
          </a:bodyPr>
          <a:lstStyle/>
          <a:p>
            <a:r>
              <a:rPr lang="en-US" dirty="0"/>
              <a:t>################################################################</a:t>
            </a:r>
            <a:endParaRPr lang="zh-CN" altLang="en-US" dirty="0"/>
          </a:p>
          <a:p>
            <a:r>
              <a:rPr lang="en-US" dirty="0"/>
              <a:t># Program </a:t>
            </a:r>
            <a:r>
              <a:rPr lang="zh-CN" altLang="en-US" dirty="0"/>
              <a:t>： </a:t>
            </a:r>
            <a:r>
              <a:rPr lang="en-US" dirty="0"/>
              <a:t>vowel .a Programmer </a:t>
            </a:r>
            <a:r>
              <a:rPr lang="zh-CN" altLang="en-US" dirty="0"/>
              <a:t>：</a:t>
            </a:r>
            <a:r>
              <a:rPr lang="en-US" dirty="0"/>
              <a:t>JOHN WALDRON</a:t>
            </a:r>
            <a:endParaRPr lang="zh-CN" altLang="en-US" dirty="0"/>
          </a:p>
          <a:p>
            <a:r>
              <a:rPr lang="en-US" dirty="0"/>
              <a:t>################################################################</a:t>
            </a:r>
            <a:endParaRPr lang="zh-CN" altLang="en-US" dirty="0"/>
          </a:p>
          <a:p>
            <a:r>
              <a:rPr lang="en-US" dirty="0"/>
              <a:t># Overall Program Functional Description:</a:t>
            </a:r>
            <a:endParaRPr lang="zh-CN" altLang="en-US" dirty="0"/>
          </a:p>
          <a:p>
            <a:r>
              <a:rPr lang="en-US" dirty="0"/>
              <a:t># This program </a:t>
            </a:r>
            <a:r>
              <a:rPr lang="en-US" dirty="0" err="1"/>
              <a:t>isto</a:t>
            </a:r>
            <a:r>
              <a:rPr lang="en-US" dirty="0"/>
              <a:t> prints out number of vowels in the string </a:t>
            </a:r>
            <a:r>
              <a:rPr lang="en-US" dirty="0" err="1"/>
              <a:t>str</a:t>
            </a:r>
            <a:endParaRPr lang="zh-CN" altLang="en-US" dirty="0"/>
          </a:p>
          <a:p>
            <a:r>
              <a:rPr lang="en-US" dirty="0"/>
              <a:t># After calling the </a:t>
            </a:r>
            <a:r>
              <a:rPr lang="en-US" dirty="0" err="1"/>
              <a:t>vcount</a:t>
            </a:r>
            <a:r>
              <a:rPr lang="en-US" dirty="0"/>
              <a:t> function, results are printed.</a:t>
            </a:r>
            <a:endParaRPr lang="zh-CN" altLang="en-US" dirty="0"/>
          </a:p>
          <a:p>
            <a:r>
              <a:rPr lang="en-US" dirty="0"/>
              <a:t>################################################################</a:t>
            </a:r>
            <a:endParaRPr lang="zh-CN" altLang="en-US" dirty="0"/>
          </a:p>
          <a:p>
            <a:r>
              <a:rPr lang="en-US" dirty="0"/>
              <a:t># Register Usage in Main:</a:t>
            </a:r>
            <a:endParaRPr lang="zh-CN" altLang="en-US" dirty="0"/>
          </a:p>
          <a:p>
            <a:r>
              <a:rPr lang="en-US" dirty="0"/>
              <a:t># 		$a0: used to pass the address of a string to the function</a:t>
            </a:r>
            <a:endParaRPr lang="zh-CN" altLang="en-US" dirty="0"/>
          </a:p>
          <a:p>
            <a:r>
              <a:rPr lang="en-US" dirty="0"/>
              <a:t>################################################################</a:t>
            </a:r>
            <a:endParaRPr lang="zh-CN" altLang="en-US" dirty="0"/>
          </a:p>
          <a:p>
            <a:r>
              <a:rPr lang="en-US" dirty="0"/>
              <a:t># data segment </a:t>
            </a:r>
            <a:endParaRPr lang="zh-CN" altLang="en-US" dirty="0"/>
          </a:p>
          <a:p>
            <a:r>
              <a:rPr lang="en-US" dirty="0"/>
              <a:t>################################################################</a:t>
            </a:r>
            <a:endParaRPr lang="zh-CN" altLang="en-US" dirty="0"/>
          </a:p>
          <a:p>
            <a:r>
              <a:rPr lang="en-US" dirty="0"/>
              <a:t>. data </a:t>
            </a:r>
            <a:endParaRPr lang="zh-CN" altLang="en-US" dirty="0"/>
          </a:p>
          <a:p>
            <a:r>
              <a:rPr lang="en-US" dirty="0" err="1"/>
              <a:t>str</a:t>
            </a:r>
            <a:r>
              <a:rPr lang="en-US" dirty="0"/>
              <a:t> :	. </a:t>
            </a:r>
            <a:r>
              <a:rPr lang="en-US" dirty="0" err="1"/>
              <a:t>asciiz</a:t>
            </a:r>
            <a:r>
              <a:rPr lang="en-US" dirty="0"/>
              <a:t> "long time ago in a galaxy far away " </a:t>
            </a:r>
            <a:endParaRPr lang="zh-CN" altLang="en-US" dirty="0"/>
          </a:p>
          <a:p>
            <a:r>
              <a:rPr lang="en-US" dirty="0" err="1"/>
              <a:t>endl</a:t>
            </a:r>
            <a:r>
              <a:rPr lang="en-US" dirty="0"/>
              <a:t> :	. </a:t>
            </a:r>
            <a:r>
              <a:rPr lang="en-US" dirty="0" err="1"/>
              <a:t>asciiz</a:t>
            </a:r>
            <a:r>
              <a:rPr lang="en-US" dirty="0"/>
              <a:t> "\n"</a:t>
            </a:r>
            <a:endParaRPr lang="zh-CN" altLang="en-US"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81000" y="152400"/>
            <a:ext cx="7086600" cy="6463308"/>
          </a:xfrm>
          <a:prstGeom prst="rect">
            <a:avLst/>
          </a:prstGeom>
          <a:noFill/>
        </p:spPr>
        <p:txBody>
          <a:bodyPr wrap="square" rtlCol="0">
            <a:spAutoFit/>
          </a:bodyPr>
          <a:lstStyle/>
          <a:p>
            <a:r>
              <a:rPr lang="en-US" dirty="0"/>
              <a:t>	.</a:t>
            </a:r>
            <a:r>
              <a:rPr lang="en-US" dirty="0" err="1"/>
              <a:t>globl</a:t>
            </a:r>
            <a:r>
              <a:rPr lang="en-US" dirty="0"/>
              <a:t> main</a:t>
            </a:r>
            <a:endParaRPr lang="zh-CN" altLang="en-US" dirty="0"/>
          </a:p>
          <a:p>
            <a:r>
              <a:rPr lang="en-US" dirty="0"/>
              <a:t>	.text</a:t>
            </a:r>
            <a:endParaRPr lang="zh-CN" altLang="en-US" dirty="0"/>
          </a:p>
          <a:p>
            <a:r>
              <a:rPr lang="en-US" dirty="0"/>
              <a:t>main:</a:t>
            </a:r>
            <a:endParaRPr lang="zh-CN" altLang="en-US" dirty="0"/>
          </a:p>
          <a:p>
            <a:r>
              <a:rPr lang="en-US" dirty="0"/>
              <a:t>	la 	$a0,str </a:t>
            </a:r>
            <a:endParaRPr lang="zh-CN" altLang="en-US" dirty="0"/>
          </a:p>
          <a:p>
            <a:r>
              <a:rPr lang="en-US" dirty="0"/>
              <a:t>	</a:t>
            </a:r>
            <a:r>
              <a:rPr lang="en-US" dirty="0" err="1"/>
              <a:t>addiu</a:t>
            </a:r>
            <a:r>
              <a:rPr lang="en-US" dirty="0"/>
              <a:t> 	$sp, $sp, -12     	# save registers on stack</a:t>
            </a:r>
            <a:endParaRPr lang="zh-CN" altLang="en-US" dirty="0"/>
          </a:p>
          <a:p>
            <a:r>
              <a:rPr lang="en-US" dirty="0"/>
              <a:t>	</a:t>
            </a:r>
            <a:r>
              <a:rPr lang="en-US" dirty="0" err="1"/>
              <a:t>sw</a:t>
            </a:r>
            <a:r>
              <a:rPr lang="en-US" dirty="0"/>
              <a:t> 	$a0, 0($sp)</a:t>
            </a:r>
            <a:endParaRPr lang="zh-CN" altLang="en-US" dirty="0"/>
          </a:p>
          <a:p>
            <a:r>
              <a:rPr lang="en-US" dirty="0"/>
              <a:t>	</a:t>
            </a:r>
            <a:r>
              <a:rPr lang="en-US" dirty="0" err="1"/>
              <a:t>sw</a:t>
            </a:r>
            <a:r>
              <a:rPr lang="en-US" dirty="0"/>
              <a:t> 	$</a:t>
            </a:r>
            <a:r>
              <a:rPr lang="en-US" dirty="0" err="1"/>
              <a:t>ra</a:t>
            </a:r>
            <a:r>
              <a:rPr lang="en-US" dirty="0"/>
              <a:t>, 8($sp)</a:t>
            </a:r>
            <a:endParaRPr lang="zh-CN" altLang="en-US" dirty="0"/>
          </a:p>
          <a:p>
            <a:r>
              <a:rPr lang="en-US" dirty="0"/>
              <a:t>	</a:t>
            </a:r>
            <a:r>
              <a:rPr lang="en-US" dirty="0" err="1"/>
              <a:t>jal</a:t>
            </a:r>
            <a:r>
              <a:rPr lang="en-US" dirty="0"/>
              <a:t> 	</a:t>
            </a:r>
            <a:r>
              <a:rPr lang="en-US" dirty="0" err="1"/>
              <a:t>vcount</a:t>
            </a:r>
            <a:r>
              <a:rPr lang="en-US" dirty="0"/>
              <a:t> 		# call </a:t>
            </a:r>
            <a:r>
              <a:rPr lang="en-US" dirty="0" err="1"/>
              <a:t>vcount</a:t>
            </a:r>
            <a:endParaRPr lang="zh-CN" altLang="en-US" dirty="0"/>
          </a:p>
          <a:p>
            <a:r>
              <a:rPr lang="en-US" dirty="0"/>
              <a:t>	</a:t>
            </a:r>
            <a:r>
              <a:rPr lang="en-US" dirty="0" err="1"/>
              <a:t>lw</a:t>
            </a:r>
            <a:r>
              <a:rPr lang="en-US" dirty="0"/>
              <a:t> 	$</a:t>
            </a:r>
            <a:r>
              <a:rPr lang="en-US" dirty="0" err="1"/>
              <a:t>ra</a:t>
            </a:r>
            <a:r>
              <a:rPr lang="en-US" dirty="0"/>
              <a:t>, 8($sp) </a:t>
            </a:r>
            <a:endParaRPr lang="zh-CN" altLang="en-US" dirty="0"/>
          </a:p>
          <a:p>
            <a:r>
              <a:rPr lang="en-US" dirty="0"/>
              <a:t>	</a:t>
            </a:r>
            <a:r>
              <a:rPr lang="en-US" dirty="0" err="1"/>
              <a:t>lw</a:t>
            </a:r>
            <a:r>
              <a:rPr lang="en-US" dirty="0"/>
              <a:t> 	$v0, 4($sp) </a:t>
            </a:r>
            <a:endParaRPr lang="zh-CN" altLang="en-US" dirty="0"/>
          </a:p>
          <a:p>
            <a:r>
              <a:rPr lang="en-US" dirty="0"/>
              <a:t>	</a:t>
            </a:r>
            <a:r>
              <a:rPr lang="en-US" dirty="0" err="1"/>
              <a:t>addiu</a:t>
            </a:r>
            <a:r>
              <a:rPr lang="en-US" dirty="0"/>
              <a:t> 	$sp, $sp, 12</a:t>
            </a:r>
            <a:endParaRPr lang="zh-CN" altLang="en-US" dirty="0"/>
          </a:p>
          <a:p>
            <a:r>
              <a:rPr lang="en-US" dirty="0"/>
              <a:t> </a:t>
            </a:r>
            <a:endParaRPr lang="zh-CN" altLang="en-US" dirty="0"/>
          </a:p>
          <a:p>
            <a:r>
              <a:rPr lang="en-US" dirty="0"/>
              <a:t>	move	$a0,$v0 </a:t>
            </a:r>
            <a:endParaRPr lang="zh-CN" altLang="en-US" dirty="0"/>
          </a:p>
          <a:p>
            <a:r>
              <a:rPr lang="en-US" dirty="0"/>
              <a:t>	</a:t>
            </a:r>
            <a:r>
              <a:rPr lang="en-US" dirty="0" err="1"/>
              <a:t>li</a:t>
            </a:r>
            <a:r>
              <a:rPr lang="en-US" dirty="0"/>
              <a:t> 	$v0,1 </a:t>
            </a:r>
            <a:endParaRPr lang="zh-CN" altLang="en-US" dirty="0"/>
          </a:p>
          <a:p>
            <a:r>
              <a:rPr lang="en-US" dirty="0"/>
              <a:t>	</a:t>
            </a:r>
            <a:r>
              <a:rPr lang="en-US" dirty="0" err="1"/>
              <a:t>syscall</a:t>
            </a:r>
            <a:r>
              <a:rPr lang="en-US" dirty="0"/>
              <a:t> 			# print answer</a:t>
            </a:r>
            <a:endParaRPr lang="zh-CN" altLang="en-US" dirty="0"/>
          </a:p>
          <a:p>
            <a:r>
              <a:rPr lang="en-US" dirty="0"/>
              <a:t> </a:t>
            </a:r>
            <a:endParaRPr lang="zh-CN" altLang="en-US" dirty="0"/>
          </a:p>
          <a:p>
            <a:r>
              <a:rPr lang="en-US" dirty="0"/>
              <a:t>	la 	$a0,endl </a:t>
            </a:r>
            <a:endParaRPr lang="zh-CN" altLang="en-US" dirty="0"/>
          </a:p>
          <a:p>
            <a:r>
              <a:rPr lang="en-US" dirty="0"/>
              <a:t>	</a:t>
            </a:r>
            <a:r>
              <a:rPr lang="en-US" dirty="0" err="1"/>
              <a:t>li</a:t>
            </a:r>
            <a:r>
              <a:rPr lang="en-US" dirty="0"/>
              <a:t> 	$v0,4 </a:t>
            </a:r>
            <a:endParaRPr lang="zh-CN" altLang="en-US" dirty="0"/>
          </a:p>
          <a:p>
            <a:r>
              <a:rPr lang="en-US" dirty="0"/>
              <a:t>	</a:t>
            </a:r>
            <a:r>
              <a:rPr lang="en-US" dirty="0" err="1"/>
              <a:t>syscall</a:t>
            </a:r>
            <a:r>
              <a:rPr lang="en-US" dirty="0"/>
              <a:t> 			# print newline</a:t>
            </a:r>
            <a:endParaRPr lang="zh-CN" altLang="en-US" dirty="0"/>
          </a:p>
          <a:p>
            <a:r>
              <a:rPr lang="en-US" dirty="0"/>
              <a:t> </a:t>
            </a:r>
            <a:endParaRPr lang="zh-CN" altLang="en-US" dirty="0"/>
          </a:p>
          <a:p>
            <a:r>
              <a:rPr lang="en-US" dirty="0"/>
              <a:t>	</a:t>
            </a:r>
            <a:r>
              <a:rPr lang="en-US" dirty="0" err="1"/>
              <a:t>li</a:t>
            </a:r>
            <a:r>
              <a:rPr lang="en-US" dirty="0"/>
              <a:t> 	$v0,10 </a:t>
            </a:r>
            <a:endParaRPr lang="zh-CN" altLang="en-US" dirty="0"/>
          </a:p>
          <a:p>
            <a:r>
              <a:rPr lang="en-US" dirty="0"/>
              <a:t>	</a:t>
            </a:r>
            <a:r>
              <a:rPr lang="en-US" dirty="0" err="1"/>
              <a:t>syscall</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04800" y="117693"/>
            <a:ext cx="8392041" cy="6740307"/>
          </a:xfrm>
          <a:prstGeom prst="rect">
            <a:avLst/>
          </a:prstGeom>
          <a:noFill/>
        </p:spPr>
        <p:txBody>
          <a:bodyPr wrap="none" rtlCol="0">
            <a:spAutoFit/>
          </a:bodyPr>
          <a:lstStyle/>
          <a:p>
            <a:r>
              <a:rPr lang="en-US" dirty="0"/>
              <a:t>################################################################</a:t>
            </a:r>
            <a:endParaRPr lang="zh-CN" altLang="en-US" dirty="0"/>
          </a:p>
          <a:p>
            <a:r>
              <a:rPr lang="en-US" dirty="0"/>
              <a:t># Function Name:  </a:t>
            </a:r>
            <a:r>
              <a:rPr lang="en-US" dirty="0" err="1"/>
              <a:t>vcount</a:t>
            </a:r>
            <a:r>
              <a:rPr lang="en-US" dirty="0"/>
              <a:t>(&amp;S)</a:t>
            </a:r>
            <a:endParaRPr lang="zh-CN" altLang="en-US" dirty="0"/>
          </a:p>
          <a:p>
            <a:r>
              <a:rPr lang="en-US" dirty="0"/>
              <a:t>################################################################</a:t>
            </a:r>
            <a:endParaRPr lang="zh-CN" altLang="en-US" dirty="0"/>
          </a:p>
          <a:p>
            <a:r>
              <a:rPr lang="en-US" dirty="0"/>
              <a:t># Functional Description:</a:t>
            </a:r>
            <a:endParaRPr lang="zh-CN" altLang="en-US" dirty="0"/>
          </a:p>
          <a:p>
            <a:r>
              <a:rPr lang="en-US" dirty="0"/>
              <a:t># use </a:t>
            </a:r>
            <a:r>
              <a:rPr lang="en-US" dirty="0" err="1"/>
              <a:t>vowelp</a:t>
            </a:r>
            <a:r>
              <a:rPr lang="en-US" dirty="0"/>
              <a:t> to count the vowels in a string.</a:t>
            </a:r>
            <a:endParaRPr lang="zh-CN" altLang="en-US" dirty="0"/>
          </a:p>
          <a:p>
            <a:r>
              <a:rPr lang="en-US" dirty="0"/>
              <a:t>#</a:t>
            </a:r>
            <a:endParaRPr lang="zh-CN" altLang="en-US" dirty="0"/>
          </a:p>
          <a:p>
            <a:r>
              <a:rPr lang="en-US" dirty="0"/>
              <a:t>#“S" is the address of a string passed through $a0.</a:t>
            </a:r>
            <a:endParaRPr lang="zh-CN" altLang="en-US" dirty="0"/>
          </a:p>
          <a:p>
            <a:r>
              <a:rPr lang="en-US" dirty="0"/>
              <a:t># The function returns values:</a:t>
            </a:r>
            <a:endParaRPr lang="zh-CN" altLang="en-US" dirty="0"/>
          </a:p>
          <a:p>
            <a:r>
              <a:rPr lang="en-US" dirty="0"/>
              <a:t># 		v0 :returns number of vowels</a:t>
            </a:r>
            <a:endParaRPr lang="zh-CN" altLang="en-US" dirty="0"/>
          </a:p>
          <a:p>
            <a:r>
              <a:rPr lang="en-US" dirty="0"/>
              <a:t># </a:t>
            </a:r>
            <a:endParaRPr lang="zh-CN" altLang="en-US" dirty="0"/>
          </a:p>
          <a:p>
            <a:r>
              <a:rPr lang="en-US" dirty="0"/>
              <a:t>################################################################</a:t>
            </a:r>
            <a:endParaRPr lang="zh-CN" altLang="en-US" dirty="0"/>
          </a:p>
          <a:p>
            <a:r>
              <a:rPr lang="en-US" dirty="0"/>
              <a:t># Example Calling Sequence :</a:t>
            </a:r>
            <a:endParaRPr lang="zh-CN" altLang="en-US" dirty="0"/>
          </a:p>
          <a:p>
            <a:r>
              <a:rPr lang="en-US" dirty="0"/>
              <a:t># 	la 	$a0, string</a:t>
            </a:r>
            <a:endParaRPr lang="zh-CN" altLang="en-US" dirty="0"/>
          </a:p>
          <a:p>
            <a:r>
              <a:rPr lang="en-US" dirty="0"/>
              <a:t># 	</a:t>
            </a:r>
            <a:r>
              <a:rPr lang="en-US" dirty="0" err="1"/>
              <a:t>jal</a:t>
            </a:r>
            <a:r>
              <a:rPr lang="en-US" dirty="0"/>
              <a:t>	</a:t>
            </a:r>
            <a:r>
              <a:rPr lang="en-US" dirty="0" err="1"/>
              <a:t>vowelp</a:t>
            </a:r>
            <a:endParaRPr lang="zh-CN" altLang="en-US" dirty="0"/>
          </a:p>
          <a:p>
            <a:r>
              <a:rPr lang="en-US" dirty="0"/>
              <a:t># 	move 	$a0, $v0</a:t>
            </a:r>
            <a:endParaRPr lang="zh-CN" altLang="en-US" dirty="0"/>
          </a:p>
          <a:p>
            <a:r>
              <a:rPr lang="en-US" dirty="0"/>
              <a:t>#</a:t>
            </a:r>
            <a:endParaRPr lang="zh-CN" altLang="en-US" dirty="0"/>
          </a:p>
          <a:p>
            <a:r>
              <a:rPr lang="en-US" dirty="0"/>
              <a:t>###############################################################</a:t>
            </a:r>
            <a:endParaRPr lang="zh-CN" altLang="en-US" dirty="0"/>
          </a:p>
          <a:p>
            <a:r>
              <a:rPr lang="en-US" dirty="0"/>
              <a:t># Register Usage in Function:</a:t>
            </a:r>
            <a:endParaRPr lang="zh-CN" altLang="en-US" dirty="0"/>
          </a:p>
          <a:p>
            <a:r>
              <a:rPr lang="en-US" dirty="0"/>
              <a:t># 		a0 = address pointer into the string</a:t>
            </a:r>
            <a:endParaRPr lang="zh-CN" altLang="en-US" dirty="0"/>
          </a:p>
          <a:p>
            <a:r>
              <a:rPr lang="en-US" dirty="0"/>
              <a:t># 		s0 = number of vowels</a:t>
            </a:r>
            <a:endParaRPr lang="zh-CN" altLang="en-US" dirty="0"/>
          </a:p>
          <a:p>
            <a:r>
              <a:rPr lang="en-US" dirty="0"/>
              <a:t># 		t0 = a character read from the string</a:t>
            </a:r>
            <a:endParaRPr lang="zh-CN" altLang="en-US" dirty="0"/>
          </a:p>
          <a:p>
            <a:r>
              <a:rPr lang="en-US" dirty="0"/>
              <a:t>#</a:t>
            </a:r>
            <a:endParaRPr lang="zh-CN" altLang="en-US" dirty="0"/>
          </a:p>
          <a:p>
            <a:r>
              <a:rPr lang="en-US" dirty="0"/>
              <a:t>###############################################################</a:t>
            </a:r>
            <a:endParaRPr lang="zh-CN" altLang="en-US"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228600" y="152400"/>
            <a:ext cx="5105400" cy="6463308"/>
          </a:xfrm>
          <a:prstGeom prst="rect">
            <a:avLst/>
          </a:prstGeom>
          <a:noFill/>
        </p:spPr>
        <p:txBody>
          <a:bodyPr wrap="square" rtlCol="0">
            <a:spAutoFit/>
          </a:bodyPr>
          <a:lstStyle/>
          <a:p>
            <a:r>
              <a:rPr lang="en-US" altLang="zh-CN" dirty="0"/>
              <a:t> </a:t>
            </a:r>
            <a:r>
              <a:rPr lang="en-US" dirty="0" err="1"/>
              <a:t>vcount</a:t>
            </a:r>
            <a:r>
              <a:rPr lang="en-US" dirty="0"/>
              <a:t> :</a:t>
            </a:r>
            <a:endParaRPr lang="zh-CN" altLang="en-US" dirty="0"/>
          </a:p>
          <a:p>
            <a:r>
              <a:rPr lang="en-US" dirty="0"/>
              <a:t>	</a:t>
            </a:r>
            <a:r>
              <a:rPr lang="en-US" dirty="0" err="1"/>
              <a:t>lw</a:t>
            </a:r>
            <a:r>
              <a:rPr lang="en-US" dirty="0"/>
              <a:t> 	$a0, 0($sp)</a:t>
            </a:r>
            <a:endParaRPr lang="zh-CN" altLang="en-US" dirty="0"/>
          </a:p>
          <a:p>
            <a:r>
              <a:rPr lang="en-US" dirty="0"/>
              <a:t> </a:t>
            </a:r>
            <a:endParaRPr lang="zh-CN" altLang="en-US" dirty="0"/>
          </a:p>
          <a:p>
            <a:r>
              <a:rPr lang="en-US" dirty="0"/>
              <a:t>	</a:t>
            </a:r>
            <a:r>
              <a:rPr lang="en-US" dirty="0" err="1"/>
              <a:t>addiu</a:t>
            </a:r>
            <a:r>
              <a:rPr lang="en-US" dirty="0"/>
              <a:t> $sp, $sp, -24 # save registers on stack and pass </a:t>
            </a:r>
            <a:r>
              <a:rPr lang="en-US" dirty="0" err="1"/>
              <a:t>para</a:t>
            </a:r>
            <a:endParaRPr lang="zh-CN" altLang="en-US" dirty="0"/>
          </a:p>
          <a:p>
            <a:r>
              <a:rPr lang="en-US" dirty="0"/>
              <a:t>	</a:t>
            </a:r>
            <a:r>
              <a:rPr lang="en-US" dirty="0" err="1"/>
              <a:t>sw</a:t>
            </a:r>
            <a:r>
              <a:rPr lang="en-US" dirty="0"/>
              <a:t> $a0, 0($sp)</a:t>
            </a:r>
            <a:endParaRPr lang="zh-CN" altLang="en-US" dirty="0"/>
          </a:p>
          <a:p>
            <a:r>
              <a:rPr lang="en-US" dirty="0"/>
              <a:t>	</a:t>
            </a:r>
            <a:r>
              <a:rPr lang="en-US" dirty="0" err="1"/>
              <a:t>sw</a:t>
            </a:r>
            <a:r>
              <a:rPr lang="en-US" dirty="0"/>
              <a:t> $s0, 4($sp)</a:t>
            </a:r>
            <a:endParaRPr lang="zh-CN" altLang="en-US" dirty="0"/>
          </a:p>
          <a:p>
            <a:r>
              <a:rPr lang="en-US" dirty="0"/>
              <a:t>	</a:t>
            </a:r>
            <a:r>
              <a:rPr lang="en-US" dirty="0" err="1"/>
              <a:t>sw</a:t>
            </a:r>
            <a:r>
              <a:rPr lang="en-US" dirty="0"/>
              <a:t> $s1, 8($sp)</a:t>
            </a:r>
            <a:endParaRPr lang="zh-CN" altLang="en-US" dirty="0"/>
          </a:p>
          <a:p>
            <a:r>
              <a:rPr lang="en-US" dirty="0"/>
              <a:t>	</a:t>
            </a:r>
            <a:r>
              <a:rPr lang="en-US" dirty="0" err="1"/>
              <a:t>sw</a:t>
            </a:r>
            <a:r>
              <a:rPr lang="en-US" dirty="0"/>
              <a:t> $</a:t>
            </a:r>
            <a:r>
              <a:rPr lang="en-US" dirty="0" err="1"/>
              <a:t>ra</a:t>
            </a:r>
            <a:r>
              <a:rPr lang="en-US" dirty="0"/>
              <a:t>, 12($sp)</a:t>
            </a:r>
            <a:endParaRPr lang="zh-CN" altLang="en-US" dirty="0"/>
          </a:p>
          <a:p>
            <a:r>
              <a:rPr lang="en-US" dirty="0"/>
              <a:t> </a:t>
            </a:r>
            <a:endParaRPr lang="zh-CN" altLang="en-US" dirty="0"/>
          </a:p>
          <a:p>
            <a:r>
              <a:rPr lang="en-US" dirty="0"/>
              <a:t>	</a:t>
            </a:r>
            <a:r>
              <a:rPr lang="en-US" dirty="0" err="1"/>
              <a:t>li</a:t>
            </a:r>
            <a:r>
              <a:rPr lang="en-US" dirty="0"/>
              <a:t> $s0 , 0         	# count of vowels</a:t>
            </a:r>
            <a:endParaRPr lang="zh-CN" altLang="en-US" dirty="0"/>
          </a:p>
          <a:p>
            <a:r>
              <a:rPr lang="en-US" dirty="0"/>
              <a:t>	move $s1, $a0      # address of string</a:t>
            </a:r>
            <a:endParaRPr lang="zh-CN" altLang="en-US" dirty="0"/>
          </a:p>
          <a:p>
            <a:r>
              <a:rPr lang="en-US" dirty="0"/>
              <a:t> </a:t>
            </a:r>
            <a:endParaRPr lang="zh-CN" altLang="en-US" dirty="0"/>
          </a:p>
          <a:p>
            <a:r>
              <a:rPr lang="en-US" dirty="0" err="1"/>
              <a:t>nextc</a:t>
            </a:r>
            <a:r>
              <a:rPr lang="en-US" dirty="0"/>
              <a:t> :</a:t>
            </a:r>
            <a:endParaRPr lang="zh-CN" altLang="en-US" dirty="0"/>
          </a:p>
          <a:p>
            <a:r>
              <a:rPr lang="en-US" dirty="0"/>
              <a:t>	lb $a0, ($s1)     	# get each character</a:t>
            </a:r>
            <a:endParaRPr lang="zh-CN" altLang="en-US" dirty="0"/>
          </a:p>
          <a:p>
            <a:r>
              <a:rPr lang="en-US" dirty="0"/>
              <a:t>	</a:t>
            </a:r>
            <a:r>
              <a:rPr lang="en-US" dirty="0" err="1"/>
              <a:t>beqz</a:t>
            </a:r>
            <a:r>
              <a:rPr lang="en-US" dirty="0"/>
              <a:t> $a0, done    # zero marks end</a:t>
            </a:r>
            <a:endParaRPr lang="zh-CN" altLang="en-US" dirty="0"/>
          </a:p>
          <a:p>
            <a:r>
              <a:rPr lang="en-US" dirty="0"/>
              <a:t>	</a:t>
            </a:r>
            <a:r>
              <a:rPr lang="en-US" dirty="0" err="1"/>
              <a:t>sw</a:t>
            </a:r>
            <a:r>
              <a:rPr lang="en-US" dirty="0"/>
              <a:t> $a0, 16($sp)   # pass </a:t>
            </a:r>
            <a:r>
              <a:rPr lang="en-US" dirty="0" err="1"/>
              <a:t>para</a:t>
            </a:r>
            <a:endParaRPr lang="zh-CN" altLang="en-US" dirty="0"/>
          </a:p>
          <a:p>
            <a:r>
              <a:rPr lang="en-US" dirty="0"/>
              <a:t>	</a:t>
            </a:r>
            <a:r>
              <a:rPr lang="en-US" dirty="0" err="1"/>
              <a:t>jal</a:t>
            </a:r>
            <a:r>
              <a:rPr lang="en-US" dirty="0"/>
              <a:t>  </a:t>
            </a:r>
            <a:r>
              <a:rPr lang="en-US" dirty="0" err="1"/>
              <a:t>vowelp</a:t>
            </a:r>
            <a:r>
              <a:rPr lang="en-US" dirty="0"/>
              <a:t>       	# call </a:t>
            </a:r>
            <a:r>
              <a:rPr lang="en-US" dirty="0" err="1"/>
              <a:t>vowelp</a:t>
            </a:r>
            <a:endParaRPr lang="zh-CN" altLang="en-US" dirty="0"/>
          </a:p>
          <a:p>
            <a:r>
              <a:rPr lang="en-US" dirty="0"/>
              <a:t>	</a:t>
            </a:r>
            <a:r>
              <a:rPr lang="en-US" dirty="0" err="1"/>
              <a:t>lw</a:t>
            </a:r>
            <a:r>
              <a:rPr lang="en-US" dirty="0"/>
              <a:t> $v0, 20($sp)</a:t>
            </a:r>
            <a:endParaRPr lang="zh-CN" altLang="en-US" dirty="0"/>
          </a:p>
          <a:p>
            <a:r>
              <a:rPr lang="en-US" dirty="0"/>
              <a:t>	add $s0, $s0, $v0 # add 0 or 1 to count</a:t>
            </a:r>
            <a:endParaRPr lang="zh-CN" altLang="en-US" dirty="0"/>
          </a:p>
          <a:p>
            <a:r>
              <a:rPr lang="en-US" dirty="0"/>
              <a:t>	add $s1, $s1, 1   	# move along string</a:t>
            </a:r>
            <a:endParaRPr lang="zh-CN" altLang="en-US" dirty="0"/>
          </a:p>
          <a:p>
            <a:r>
              <a:rPr lang="en-US" dirty="0"/>
              <a:t>	b </a:t>
            </a:r>
            <a:r>
              <a:rPr lang="en-US" dirty="0" err="1"/>
              <a:t>nextc</a:t>
            </a:r>
            <a:endParaRPr lang="zh-CN" altLang="en-US" dirty="0"/>
          </a:p>
          <a:p>
            <a:endParaRPr lang="zh-CN" altLang="en-US" dirty="0"/>
          </a:p>
        </p:txBody>
      </p:sp>
      <p:sp>
        <p:nvSpPr>
          <p:cNvPr id="9" name="TextBox 8"/>
          <p:cNvSpPr txBox="1"/>
          <p:nvPr/>
        </p:nvSpPr>
        <p:spPr>
          <a:xfrm>
            <a:off x="5943600" y="2133600"/>
            <a:ext cx="2813591" cy="3416320"/>
          </a:xfrm>
          <a:prstGeom prst="rect">
            <a:avLst/>
          </a:prstGeom>
          <a:noFill/>
        </p:spPr>
        <p:txBody>
          <a:bodyPr wrap="none" rtlCol="0">
            <a:spAutoFit/>
          </a:bodyPr>
          <a:lstStyle/>
          <a:p>
            <a:r>
              <a:rPr lang="en-US" dirty="0"/>
              <a:t>done :</a:t>
            </a:r>
            <a:endParaRPr lang="zh-CN" altLang="en-US" dirty="0"/>
          </a:p>
          <a:p>
            <a:r>
              <a:rPr lang="en-US" dirty="0"/>
              <a:t>	move $v0,$s0</a:t>
            </a:r>
            <a:endParaRPr lang="zh-CN" altLang="en-US" dirty="0"/>
          </a:p>
          <a:p>
            <a:r>
              <a:rPr lang="en-US" dirty="0"/>
              <a:t> </a:t>
            </a:r>
            <a:endParaRPr lang="zh-CN" altLang="en-US" dirty="0"/>
          </a:p>
          <a:p>
            <a:r>
              <a:rPr lang="en-US" dirty="0"/>
              <a:t>	</a:t>
            </a:r>
            <a:r>
              <a:rPr lang="en-US" dirty="0" err="1"/>
              <a:t>lw</a:t>
            </a:r>
            <a:r>
              <a:rPr lang="en-US" dirty="0"/>
              <a:t>   $a0, 0($sp)</a:t>
            </a:r>
            <a:endParaRPr lang="zh-CN" altLang="en-US" dirty="0"/>
          </a:p>
          <a:p>
            <a:r>
              <a:rPr lang="en-US" dirty="0"/>
              <a:t>	</a:t>
            </a:r>
            <a:r>
              <a:rPr lang="en-US" dirty="0" err="1"/>
              <a:t>lw</a:t>
            </a:r>
            <a:r>
              <a:rPr lang="en-US" dirty="0"/>
              <a:t>   $s0, 4($sp)</a:t>
            </a:r>
            <a:endParaRPr lang="zh-CN" altLang="en-US" dirty="0"/>
          </a:p>
          <a:p>
            <a:r>
              <a:rPr lang="en-US" dirty="0"/>
              <a:t>	</a:t>
            </a:r>
            <a:r>
              <a:rPr lang="en-US" dirty="0" err="1"/>
              <a:t>lw</a:t>
            </a:r>
            <a:r>
              <a:rPr lang="en-US" dirty="0"/>
              <a:t>   $s1, 8($sp)</a:t>
            </a:r>
            <a:endParaRPr lang="zh-CN" altLang="en-US" dirty="0"/>
          </a:p>
          <a:p>
            <a:r>
              <a:rPr lang="en-US" dirty="0"/>
              <a:t>	</a:t>
            </a:r>
            <a:r>
              <a:rPr lang="en-US" dirty="0" err="1"/>
              <a:t>lw</a:t>
            </a:r>
            <a:r>
              <a:rPr lang="en-US" dirty="0"/>
              <a:t>   $</a:t>
            </a:r>
            <a:r>
              <a:rPr lang="en-US" dirty="0" err="1"/>
              <a:t>ra</a:t>
            </a:r>
            <a:r>
              <a:rPr lang="en-US" dirty="0"/>
              <a:t>, 12($sp)</a:t>
            </a:r>
            <a:endParaRPr lang="zh-CN" altLang="en-US" dirty="0"/>
          </a:p>
          <a:p>
            <a:r>
              <a:rPr lang="en-US" dirty="0"/>
              <a:t>	add $sp, $sp, 24</a:t>
            </a:r>
            <a:endParaRPr lang="zh-CN" altLang="en-US" dirty="0"/>
          </a:p>
          <a:p>
            <a:r>
              <a:rPr lang="en-US" dirty="0"/>
              <a:t> </a:t>
            </a:r>
            <a:endParaRPr lang="zh-CN" altLang="en-US" dirty="0"/>
          </a:p>
          <a:p>
            <a:r>
              <a:rPr lang="en-US" dirty="0"/>
              <a:t>	</a:t>
            </a:r>
            <a:r>
              <a:rPr lang="en-US" dirty="0" err="1"/>
              <a:t>sw</a:t>
            </a:r>
            <a:r>
              <a:rPr lang="en-US" dirty="0"/>
              <a:t>  $v0, 4($sp)</a:t>
            </a:r>
            <a:endParaRPr lang="zh-CN" altLang="en-US" dirty="0"/>
          </a:p>
          <a:p>
            <a:r>
              <a:rPr lang="en-US" dirty="0"/>
              <a:t>	</a:t>
            </a:r>
            <a:r>
              <a:rPr lang="en-US" dirty="0" err="1"/>
              <a:t>jr</a:t>
            </a:r>
            <a:r>
              <a:rPr lang="en-US" dirty="0"/>
              <a:t>     $</a:t>
            </a:r>
            <a:r>
              <a:rPr lang="en-US" dirty="0" err="1"/>
              <a:t>ra</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dirty="0"/>
              <a:t>主要内容</a:t>
            </a:r>
            <a:endParaRPr lang="en-US" altLang="zh-CN" b="1" dirty="0"/>
          </a:p>
        </p:txBody>
      </p:sp>
      <p:sp>
        <p:nvSpPr>
          <p:cNvPr id="6147" name="Rectangle 3"/>
          <p:cNvSpPr>
            <a:spLocks noGrp="1" noChangeArrowheads="1"/>
          </p:cNvSpPr>
          <p:nvPr>
            <p:ph type="body" idx="1"/>
          </p:nvPr>
        </p:nvSpPr>
        <p:spPr>
          <a:xfrm>
            <a:off x="457200" y="1981200"/>
            <a:ext cx="8229600" cy="4419600"/>
          </a:xfrm>
        </p:spPr>
        <p:txBody>
          <a:bodyPr/>
          <a:lstStyle/>
          <a:p>
            <a:pPr eaLnBrk="1" hangingPunct="1"/>
            <a:r>
              <a:rPr kumimoji="1" lang="zh-CN" altLang="en-US" b="1" dirty="0"/>
              <a:t>过程（函数、子程序）调用</a:t>
            </a:r>
            <a:endParaRPr kumimoji="1" lang="en-US" altLang="zh-CN" b="1" dirty="0"/>
          </a:p>
          <a:p>
            <a:pPr eaLnBrk="1" hangingPunct="1"/>
            <a:r>
              <a:rPr kumimoji="1" lang="zh-CN" altLang="en-US" b="1" dirty="0"/>
              <a:t>栈段</a:t>
            </a:r>
            <a:endParaRPr kumimoji="1" lang="en-US" altLang="zh-CN" b="1" dirty="0"/>
          </a:p>
          <a:p>
            <a:pPr eaLnBrk="1" hangingPunct="1"/>
            <a:r>
              <a:rPr kumimoji="1" lang="zh-CN" altLang="en-US" b="1" dirty="0"/>
              <a:t>参数传递协议</a:t>
            </a:r>
            <a:endParaRPr kumimoji="1" lang="en-US" altLang="zh-CN" b="1" dirty="0"/>
          </a:p>
          <a:p>
            <a:pPr eaLnBrk="1" hangingPunct="1"/>
            <a:r>
              <a:rPr kumimoji="1" lang="zh-CN" altLang="en-US" b="1" dirty="0"/>
              <a:t>嵌套函数调用</a:t>
            </a:r>
            <a:endParaRPr kumimoji="1" lang="en-US" altLang="zh-CN" b="1" dirty="0"/>
          </a:p>
          <a:p>
            <a:pPr eaLnBrk="1" hangingPunct="1"/>
            <a:r>
              <a:rPr kumimoji="1" lang="zh-CN" altLang="en-US" b="1" dirty="0"/>
              <a:t>局部变量的存储空间</a:t>
            </a:r>
            <a:endParaRPr kumimoji="1" lang="en-US" altLang="zh-CN" b="1" dirty="0"/>
          </a:p>
          <a:p>
            <a:pPr eaLnBrk="1" hangingPunct="1"/>
            <a:r>
              <a:rPr kumimoji="1" lang="zh-CN" altLang="en-US" b="1" dirty="0"/>
              <a:t>栈帧指针</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28600" y="117693"/>
            <a:ext cx="8392041" cy="6740307"/>
          </a:xfrm>
          <a:prstGeom prst="rect">
            <a:avLst/>
          </a:prstGeom>
          <a:noFill/>
        </p:spPr>
        <p:txBody>
          <a:bodyPr wrap="none" rtlCol="0">
            <a:spAutoFit/>
          </a:bodyPr>
          <a:lstStyle/>
          <a:p>
            <a:r>
              <a:rPr lang="en-US" dirty="0"/>
              <a:t>################################################################</a:t>
            </a:r>
            <a:endParaRPr lang="zh-CN" altLang="en-US" dirty="0"/>
          </a:p>
          <a:p>
            <a:r>
              <a:rPr lang="en-US" dirty="0"/>
              <a:t># Function Name:  </a:t>
            </a:r>
            <a:r>
              <a:rPr lang="en-US" dirty="0" err="1"/>
              <a:t>vowelp</a:t>
            </a:r>
            <a:r>
              <a:rPr lang="en-US" dirty="0"/>
              <a:t> (char)</a:t>
            </a:r>
            <a:endParaRPr lang="zh-CN" altLang="en-US" dirty="0"/>
          </a:p>
          <a:p>
            <a:r>
              <a:rPr lang="en-US" dirty="0"/>
              <a:t>################################################################</a:t>
            </a:r>
            <a:endParaRPr lang="zh-CN" altLang="en-US" dirty="0"/>
          </a:p>
          <a:p>
            <a:r>
              <a:rPr lang="en-US" dirty="0"/>
              <a:t># Functional Description:</a:t>
            </a:r>
            <a:endParaRPr lang="zh-CN" altLang="en-US" dirty="0"/>
          </a:p>
          <a:p>
            <a:r>
              <a:rPr lang="en-US" dirty="0"/>
              <a:t># takes a single character as a parameter and returns 1 if the</a:t>
            </a:r>
            <a:endParaRPr lang="zh-CN" altLang="en-US" dirty="0"/>
          </a:p>
          <a:p>
            <a:r>
              <a:rPr lang="en-US" dirty="0"/>
              <a:t># character is a </a:t>
            </a:r>
            <a:r>
              <a:rPr lang="en-US" dirty="0" err="1"/>
              <a:t>vowelo</a:t>
            </a:r>
            <a:r>
              <a:rPr lang="en-US" dirty="0"/>
              <a:t> </a:t>
            </a:r>
            <a:r>
              <a:rPr lang="en-US" dirty="0" err="1"/>
              <a:t>therwise</a:t>
            </a:r>
            <a:r>
              <a:rPr lang="en-US" dirty="0"/>
              <a:t> return 0.</a:t>
            </a:r>
            <a:endParaRPr lang="zh-CN" altLang="en-US" dirty="0"/>
          </a:p>
          <a:p>
            <a:r>
              <a:rPr lang="en-US" dirty="0"/>
              <a:t>#</a:t>
            </a:r>
            <a:endParaRPr lang="zh-CN" altLang="en-US" dirty="0"/>
          </a:p>
          <a:p>
            <a:r>
              <a:rPr lang="en-US" dirty="0"/>
              <a:t># “char” is the character passed through $a0.</a:t>
            </a:r>
            <a:endParaRPr lang="zh-CN" altLang="en-US" dirty="0"/>
          </a:p>
          <a:p>
            <a:r>
              <a:rPr lang="en-US" dirty="0"/>
              <a:t># The function returns values:</a:t>
            </a:r>
            <a:endParaRPr lang="zh-CN" altLang="en-US" dirty="0"/>
          </a:p>
          <a:p>
            <a:r>
              <a:rPr lang="en-US" dirty="0"/>
              <a:t># 		v0 : returns 0 or 1</a:t>
            </a:r>
            <a:endParaRPr lang="zh-CN" altLang="en-US" dirty="0"/>
          </a:p>
          <a:p>
            <a:r>
              <a:rPr lang="en-US" dirty="0"/>
              <a:t># </a:t>
            </a:r>
            <a:endParaRPr lang="zh-CN" altLang="en-US" dirty="0"/>
          </a:p>
          <a:p>
            <a:r>
              <a:rPr lang="en-US" dirty="0"/>
              <a:t>################################################################</a:t>
            </a:r>
            <a:endParaRPr lang="zh-CN" altLang="en-US" dirty="0"/>
          </a:p>
          <a:p>
            <a:r>
              <a:rPr lang="en-US" dirty="0"/>
              <a:t># Example Calling Sequence :</a:t>
            </a:r>
            <a:endParaRPr lang="zh-CN" altLang="en-US" dirty="0"/>
          </a:p>
          <a:p>
            <a:r>
              <a:rPr lang="en-US" dirty="0"/>
              <a:t># 	lb $a0, ($s1)     </a:t>
            </a:r>
            <a:endParaRPr lang="zh-CN" altLang="en-US" dirty="0"/>
          </a:p>
          <a:p>
            <a:r>
              <a:rPr lang="en-US" dirty="0"/>
              <a:t>#       	</a:t>
            </a:r>
            <a:r>
              <a:rPr lang="en-US" dirty="0" err="1"/>
              <a:t>jal</a:t>
            </a:r>
            <a:r>
              <a:rPr lang="en-US" dirty="0"/>
              <a:t>  </a:t>
            </a:r>
            <a:r>
              <a:rPr lang="en-US" dirty="0" err="1"/>
              <a:t>vowelp</a:t>
            </a:r>
            <a:r>
              <a:rPr lang="en-US" dirty="0"/>
              <a:t>       </a:t>
            </a:r>
            <a:endParaRPr lang="zh-CN" altLang="en-US" dirty="0"/>
          </a:p>
          <a:p>
            <a:r>
              <a:rPr lang="en-US" dirty="0"/>
              <a:t># 	move $t0, $v0</a:t>
            </a:r>
            <a:endParaRPr lang="zh-CN" altLang="en-US" dirty="0"/>
          </a:p>
          <a:p>
            <a:r>
              <a:rPr lang="en-US" dirty="0"/>
              <a:t>#</a:t>
            </a:r>
            <a:endParaRPr lang="zh-CN" altLang="en-US" dirty="0"/>
          </a:p>
          <a:p>
            <a:r>
              <a:rPr lang="en-US" dirty="0"/>
              <a:t>###############################################################</a:t>
            </a:r>
            <a:endParaRPr lang="zh-CN" altLang="en-US" dirty="0"/>
          </a:p>
          <a:p>
            <a:r>
              <a:rPr lang="en-US" dirty="0"/>
              <a:t># Register Usage in Function:</a:t>
            </a:r>
            <a:endParaRPr lang="zh-CN" altLang="en-US" dirty="0"/>
          </a:p>
          <a:p>
            <a:r>
              <a:rPr lang="en-US" dirty="0"/>
              <a:t># 		a0 = a character read from the string</a:t>
            </a:r>
            <a:endParaRPr lang="zh-CN" altLang="en-US" dirty="0"/>
          </a:p>
          <a:p>
            <a:r>
              <a:rPr lang="en-US" dirty="0"/>
              <a:t># 		v0 = 0 or 1</a:t>
            </a:r>
            <a:endParaRPr lang="zh-CN" altLang="en-US" dirty="0"/>
          </a:p>
          <a:p>
            <a:r>
              <a:rPr lang="en-US" dirty="0"/>
              <a:t>#</a:t>
            </a:r>
            <a:endParaRPr lang="zh-CN" altLang="en-US" dirty="0"/>
          </a:p>
          <a:p>
            <a:r>
              <a:rPr lang="en-US" dirty="0"/>
              <a:t>###############################################################</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85800" y="533400"/>
            <a:ext cx="2839239" cy="5632311"/>
          </a:xfrm>
          <a:prstGeom prst="rect">
            <a:avLst/>
          </a:prstGeom>
          <a:noFill/>
        </p:spPr>
        <p:txBody>
          <a:bodyPr wrap="none" rtlCol="0">
            <a:spAutoFit/>
          </a:bodyPr>
          <a:lstStyle/>
          <a:p>
            <a:r>
              <a:rPr lang="en-US" dirty="0" err="1"/>
              <a:t>vowelp</a:t>
            </a:r>
            <a:r>
              <a:rPr lang="en-US" dirty="0"/>
              <a:t>:</a:t>
            </a:r>
            <a:endParaRPr lang="zh-CN" altLang="en-US" dirty="0"/>
          </a:p>
          <a:p>
            <a:r>
              <a:rPr lang="en-US" dirty="0"/>
              <a:t>	</a:t>
            </a:r>
            <a:r>
              <a:rPr lang="en-US" dirty="0" err="1"/>
              <a:t>li</a:t>
            </a:r>
            <a:r>
              <a:rPr lang="en-US" dirty="0"/>
              <a:t> $v0, 0</a:t>
            </a:r>
            <a:endParaRPr lang="zh-CN" altLang="en-US" dirty="0"/>
          </a:p>
          <a:p>
            <a:r>
              <a:rPr lang="en-US" dirty="0"/>
              <a:t>	</a:t>
            </a:r>
            <a:r>
              <a:rPr lang="en-US" dirty="0" err="1"/>
              <a:t>beq</a:t>
            </a:r>
            <a:r>
              <a:rPr lang="en-US" dirty="0"/>
              <a:t> $a0, ‘a’, yes</a:t>
            </a:r>
            <a:endParaRPr lang="zh-CN" altLang="en-US" dirty="0"/>
          </a:p>
          <a:p>
            <a:r>
              <a:rPr lang="en-US" dirty="0"/>
              <a:t>	</a:t>
            </a:r>
            <a:r>
              <a:rPr lang="en-US" dirty="0" err="1"/>
              <a:t>beq</a:t>
            </a:r>
            <a:r>
              <a:rPr lang="en-US" dirty="0"/>
              <a:t> $a0, ‘e’, yes</a:t>
            </a:r>
            <a:endParaRPr lang="zh-CN" altLang="en-US" dirty="0"/>
          </a:p>
          <a:p>
            <a:r>
              <a:rPr lang="en-US" dirty="0"/>
              <a:t>	</a:t>
            </a:r>
            <a:r>
              <a:rPr lang="en-US" dirty="0" err="1"/>
              <a:t>beq</a:t>
            </a:r>
            <a:r>
              <a:rPr lang="en-US" dirty="0"/>
              <a:t> $a0, ‘</a:t>
            </a:r>
            <a:r>
              <a:rPr lang="en-US" dirty="0" err="1"/>
              <a:t>i</a:t>
            </a:r>
            <a:r>
              <a:rPr lang="en-US" dirty="0"/>
              <a:t>’, yes</a:t>
            </a:r>
            <a:endParaRPr lang="zh-CN" altLang="en-US" dirty="0"/>
          </a:p>
          <a:p>
            <a:r>
              <a:rPr lang="en-US" dirty="0"/>
              <a:t>	</a:t>
            </a:r>
            <a:r>
              <a:rPr lang="en-US" dirty="0" err="1"/>
              <a:t>beq</a:t>
            </a:r>
            <a:r>
              <a:rPr lang="en-US" dirty="0"/>
              <a:t> $a0, ‘o’, yes</a:t>
            </a:r>
            <a:endParaRPr lang="zh-CN" altLang="en-US" dirty="0"/>
          </a:p>
          <a:p>
            <a:r>
              <a:rPr lang="en-US" dirty="0"/>
              <a:t>	</a:t>
            </a:r>
            <a:r>
              <a:rPr lang="en-US" dirty="0" err="1"/>
              <a:t>beq</a:t>
            </a:r>
            <a:r>
              <a:rPr lang="en-US" dirty="0"/>
              <a:t> $a0, ‘u’, yes</a:t>
            </a:r>
            <a:endParaRPr lang="zh-CN" altLang="en-US" dirty="0"/>
          </a:p>
          <a:p>
            <a:r>
              <a:rPr lang="en-US" dirty="0"/>
              <a:t>	</a:t>
            </a:r>
            <a:r>
              <a:rPr lang="en-US" dirty="0" err="1"/>
              <a:t>beq</a:t>
            </a:r>
            <a:r>
              <a:rPr lang="en-US" dirty="0"/>
              <a:t> $a0, ‘A’, yes</a:t>
            </a:r>
            <a:endParaRPr lang="zh-CN" altLang="en-US" dirty="0"/>
          </a:p>
          <a:p>
            <a:r>
              <a:rPr lang="en-US" dirty="0"/>
              <a:t>	</a:t>
            </a:r>
            <a:r>
              <a:rPr lang="en-US" dirty="0" err="1"/>
              <a:t>beq</a:t>
            </a:r>
            <a:r>
              <a:rPr lang="en-US" dirty="0"/>
              <a:t> $a0, ‘E’, yes</a:t>
            </a:r>
            <a:endParaRPr lang="zh-CN" altLang="en-US" dirty="0"/>
          </a:p>
          <a:p>
            <a:r>
              <a:rPr lang="en-US" dirty="0"/>
              <a:t>	</a:t>
            </a:r>
            <a:r>
              <a:rPr lang="en-US" dirty="0" err="1"/>
              <a:t>beq</a:t>
            </a:r>
            <a:r>
              <a:rPr lang="en-US" dirty="0"/>
              <a:t> $a0, ‘I’, yes</a:t>
            </a:r>
            <a:endParaRPr lang="zh-CN" altLang="en-US" dirty="0"/>
          </a:p>
          <a:p>
            <a:r>
              <a:rPr lang="en-US" dirty="0"/>
              <a:t>	</a:t>
            </a:r>
            <a:r>
              <a:rPr lang="en-US" dirty="0" err="1"/>
              <a:t>beq</a:t>
            </a:r>
            <a:r>
              <a:rPr lang="en-US" dirty="0"/>
              <a:t> $a0, ‘O’, yes</a:t>
            </a:r>
            <a:endParaRPr lang="zh-CN" altLang="en-US" dirty="0"/>
          </a:p>
          <a:p>
            <a:r>
              <a:rPr lang="en-US" dirty="0"/>
              <a:t>	</a:t>
            </a:r>
            <a:r>
              <a:rPr lang="en-US" dirty="0" err="1"/>
              <a:t>beq</a:t>
            </a:r>
            <a:r>
              <a:rPr lang="en-US" dirty="0"/>
              <a:t> $a0, ‘U’, yes</a:t>
            </a:r>
            <a:endParaRPr lang="zh-CN" altLang="en-US" dirty="0"/>
          </a:p>
          <a:p>
            <a:r>
              <a:rPr lang="en-US" dirty="0"/>
              <a:t>	j ret</a:t>
            </a:r>
            <a:endParaRPr lang="zh-CN" altLang="en-US" dirty="0"/>
          </a:p>
          <a:p>
            <a:r>
              <a:rPr lang="en-US" dirty="0"/>
              <a:t>yes:	</a:t>
            </a:r>
            <a:endParaRPr lang="zh-CN" altLang="en-US" dirty="0"/>
          </a:p>
          <a:p>
            <a:r>
              <a:rPr lang="en-US" dirty="0"/>
              <a:t>	</a:t>
            </a:r>
            <a:r>
              <a:rPr lang="en-US" dirty="0" err="1"/>
              <a:t>li</a:t>
            </a:r>
            <a:r>
              <a:rPr lang="en-US" dirty="0"/>
              <a:t> $v0, 1</a:t>
            </a:r>
            <a:endParaRPr lang="zh-CN" altLang="en-US" dirty="0"/>
          </a:p>
          <a:p>
            <a:r>
              <a:rPr lang="en-US" dirty="0"/>
              <a:t>ret:	</a:t>
            </a:r>
            <a:endParaRPr lang="zh-CN" altLang="en-US" dirty="0"/>
          </a:p>
          <a:p>
            <a:r>
              <a:rPr lang="en-US" dirty="0"/>
              <a:t>	</a:t>
            </a:r>
            <a:r>
              <a:rPr lang="en-US" dirty="0" err="1"/>
              <a:t>sw</a:t>
            </a:r>
            <a:r>
              <a:rPr lang="en-US" dirty="0"/>
              <a:t> $v0, 20($sp)</a:t>
            </a:r>
            <a:endParaRPr lang="zh-CN" altLang="en-US" dirty="0"/>
          </a:p>
          <a:p>
            <a:r>
              <a:rPr lang="en-US" dirty="0"/>
              <a:t>	</a:t>
            </a:r>
            <a:r>
              <a:rPr lang="en-US" dirty="0" err="1"/>
              <a:t>jr</a:t>
            </a:r>
            <a:r>
              <a:rPr lang="en-US" dirty="0"/>
              <a:t> $</a:t>
            </a:r>
            <a:r>
              <a:rPr lang="en-US" dirty="0" err="1"/>
              <a:t>ra</a:t>
            </a:r>
            <a:endParaRPr lang="zh-CN" altLang="en-US" dirty="0"/>
          </a:p>
          <a:p>
            <a:r>
              <a:rPr lang="en-US" dirty="0"/>
              <a:t> </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kumimoji="1" lang="zh-CN" altLang="en-US" b="1" dirty="0"/>
              <a:t>局部变量的存储空间</a:t>
            </a:r>
            <a:endParaRPr lang="zh-CN" altLang="en-US" dirty="0"/>
          </a:p>
        </p:txBody>
      </p:sp>
      <p:sp>
        <p:nvSpPr>
          <p:cNvPr id="3" name="内容占位符 2"/>
          <p:cNvSpPr>
            <a:spLocks noGrp="1"/>
          </p:cNvSpPr>
          <p:nvPr>
            <p:ph idx="1"/>
          </p:nvPr>
        </p:nvSpPr>
        <p:spPr>
          <a:xfrm>
            <a:off x="457200" y="1676400"/>
            <a:ext cx="8229600" cy="3886200"/>
          </a:xfrm>
        </p:spPr>
        <p:txBody>
          <a:bodyPr/>
          <a:lstStyle/>
          <a:p>
            <a:r>
              <a:rPr lang="zh-CN" altLang="en-US" sz="2400" dirty="0"/>
              <a:t>需要在栈中为临时数据（局部变量）分配存储空间；</a:t>
            </a:r>
            <a:endParaRPr lang="en-US" altLang="zh-CN" sz="2400" dirty="0"/>
          </a:p>
          <a:p>
            <a:pPr lvl="1"/>
            <a:r>
              <a:rPr lang="zh-CN" altLang="en-US" sz="2000" dirty="0"/>
              <a:t>临时数据缓冲区</a:t>
            </a:r>
            <a:endParaRPr lang="en-US" altLang="zh-CN" sz="2000" dirty="0"/>
          </a:p>
          <a:p>
            <a:pPr lvl="1"/>
            <a:r>
              <a:rPr lang="zh-CN" altLang="en-US" sz="2000" dirty="0"/>
              <a:t>用完所有可用的寄存器还不足以存放中间结果（临时数据）</a:t>
            </a:r>
            <a:endParaRPr lang="en-US" altLang="zh-CN" sz="2000" dirty="0"/>
          </a:p>
          <a:p>
            <a:pPr lvl="1"/>
            <a:r>
              <a:rPr lang="zh-CN" altLang="en-US" sz="2000" dirty="0"/>
              <a:t>例如函数</a:t>
            </a:r>
            <a:r>
              <a:rPr lang="en-US" altLang="zh-CN" sz="2000" dirty="0"/>
              <a:t>JILL</a:t>
            </a:r>
            <a:r>
              <a:rPr lang="zh-CN" altLang="en-US" sz="2000" dirty="0"/>
              <a:t>需要一个大小为</a:t>
            </a:r>
            <a:r>
              <a:rPr lang="en-US" altLang="zh-CN" sz="2000" dirty="0"/>
              <a:t>16</a:t>
            </a:r>
            <a:r>
              <a:rPr lang="zh-CN" altLang="en-US" sz="2000" dirty="0"/>
              <a:t>个字节的临时数组，在栈中为此临时数组分配空间的代码为：</a:t>
            </a:r>
            <a:endParaRPr lang="en-US" altLang="zh-CN" sz="2000" dirty="0"/>
          </a:p>
          <a:p>
            <a:pPr lvl="2"/>
            <a:r>
              <a:rPr lang="en-US" altLang="zh-CN" sz="1600" dirty="0" err="1"/>
              <a:t>addiu</a:t>
            </a:r>
            <a:r>
              <a:rPr lang="en-US" altLang="zh-CN" sz="1600" dirty="0"/>
              <a:t> $sp, $sp, -16</a:t>
            </a:r>
            <a:r>
              <a:rPr lang="zh-CN" altLang="en-US" sz="1600" dirty="0"/>
              <a:t>	</a:t>
            </a:r>
            <a:r>
              <a:rPr lang="en-US" altLang="zh-CN" sz="1600" dirty="0"/>
              <a:t>#</a:t>
            </a:r>
            <a:r>
              <a:rPr lang="zh-CN" altLang="en-US" sz="1600" dirty="0"/>
              <a:t> 在栈中为临时数组分配存储空间</a:t>
            </a:r>
          </a:p>
          <a:p>
            <a:pPr lvl="2"/>
            <a:r>
              <a:rPr lang="en-US" altLang="zh-CN" sz="1600" dirty="0"/>
              <a:t>move $a0, $sp </a:t>
            </a:r>
            <a:r>
              <a:rPr lang="zh-CN" altLang="en-US" sz="1600" dirty="0"/>
              <a:t>	 </a:t>
            </a:r>
            <a:r>
              <a:rPr lang="en-US" altLang="zh-CN" sz="1600" dirty="0"/>
              <a:t>	# </a:t>
            </a:r>
            <a:r>
              <a:rPr lang="zh-CN" altLang="en-US" sz="1600" dirty="0"/>
              <a:t>初始化指向该数组的指针</a:t>
            </a:r>
            <a:endParaRPr lang="en-US" altLang="zh-CN" sz="1600" dirty="0"/>
          </a:p>
          <a:p>
            <a:pPr lvl="1"/>
            <a:r>
              <a:rPr lang="zh-CN" altLang="en-US" sz="2000" dirty="0"/>
              <a:t>释放该数组占用的存储空间代码为：</a:t>
            </a:r>
          </a:p>
          <a:p>
            <a:pPr lvl="2"/>
            <a:r>
              <a:rPr lang="en-US" altLang="zh-CN" sz="1600" dirty="0" err="1"/>
              <a:t>addiu</a:t>
            </a:r>
            <a:r>
              <a:rPr lang="en-US" altLang="zh-CN" sz="1600" dirty="0"/>
              <a:t> $sp, $sp, 16</a:t>
            </a:r>
            <a:r>
              <a:rPr lang="zh-CN" altLang="en-US" sz="1600" dirty="0"/>
              <a:t>	 </a:t>
            </a:r>
            <a:r>
              <a:rPr lang="en-US" altLang="zh-CN" sz="1600" dirty="0"/>
              <a:t># </a:t>
            </a:r>
            <a:r>
              <a:rPr lang="zh-CN" altLang="en-US" sz="1600" dirty="0"/>
              <a:t>释放临时数组在栈中占用的存储空间</a:t>
            </a:r>
          </a:p>
          <a:p>
            <a:pPr lvl="1"/>
            <a:endParaRPr lang="zh-CN" altLang="en-US" sz="2000" dirty="0"/>
          </a:p>
          <a:p>
            <a:pPr lvl="1"/>
            <a:endParaRPr lang="zh-CN" altLang="en-US" sz="2000" dirty="0"/>
          </a:p>
          <a:p>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kumimoji="1" lang="zh-CN" altLang="en-US" b="1" dirty="0"/>
              <a:t>栈帧指针</a:t>
            </a:r>
            <a:endParaRPr lang="zh-CN" altLang="en-US" dirty="0"/>
          </a:p>
        </p:txBody>
      </p:sp>
      <p:sp>
        <p:nvSpPr>
          <p:cNvPr id="3" name="内容占位符 2"/>
          <p:cNvSpPr>
            <a:spLocks noGrp="1"/>
          </p:cNvSpPr>
          <p:nvPr>
            <p:ph idx="1"/>
          </p:nvPr>
        </p:nvSpPr>
        <p:spPr/>
        <p:txBody>
          <a:bodyPr/>
          <a:lstStyle/>
          <a:p>
            <a:r>
              <a:rPr lang="zh-CN" altLang="en-US" dirty="0"/>
              <a:t>在栈中为局部变量分配空间，需要更改栈指针（</a:t>
            </a:r>
            <a:r>
              <a:rPr lang="en-US" altLang="zh-CN" dirty="0"/>
              <a:t>$sp</a:t>
            </a:r>
            <a:r>
              <a:rPr lang="zh-CN" altLang="en-US" dirty="0"/>
              <a:t>）中的地址，即改变了栈顶的位置。在前面的所有的示例中，我们是在基于假设栈顶位置不会改变的前提下</a:t>
            </a:r>
            <a:r>
              <a:rPr lang="en-US" altLang="zh-CN" dirty="0"/>
              <a:t>, </a:t>
            </a:r>
            <a:r>
              <a:rPr lang="zh-CN" altLang="en-US" dirty="0"/>
              <a:t>我们可以正确地获取或存储实参和返回值，因为这些参数的存放位置相对栈顶位置而言，偏移量是固定的值。</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371600"/>
            <a:ext cx="8153400" cy="5029200"/>
          </a:xfrm>
        </p:spPr>
        <p:txBody>
          <a:bodyPr/>
          <a:lstStyle/>
          <a:p>
            <a:r>
              <a:rPr lang="zh-CN" altLang="en-US" sz="2800" dirty="0"/>
              <a:t>在每个函数中建立一个固定的参考点，以保持各个参数相对于固定参考点的偏移量，不会因分配局部变量而发生变化。</a:t>
            </a:r>
            <a:endParaRPr lang="en-US" altLang="zh-CN" sz="2800" dirty="0"/>
          </a:p>
          <a:p>
            <a:r>
              <a:rPr lang="en-US" altLang="zh-CN" sz="2800" dirty="0"/>
              <a:t>MIPS</a:t>
            </a:r>
            <a:r>
              <a:rPr lang="zh-CN" altLang="en-US" sz="2800" dirty="0"/>
              <a:t>架构定义并实现了一个名为</a:t>
            </a:r>
            <a:r>
              <a:rPr lang="en-US" altLang="zh-CN" sz="2800" dirty="0"/>
              <a:t>$</a:t>
            </a:r>
            <a:r>
              <a:rPr lang="en-US" altLang="zh-CN" sz="2800" dirty="0" err="1"/>
              <a:t>fp</a:t>
            </a:r>
            <a:r>
              <a:rPr lang="zh-CN" altLang="en-US" sz="2800" dirty="0"/>
              <a:t>的寄存器（寄存器</a:t>
            </a:r>
            <a:r>
              <a:rPr lang="en-US" altLang="zh-CN" sz="2800" dirty="0"/>
              <a:t>30</a:t>
            </a:r>
            <a:r>
              <a:rPr lang="zh-CN" altLang="en-US" sz="2800" dirty="0"/>
              <a:t>），称为栈帧指针寄存器，用于存放栈帧地址。</a:t>
            </a:r>
            <a:endParaRPr lang="en-US" altLang="zh-CN" sz="2800" dirty="0"/>
          </a:p>
          <a:p>
            <a:r>
              <a:rPr lang="zh-CN" altLang="en-US" sz="2800" dirty="0"/>
              <a:t>栈帧也称为活动记录（</a:t>
            </a:r>
            <a:r>
              <a:rPr lang="en-US" sz="2800" dirty="0"/>
              <a:t>activation record</a:t>
            </a:r>
            <a:r>
              <a:rPr lang="zh-CN" altLang="en-US" sz="2800" dirty="0"/>
              <a:t>）。一个函数的栈帧用于保存该函数的参数、临时寄存器的内容以及分配给该函数定义的局部变量所需的内存空间，还包含了栈帧之间的链接关系。</a:t>
            </a:r>
          </a:p>
        </p:txBody>
      </p:sp>
      <p:sp>
        <p:nvSpPr>
          <p:cNvPr id="4" name="标题 1"/>
          <p:cNvSpPr>
            <a:spLocks noGrp="1"/>
          </p:cNvSpPr>
          <p:nvPr>
            <p:ph type="title"/>
          </p:nvPr>
        </p:nvSpPr>
        <p:spPr>
          <a:xfrm>
            <a:off x="304800" y="457200"/>
            <a:ext cx="2971800" cy="1219200"/>
          </a:xfrm>
        </p:spPr>
        <p:txBody>
          <a:bodyPr/>
          <a:lstStyle/>
          <a:p>
            <a:r>
              <a:rPr lang="en-US" altLang="zh-CN" dirty="0"/>
              <a:t>6.</a:t>
            </a:r>
            <a:r>
              <a:rPr kumimoji="1" lang="zh-CN" altLang="en-US" dirty="0"/>
              <a:t>栈帧指针</a:t>
            </a:r>
            <a:endParaRPr lang="zh-CN" altLang="en-US" dirty="0"/>
          </a:p>
        </p:txBody>
      </p:sp>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1201" name="Group 1"/>
          <p:cNvGrpSpPr>
            <a:grpSpLocks noChangeAspect="1"/>
          </p:cNvGrpSpPr>
          <p:nvPr/>
        </p:nvGrpSpPr>
        <p:grpSpPr bwMode="auto">
          <a:xfrm>
            <a:off x="-685800" y="284005"/>
            <a:ext cx="9829800" cy="6573995"/>
            <a:chOff x="1080" y="7714"/>
            <a:chExt cx="8273" cy="5533"/>
          </a:xfrm>
        </p:grpSpPr>
        <p:sp>
          <p:nvSpPr>
            <p:cNvPr id="51227" name="AutoShape 27"/>
            <p:cNvSpPr>
              <a:spLocks noChangeAspect="1" noChangeArrowheads="1" noTextEdit="1"/>
            </p:cNvSpPr>
            <p:nvPr/>
          </p:nvSpPr>
          <p:spPr bwMode="auto">
            <a:xfrm>
              <a:off x="1080" y="7714"/>
              <a:ext cx="8273" cy="55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1226" name="AutoShape 26"/>
            <p:cNvSpPr>
              <a:spLocks noChangeArrowheads="1"/>
            </p:cNvSpPr>
            <p:nvPr/>
          </p:nvSpPr>
          <p:spPr bwMode="auto">
            <a:xfrm>
              <a:off x="4510" y="10230"/>
              <a:ext cx="1487" cy="90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局部变量和</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66675"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临时变量</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25" name="AutoShape 25"/>
            <p:cNvSpPr>
              <a:spLocks noChangeArrowheads="1"/>
            </p:cNvSpPr>
            <p:nvPr/>
          </p:nvSpPr>
          <p:spPr bwMode="auto">
            <a:xfrm>
              <a:off x="4510" y="11131"/>
              <a:ext cx="1487" cy="105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参数</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参数</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n</a:t>
              </a:r>
              <a:endParaRPr kumimoji="0" lang="en-US" alt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24" name="AutoShape 24"/>
            <p:cNvSpPr>
              <a:spLocks noChangeArrowheads="1"/>
            </p:cNvSpPr>
            <p:nvPr/>
          </p:nvSpPr>
          <p:spPr bwMode="auto">
            <a:xfrm>
              <a:off x="2280" y="11814"/>
              <a:ext cx="1558"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栈顶指针</a:t>
              </a: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$sp</a:t>
              </a:r>
              <a:endParaRPr kumimoji="0" lang="en-US" alt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23" name="AutoShape 23"/>
            <p:cNvSpPr>
              <a:spLocks noChangeShapeType="1"/>
            </p:cNvSpPr>
            <p:nvPr/>
          </p:nvSpPr>
          <p:spPr bwMode="auto">
            <a:xfrm flipV="1">
              <a:off x="3651" y="11992"/>
              <a:ext cx="85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222" name="AutoShape 22"/>
            <p:cNvSpPr>
              <a:spLocks noChangeArrowheads="1"/>
            </p:cNvSpPr>
            <p:nvPr/>
          </p:nvSpPr>
          <p:spPr bwMode="auto">
            <a:xfrm>
              <a:off x="4510" y="9819"/>
              <a:ext cx="1487" cy="41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返回地址</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21" name="AutoShape 21"/>
            <p:cNvSpPr>
              <a:spLocks noChangeArrowheads="1"/>
            </p:cNvSpPr>
            <p:nvPr/>
          </p:nvSpPr>
          <p:spPr bwMode="auto">
            <a:xfrm>
              <a:off x="6105" y="10609"/>
              <a:ext cx="1953"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活动记录（栈帧）</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20" name="AutoShape 20"/>
            <p:cNvSpPr>
              <a:spLocks noChangeArrowheads="1"/>
            </p:cNvSpPr>
            <p:nvPr/>
          </p:nvSpPr>
          <p:spPr bwMode="auto">
            <a:xfrm>
              <a:off x="4510" y="9379"/>
              <a:ext cx="1487" cy="44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链接（</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rPr>
                <a:t>fp</a:t>
              </a: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endParaRPr kumimoji="0" lang="zh-CN" altLang="en-US"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6667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动态链接</a:t>
              </a:r>
              <a:endParaRPr kumimoji="0" lang="zh-CN" altLang="en-US"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19" name="AutoShape 19"/>
            <p:cNvSpPr>
              <a:spLocks noChangeArrowheads="1"/>
            </p:cNvSpPr>
            <p:nvPr/>
          </p:nvSpPr>
          <p:spPr bwMode="auto">
            <a:xfrm>
              <a:off x="6158" y="8706"/>
              <a:ext cx="1210"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前一帧</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18" name="AutoShape 18"/>
            <p:cNvSpPr>
              <a:spLocks noChangeArrowheads="1"/>
            </p:cNvSpPr>
            <p:nvPr/>
          </p:nvSpPr>
          <p:spPr bwMode="auto">
            <a:xfrm>
              <a:off x="2344" y="9399"/>
              <a:ext cx="1558"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栈帧指针</a:t>
              </a: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rPr>
                <a:t>fp</a:t>
              </a:r>
              <a:endParaRPr kumimoji="0" lang="en-US" alt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17" name="AutoShape 17"/>
            <p:cNvSpPr>
              <a:spLocks noChangeShapeType="1"/>
            </p:cNvSpPr>
            <p:nvPr/>
          </p:nvSpPr>
          <p:spPr bwMode="auto">
            <a:xfrm flipV="1">
              <a:off x="3643" y="9604"/>
              <a:ext cx="859"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216" name="AutoShape 16"/>
            <p:cNvSpPr>
              <a:spLocks noChangeArrowheads="1"/>
            </p:cNvSpPr>
            <p:nvPr/>
          </p:nvSpPr>
          <p:spPr bwMode="auto">
            <a:xfrm>
              <a:off x="4510" y="8328"/>
              <a:ext cx="1487" cy="105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参数</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参数</a:t>
              </a: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m</a:t>
              </a:r>
              <a:endParaRPr kumimoji="0" lang="en-US" alt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15" name="AutoShape 15"/>
            <p:cNvSpPr>
              <a:spLocks noChangeShapeType="1"/>
            </p:cNvSpPr>
            <p:nvPr/>
          </p:nvSpPr>
          <p:spPr bwMode="auto">
            <a:xfrm>
              <a:off x="6001" y="9384"/>
              <a:ext cx="1297"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14" name="AutoShape 14"/>
            <p:cNvSpPr>
              <a:spLocks noChangeShapeType="1"/>
            </p:cNvSpPr>
            <p:nvPr/>
          </p:nvSpPr>
          <p:spPr bwMode="auto">
            <a:xfrm>
              <a:off x="5997" y="12188"/>
              <a:ext cx="1297"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13" name="AutoShape 13"/>
            <p:cNvSpPr>
              <a:spLocks noChangeShapeType="1"/>
            </p:cNvSpPr>
            <p:nvPr/>
          </p:nvSpPr>
          <p:spPr bwMode="auto">
            <a:xfrm>
              <a:off x="6778" y="11180"/>
              <a:ext cx="1" cy="100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212" name="AutoShape 12"/>
            <p:cNvSpPr>
              <a:spLocks noChangeShapeType="1"/>
            </p:cNvSpPr>
            <p:nvPr/>
          </p:nvSpPr>
          <p:spPr bwMode="auto">
            <a:xfrm flipV="1">
              <a:off x="6777" y="9386"/>
              <a:ext cx="1" cy="107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211" name="AutoShape 11"/>
            <p:cNvSpPr>
              <a:spLocks noChangeShapeType="1"/>
            </p:cNvSpPr>
            <p:nvPr/>
          </p:nvSpPr>
          <p:spPr bwMode="auto">
            <a:xfrm>
              <a:off x="4510" y="7943"/>
              <a:ext cx="1" cy="3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10" name="AutoShape 10"/>
            <p:cNvSpPr>
              <a:spLocks noChangeShapeType="1"/>
            </p:cNvSpPr>
            <p:nvPr/>
          </p:nvSpPr>
          <p:spPr bwMode="auto">
            <a:xfrm>
              <a:off x="5994" y="7943"/>
              <a:ext cx="1" cy="3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09" name="AutoShape 9"/>
            <p:cNvSpPr>
              <a:spLocks noChangeArrowheads="1"/>
            </p:cNvSpPr>
            <p:nvPr/>
          </p:nvSpPr>
          <p:spPr bwMode="auto">
            <a:xfrm>
              <a:off x="6020" y="12776"/>
              <a:ext cx="1210"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低地址</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08" name="AutoShape 8"/>
            <p:cNvSpPr>
              <a:spLocks noChangeArrowheads="1"/>
            </p:cNvSpPr>
            <p:nvPr/>
          </p:nvSpPr>
          <p:spPr bwMode="auto">
            <a:xfrm>
              <a:off x="4507" y="12188"/>
              <a:ext cx="1487" cy="44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207" name="AutoShape 7"/>
            <p:cNvSpPr>
              <a:spLocks noChangeShapeType="1"/>
            </p:cNvSpPr>
            <p:nvPr/>
          </p:nvSpPr>
          <p:spPr bwMode="auto">
            <a:xfrm>
              <a:off x="4509" y="12633"/>
              <a:ext cx="1" cy="3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06" name="AutoShape 6"/>
            <p:cNvSpPr>
              <a:spLocks noChangeShapeType="1"/>
            </p:cNvSpPr>
            <p:nvPr/>
          </p:nvSpPr>
          <p:spPr bwMode="auto">
            <a:xfrm>
              <a:off x="5993" y="12633"/>
              <a:ext cx="1" cy="3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05" name="AutoShape 5"/>
            <p:cNvSpPr>
              <a:spLocks noChangeArrowheads="1"/>
            </p:cNvSpPr>
            <p:nvPr/>
          </p:nvSpPr>
          <p:spPr bwMode="auto">
            <a:xfrm>
              <a:off x="6158" y="12236"/>
              <a:ext cx="2395" cy="471"/>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后一帧（如果不是栈顶）</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204" name="AutoShape 4"/>
            <p:cNvSpPr>
              <a:spLocks noChangeShapeType="1"/>
            </p:cNvSpPr>
            <p:nvPr/>
          </p:nvSpPr>
          <p:spPr bwMode="auto">
            <a:xfrm>
              <a:off x="3902" y="9509"/>
              <a:ext cx="60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203" name="AutoShape 3"/>
            <p:cNvSpPr>
              <a:spLocks noChangeShapeType="1"/>
            </p:cNvSpPr>
            <p:nvPr/>
          </p:nvSpPr>
          <p:spPr bwMode="auto">
            <a:xfrm flipV="1">
              <a:off x="3902" y="8001"/>
              <a:ext cx="1" cy="150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202" name="AutoShape 2"/>
            <p:cNvSpPr>
              <a:spLocks noChangeArrowheads="1"/>
            </p:cNvSpPr>
            <p:nvPr/>
          </p:nvSpPr>
          <p:spPr bwMode="auto">
            <a:xfrm>
              <a:off x="2433" y="8001"/>
              <a:ext cx="1398" cy="833"/>
            </a:xfrm>
            <a:prstGeom prst="flowChartProcess">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指向前一帧</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的起始地址</a:t>
              </a:r>
              <a:endParaRPr kumimoji="0" lang="zh-CN"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5" name="TextBox 4"/>
          <p:cNvSpPr txBox="1"/>
          <p:nvPr/>
        </p:nvSpPr>
        <p:spPr>
          <a:xfrm>
            <a:off x="609600" y="1524000"/>
            <a:ext cx="2095445" cy="4801314"/>
          </a:xfrm>
          <a:prstGeom prst="rect">
            <a:avLst/>
          </a:prstGeom>
          <a:noFill/>
        </p:spPr>
        <p:txBody>
          <a:bodyPr wrap="none" rtlCol="0">
            <a:spAutoFit/>
          </a:bodyPr>
          <a:lstStyle/>
          <a:p>
            <a:r>
              <a:rPr lang="en-US" dirty="0"/>
              <a:t>main()</a:t>
            </a:r>
            <a:endParaRPr lang="zh-CN" altLang="en-US" dirty="0"/>
          </a:p>
          <a:p>
            <a:r>
              <a:rPr lang="en-US" dirty="0"/>
              <a:t>{</a:t>
            </a:r>
            <a:endParaRPr lang="zh-CN" altLang="en-US" dirty="0"/>
          </a:p>
          <a:p>
            <a:r>
              <a:rPr lang="en-US" dirty="0"/>
              <a:t>  </a:t>
            </a:r>
            <a:r>
              <a:rPr lang="en-US" dirty="0" err="1"/>
              <a:t>int</a:t>
            </a:r>
            <a:r>
              <a:rPr lang="en-US" dirty="0"/>
              <a:t> a;</a:t>
            </a:r>
            <a:endParaRPr lang="zh-CN" altLang="en-US" dirty="0"/>
          </a:p>
          <a:p>
            <a:r>
              <a:rPr lang="en-US" dirty="0"/>
              <a:t>  a = </a:t>
            </a:r>
            <a:r>
              <a:rPr lang="en-US" dirty="0" err="1"/>
              <a:t>mysub</a:t>
            </a:r>
            <a:r>
              <a:rPr lang="en-US" dirty="0"/>
              <a:t>( 6 );</a:t>
            </a:r>
            <a:endParaRPr lang="zh-CN" altLang="en-US" dirty="0"/>
          </a:p>
          <a:p>
            <a:r>
              <a:rPr lang="en-US" dirty="0"/>
              <a:t>  print( a );</a:t>
            </a:r>
            <a:endParaRPr lang="zh-CN" altLang="en-US" dirty="0"/>
          </a:p>
          <a:p>
            <a:r>
              <a:rPr lang="en-US" dirty="0"/>
              <a:t>}</a:t>
            </a:r>
            <a:endParaRPr lang="zh-CN" altLang="en-US" dirty="0"/>
          </a:p>
          <a:p>
            <a:r>
              <a:rPr lang="en-US" dirty="0"/>
              <a:t> </a:t>
            </a:r>
            <a:endParaRPr lang="zh-CN" altLang="en-US" dirty="0"/>
          </a:p>
          <a:p>
            <a:r>
              <a:rPr lang="en-US" dirty="0" err="1"/>
              <a:t>int</a:t>
            </a:r>
            <a:r>
              <a:rPr lang="en-US" dirty="0"/>
              <a:t> </a:t>
            </a:r>
            <a:r>
              <a:rPr lang="en-US" dirty="0" err="1"/>
              <a:t>mysub</a:t>
            </a:r>
            <a:r>
              <a:rPr lang="en-US" dirty="0"/>
              <a:t>( </a:t>
            </a:r>
            <a:r>
              <a:rPr lang="en-US" dirty="0" err="1"/>
              <a:t>int</a:t>
            </a:r>
            <a:r>
              <a:rPr lang="en-US" dirty="0"/>
              <a:t> </a:t>
            </a:r>
            <a:r>
              <a:rPr lang="en-US" dirty="0" err="1"/>
              <a:t>arg</a:t>
            </a:r>
            <a:r>
              <a:rPr lang="en-US" dirty="0"/>
              <a:t> )</a:t>
            </a:r>
            <a:endParaRPr lang="zh-CN" altLang="en-US" dirty="0"/>
          </a:p>
          <a:p>
            <a:r>
              <a:rPr lang="en-US" dirty="0"/>
              <a:t>{</a:t>
            </a:r>
            <a:endParaRPr lang="zh-CN" altLang="en-US" dirty="0"/>
          </a:p>
          <a:p>
            <a:r>
              <a:rPr lang="en-US" dirty="0"/>
              <a:t>  </a:t>
            </a:r>
            <a:r>
              <a:rPr lang="en-US" dirty="0" err="1"/>
              <a:t>int</a:t>
            </a:r>
            <a:r>
              <a:rPr lang="en-US" dirty="0"/>
              <a:t> </a:t>
            </a:r>
            <a:r>
              <a:rPr lang="en-US" dirty="0" err="1"/>
              <a:t>b,c</a:t>
            </a:r>
            <a:r>
              <a:rPr lang="en-US" dirty="0"/>
              <a:t>;</a:t>
            </a:r>
            <a:endParaRPr lang="zh-CN" altLang="en-US" dirty="0"/>
          </a:p>
          <a:p>
            <a:r>
              <a:rPr lang="en-US" dirty="0"/>
              <a:t>  </a:t>
            </a:r>
            <a:endParaRPr lang="zh-CN" altLang="en-US" dirty="0"/>
          </a:p>
          <a:p>
            <a:r>
              <a:rPr lang="en-US" dirty="0"/>
              <a:t>  b = </a:t>
            </a:r>
            <a:r>
              <a:rPr lang="en-US" dirty="0" err="1"/>
              <a:t>arg</a:t>
            </a:r>
            <a:r>
              <a:rPr lang="en-US" dirty="0"/>
              <a:t>*2;</a:t>
            </a:r>
            <a:endParaRPr lang="zh-CN" altLang="en-US" dirty="0"/>
          </a:p>
          <a:p>
            <a:r>
              <a:rPr lang="en-US" dirty="0"/>
              <a:t>  c = b + 7;</a:t>
            </a:r>
            <a:endParaRPr lang="zh-CN" altLang="en-US" dirty="0"/>
          </a:p>
          <a:p>
            <a:r>
              <a:rPr lang="en-US" dirty="0"/>
              <a:t>  </a:t>
            </a:r>
            <a:endParaRPr lang="zh-CN" altLang="en-US" dirty="0"/>
          </a:p>
          <a:p>
            <a:r>
              <a:rPr lang="en-US" dirty="0"/>
              <a:t>  return c;  </a:t>
            </a:r>
            <a:endParaRPr lang="zh-CN" altLang="en-US" dirty="0"/>
          </a:p>
          <a:p>
            <a:r>
              <a:rPr lang="en-US" dirty="0"/>
              <a:t>}</a:t>
            </a:r>
            <a:endParaRPr lang="zh-CN" altLang="en-US"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52400" y="838200"/>
            <a:ext cx="2313454" cy="2585323"/>
          </a:xfrm>
          <a:prstGeom prst="rect">
            <a:avLst/>
          </a:prstGeom>
          <a:noFill/>
        </p:spPr>
        <p:txBody>
          <a:bodyPr wrap="none" rtlCol="0">
            <a:spAutoFit/>
          </a:bodyPr>
          <a:lstStyle/>
          <a:p>
            <a:r>
              <a:rPr lang="en-US" dirty="0"/>
              <a:t>#  main()</a:t>
            </a:r>
            <a:endParaRPr lang="zh-CN" altLang="en-US" dirty="0"/>
          </a:p>
          <a:p>
            <a:r>
              <a:rPr lang="en-US" dirty="0"/>
              <a:t>#  {</a:t>
            </a:r>
            <a:endParaRPr lang="zh-CN" altLang="en-US" dirty="0"/>
          </a:p>
          <a:p>
            <a:r>
              <a:rPr lang="en-US" dirty="0"/>
              <a:t>#    </a:t>
            </a:r>
            <a:r>
              <a:rPr lang="en-US" dirty="0" err="1"/>
              <a:t>int</a:t>
            </a:r>
            <a:r>
              <a:rPr lang="en-US" dirty="0"/>
              <a:t> a;   // a: 0($</a:t>
            </a:r>
            <a:r>
              <a:rPr lang="en-US" dirty="0" err="1"/>
              <a:t>fp</a:t>
            </a:r>
            <a:r>
              <a:rPr lang="en-US" dirty="0"/>
              <a:t>)</a:t>
            </a:r>
            <a:endParaRPr lang="zh-CN" altLang="en-US" dirty="0"/>
          </a:p>
          <a:p>
            <a:r>
              <a:rPr lang="en-US" dirty="0"/>
              <a:t>#    a = </a:t>
            </a:r>
            <a:r>
              <a:rPr lang="en-US" dirty="0" err="1"/>
              <a:t>mysub</a:t>
            </a:r>
            <a:r>
              <a:rPr lang="en-US" dirty="0"/>
              <a:t>( 6 );</a:t>
            </a:r>
            <a:endParaRPr lang="zh-CN" altLang="en-US" dirty="0"/>
          </a:p>
          <a:p>
            <a:r>
              <a:rPr lang="en-US" dirty="0"/>
              <a:t>#    print( a );</a:t>
            </a:r>
            <a:endParaRPr lang="zh-CN" altLang="en-US" dirty="0"/>
          </a:p>
          <a:p>
            <a:r>
              <a:rPr lang="en-US" dirty="0"/>
              <a:t>#  }</a:t>
            </a:r>
            <a:endParaRPr lang="zh-CN" altLang="en-US" dirty="0"/>
          </a:p>
          <a:p>
            <a:r>
              <a:rPr lang="en-US" dirty="0"/>
              <a:t>.text </a:t>
            </a:r>
            <a:endParaRPr lang="zh-CN" altLang="en-US" dirty="0"/>
          </a:p>
          <a:p>
            <a:r>
              <a:rPr lang="en-US" dirty="0"/>
              <a:t>         .</a:t>
            </a:r>
            <a:r>
              <a:rPr lang="en-US" dirty="0" err="1"/>
              <a:t>globl</a:t>
            </a:r>
            <a:r>
              <a:rPr lang="en-US" dirty="0"/>
              <a:t>  main</a:t>
            </a:r>
            <a:endParaRPr lang="zh-CN" altLang="en-US" dirty="0"/>
          </a:p>
          <a:p>
            <a:endParaRPr lang="zh-CN" altLang="en-US" dirty="0"/>
          </a:p>
        </p:txBody>
      </p:sp>
      <p:sp>
        <p:nvSpPr>
          <p:cNvPr id="8" name="TextBox 7"/>
          <p:cNvSpPr txBox="1"/>
          <p:nvPr/>
        </p:nvSpPr>
        <p:spPr>
          <a:xfrm>
            <a:off x="2438401" y="0"/>
            <a:ext cx="6705600" cy="7263527"/>
          </a:xfrm>
          <a:prstGeom prst="rect">
            <a:avLst/>
          </a:prstGeom>
          <a:noFill/>
        </p:spPr>
        <p:txBody>
          <a:bodyPr wrap="square" rtlCol="0">
            <a:spAutoFit/>
          </a:bodyPr>
          <a:lstStyle/>
          <a:p>
            <a:r>
              <a:rPr lang="en-US" sz="1600" dirty="0"/>
              <a:t>main:</a:t>
            </a:r>
            <a:endParaRPr lang="zh-CN" altLang="en-US" sz="1600" dirty="0"/>
          </a:p>
          <a:p>
            <a:r>
              <a:rPr lang="en-US" sz="1600" dirty="0"/>
              <a:t>         sub  $sp,$sp,4     # 1. Push return address</a:t>
            </a:r>
            <a:endParaRPr lang="zh-CN" altLang="en-US" sz="1600" dirty="0"/>
          </a:p>
          <a:p>
            <a:r>
              <a:rPr lang="en-US" sz="1600" dirty="0"/>
              <a:t>         </a:t>
            </a:r>
            <a:r>
              <a:rPr lang="en-US" sz="1600" dirty="0" err="1"/>
              <a:t>sw</a:t>
            </a:r>
            <a:r>
              <a:rPr lang="en-US" sz="1600" dirty="0"/>
              <a:t>   $</a:t>
            </a:r>
            <a:r>
              <a:rPr lang="en-US" sz="1600" dirty="0" err="1"/>
              <a:t>ra</a:t>
            </a:r>
            <a:r>
              <a:rPr lang="en-US" sz="1600" dirty="0"/>
              <a:t>,($sp)</a:t>
            </a:r>
            <a:endParaRPr lang="zh-CN" altLang="en-US" sz="1600" dirty="0"/>
          </a:p>
          <a:p>
            <a:r>
              <a:rPr lang="en-US" sz="1600" dirty="0"/>
              <a:t>         sub  $sp,$sp,4    # 2. Push caller's frame pointer</a:t>
            </a:r>
            <a:endParaRPr lang="zh-CN" altLang="en-US" sz="1600" dirty="0"/>
          </a:p>
          <a:p>
            <a:r>
              <a:rPr lang="en-US" sz="1600" dirty="0"/>
              <a:t>         </a:t>
            </a:r>
            <a:r>
              <a:rPr lang="en-US" sz="1600" dirty="0" err="1"/>
              <a:t>sw</a:t>
            </a:r>
            <a:r>
              <a:rPr lang="en-US" sz="1600" dirty="0"/>
              <a:t>   $</a:t>
            </a:r>
            <a:r>
              <a:rPr lang="en-US" sz="1600" dirty="0" err="1"/>
              <a:t>fp</a:t>
            </a:r>
            <a:r>
              <a:rPr lang="en-US" sz="1600" dirty="0"/>
              <a:t>,($sp)</a:t>
            </a:r>
            <a:endParaRPr lang="zh-CN" altLang="en-US" sz="1600" dirty="0"/>
          </a:p>
          <a:p>
            <a:r>
              <a:rPr lang="en-US" sz="1600" dirty="0"/>
              <a:t>                            	    # 3. No S registers to push</a:t>
            </a:r>
            <a:endParaRPr lang="zh-CN" altLang="en-US" sz="1600" dirty="0"/>
          </a:p>
          <a:p>
            <a:r>
              <a:rPr lang="en-US" sz="1600" dirty="0"/>
              <a:t>         sub $fp,$sp,4      # 4. $</a:t>
            </a:r>
            <a:r>
              <a:rPr lang="en-US" sz="1600" dirty="0" err="1"/>
              <a:t>fp</a:t>
            </a:r>
            <a:r>
              <a:rPr lang="en-US" sz="1600" dirty="0"/>
              <a:t> = $sp - </a:t>
            </a:r>
            <a:r>
              <a:rPr lang="en-US" sz="1600" dirty="0" err="1"/>
              <a:t>space_for_variables</a:t>
            </a:r>
            <a:endParaRPr lang="zh-CN" altLang="en-US" sz="1600" dirty="0"/>
          </a:p>
          <a:p>
            <a:r>
              <a:rPr lang="en-US" sz="1600" dirty="0"/>
              <a:t>         move $</a:t>
            </a:r>
            <a:r>
              <a:rPr lang="en-US" sz="1600" dirty="0" err="1"/>
              <a:t>sp,$fp</a:t>
            </a:r>
            <a:r>
              <a:rPr lang="en-US" sz="1600" dirty="0"/>
              <a:t>      # 5. $sp = $</a:t>
            </a:r>
            <a:r>
              <a:rPr lang="en-US" sz="1600" dirty="0" err="1"/>
              <a:t>fp</a:t>
            </a:r>
            <a:endParaRPr lang="zh-CN" altLang="en-US" sz="1600" dirty="0"/>
          </a:p>
          <a:p>
            <a:r>
              <a:rPr lang="en-US" sz="1600" dirty="0"/>
              <a:t>                                    # subroutine call</a:t>
            </a:r>
            <a:endParaRPr lang="zh-CN" altLang="en-US" sz="1600" dirty="0"/>
          </a:p>
          <a:p>
            <a:r>
              <a:rPr lang="en-US" sz="1600" dirty="0"/>
              <a:t>                                    # 1. No T registers to push</a:t>
            </a:r>
            <a:endParaRPr lang="zh-CN" altLang="en-US" sz="1600" dirty="0"/>
          </a:p>
          <a:p>
            <a:r>
              <a:rPr lang="en-US" sz="1600" dirty="0"/>
              <a:t>         </a:t>
            </a:r>
            <a:r>
              <a:rPr lang="en-US" sz="1600" dirty="0" err="1"/>
              <a:t>li</a:t>
            </a:r>
            <a:r>
              <a:rPr lang="en-US" sz="1600" dirty="0"/>
              <a:t>      $a0,6           # 2. Put argument into $a0</a:t>
            </a:r>
            <a:endParaRPr lang="zh-CN" altLang="en-US" sz="1600" dirty="0"/>
          </a:p>
          <a:p>
            <a:r>
              <a:rPr lang="en-US" sz="1600" dirty="0"/>
              <a:t>         </a:t>
            </a:r>
            <a:r>
              <a:rPr lang="en-US" sz="1600" dirty="0" err="1"/>
              <a:t>jal</a:t>
            </a:r>
            <a:r>
              <a:rPr lang="en-US" sz="1600" dirty="0"/>
              <a:t>     </a:t>
            </a:r>
            <a:r>
              <a:rPr lang="en-US" sz="1600" dirty="0" err="1"/>
              <a:t>mysub</a:t>
            </a:r>
            <a:r>
              <a:rPr lang="en-US" sz="1600" dirty="0"/>
              <a:t>        # 3. Jump and link to subroutine</a:t>
            </a:r>
            <a:endParaRPr lang="zh-CN" altLang="en-US" sz="1600" dirty="0"/>
          </a:p>
          <a:p>
            <a:r>
              <a:rPr lang="en-US" sz="1600" dirty="0"/>
              <a:t>                            	    # return from subroutine </a:t>
            </a:r>
            <a:endParaRPr lang="zh-CN" altLang="en-US" sz="1600" dirty="0"/>
          </a:p>
          <a:p>
            <a:r>
              <a:rPr lang="en-US" sz="1600" dirty="0"/>
              <a:t>                            	    # 1. No T registers to restore                        </a:t>
            </a:r>
            <a:endParaRPr lang="zh-CN" altLang="en-US" sz="1600" dirty="0"/>
          </a:p>
          <a:p>
            <a:r>
              <a:rPr lang="en-US" sz="1600" dirty="0"/>
              <a:t>         </a:t>
            </a:r>
            <a:r>
              <a:rPr lang="en-US" sz="1600" dirty="0" err="1"/>
              <a:t>sw</a:t>
            </a:r>
            <a:r>
              <a:rPr lang="en-US" sz="1600" dirty="0"/>
              <a:t>     $v0,0($</a:t>
            </a:r>
            <a:r>
              <a:rPr lang="en-US" sz="1600" dirty="0" err="1"/>
              <a:t>fp</a:t>
            </a:r>
            <a:r>
              <a:rPr lang="en-US" sz="1600" dirty="0"/>
              <a:t>)  # a = </a:t>
            </a:r>
            <a:r>
              <a:rPr lang="en-US" sz="1600" dirty="0" err="1"/>
              <a:t>mysub</a:t>
            </a:r>
            <a:r>
              <a:rPr lang="en-US" sz="1600" dirty="0"/>
              <a:t>( 6 )</a:t>
            </a:r>
            <a:endParaRPr lang="zh-CN" altLang="en-US" sz="1600" dirty="0"/>
          </a:p>
          <a:p>
            <a:r>
              <a:rPr lang="en-US" sz="1600" dirty="0"/>
              <a:t>                                     # print a</a:t>
            </a:r>
            <a:endParaRPr lang="zh-CN" altLang="en-US" sz="1600" dirty="0"/>
          </a:p>
          <a:p>
            <a:r>
              <a:rPr lang="en-US" sz="1600" dirty="0"/>
              <a:t>         </a:t>
            </a:r>
            <a:r>
              <a:rPr lang="en-US" sz="1600" dirty="0" err="1"/>
              <a:t>lw</a:t>
            </a:r>
            <a:r>
              <a:rPr lang="en-US" sz="1600" dirty="0"/>
              <a:t>     $a0,0($</a:t>
            </a:r>
            <a:r>
              <a:rPr lang="en-US" sz="1600" dirty="0" err="1"/>
              <a:t>fp</a:t>
            </a:r>
            <a:r>
              <a:rPr lang="en-US" sz="1600" dirty="0"/>
              <a:t>)   # load a into $a0</a:t>
            </a:r>
            <a:endParaRPr lang="zh-CN" altLang="en-US" sz="1600" dirty="0"/>
          </a:p>
          <a:p>
            <a:r>
              <a:rPr lang="en-US" sz="1600" dirty="0"/>
              <a:t>         </a:t>
            </a:r>
            <a:r>
              <a:rPr lang="en-US" sz="1600" dirty="0" err="1"/>
              <a:t>li</a:t>
            </a:r>
            <a:r>
              <a:rPr lang="en-US" sz="1600" dirty="0"/>
              <a:t>       $v0,1           # print integer service</a:t>
            </a:r>
            <a:endParaRPr lang="zh-CN" altLang="en-US" sz="1600" dirty="0"/>
          </a:p>
          <a:p>
            <a:r>
              <a:rPr lang="en-US" sz="1600" dirty="0"/>
              <a:t>         </a:t>
            </a:r>
            <a:r>
              <a:rPr lang="en-US" sz="1600" dirty="0" err="1"/>
              <a:t>syscall</a:t>
            </a:r>
            <a:r>
              <a:rPr lang="en-US" sz="1600" dirty="0"/>
              <a:t>                                  </a:t>
            </a:r>
            <a:endParaRPr lang="zh-CN" altLang="en-US" sz="1600" dirty="0"/>
          </a:p>
          <a:p>
            <a:r>
              <a:rPr lang="en-US" sz="1600" dirty="0"/>
              <a:t>                                     # epilog</a:t>
            </a:r>
            <a:endParaRPr lang="zh-CN" altLang="en-US" sz="1600" dirty="0"/>
          </a:p>
          <a:p>
            <a:r>
              <a:rPr lang="en-US" sz="1600" dirty="0"/>
              <a:t>                                     # 1. No return value         </a:t>
            </a:r>
            <a:endParaRPr lang="zh-CN" altLang="en-US" sz="1600" dirty="0"/>
          </a:p>
          <a:p>
            <a:r>
              <a:rPr lang="en-US" sz="1600" dirty="0"/>
              <a:t>         add  $sp,$fp,4     # 2. $sp = $</a:t>
            </a:r>
            <a:r>
              <a:rPr lang="en-US" sz="1600" dirty="0" err="1"/>
              <a:t>fp</a:t>
            </a:r>
            <a:r>
              <a:rPr lang="en-US" sz="1600" dirty="0"/>
              <a:t> + </a:t>
            </a:r>
            <a:r>
              <a:rPr lang="en-US" sz="1600" dirty="0" err="1"/>
              <a:t>space_for_variables</a:t>
            </a:r>
            <a:endParaRPr lang="zh-CN" altLang="en-US" sz="1600" dirty="0"/>
          </a:p>
          <a:p>
            <a:r>
              <a:rPr lang="en-US" sz="1600" dirty="0"/>
              <a:t>                                     # 3. No S registers to pop      </a:t>
            </a:r>
            <a:endParaRPr lang="zh-CN" altLang="en-US" sz="1600" dirty="0"/>
          </a:p>
          <a:p>
            <a:r>
              <a:rPr lang="en-US" sz="1600" dirty="0"/>
              <a:t>         </a:t>
            </a:r>
            <a:r>
              <a:rPr lang="en-US" sz="1600" dirty="0" err="1"/>
              <a:t>lw</a:t>
            </a:r>
            <a:r>
              <a:rPr lang="en-US" sz="1600" dirty="0"/>
              <a:t>      $</a:t>
            </a:r>
            <a:r>
              <a:rPr lang="en-US" sz="1600" dirty="0" err="1"/>
              <a:t>fp</a:t>
            </a:r>
            <a:r>
              <a:rPr lang="en-US" sz="1600" dirty="0"/>
              <a:t>,($sp)    # 4. Pop $</a:t>
            </a:r>
            <a:r>
              <a:rPr lang="en-US" sz="1600" dirty="0" err="1"/>
              <a:t>fp</a:t>
            </a:r>
            <a:endParaRPr lang="zh-CN" altLang="en-US" sz="1600" dirty="0"/>
          </a:p>
          <a:p>
            <a:r>
              <a:rPr lang="en-US" sz="1600" dirty="0"/>
              <a:t>         add     $sp,$sp,4</a:t>
            </a:r>
            <a:endParaRPr lang="zh-CN" altLang="en-US" sz="1600" dirty="0"/>
          </a:p>
          <a:p>
            <a:r>
              <a:rPr lang="en-US" sz="1600" dirty="0"/>
              <a:t>         </a:t>
            </a:r>
            <a:r>
              <a:rPr lang="en-US" sz="1600" dirty="0" err="1"/>
              <a:t>lw</a:t>
            </a:r>
            <a:r>
              <a:rPr lang="en-US" sz="1600" dirty="0"/>
              <a:t>      $</a:t>
            </a:r>
            <a:r>
              <a:rPr lang="en-US" sz="1600" dirty="0" err="1"/>
              <a:t>ra</a:t>
            </a:r>
            <a:r>
              <a:rPr lang="en-US" sz="1600" dirty="0"/>
              <a:t>,($sp)    # 5. Pop $</a:t>
            </a:r>
            <a:r>
              <a:rPr lang="en-US" sz="1600" dirty="0" err="1"/>
              <a:t>ra</a:t>
            </a:r>
            <a:endParaRPr lang="zh-CN" altLang="en-US" sz="1600" dirty="0"/>
          </a:p>
          <a:p>
            <a:r>
              <a:rPr lang="en-US" sz="1600" dirty="0"/>
              <a:t>         add     $sp,$sp,4</a:t>
            </a:r>
            <a:endParaRPr lang="zh-CN" altLang="en-US" sz="1600" dirty="0"/>
          </a:p>
          <a:p>
            <a:r>
              <a:rPr lang="en-US" sz="1600" dirty="0"/>
              <a:t>         </a:t>
            </a:r>
            <a:r>
              <a:rPr lang="en-US" sz="1600" dirty="0" err="1"/>
              <a:t>jr</a:t>
            </a:r>
            <a:r>
              <a:rPr lang="en-US" sz="1600" dirty="0"/>
              <a:t>      $</a:t>
            </a:r>
            <a:r>
              <a:rPr lang="en-US" sz="1600" dirty="0" err="1"/>
              <a:t>ra</a:t>
            </a:r>
            <a:r>
              <a:rPr lang="en-US" sz="1600" dirty="0"/>
              <a:t>              # return to OS </a:t>
            </a:r>
            <a:endParaRPr lang="zh-CN" altLang="en-US" sz="1600"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609600"/>
            <a:ext cx="2954655" cy="3416320"/>
          </a:xfrm>
          <a:prstGeom prst="rect">
            <a:avLst/>
          </a:prstGeom>
          <a:noFill/>
        </p:spPr>
        <p:txBody>
          <a:bodyPr wrap="none" rtlCol="0">
            <a:spAutoFit/>
          </a:bodyPr>
          <a:lstStyle/>
          <a:p>
            <a:r>
              <a:rPr lang="en-US" dirty="0"/>
              <a:t>#  </a:t>
            </a:r>
            <a:r>
              <a:rPr lang="en-US" dirty="0" err="1"/>
              <a:t>int</a:t>
            </a:r>
            <a:r>
              <a:rPr lang="en-US" dirty="0"/>
              <a:t> </a:t>
            </a:r>
            <a:r>
              <a:rPr lang="en-US" dirty="0" err="1"/>
              <a:t>mysub</a:t>
            </a:r>
            <a:r>
              <a:rPr lang="en-US" dirty="0"/>
              <a:t>( </a:t>
            </a:r>
            <a:r>
              <a:rPr lang="en-US" dirty="0" err="1"/>
              <a:t>int</a:t>
            </a:r>
            <a:r>
              <a:rPr lang="en-US" dirty="0"/>
              <a:t> </a:t>
            </a:r>
            <a:r>
              <a:rPr lang="en-US" dirty="0" err="1"/>
              <a:t>arg</a:t>
            </a:r>
            <a:r>
              <a:rPr lang="en-US" dirty="0"/>
              <a:t> )</a:t>
            </a:r>
            <a:endParaRPr lang="zh-CN" altLang="en-US" dirty="0"/>
          </a:p>
          <a:p>
            <a:r>
              <a:rPr lang="en-US" dirty="0"/>
              <a:t>#  {</a:t>
            </a:r>
            <a:endParaRPr lang="zh-CN" altLang="en-US" dirty="0"/>
          </a:p>
          <a:p>
            <a:r>
              <a:rPr lang="en-US" dirty="0"/>
              <a:t>#    </a:t>
            </a:r>
            <a:r>
              <a:rPr lang="en-US" dirty="0" err="1"/>
              <a:t>int</a:t>
            </a:r>
            <a:r>
              <a:rPr lang="en-US" dirty="0"/>
              <a:t> </a:t>
            </a:r>
            <a:r>
              <a:rPr lang="en-US" dirty="0" err="1"/>
              <a:t>b,c</a:t>
            </a:r>
            <a:r>
              <a:rPr lang="en-US" dirty="0"/>
              <a:t>;          // b: 0($</a:t>
            </a:r>
            <a:r>
              <a:rPr lang="en-US" dirty="0" err="1"/>
              <a:t>fp</a:t>
            </a:r>
            <a:r>
              <a:rPr lang="en-US" dirty="0"/>
              <a:t>)</a:t>
            </a:r>
            <a:endParaRPr lang="zh-CN" altLang="en-US" dirty="0"/>
          </a:p>
          <a:p>
            <a:r>
              <a:rPr lang="en-US" dirty="0"/>
              <a:t>#                         // c: 4($</a:t>
            </a:r>
            <a:r>
              <a:rPr lang="en-US" dirty="0" err="1"/>
              <a:t>fp</a:t>
            </a:r>
            <a:r>
              <a:rPr lang="en-US" dirty="0"/>
              <a:t>)</a:t>
            </a:r>
            <a:endParaRPr lang="zh-CN" altLang="en-US" dirty="0"/>
          </a:p>
          <a:p>
            <a:r>
              <a:rPr lang="en-US" dirty="0"/>
              <a:t>#    b = </a:t>
            </a:r>
            <a:r>
              <a:rPr lang="en-US" dirty="0" err="1"/>
              <a:t>arg</a:t>
            </a:r>
            <a:r>
              <a:rPr lang="en-US" dirty="0"/>
              <a:t>*2;</a:t>
            </a:r>
            <a:endParaRPr lang="zh-CN" altLang="en-US" dirty="0"/>
          </a:p>
          <a:p>
            <a:r>
              <a:rPr lang="en-US" dirty="0"/>
              <a:t>#    c = b + 7;</a:t>
            </a:r>
            <a:endParaRPr lang="zh-CN" altLang="en-US" dirty="0"/>
          </a:p>
          <a:p>
            <a:r>
              <a:rPr lang="en-US" dirty="0"/>
              <a:t>#    </a:t>
            </a:r>
            <a:endParaRPr lang="zh-CN" altLang="en-US" dirty="0"/>
          </a:p>
          <a:p>
            <a:r>
              <a:rPr lang="en-US" dirty="0"/>
              <a:t>#    return c;  </a:t>
            </a:r>
            <a:endParaRPr lang="zh-CN" altLang="en-US" dirty="0"/>
          </a:p>
          <a:p>
            <a:r>
              <a:rPr lang="en-US" dirty="0"/>
              <a:t>#  }</a:t>
            </a:r>
            <a:endParaRPr lang="zh-CN" altLang="en-US" dirty="0"/>
          </a:p>
          <a:p>
            <a:r>
              <a:rPr lang="en-US" dirty="0"/>
              <a:t>         .text</a:t>
            </a:r>
            <a:endParaRPr lang="zh-CN" altLang="en-US" dirty="0"/>
          </a:p>
          <a:p>
            <a:r>
              <a:rPr lang="en-US" dirty="0"/>
              <a:t>         .</a:t>
            </a:r>
            <a:r>
              <a:rPr lang="en-US" dirty="0" err="1"/>
              <a:t>globl</a:t>
            </a:r>
            <a:r>
              <a:rPr lang="en-US" dirty="0"/>
              <a:t>  </a:t>
            </a:r>
            <a:r>
              <a:rPr lang="en-US" dirty="0" err="1"/>
              <a:t>mysub</a:t>
            </a:r>
            <a:endParaRPr lang="zh-CN" altLang="en-US" dirty="0"/>
          </a:p>
          <a:p>
            <a:endParaRPr lang="zh-CN" altLang="en-US" dirty="0"/>
          </a:p>
        </p:txBody>
      </p:sp>
      <p:sp>
        <p:nvSpPr>
          <p:cNvPr id="8" name="TextBox 7"/>
          <p:cNvSpPr txBox="1"/>
          <p:nvPr/>
        </p:nvSpPr>
        <p:spPr>
          <a:xfrm>
            <a:off x="3276600" y="135315"/>
            <a:ext cx="5788764" cy="6494085"/>
          </a:xfrm>
          <a:prstGeom prst="rect">
            <a:avLst/>
          </a:prstGeom>
          <a:noFill/>
        </p:spPr>
        <p:txBody>
          <a:bodyPr wrap="none" rtlCol="0">
            <a:spAutoFit/>
          </a:bodyPr>
          <a:lstStyle/>
          <a:p>
            <a:r>
              <a:rPr lang="en-US" sz="1600" dirty="0" err="1"/>
              <a:t>mysub</a:t>
            </a:r>
            <a:r>
              <a:rPr lang="en-US" sz="1600" dirty="0"/>
              <a:t>:</a:t>
            </a:r>
            <a:endParaRPr lang="zh-CN" altLang="en-US" sz="1600" dirty="0"/>
          </a:p>
          <a:p>
            <a:r>
              <a:rPr lang="en-US" sz="1600" dirty="0"/>
              <a:t>         sub     $sp,$sp,4     # 1. Push return address</a:t>
            </a:r>
            <a:endParaRPr lang="zh-CN" altLang="en-US" sz="1600" dirty="0"/>
          </a:p>
          <a:p>
            <a:r>
              <a:rPr lang="en-US" sz="1600" dirty="0"/>
              <a:t>         </a:t>
            </a:r>
            <a:r>
              <a:rPr lang="en-US" sz="1600" dirty="0" err="1"/>
              <a:t>sw</a:t>
            </a:r>
            <a:r>
              <a:rPr lang="en-US" sz="1600" dirty="0"/>
              <a:t>      $</a:t>
            </a:r>
            <a:r>
              <a:rPr lang="en-US" sz="1600" dirty="0" err="1"/>
              <a:t>ra</a:t>
            </a:r>
            <a:r>
              <a:rPr lang="en-US" sz="1600" dirty="0"/>
              <a:t>,($sp)</a:t>
            </a:r>
            <a:endParaRPr lang="zh-CN" altLang="en-US" sz="1600" dirty="0"/>
          </a:p>
          <a:p>
            <a:r>
              <a:rPr lang="en-US" sz="1600" dirty="0"/>
              <a:t>         sub     $sp,$sp,4     # 2. Put caller's frame pointer</a:t>
            </a:r>
            <a:endParaRPr lang="zh-CN" altLang="en-US" sz="1600" dirty="0"/>
          </a:p>
          <a:p>
            <a:r>
              <a:rPr lang="en-US" sz="1600" dirty="0"/>
              <a:t>         </a:t>
            </a:r>
            <a:r>
              <a:rPr lang="en-US" sz="1600" dirty="0" err="1"/>
              <a:t>sw</a:t>
            </a:r>
            <a:r>
              <a:rPr lang="en-US" sz="1600" dirty="0"/>
              <a:t>      $</a:t>
            </a:r>
            <a:r>
              <a:rPr lang="en-US" sz="1600" dirty="0" err="1"/>
              <a:t>fp</a:t>
            </a:r>
            <a:r>
              <a:rPr lang="en-US" sz="1600" dirty="0"/>
              <a:t>,($sp)</a:t>
            </a:r>
            <a:endParaRPr lang="zh-CN" altLang="en-US" sz="1600" dirty="0"/>
          </a:p>
          <a:p>
            <a:r>
              <a:rPr lang="en-US" sz="1600" dirty="0"/>
              <a:t>         sub     $sp,$sp,4     # 3. Push register $s1</a:t>
            </a:r>
            <a:endParaRPr lang="zh-CN" altLang="en-US" sz="1600" dirty="0"/>
          </a:p>
          <a:p>
            <a:r>
              <a:rPr lang="en-US" sz="1600" dirty="0"/>
              <a:t>         </a:t>
            </a:r>
            <a:r>
              <a:rPr lang="en-US" sz="1600" dirty="0" err="1"/>
              <a:t>sw</a:t>
            </a:r>
            <a:r>
              <a:rPr lang="en-US" sz="1600" dirty="0"/>
              <a:t>      $s1,($sp)</a:t>
            </a:r>
            <a:endParaRPr lang="zh-CN" altLang="en-US" sz="1600" dirty="0"/>
          </a:p>
          <a:p>
            <a:r>
              <a:rPr lang="en-US" sz="1600" dirty="0"/>
              <a:t>         sub     $fp,$sp,8      # 4.$fp = $sp - </a:t>
            </a:r>
            <a:r>
              <a:rPr lang="en-US" sz="1600" dirty="0" err="1"/>
              <a:t>space_for_variables</a:t>
            </a:r>
            <a:endParaRPr lang="zh-CN" altLang="en-US" sz="1600" dirty="0"/>
          </a:p>
          <a:p>
            <a:r>
              <a:rPr lang="en-US" sz="1600" dirty="0"/>
              <a:t>         move    $</a:t>
            </a:r>
            <a:r>
              <a:rPr lang="en-US" sz="1600" dirty="0" err="1"/>
              <a:t>sp,$fp</a:t>
            </a:r>
            <a:r>
              <a:rPr lang="en-US" sz="1600" dirty="0"/>
              <a:t>       # 5. $sp = $</a:t>
            </a:r>
            <a:r>
              <a:rPr lang="en-US" sz="1600" dirty="0" err="1"/>
              <a:t>fp</a:t>
            </a:r>
            <a:endParaRPr lang="zh-CN" altLang="en-US" sz="1600" dirty="0"/>
          </a:p>
          <a:p>
            <a:r>
              <a:rPr lang="en-US" sz="1600" dirty="0"/>
              <a:t>                               	        # body of subroutine     </a:t>
            </a:r>
            <a:endParaRPr lang="zh-CN" altLang="en-US" sz="1600" dirty="0"/>
          </a:p>
          <a:p>
            <a:r>
              <a:rPr lang="en-US" sz="1600" dirty="0"/>
              <a:t>         </a:t>
            </a:r>
            <a:r>
              <a:rPr lang="en-US" sz="1600" dirty="0" err="1"/>
              <a:t>mul</a:t>
            </a:r>
            <a:r>
              <a:rPr lang="en-US" sz="1600" dirty="0"/>
              <a:t>     $s1,$a0,2     # </a:t>
            </a:r>
            <a:r>
              <a:rPr lang="en-US" sz="1600" dirty="0" err="1"/>
              <a:t>arg</a:t>
            </a:r>
            <a:r>
              <a:rPr lang="en-US" sz="1600" dirty="0"/>
              <a:t>*2</a:t>
            </a:r>
            <a:endParaRPr lang="zh-CN" altLang="en-US" sz="1600" dirty="0"/>
          </a:p>
          <a:p>
            <a:r>
              <a:rPr lang="en-US" sz="1600" dirty="0"/>
              <a:t>         </a:t>
            </a:r>
            <a:r>
              <a:rPr lang="en-US" sz="1600" dirty="0" err="1"/>
              <a:t>sw</a:t>
            </a:r>
            <a:r>
              <a:rPr lang="en-US" sz="1600" dirty="0"/>
              <a:t>      $s1,0($</a:t>
            </a:r>
            <a:r>
              <a:rPr lang="en-US" sz="1600" dirty="0" err="1"/>
              <a:t>fp</a:t>
            </a:r>
            <a:r>
              <a:rPr lang="en-US" sz="1600" dirty="0"/>
              <a:t>)     # b = </a:t>
            </a:r>
            <a:r>
              <a:rPr lang="en-US" sz="1600" dirty="0" err="1"/>
              <a:t>arg</a:t>
            </a:r>
            <a:r>
              <a:rPr lang="en-US" sz="1600" dirty="0"/>
              <a:t>*2</a:t>
            </a:r>
            <a:endParaRPr lang="zh-CN" altLang="en-US" sz="1600" dirty="0"/>
          </a:p>
          <a:p>
            <a:r>
              <a:rPr lang="en-US" sz="1600" dirty="0"/>
              <a:t>         </a:t>
            </a:r>
            <a:endParaRPr lang="zh-CN" altLang="en-US" sz="1600" dirty="0"/>
          </a:p>
          <a:p>
            <a:r>
              <a:rPr lang="en-US" sz="1600" dirty="0"/>
              <a:t>         </a:t>
            </a:r>
            <a:r>
              <a:rPr lang="en-US" sz="1600" dirty="0" err="1"/>
              <a:t>lw</a:t>
            </a:r>
            <a:r>
              <a:rPr lang="en-US" sz="1600" dirty="0"/>
              <a:t>      $t0,0($</a:t>
            </a:r>
            <a:r>
              <a:rPr lang="en-US" sz="1600" dirty="0" err="1"/>
              <a:t>fp</a:t>
            </a:r>
            <a:r>
              <a:rPr lang="en-US" sz="1600" dirty="0"/>
              <a:t>)      # get b</a:t>
            </a:r>
            <a:endParaRPr lang="zh-CN" altLang="en-US" sz="1600" dirty="0"/>
          </a:p>
          <a:p>
            <a:r>
              <a:rPr lang="en-US" sz="1600" dirty="0"/>
              <a:t>         add     $t0,$t0,7      #  b+7</a:t>
            </a:r>
            <a:endParaRPr lang="zh-CN" altLang="en-US" sz="1600" dirty="0"/>
          </a:p>
          <a:p>
            <a:r>
              <a:rPr lang="en-US" sz="1600" dirty="0"/>
              <a:t>         </a:t>
            </a:r>
            <a:r>
              <a:rPr lang="en-US" sz="1600" dirty="0" err="1"/>
              <a:t>sw</a:t>
            </a:r>
            <a:r>
              <a:rPr lang="en-US" sz="1600" dirty="0"/>
              <a:t>      $t0,4($</a:t>
            </a:r>
            <a:r>
              <a:rPr lang="en-US" sz="1600" dirty="0" err="1"/>
              <a:t>fp</a:t>
            </a:r>
            <a:r>
              <a:rPr lang="en-US" sz="1600" dirty="0"/>
              <a:t>)     # c = b+7</a:t>
            </a:r>
            <a:endParaRPr lang="zh-CN" altLang="en-US" sz="1600" dirty="0"/>
          </a:p>
          <a:p>
            <a:endParaRPr lang="en-US" sz="1600" dirty="0"/>
          </a:p>
          <a:p>
            <a:r>
              <a:rPr lang="en-US" sz="1600" dirty="0"/>
              <a:t>         </a:t>
            </a:r>
            <a:r>
              <a:rPr lang="en-US" sz="1600" dirty="0" err="1"/>
              <a:t>lw</a:t>
            </a:r>
            <a:r>
              <a:rPr lang="en-US" sz="1600" dirty="0"/>
              <a:t>       $v0,4($</a:t>
            </a:r>
            <a:r>
              <a:rPr lang="en-US" sz="1600" dirty="0" err="1"/>
              <a:t>fp</a:t>
            </a:r>
            <a:r>
              <a:rPr lang="en-US" sz="1600" dirty="0"/>
              <a:t>)     # 1. Put return value in $v0  </a:t>
            </a:r>
            <a:endParaRPr lang="zh-CN" altLang="en-US" sz="1600" dirty="0"/>
          </a:p>
          <a:p>
            <a:r>
              <a:rPr lang="en-US" sz="1600" dirty="0"/>
              <a:t>         add    $sp,$fp,8      # 2. $sp = $</a:t>
            </a:r>
            <a:r>
              <a:rPr lang="en-US" sz="1600" dirty="0" err="1"/>
              <a:t>fp</a:t>
            </a:r>
            <a:r>
              <a:rPr lang="en-US" sz="1600" dirty="0"/>
              <a:t> + </a:t>
            </a:r>
            <a:r>
              <a:rPr lang="en-US" sz="1600" dirty="0" err="1"/>
              <a:t>space_for_variables</a:t>
            </a:r>
            <a:endParaRPr lang="zh-CN" altLang="en-US" sz="1600" dirty="0"/>
          </a:p>
          <a:p>
            <a:r>
              <a:rPr lang="en-US" sz="1600" dirty="0"/>
              <a:t>         </a:t>
            </a:r>
            <a:r>
              <a:rPr lang="en-US" sz="1600" dirty="0" err="1"/>
              <a:t>lw</a:t>
            </a:r>
            <a:r>
              <a:rPr lang="en-US" sz="1600" dirty="0"/>
              <a:t>       $s1,($sp)      # 3. Pop register $s1</a:t>
            </a:r>
            <a:endParaRPr lang="zh-CN" altLang="en-US" sz="1600" dirty="0"/>
          </a:p>
          <a:p>
            <a:r>
              <a:rPr lang="en-US" sz="1600" dirty="0"/>
              <a:t>         add     $sp,$sp,4</a:t>
            </a:r>
            <a:endParaRPr lang="zh-CN" altLang="en-US" sz="1600" dirty="0"/>
          </a:p>
          <a:p>
            <a:r>
              <a:rPr lang="en-US" sz="1600" dirty="0"/>
              <a:t>         </a:t>
            </a:r>
            <a:r>
              <a:rPr lang="en-US" sz="1600" dirty="0" err="1"/>
              <a:t>lw</a:t>
            </a:r>
            <a:r>
              <a:rPr lang="en-US" sz="1600" dirty="0"/>
              <a:t>       $</a:t>
            </a:r>
            <a:r>
              <a:rPr lang="en-US" sz="1600" dirty="0" err="1"/>
              <a:t>fp</a:t>
            </a:r>
            <a:r>
              <a:rPr lang="en-US" sz="1600" dirty="0"/>
              <a:t>,($sp)      # 4. Pop $</a:t>
            </a:r>
            <a:r>
              <a:rPr lang="en-US" sz="1600" dirty="0" err="1"/>
              <a:t>fp</a:t>
            </a:r>
            <a:endParaRPr lang="zh-CN" altLang="en-US" sz="1600" dirty="0"/>
          </a:p>
          <a:p>
            <a:r>
              <a:rPr lang="en-US" sz="1600" dirty="0"/>
              <a:t>         add     $sp,$sp,4</a:t>
            </a:r>
            <a:endParaRPr lang="zh-CN" altLang="en-US" sz="1600" dirty="0"/>
          </a:p>
          <a:p>
            <a:r>
              <a:rPr lang="en-US" sz="1600" dirty="0"/>
              <a:t>         </a:t>
            </a:r>
            <a:r>
              <a:rPr lang="en-US" sz="1600" dirty="0" err="1"/>
              <a:t>lw</a:t>
            </a:r>
            <a:r>
              <a:rPr lang="en-US" sz="1600" dirty="0"/>
              <a:t>       $</a:t>
            </a:r>
            <a:r>
              <a:rPr lang="en-US" sz="1600" dirty="0" err="1"/>
              <a:t>ra</a:t>
            </a:r>
            <a:r>
              <a:rPr lang="en-US" sz="1600" dirty="0"/>
              <a:t>,($sp)      # 5. Pop $</a:t>
            </a:r>
            <a:r>
              <a:rPr lang="en-US" sz="1600" dirty="0" err="1"/>
              <a:t>ra</a:t>
            </a:r>
            <a:endParaRPr lang="zh-CN" altLang="en-US" sz="1600" dirty="0"/>
          </a:p>
          <a:p>
            <a:r>
              <a:rPr lang="en-US" sz="1600" dirty="0"/>
              <a:t>         add     $sp,$sp,4</a:t>
            </a:r>
            <a:endParaRPr lang="zh-CN" altLang="en-US" sz="1600" dirty="0"/>
          </a:p>
          <a:p>
            <a:r>
              <a:rPr lang="en-US" sz="1600" dirty="0"/>
              <a:t>         </a:t>
            </a:r>
            <a:r>
              <a:rPr lang="en-US" sz="1600" dirty="0" err="1"/>
              <a:t>jr</a:t>
            </a:r>
            <a:r>
              <a:rPr lang="en-US" sz="1600" dirty="0"/>
              <a:t>         $</a:t>
            </a:r>
            <a:r>
              <a:rPr lang="en-US" sz="1600" dirty="0" err="1"/>
              <a:t>ra</a:t>
            </a:r>
            <a:r>
              <a:rPr lang="en-US" sz="1600" dirty="0"/>
              <a:t>               # 6. return to caller </a:t>
            </a:r>
            <a:endParaRPr lang="zh-CN" alt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a:t>实验设计</a:t>
            </a:r>
            <a:r>
              <a:rPr lang="en-US" altLang="zh-CN" dirty="0"/>
              <a:t>2</a:t>
            </a:r>
            <a:r>
              <a:rPr lang="zh-CN" altLang="en-US" dirty="0"/>
              <a:t>（选作）：整数排序</a:t>
            </a:r>
          </a:p>
        </p:txBody>
      </p:sp>
      <p:sp>
        <p:nvSpPr>
          <p:cNvPr id="477187" name="Rectangle 3"/>
          <p:cNvSpPr>
            <a:spLocks noGrp="1" noChangeArrowheads="1"/>
          </p:cNvSpPr>
          <p:nvPr>
            <p:ph type="body" idx="1"/>
          </p:nvPr>
        </p:nvSpPr>
        <p:spPr>
          <a:xfrm>
            <a:off x="457200" y="1676400"/>
            <a:ext cx="8229600" cy="4572000"/>
          </a:xfrm>
        </p:spPr>
        <p:txBody>
          <a:bodyPr/>
          <a:lstStyle/>
          <a:p>
            <a:pPr>
              <a:lnSpc>
                <a:spcPct val="90000"/>
              </a:lnSpc>
            </a:pPr>
            <a:r>
              <a:rPr lang="zh-CN" altLang="en-US" b="1" dirty="0"/>
              <a:t>目的：综合运用程序设计方法。</a:t>
            </a:r>
          </a:p>
          <a:p>
            <a:pPr>
              <a:lnSpc>
                <a:spcPct val="90000"/>
              </a:lnSpc>
            </a:pPr>
            <a:r>
              <a:rPr lang="zh-CN" altLang="en-US" b="1" dirty="0"/>
              <a:t>内容：</a:t>
            </a:r>
            <a:r>
              <a:rPr lang="en-US" altLang="zh-CN" b="1" dirty="0"/>
              <a:t>N</a:t>
            </a:r>
            <a:r>
              <a:rPr lang="zh-CN" altLang="en-US" b="1" dirty="0"/>
              <a:t>个整数的排序。</a:t>
            </a:r>
          </a:p>
          <a:p>
            <a:pPr>
              <a:lnSpc>
                <a:spcPct val="90000"/>
              </a:lnSpc>
            </a:pPr>
            <a:r>
              <a:rPr lang="zh-CN" altLang="en-US" b="1" dirty="0"/>
              <a:t>方法：数据从控制台输入，结果由控制台输出（要求以十进制形式）</a:t>
            </a:r>
          </a:p>
          <a:p>
            <a:pPr>
              <a:lnSpc>
                <a:spcPct val="90000"/>
              </a:lnSpc>
            </a:pPr>
            <a:r>
              <a:rPr lang="zh-CN" altLang="en-US" b="1" dirty="0"/>
              <a:t>提交实验报告</a:t>
            </a:r>
          </a:p>
          <a:p>
            <a:pPr lvl="1">
              <a:lnSpc>
                <a:spcPct val="90000"/>
              </a:lnSpc>
            </a:pPr>
            <a:r>
              <a:rPr lang="zh-CN" altLang="en-US" b="1" dirty="0"/>
              <a:t>说明设计思想，给出流程图</a:t>
            </a:r>
          </a:p>
          <a:p>
            <a:pPr lvl="1">
              <a:lnSpc>
                <a:spcPct val="90000"/>
              </a:lnSpc>
            </a:pPr>
            <a:r>
              <a:rPr lang="zh-CN" altLang="en-US" b="1" dirty="0"/>
              <a:t>有注释的程序源代码</a:t>
            </a:r>
          </a:p>
          <a:p>
            <a:pPr lvl="1">
              <a:lnSpc>
                <a:spcPct val="90000"/>
              </a:lnSpc>
            </a:pPr>
            <a:r>
              <a:rPr lang="zh-CN" altLang="en-US" b="1" dirty="0"/>
              <a:t>程序测试过程和结果</a:t>
            </a:r>
          </a:p>
          <a:p>
            <a:pPr lvl="1">
              <a:lnSpc>
                <a:spcPct val="90000"/>
              </a:lnSpc>
            </a:pPr>
            <a:r>
              <a:rPr lang="zh-CN" altLang="en-US" b="1" dirty="0"/>
              <a:t>有关设计、编写、调试的体会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1.</a:t>
            </a:r>
            <a:r>
              <a:rPr kumimoji="1" lang="zh-CN" altLang="en-US" b="1" dirty="0"/>
              <a:t>过程（函数、子程序）调用</a:t>
            </a:r>
            <a:endParaRPr lang="zh-CN" altLang="en-US" dirty="0"/>
          </a:p>
        </p:txBody>
      </p:sp>
      <p:sp>
        <p:nvSpPr>
          <p:cNvPr id="3" name="内容占位符 2"/>
          <p:cNvSpPr>
            <a:spLocks noGrp="1"/>
          </p:cNvSpPr>
          <p:nvPr>
            <p:ph idx="1"/>
          </p:nvPr>
        </p:nvSpPr>
        <p:spPr>
          <a:xfrm>
            <a:off x="457200" y="1600200"/>
            <a:ext cx="8229600" cy="4419600"/>
          </a:xfrm>
        </p:spPr>
        <p:txBody>
          <a:bodyPr/>
          <a:lstStyle/>
          <a:p>
            <a:r>
              <a:rPr kumimoji="1" lang="zh-CN" altLang="en-US" sz="2800" dirty="0"/>
              <a:t>过程（函数、子程序）调用</a:t>
            </a:r>
            <a:endParaRPr kumimoji="1" lang="en-US" altLang="zh-CN" sz="2800" dirty="0"/>
          </a:p>
          <a:p>
            <a:pPr lvl="1"/>
            <a:r>
              <a:rPr lang="zh-CN" altLang="en-US" sz="2400" dirty="0"/>
              <a:t>实现代码重用</a:t>
            </a:r>
            <a:r>
              <a:rPr lang="en-US" altLang="zh-CN" sz="2400" dirty="0"/>
              <a:t>-</a:t>
            </a:r>
            <a:r>
              <a:rPr lang="zh-CN" altLang="en-US" sz="2400" dirty="0"/>
              <a:t>功能通用、单一的代码片段被调用，如数学函数</a:t>
            </a:r>
            <a:r>
              <a:rPr lang="en-US" altLang="zh-CN" sz="2400" dirty="0"/>
              <a:t>sin(x)</a:t>
            </a:r>
          </a:p>
          <a:p>
            <a:r>
              <a:rPr lang="zh-CN" altLang="en-US" sz="2800" dirty="0"/>
              <a:t>函数调用要解决的问题</a:t>
            </a:r>
            <a:endParaRPr lang="en-US" altLang="zh-CN" sz="2800" dirty="0"/>
          </a:p>
          <a:p>
            <a:pPr lvl="1"/>
            <a:r>
              <a:rPr lang="zh-CN" altLang="en-US" sz="2400" dirty="0"/>
              <a:t>实现调用：控制转移到被调用者（</a:t>
            </a:r>
            <a:r>
              <a:rPr lang="en-US" altLang="zh-CN" sz="2400" dirty="0" err="1"/>
              <a:t>Callee</a:t>
            </a:r>
            <a:r>
              <a:rPr lang="zh-CN" altLang="en-US" sz="2400" dirty="0"/>
              <a:t>），即过程</a:t>
            </a:r>
            <a:r>
              <a:rPr kumimoji="1" lang="zh-CN" altLang="en-US" sz="2400" dirty="0"/>
              <a:t>（函数、子程序），处执行代码</a:t>
            </a:r>
            <a:endParaRPr kumimoji="1" lang="en-US" altLang="zh-CN" sz="2400" dirty="0"/>
          </a:p>
          <a:p>
            <a:pPr lvl="1"/>
            <a:r>
              <a:rPr kumimoji="1" lang="zh-CN" altLang="en-US" sz="2400" dirty="0"/>
              <a:t>调用返回：控制转移到调用者（</a:t>
            </a:r>
            <a:r>
              <a:rPr kumimoji="1" lang="en-US" altLang="zh-CN" sz="2400" dirty="0"/>
              <a:t>Caller</a:t>
            </a:r>
            <a:r>
              <a:rPr kumimoji="1" lang="zh-CN" altLang="en-US" sz="2400" dirty="0"/>
              <a:t>）继续执行</a:t>
            </a:r>
            <a:endParaRPr kumimoji="1" lang="en-US" altLang="zh-CN" sz="2400" dirty="0"/>
          </a:p>
          <a:p>
            <a:pPr lvl="1"/>
            <a:r>
              <a:rPr kumimoji="1" lang="zh-CN" altLang="en-US" sz="2400" dirty="0"/>
              <a:t>参数传递：调用者如何向被调用者传递参数（方法、介质）；被调用者如何结果传递给调用者</a:t>
            </a:r>
            <a:endParaRPr kumimoji="1" lang="en-US" altLang="zh-CN" sz="2400" dirty="0"/>
          </a:p>
          <a:p>
            <a:pPr lvl="1"/>
            <a:r>
              <a:rPr lang="zh-CN" altLang="en-US" sz="2400" dirty="0"/>
              <a:t>规划、管理</a:t>
            </a:r>
            <a:r>
              <a:rPr lang="en-US" altLang="zh-CN" sz="2400" dirty="0"/>
              <a:t>CPU</a:t>
            </a:r>
            <a:r>
              <a:rPr lang="zh-CN" altLang="en-US" sz="2400" dirty="0"/>
              <a:t>内部寄存器的使用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body" idx="1"/>
          </p:nvPr>
        </p:nvSpPr>
        <p:spPr>
          <a:xfrm>
            <a:off x="457200" y="762000"/>
            <a:ext cx="8305800" cy="5486400"/>
          </a:xfrm>
        </p:spPr>
        <p:txBody>
          <a:bodyPr/>
          <a:lstStyle/>
          <a:p>
            <a:r>
              <a:rPr lang="zh-CN" altLang="en-US" b="1" dirty="0"/>
              <a:t>程序要求</a:t>
            </a:r>
          </a:p>
          <a:p>
            <a:pPr lvl="1"/>
            <a:r>
              <a:rPr lang="zh-CN" altLang="en-US" b="1" dirty="0"/>
              <a:t>逐个显示：</a:t>
            </a:r>
            <a:r>
              <a:rPr lang="en-US" altLang="zh-CN" b="1" dirty="0"/>
              <a:t>Input Numbers: </a:t>
            </a:r>
            <a:r>
              <a:rPr lang="zh-CN" altLang="en-US" b="1" dirty="0"/>
              <a:t>提示用户输入数字字串。数字以空格隔开，最后以换行结束。</a:t>
            </a:r>
          </a:p>
          <a:p>
            <a:pPr lvl="1"/>
            <a:r>
              <a:rPr lang="zh-CN" altLang="en-US" b="1" dirty="0"/>
              <a:t>编写输入多个整数的子程序，将输入数字字串转换为多个数值，存入变量缓冲区。编写子串转换的子程序，转换一个子串为一个数值。</a:t>
            </a:r>
          </a:p>
          <a:p>
            <a:pPr lvl="1"/>
            <a:r>
              <a:rPr lang="zh-CN" altLang="en-US" b="1" dirty="0"/>
              <a:t>编写输出子程序，显示数字个数和输入的整数</a:t>
            </a:r>
          </a:p>
          <a:p>
            <a:pPr lvl="1"/>
            <a:r>
              <a:rPr lang="zh-CN" altLang="en-US" b="1" dirty="0"/>
              <a:t>使用一种排序方法排序（递减）</a:t>
            </a:r>
          </a:p>
          <a:p>
            <a:pPr lvl="1"/>
            <a:r>
              <a:rPr lang="zh-CN" altLang="en-US" b="1" dirty="0"/>
              <a:t>编写输出子程序，以十进制显示排序后的结果，数字之间用空格隔开</a:t>
            </a:r>
            <a:endParaRPr lang="en-US" altLang="zh-CN" b="1" dirty="0"/>
          </a:p>
          <a:p>
            <a:pPr lvl="1"/>
            <a:r>
              <a:rPr lang="zh-CN" altLang="en-US" b="1" dirty="0"/>
              <a:t>本题</a:t>
            </a:r>
            <a:r>
              <a:rPr lang="en-US" altLang="zh-CN" b="1" dirty="0"/>
              <a:t>8</a:t>
            </a:r>
            <a:r>
              <a:rPr lang="zh-CN" altLang="en-US" b="1" dirty="0"/>
              <a:t>分，输入子程序有完善查错</a:t>
            </a:r>
            <a:r>
              <a:rPr lang="en-US" altLang="zh-CN" b="1" dirty="0"/>
              <a:t>+1</a:t>
            </a:r>
            <a:r>
              <a:rPr lang="zh-CN" altLang="en-US" b="1" dirty="0"/>
              <a:t>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dirty="0"/>
              <a:t>实验设计</a:t>
            </a:r>
            <a:r>
              <a:rPr lang="en-US" altLang="zh-CN" dirty="0"/>
              <a:t>2</a:t>
            </a:r>
            <a:r>
              <a:rPr lang="zh-CN" altLang="en-US" dirty="0"/>
              <a:t>（选作）：年历</a:t>
            </a:r>
          </a:p>
        </p:txBody>
      </p:sp>
      <p:sp>
        <p:nvSpPr>
          <p:cNvPr id="498691" name="Rectangle 3"/>
          <p:cNvSpPr>
            <a:spLocks noGrp="1" noChangeArrowheads="1"/>
          </p:cNvSpPr>
          <p:nvPr>
            <p:ph type="body" idx="1"/>
          </p:nvPr>
        </p:nvSpPr>
        <p:spPr>
          <a:xfrm>
            <a:off x="457200" y="1676400"/>
            <a:ext cx="8229600" cy="4572000"/>
          </a:xfrm>
        </p:spPr>
        <p:txBody>
          <a:bodyPr/>
          <a:lstStyle/>
          <a:p>
            <a:pPr>
              <a:lnSpc>
                <a:spcPct val="90000"/>
              </a:lnSpc>
            </a:pPr>
            <a:r>
              <a:rPr lang="zh-CN" altLang="en-US" b="1" dirty="0"/>
              <a:t>目的：综合循环程序设计与过程的设计方法，掌握数据缓冲区的设计和使用。</a:t>
            </a:r>
          </a:p>
          <a:p>
            <a:pPr>
              <a:lnSpc>
                <a:spcPct val="90000"/>
              </a:lnSpc>
            </a:pPr>
            <a:r>
              <a:rPr lang="zh-CN" altLang="en-US" b="1" dirty="0"/>
              <a:t>内容：计算和输出</a:t>
            </a:r>
            <a:r>
              <a:rPr lang="en-US" altLang="zh-CN" b="1" dirty="0"/>
              <a:t>2022</a:t>
            </a:r>
            <a:r>
              <a:rPr lang="zh-CN" altLang="en-US" b="1" dirty="0"/>
              <a:t>年的年历</a:t>
            </a:r>
          </a:p>
          <a:p>
            <a:pPr>
              <a:lnSpc>
                <a:spcPct val="90000"/>
              </a:lnSpc>
            </a:pPr>
            <a:r>
              <a:rPr lang="zh-CN" altLang="en-US" b="1" dirty="0"/>
              <a:t>方法：利用循环方法产生年历数据，使用数据缓冲区存储和输出。</a:t>
            </a:r>
            <a:r>
              <a:rPr lang="zh-CN" altLang="en-US" dirty="0"/>
              <a:t> </a:t>
            </a:r>
          </a:p>
          <a:p>
            <a:pPr>
              <a:lnSpc>
                <a:spcPct val="90000"/>
              </a:lnSpc>
            </a:pPr>
            <a:r>
              <a:rPr lang="zh-CN" altLang="en-US" b="1" dirty="0"/>
              <a:t>提交实验报告</a:t>
            </a:r>
          </a:p>
          <a:p>
            <a:pPr lvl="1">
              <a:lnSpc>
                <a:spcPct val="90000"/>
              </a:lnSpc>
            </a:pPr>
            <a:r>
              <a:rPr lang="zh-CN" altLang="en-US" b="1" dirty="0"/>
              <a:t>说明设计思想，给出流程图</a:t>
            </a:r>
          </a:p>
          <a:p>
            <a:pPr lvl="1">
              <a:lnSpc>
                <a:spcPct val="90000"/>
              </a:lnSpc>
            </a:pPr>
            <a:r>
              <a:rPr lang="zh-CN" altLang="en-US" b="1" dirty="0"/>
              <a:t>有注释的程序源代码</a:t>
            </a:r>
          </a:p>
          <a:p>
            <a:pPr lvl="1">
              <a:lnSpc>
                <a:spcPct val="90000"/>
              </a:lnSpc>
            </a:pPr>
            <a:r>
              <a:rPr lang="zh-CN" altLang="en-US" b="1" dirty="0"/>
              <a:t>有关设计、编写、调试的体会</a:t>
            </a:r>
          </a:p>
          <a:p>
            <a:pPr lvl="1">
              <a:lnSpc>
                <a:spcPct val="90000"/>
              </a:lnSpc>
            </a:pPr>
            <a:endParaRPr lang="en-US" altLang="zh-C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body" idx="1"/>
          </p:nvPr>
        </p:nvSpPr>
        <p:spPr>
          <a:xfrm>
            <a:off x="381000" y="685800"/>
            <a:ext cx="8305800" cy="5486400"/>
          </a:xfrm>
        </p:spPr>
        <p:txBody>
          <a:bodyPr/>
          <a:lstStyle/>
          <a:p>
            <a:pPr>
              <a:lnSpc>
                <a:spcPct val="90000"/>
              </a:lnSpc>
            </a:pPr>
            <a:r>
              <a:rPr lang="zh-CN" altLang="en-US" b="1" dirty="0"/>
              <a:t>相关知识</a:t>
            </a:r>
          </a:p>
          <a:p>
            <a:pPr lvl="1">
              <a:lnSpc>
                <a:spcPct val="90000"/>
              </a:lnSpc>
            </a:pPr>
            <a:r>
              <a:rPr lang="zh-CN" altLang="en-US" b="1" dirty="0"/>
              <a:t>将缓冲区看作一个二维平面，设计年历坐标系。按坐标填入星期表头，计算每天的坐标，填入日期内容，最后一起输出。</a:t>
            </a:r>
          </a:p>
          <a:p>
            <a:pPr lvl="1">
              <a:lnSpc>
                <a:spcPct val="90000"/>
              </a:lnSpc>
            </a:pPr>
            <a:r>
              <a:rPr lang="zh-CN" altLang="en-US" b="1" dirty="0"/>
              <a:t>将一个月作为一个子程序，循环调用</a:t>
            </a:r>
          </a:p>
          <a:p>
            <a:pPr lvl="1">
              <a:lnSpc>
                <a:spcPct val="90000"/>
              </a:lnSpc>
            </a:pPr>
            <a:r>
              <a:rPr lang="zh-CN" altLang="en-US" b="1" dirty="0"/>
              <a:t>月内按天循环，事先存储每个月的天数</a:t>
            </a:r>
          </a:p>
          <a:p>
            <a:pPr lvl="1">
              <a:lnSpc>
                <a:spcPct val="90000"/>
              </a:lnSpc>
            </a:pPr>
            <a:r>
              <a:rPr lang="en-US" altLang="zh-CN" b="1" dirty="0"/>
              <a:t>2022</a:t>
            </a:r>
            <a:r>
              <a:rPr lang="zh-CN" altLang="en-US" b="1" dirty="0"/>
              <a:t>年</a:t>
            </a:r>
            <a:r>
              <a:rPr lang="en-US" altLang="zh-CN" b="1" dirty="0"/>
              <a:t>1</a:t>
            </a:r>
            <a:r>
              <a:rPr lang="zh-CN" altLang="en-US" b="1" dirty="0"/>
              <a:t>月</a:t>
            </a:r>
            <a:r>
              <a:rPr lang="en-US" altLang="zh-CN" b="1" dirty="0"/>
              <a:t>1</a:t>
            </a:r>
            <a:r>
              <a:rPr lang="zh-CN" altLang="en-US" b="1" dirty="0"/>
              <a:t>日是星期</a:t>
            </a:r>
            <a:r>
              <a:rPr lang="en-US" altLang="zh-CN" b="1" dirty="0"/>
              <a:t>6</a:t>
            </a:r>
            <a:r>
              <a:rPr lang="zh-CN" altLang="en-US" b="1" dirty="0"/>
              <a:t>。记录每天是星期几，循环时累加</a:t>
            </a:r>
          </a:p>
          <a:p>
            <a:pPr>
              <a:lnSpc>
                <a:spcPct val="90000"/>
              </a:lnSpc>
            </a:pPr>
            <a:r>
              <a:rPr lang="zh-CN" altLang="en-US" b="1" dirty="0"/>
              <a:t>程序输出要求</a:t>
            </a:r>
          </a:p>
          <a:p>
            <a:pPr lvl="1">
              <a:lnSpc>
                <a:spcPct val="90000"/>
              </a:lnSpc>
            </a:pPr>
            <a:r>
              <a:rPr lang="zh-CN" altLang="en-US" b="1" dirty="0"/>
              <a:t>每排输出多个月份（单排输出减</a:t>
            </a:r>
            <a:r>
              <a:rPr lang="en-US" altLang="zh-CN" b="1" dirty="0"/>
              <a:t>2</a:t>
            </a:r>
            <a:r>
              <a:rPr lang="zh-CN" altLang="en-US" b="1" dirty="0"/>
              <a:t>分）</a:t>
            </a:r>
            <a:endParaRPr lang="en-US" altLang="zh-CN" b="1" dirty="0"/>
          </a:p>
          <a:p>
            <a:pPr lvl="1">
              <a:lnSpc>
                <a:spcPct val="90000"/>
              </a:lnSpc>
            </a:pPr>
            <a:r>
              <a:rPr lang="zh-CN" altLang="en-US" b="1" dirty="0"/>
              <a:t>本题</a:t>
            </a:r>
            <a:r>
              <a:rPr lang="en-US" altLang="zh-CN" b="1" dirty="0"/>
              <a:t>10</a:t>
            </a:r>
            <a:r>
              <a:rPr lang="zh-CN" altLang="en-US" b="1" dirty="0"/>
              <a:t>分，实现万年历（用户输入年份）额外加</a:t>
            </a:r>
            <a:r>
              <a:rPr lang="en-US" altLang="zh-CN" b="1" dirty="0"/>
              <a:t>1</a:t>
            </a:r>
            <a:r>
              <a:rPr lang="zh-CN" altLang="en-US" b="1" dirty="0"/>
              <a:t>分</a:t>
            </a:r>
          </a:p>
          <a:p>
            <a:pPr lvl="1">
              <a:lnSpc>
                <a:spcPct val="90000"/>
              </a:lnSpc>
            </a:pPr>
            <a:endParaRPr lang="en-US" altLang="zh-CN"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0"/>
            <a:ext cx="6825238" cy="681596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函数调用要解决的问题</a:t>
            </a:r>
          </a:p>
        </p:txBody>
      </p:sp>
      <p:sp>
        <p:nvSpPr>
          <p:cNvPr id="3" name="内容占位符 2"/>
          <p:cNvSpPr>
            <a:spLocks noGrp="1"/>
          </p:cNvSpPr>
          <p:nvPr>
            <p:ph idx="1"/>
          </p:nvPr>
        </p:nvSpPr>
        <p:spPr/>
        <p:txBody>
          <a:bodyPr/>
          <a:lstStyle/>
          <a:p>
            <a:r>
              <a:rPr lang="zh-CN" altLang="en-US" dirty="0"/>
              <a:t>调用与返回</a:t>
            </a:r>
            <a:endParaRPr lang="en-US" altLang="zh-CN" dirty="0"/>
          </a:p>
          <a:p>
            <a:pPr lvl="1"/>
            <a:r>
              <a:rPr lang="en-US" altLang="zh-CN" dirty="0" err="1"/>
              <a:t>jal</a:t>
            </a:r>
            <a:r>
              <a:rPr lang="en-US" altLang="zh-CN" dirty="0"/>
              <a:t>  </a:t>
            </a:r>
            <a:r>
              <a:rPr lang="en-US" altLang="zh-CN" dirty="0" err="1"/>
              <a:t>proc_name</a:t>
            </a:r>
            <a:endParaRPr lang="en-US" altLang="zh-CN" dirty="0"/>
          </a:p>
          <a:p>
            <a:pPr lvl="1"/>
            <a:r>
              <a:rPr lang="en-US" altLang="zh-CN" dirty="0" err="1"/>
              <a:t>jr</a:t>
            </a:r>
            <a:r>
              <a:rPr lang="en-US" altLang="zh-CN" dirty="0"/>
              <a:t>  $</a:t>
            </a:r>
            <a:r>
              <a:rPr lang="en-US" altLang="zh-CN" dirty="0" err="1"/>
              <a:t>ra</a:t>
            </a:r>
            <a:endParaRPr lang="en-US" altLang="zh-CN" dirty="0"/>
          </a:p>
          <a:p>
            <a:r>
              <a:rPr lang="zh-CN" altLang="en-US" dirty="0"/>
              <a:t>参数传递</a:t>
            </a:r>
            <a:endParaRPr lang="en-US" altLang="zh-CN" dirty="0"/>
          </a:p>
          <a:p>
            <a:pPr lvl="1"/>
            <a:r>
              <a:rPr lang="zh-CN" altLang="en-US" dirty="0"/>
              <a:t>传递使用的介质：寄存器</a:t>
            </a:r>
            <a:r>
              <a:rPr lang="en-US" altLang="zh-CN" dirty="0"/>
              <a:t>/</a:t>
            </a:r>
            <a:r>
              <a:rPr lang="zh-CN" altLang="en-US" dirty="0"/>
              <a:t>存储器（栈）</a:t>
            </a:r>
            <a:endParaRPr lang="en-US" altLang="zh-CN" dirty="0"/>
          </a:p>
          <a:p>
            <a:pPr lvl="1"/>
            <a:r>
              <a:rPr lang="zh-CN" altLang="en-US" dirty="0"/>
              <a:t>参数传递协议：嵌套调用、递归调用</a:t>
            </a:r>
            <a:endParaRPr lang="en-US" altLang="zh-CN" dirty="0"/>
          </a:p>
          <a:p>
            <a:r>
              <a:rPr lang="zh-CN" altLang="en-US" dirty="0"/>
              <a:t>栈：后进先出的队列（</a:t>
            </a:r>
            <a:r>
              <a:rPr lang="en-US" altLang="zh-CN" dirty="0"/>
              <a:t>Last In  </a:t>
            </a:r>
            <a:r>
              <a:rPr lang="en-US" altLang="zh-CN" dirty="0" err="1"/>
              <a:t>Frist</a:t>
            </a:r>
            <a:r>
              <a:rPr lang="en-US" altLang="zh-CN" dirty="0"/>
              <a:t>  Out</a:t>
            </a:r>
            <a:r>
              <a:rPr lang="zh-CN" altLang="en-US" dirty="0"/>
              <a:t>，</a:t>
            </a:r>
            <a:r>
              <a:rPr lang="en-US" altLang="zh-CN" dirty="0"/>
              <a:t>LIFO</a:t>
            </a:r>
            <a:r>
              <a:rPr lang="zh-CN" altLang="en-US"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2.SPIM</a:t>
            </a:r>
            <a:r>
              <a:rPr lang="zh-CN" altLang="en-US" b="1" dirty="0"/>
              <a:t>中的栈段</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676400" y="1524000"/>
            <a:ext cx="6019800" cy="52230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与栈相关的寄存器和栈操作</a:t>
            </a:r>
          </a:p>
        </p:txBody>
      </p:sp>
      <p:sp>
        <p:nvSpPr>
          <p:cNvPr id="3" name="内容占位符 2"/>
          <p:cNvSpPr>
            <a:spLocks noGrp="1"/>
          </p:cNvSpPr>
          <p:nvPr>
            <p:ph idx="1"/>
          </p:nvPr>
        </p:nvSpPr>
        <p:spPr>
          <a:xfrm>
            <a:off x="457200" y="1981200"/>
            <a:ext cx="8229600" cy="4648200"/>
          </a:xfrm>
        </p:spPr>
        <p:txBody>
          <a:bodyPr/>
          <a:lstStyle/>
          <a:p>
            <a:r>
              <a:rPr lang="zh-CN" altLang="en-US" dirty="0"/>
              <a:t>与栈相关的寄存器</a:t>
            </a:r>
            <a:endParaRPr lang="en-US" altLang="zh-CN" dirty="0"/>
          </a:p>
          <a:p>
            <a:pPr lvl="1"/>
            <a:r>
              <a:rPr lang="zh-CN" altLang="en-US" dirty="0"/>
              <a:t>栈顶指针寄存器</a:t>
            </a:r>
            <a:r>
              <a:rPr lang="en-US" altLang="zh-CN" dirty="0"/>
              <a:t>$sp($29)</a:t>
            </a:r>
            <a:r>
              <a:rPr lang="zh-CN" altLang="en-US" dirty="0"/>
              <a:t>：记录栈顶单元的地址或指示栈顶的位置</a:t>
            </a:r>
            <a:endParaRPr lang="en-US" altLang="zh-CN" dirty="0"/>
          </a:p>
          <a:p>
            <a:pPr lvl="1"/>
            <a:r>
              <a:rPr lang="zh-CN" altLang="en-US" dirty="0"/>
              <a:t>栈帧指针寄存器</a:t>
            </a:r>
            <a:r>
              <a:rPr lang="en-US" altLang="zh-CN" dirty="0"/>
              <a:t>$</a:t>
            </a:r>
            <a:r>
              <a:rPr lang="en-US" altLang="zh-CN" dirty="0" err="1"/>
              <a:t>fp</a:t>
            </a:r>
            <a:r>
              <a:rPr lang="en-US" altLang="zh-CN" dirty="0"/>
              <a:t>($30)</a:t>
            </a:r>
            <a:r>
              <a:rPr lang="zh-CN" altLang="en-US" dirty="0"/>
              <a:t>：指示一个目前活动记录的位置</a:t>
            </a:r>
            <a:endParaRPr lang="en-US" altLang="zh-CN" dirty="0"/>
          </a:p>
          <a:p>
            <a:r>
              <a:rPr lang="zh-CN" altLang="en-US" dirty="0"/>
              <a:t>栈向下增长</a:t>
            </a:r>
            <a:endParaRPr lang="en-US" altLang="zh-CN" dirty="0"/>
          </a:p>
          <a:p>
            <a:r>
              <a:rPr lang="zh-CN" altLang="en-US" dirty="0"/>
              <a:t>栈操作</a:t>
            </a:r>
            <a:endParaRPr lang="en-US" altLang="zh-CN" dirty="0"/>
          </a:p>
          <a:p>
            <a:pPr lvl="1"/>
            <a:r>
              <a:rPr lang="zh-CN" altLang="en-US" dirty="0"/>
              <a:t>入栈：</a:t>
            </a:r>
            <a:r>
              <a:rPr lang="en-US" altLang="zh-CN" dirty="0"/>
              <a:t>push</a:t>
            </a:r>
          </a:p>
          <a:p>
            <a:pPr lvl="1"/>
            <a:r>
              <a:rPr lang="zh-CN" altLang="en-US" dirty="0"/>
              <a:t>出栈：</a:t>
            </a:r>
            <a:r>
              <a:rPr lang="en-US" altLang="zh-CN" dirty="0"/>
              <a:t>pop</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栈操作举例</a:t>
            </a:r>
          </a:p>
        </p:txBody>
      </p:sp>
      <p:sp>
        <p:nvSpPr>
          <p:cNvPr id="3" name="内容占位符 2"/>
          <p:cNvSpPr>
            <a:spLocks noGrp="1"/>
          </p:cNvSpPr>
          <p:nvPr>
            <p:ph idx="1"/>
          </p:nvPr>
        </p:nvSpPr>
        <p:spPr>
          <a:xfrm>
            <a:off x="457200" y="1981200"/>
            <a:ext cx="8229600" cy="4267200"/>
          </a:xfrm>
        </p:spPr>
        <p:txBody>
          <a:bodyPr/>
          <a:lstStyle/>
          <a:p>
            <a:r>
              <a:rPr lang="zh-CN" altLang="en-US" sz="2800" dirty="0"/>
              <a:t>入栈（</a:t>
            </a:r>
            <a:r>
              <a:rPr lang="en-US" altLang="zh-CN" sz="2800" dirty="0"/>
              <a:t>push</a:t>
            </a:r>
            <a:r>
              <a:rPr lang="zh-CN" altLang="en-US" sz="2800" dirty="0"/>
              <a:t>）：</a:t>
            </a:r>
            <a:endParaRPr lang="en-US" altLang="zh-CN" sz="2800" dirty="0"/>
          </a:p>
          <a:p>
            <a:pPr lvl="1"/>
            <a:r>
              <a:rPr lang="zh-CN" altLang="en-US" sz="2400" dirty="0"/>
              <a:t>例如要将寄存器</a:t>
            </a:r>
            <a:r>
              <a:rPr lang="en-US" altLang="zh-CN" sz="2400" dirty="0"/>
              <a:t>$a0</a:t>
            </a:r>
            <a:r>
              <a:rPr lang="zh-CN" altLang="en-US" sz="2400" dirty="0"/>
              <a:t>和寄存器</a:t>
            </a:r>
            <a:r>
              <a:rPr lang="en-US" altLang="zh-CN" sz="2400" dirty="0"/>
              <a:t>$</a:t>
            </a:r>
            <a:r>
              <a:rPr lang="en-US" altLang="zh-CN" sz="2400" dirty="0" err="1"/>
              <a:t>ra</a:t>
            </a:r>
            <a:r>
              <a:rPr lang="zh-CN" altLang="en-US" sz="2400" dirty="0"/>
              <a:t>存放的数据入栈</a:t>
            </a:r>
            <a:endParaRPr lang="en-US" altLang="zh-CN" sz="2400" dirty="0"/>
          </a:p>
          <a:p>
            <a:pPr lvl="2"/>
            <a:r>
              <a:rPr lang="en-US" altLang="zh-CN" sz="2000" dirty="0"/>
              <a:t>sub $sp,$sp,8   #  </a:t>
            </a:r>
            <a:r>
              <a:rPr lang="zh-CN" altLang="en-US" sz="2000" dirty="0"/>
              <a:t>在栈中预留</a:t>
            </a:r>
            <a:r>
              <a:rPr lang="en-US" altLang="zh-CN" sz="2000" dirty="0"/>
              <a:t>8</a:t>
            </a:r>
            <a:r>
              <a:rPr lang="zh-CN" altLang="en-US" sz="2000" dirty="0"/>
              <a:t>个字节（</a:t>
            </a:r>
            <a:r>
              <a:rPr lang="en-US" altLang="zh-CN" sz="2000" dirty="0"/>
              <a:t>2</a:t>
            </a:r>
            <a:r>
              <a:rPr lang="zh-CN" altLang="en-US" sz="2000" dirty="0"/>
              <a:t>个字）的空间</a:t>
            </a:r>
            <a:endParaRPr lang="en-US" altLang="zh-CN" sz="2000" dirty="0"/>
          </a:p>
          <a:p>
            <a:pPr lvl="2"/>
            <a:r>
              <a:rPr lang="en-US" altLang="zh-CN" sz="2000" dirty="0" err="1"/>
              <a:t>sw</a:t>
            </a:r>
            <a:r>
              <a:rPr lang="en-US" altLang="zh-CN" sz="2000" dirty="0"/>
              <a:t> $a0,0($sp)   # </a:t>
            </a:r>
            <a:r>
              <a:rPr lang="zh-CN" altLang="en-US" sz="2000" dirty="0"/>
              <a:t>寄存器</a:t>
            </a:r>
            <a:r>
              <a:rPr lang="en-US" altLang="zh-CN" sz="2000" dirty="0"/>
              <a:t>$a0</a:t>
            </a:r>
            <a:r>
              <a:rPr lang="zh-CN" altLang="en-US" sz="2000" dirty="0"/>
              <a:t>入栈</a:t>
            </a:r>
            <a:r>
              <a:rPr lang="en-US" altLang="zh-CN" sz="2000" dirty="0"/>
              <a:t> </a:t>
            </a:r>
          </a:p>
          <a:p>
            <a:pPr lvl="2"/>
            <a:r>
              <a:rPr lang="en-US" altLang="zh-CN" sz="2000" dirty="0" err="1"/>
              <a:t>sw</a:t>
            </a:r>
            <a:r>
              <a:rPr lang="en-US" altLang="zh-CN" sz="2000" dirty="0"/>
              <a:t> $ra,4($sp)    # </a:t>
            </a:r>
            <a:r>
              <a:rPr lang="zh-CN" altLang="en-US" sz="2000" dirty="0"/>
              <a:t>寄存器</a:t>
            </a:r>
            <a:r>
              <a:rPr lang="en-US" altLang="zh-CN" sz="2000" dirty="0"/>
              <a:t>$</a:t>
            </a:r>
            <a:r>
              <a:rPr lang="en-US" altLang="zh-CN" sz="2000" dirty="0" err="1"/>
              <a:t>ra</a:t>
            </a:r>
            <a:r>
              <a:rPr lang="zh-CN" altLang="en-US" sz="2000" dirty="0"/>
              <a:t>入栈</a:t>
            </a:r>
            <a:r>
              <a:rPr lang="en-US" altLang="zh-CN" sz="2000" dirty="0"/>
              <a:t> </a:t>
            </a:r>
          </a:p>
          <a:p>
            <a:r>
              <a:rPr lang="zh-CN" altLang="en-US" sz="2800" dirty="0"/>
              <a:t>出栈（</a:t>
            </a:r>
            <a:r>
              <a:rPr lang="en-US" altLang="zh-CN" sz="2800" dirty="0"/>
              <a:t>pop</a:t>
            </a:r>
            <a:r>
              <a:rPr lang="zh-CN" altLang="en-US" sz="2800" dirty="0"/>
              <a:t>）：</a:t>
            </a:r>
            <a:endParaRPr lang="en-US" altLang="zh-CN" sz="2800" dirty="0"/>
          </a:p>
          <a:p>
            <a:pPr lvl="1"/>
            <a:r>
              <a:rPr lang="zh-CN" altLang="en-US" sz="2400" dirty="0"/>
              <a:t>例如要将栈顶两个字出栈存到上述两个寄存器中</a:t>
            </a:r>
            <a:endParaRPr lang="en-US" altLang="zh-CN" sz="2400" dirty="0"/>
          </a:p>
          <a:p>
            <a:pPr lvl="2"/>
            <a:r>
              <a:rPr lang="en-US" altLang="zh-CN" sz="2000" dirty="0" err="1"/>
              <a:t>lw</a:t>
            </a:r>
            <a:r>
              <a:rPr lang="en-US" altLang="zh-CN" sz="2000" dirty="0"/>
              <a:t> $a0,0($sp)    # </a:t>
            </a:r>
            <a:r>
              <a:rPr lang="zh-CN" altLang="en-US" sz="2000" dirty="0"/>
              <a:t>从栈中取数据到寄存器中</a:t>
            </a:r>
            <a:endParaRPr lang="en-US" altLang="zh-CN" sz="2000" dirty="0"/>
          </a:p>
          <a:p>
            <a:pPr lvl="2"/>
            <a:r>
              <a:rPr lang="en-US" altLang="zh-CN" sz="2000" dirty="0" err="1"/>
              <a:t>lw</a:t>
            </a:r>
            <a:r>
              <a:rPr lang="en-US" altLang="zh-CN" sz="2000" dirty="0"/>
              <a:t> $a0,4($sp) </a:t>
            </a:r>
          </a:p>
          <a:p>
            <a:pPr lvl="2"/>
            <a:r>
              <a:rPr lang="en-US" altLang="zh-CN" sz="2000" dirty="0" err="1"/>
              <a:t>addu</a:t>
            </a:r>
            <a:r>
              <a:rPr lang="en-US" altLang="zh-CN" sz="2000" dirty="0"/>
              <a:t> $sp,$sp,8   #</a:t>
            </a:r>
            <a:r>
              <a:rPr lang="zh-CN" altLang="en-US" sz="2000" dirty="0"/>
              <a:t>设置新的栈顶位置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kumimoji="1" lang="en-US" altLang="zh-CN" b="1" dirty="0"/>
              <a:t>3.</a:t>
            </a:r>
            <a:r>
              <a:rPr kumimoji="1" lang="zh-CN" altLang="en-US" b="1" dirty="0"/>
              <a:t>参数传递协议</a:t>
            </a:r>
            <a:endParaRPr kumimoji="1" lang="en-US" altLang="zh-CN" b="1" dirty="0"/>
          </a:p>
        </p:txBody>
      </p:sp>
      <p:sp>
        <p:nvSpPr>
          <p:cNvPr id="7171" name="Rectangle 3"/>
          <p:cNvSpPr>
            <a:spLocks noGrp="1" noChangeArrowheads="1"/>
          </p:cNvSpPr>
          <p:nvPr>
            <p:ph type="body" idx="1"/>
          </p:nvPr>
        </p:nvSpPr>
        <p:spPr>
          <a:xfrm>
            <a:off x="533400" y="1676400"/>
            <a:ext cx="8229600" cy="4648200"/>
          </a:xfrm>
        </p:spPr>
        <p:txBody>
          <a:bodyPr/>
          <a:lstStyle/>
          <a:p>
            <a:pPr eaLnBrk="1" hangingPunct="1">
              <a:lnSpc>
                <a:spcPct val="90000"/>
              </a:lnSpc>
            </a:pPr>
            <a:r>
              <a:rPr kumimoji="1" lang="zh-CN" altLang="en-US" sz="2800" dirty="0"/>
              <a:t>简单参数传递协议（仅使用寄存器介质）</a:t>
            </a:r>
            <a:endParaRPr kumimoji="1" lang="en-US" altLang="zh-CN" sz="2800" dirty="0"/>
          </a:p>
          <a:p>
            <a:pPr lvl="1" eaLnBrk="1" hangingPunct="1">
              <a:lnSpc>
                <a:spcPct val="90000"/>
              </a:lnSpc>
            </a:pPr>
            <a:r>
              <a:rPr kumimoji="1" lang="zh-CN" altLang="en-US" sz="2400" dirty="0"/>
              <a:t>向被调用者（</a:t>
            </a:r>
            <a:r>
              <a:rPr kumimoji="1" lang="en-US" altLang="zh-CN" sz="2400" dirty="0" err="1"/>
              <a:t>Callee</a:t>
            </a:r>
            <a:r>
              <a:rPr kumimoji="1" lang="zh-CN" altLang="en-US" sz="2400" dirty="0"/>
              <a:t>）传递参数：</a:t>
            </a:r>
            <a:endParaRPr kumimoji="1" lang="en-US" altLang="zh-CN" sz="2400" dirty="0"/>
          </a:p>
          <a:p>
            <a:pPr lvl="2" eaLnBrk="1" hangingPunct="1">
              <a:lnSpc>
                <a:spcPct val="90000"/>
              </a:lnSpc>
            </a:pPr>
            <a:r>
              <a:rPr kumimoji="1" lang="zh-CN" altLang="en-US" sz="2000" dirty="0"/>
              <a:t>寄存器</a:t>
            </a:r>
            <a:r>
              <a:rPr kumimoji="1" lang="en-US" altLang="zh-CN" sz="2000" dirty="0"/>
              <a:t>$4~$7</a:t>
            </a:r>
            <a:r>
              <a:rPr kumimoji="1" lang="zh-CN" altLang="en-US" sz="2000" dirty="0"/>
              <a:t>或</a:t>
            </a:r>
            <a:r>
              <a:rPr kumimoji="1" lang="en-US" altLang="zh-CN" sz="2000" dirty="0"/>
              <a:t>$a0~$a3</a:t>
            </a:r>
          </a:p>
          <a:p>
            <a:pPr lvl="1" eaLnBrk="1" hangingPunct="1">
              <a:lnSpc>
                <a:spcPct val="90000"/>
              </a:lnSpc>
            </a:pPr>
            <a:r>
              <a:rPr kumimoji="1" lang="zh-CN" altLang="en-US" sz="2400" dirty="0"/>
              <a:t>向调用者（</a:t>
            </a:r>
            <a:r>
              <a:rPr kumimoji="1" lang="en-US" altLang="zh-CN" sz="2400" dirty="0"/>
              <a:t>Caller</a:t>
            </a:r>
            <a:r>
              <a:rPr kumimoji="1" lang="zh-CN" altLang="en-US" sz="2400" dirty="0"/>
              <a:t>）返回结果：</a:t>
            </a:r>
            <a:endParaRPr kumimoji="1" lang="en-US" altLang="zh-CN" sz="2400" dirty="0"/>
          </a:p>
          <a:p>
            <a:pPr lvl="2" eaLnBrk="1" hangingPunct="1">
              <a:lnSpc>
                <a:spcPct val="90000"/>
              </a:lnSpc>
            </a:pPr>
            <a:r>
              <a:rPr kumimoji="1" lang="zh-CN" altLang="en-US" sz="2000" dirty="0"/>
              <a:t>寄存器</a:t>
            </a:r>
            <a:r>
              <a:rPr kumimoji="1" lang="en-US" altLang="zh-CN" sz="2000" dirty="0"/>
              <a:t>$2</a:t>
            </a:r>
            <a:r>
              <a:rPr kumimoji="1" lang="zh-CN" altLang="en-US" sz="2000" dirty="0"/>
              <a:t>、</a:t>
            </a:r>
            <a:r>
              <a:rPr kumimoji="1" lang="en-US" altLang="zh-CN" sz="2000" dirty="0"/>
              <a:t>$3</a:t>
            </a:r>
            <a:r>
              <a:rPr kumimoji="1" lang="zh-CN" altLang="en-US" sz="2000" dirty="0"/>
              <a:t>或</a:t>
            </a:r>
            <a:r>
              <a:rPr kumimoji="1" lang="en-US" altLang="zh-CN" sz="2000" dirty="0"/>
              <a:t>$v0</a:t>
            </a:r>
            <a:r>
              <a:rPr kumimoji="1" lang="zh-CN" altLang="en-US" sz="2000" dirty="0"/>
              <a:t>、</a:t>
            </a:r>
            <a:r>
              <a:rPr kumimoji="1" lang="en-US" altLang="zh-CN" sz="2000" dirty="0"/>
              <a:t>$v1</a:t>
            </a:r>
          </a:p>
          <a:p>
            <a:pPr eaLnBrk="1" hangingPunct="1">
              <a:lnSpc>
                <a:spcPct val="90000"/>
              </a:lnSpc>
            </a:pPr>
            <a:r>
              <a:rPr kumimoji="1" lang="zh-CN" altLang="en-US" sz="2800" dirty="0"/>
              <a:t>复杂参数传递协议</a:t>
            </a:r>
            <a:endParaRPr kumimoji="1" lang="en-US" altLang="zh-CN" sz="2800" dirty="0"/>
          </a:p>
          <a:p>
            <a:pPr lvl="1" eaLnBrk="1" hangingPunct="1">
              <a:lnSpc>
                <a:spcPct val="90000"/>
              </a:lnSpc>
            </a:pPr>
            <a:r>
              <a:rPr kumimoji="1" lang="zh-CN" altLang="en-US" sz="2400" dirty="0"/>
              <a:t>向被调用者（</a:t>
            </a:r>
            <a:r>
              <a:rPr kumimoji="1" lang="en-US" altLang="zh-CN" sz="2400" dirty="0" err="1"/>
              <a:t>Callee</a:t>
            </a:r>
            <a:r>
              <a:rPr kumimoji="1" lang="zh-CN" altLang="en-US" sz="2400" dirty="0"/>
              <a:t>）传递参数的数目大于</a:t>
            </a:r>
            <a:r>
              <a:rPr kumimoji="1" lang="en-US" altLang="zh-CN" sz="2400" dirty="0"/>
              <a:t>4</a:t>
            </a:r>
            <a:r>
              <a:rPr kumimoji="1" lang="zh-CN" altLang="en-US" sz="2400" dirty="0"/>
              <a:t>个，或者返回的结果大于</a:t>
            </a:r>
            <a:r>
              <a:rPr kumimoji="1" lang="en-US" altLang="zh-CN" sz="2400" dirty="0"/>
              <a:t>2</a:t>
            </a:r>
            <a:r>
              <a:rPr kumimoji="1" lang="zh-CN" altLang="en-US" sz="2400" dirty="0"/>
              <a:t>个</a:t>
            </a:r>
            <a:endParaRPr kumimoji="1" lang="en-US" altLang="zh-CN" sz="2400" dirty="0"/>
          </a:p>
          <a:p>
            <a:pPr lvl="2" eaLnBrk="1" hangingPunct="1">
              <a:lnSpc>
                <a:spcPct val="90000"/>
              </a:lnSpc>
            </a:pPr>
            <a:r>
              <a:rPr kumimoji="1" lang="zh-CN" altLang="en-US" sz="2000" dirty="0"/>
              <a:t>需要使用栈介质</a:t>
            </a:r>
            <a:endParaRPr kumimoji="1" lang="en-US" altLang="zh-CN" sz="2000" dirty="0"/>
          </a:p>
          <a:p>
            <a:pPr lvl="3" eaLnBrk="1" hangingPunct="1">
              <a:lnSpc>
                <a:spcPct val="90000"/>
              </a:lnSpc>
            </a:pPr>
            <a:r>
              <a:rPr kumimoji="1" lang="zh-CN" altLang="en-US" sz="1800" dirty="0"/>
              <a:t>前</a:t>
            </a:r>
            <a:r>
              <a:rPr kumimoji="1" lang="en-US" altLang="zh-CN" sz="1800" dirty="0"/>
              <a:t>4</a:t>
            </a:r>
            <a:r>
              <a:rPr kumimoji="1" lang="zh-CN" altLang="en-US" sz="1800" dirty="0"/>
              <a:t>个参数使用寄存器</a:t>
            </a:r>
            <a:r>
              <a:rPr kumimoji="1" lang="en-US" altLang="zh-CN" sz="1800" dirty="0"/>
              <a:t>$a0~$a3</a:t>
            </a:r>
            <a:r>
              <a:rPr kumimoji="1" lang="zh-CN" altLang="en-US" sz="1800" dirty="0"/>
              <a:t>，从第</a:t>
            </a:r>
            <a:r>
              <a:rPr kumimoji="1" lang="en-US" altLang="zh-CN" sz="1800" dirty="0"/>
              <a:t>5</a:t>
            </a:r>
            <a:r>
              <a:rPr kumimoji="1" lang="zh-CN" altLang="en-US" sz="1800" dirty="0"/>
              <a:t>个参数开始使用栈，但需要在栈中为前</a:t>
            </a:r>
            <a:r>
              <a:rPr kumimoji="1" lang="en-US" altLang="zh-CN" sz="1800" dirty="0"/>
              <a:t>4</a:t>
            </a:r>
            <a:r>
              <a:rPr kumimoji="1" lang="zh-CN" altLang="en-US" sz="1800" dirty="0"/>
              <a:t>个参数保留存储空间</a:t>
            </a:r>
            <a:endParaRPr kumimoji="1" lang="en-US" altLang="zh-CN" sz="1800" dirty="0"/>
          </a:p>
          <a:p>
            <a:pPr lvl="3" eaLnBrk="1" hangingPunct="1">
              <a:lnSpc>
                <a:spcPct val="90000"/>
              </a:lnSpc>
            </a:pPr>
            <a:r>
              <a:rPr kumimoji="1" lang="zh-CN" altLang="en-US" sz="1800" dirty="0"/>
              <a:t>前</a:t>
            </a:r>
            <a:r>
              <a:rPr kumimoji="1" lang="en-US" altLang="zh-CN" sz="1800" dirty="0"/>
              <a:t>2</a:t>
            </a:r>
            <a:r>
              <a:rPr kumimoji="1" lang="zh-CN" altLang="en-US" sz="1800" dirty="0"/>
              <a:t>个返回的结果使用寄存器</a:t>
            </a:r>
            <a:r>
              <a:rPr kumimoji="1" lang="en-US" altLang="zh-CN" sz="1800" dirty="0"/>
              <a:t>$v0</a:t>
            </a:r>
            <a:r>
              <a:rPr kumimoji="1" lang="zh-CN" altLang="en-US" sz="1800" dirty="0"/>
              <a:t>和</a:t>
            </a:r>
            <a:r>
              <a:rPr kumimoji="1" lang="en-US" altLang="zh-CN" sz="1800" dirty="0"/>
              <a:t>$v1</a:t>
            </a:r>
            <a:r>
              <a:rPr kumimoji="1" lang="zh-CN" altLang="en-US" sz="1800" dirty="0"/>
              <a:t>，从第</a:t>
            </a:r>
            <a:r>
              <a:rPr kumimoji="1" lang="en-US" altLang="zh-CN" sz="1800" dirty="0"/>
              <a:t>3</a:t>
            </a:r>
            <a:r>
              <a:rPr kumimoji="1" lang="zh-CN" altLang="en-US" sz="1800" dirty="0"/>
              <a:t>个参数开始使用栈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t>4.</a:t>
            </a:r>
            <a:r>
              <a:rPr kumimoji="1" lang="zh-CN" altLang="en-US" b="1" dirty="0"/>
              <a:t>嵌套函数调用</a:t>
            </a:r>
            <a:endParaRPr lang="zh-CN" altLang="en-US" b="1" dirty="0"/>
          </a:p>
        </p:txBody>
      </p:sp>
      <p:sp>
        <p:nvSpPr>
          <p:cNvPr id="8195" name="Rectangle 3"/>
          <p:cNvSpPr>
            <a:spLocks noGrp="1" noChangeArrowheads="1"/>
          </p:cNvSpPr>
          <p:nvPr>
            <p:ph type="body" idx="1"/>
          </p:nvPr>
        </p:nvSpPr>
        <p:spPr/>
        <p:txBody>
          <a:bodyPr/>
          <a:lstStyle/>
          <a:p>
            <a:pPr eaLnBrk="1" hangingPunct="1"/>
            <a:r>
              <a:rPr lang="zh-CN" altLang="en-US" dirty="0"/>
              <a:t>叶子函数和非叶子函数</a:t>
            </a:r>
            <a:endParaRPr lang="en-US" altLang="zh-CN" dirty="0"/>
          </a:p>
          <a:p>
            <a:pPr eaLnBrk="1" hangingPunct="1"/>
            <a:r>
              <a:rPr lang="zh-CN" altLang="en-US" dirty="0"/>
              <a:t>叶子函数：没有调用其它函数行为的函数</a:t>
            </a:r>
            <a:endParaRPr lang="en-US" altLang="zh-CN" dirty="0"/>
          </a:p>
          <a:p>
            <a:pPr eaLnBrk="1" hangingPunct="1"/>
            <a:r>
              <a:rPr lang="zh-CN" altLang="en-US" dirty="0"/>
              <a:t>非叶子函数：具有调用其它函数行为的函数</a:t>
            </a:r>
            <a:endParaRPr lang="en-US" altLang="zh-CN" dirty="0"/>
          </a:p>
          <a:p>
            <a:pPr eaLnBrk="1" hangingPunct="1"/>
            <a:r>
              <a:rPr kumimoji="1" lang="zh-CN" altLang="en-US" dirty="0"/>
              <a:t>函数嵌套调用行为</a:t>
            </a:r>
            <a:endParaRPr kumimoji="1" lang="en-US" altLang="zh-CN" dirty="0"/>
          </a:p>
          <a:p>
            <a:pPr eaLnBrk="1" hangingPunct="1"/>
            <a:r>
              <a:rPr kumimoji="1" lang="zh-CN" altLang="en-US" dirty="0"/>
              <a:t>函数递归调用行为</a:t>
            </a:r>
            <a:endParaRPr kumimoji="1" lang="en-US" altLang="zh-CN" dirty="0"/>
          </a:p>
          <a:p>
            <a:pPr eaLnBrk="1" hangingPunct="1"/>
            <a:endParaRPr kumimoji="1" lang="en-US" altLang="zh-CN" dirty="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0</TotalTime>
  <Words>4190</Words>
  <Application>Microsoft Office PowerPoint</Application>
  <PresentationFormat>全屏显示(4:3)</PresentationFormat>
  <Paragraphs>417</Paragraphs>
  <Slides>33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Arial</vt:lpstr>
      <vt:lpstr>Arial Black</vt:lpstr>
      <vt:lpstr>Calibri</vt:lpstr>
      <vt:lpstr>Times New Roman</vt:lpstr>
      <vt:lpstr>Wingdings</vt:lpstr>
      <vt:lpstr>Pixel</vt:lpstr>
      <vt:lpstr>汇编语言课件09  函数调用与栈</vt:lpstr>
      <vt:lpstr>主要内容</vt:lpstr>
      <vt:lpstr>1.过程（函数、子程序）调用</vt:lpstr>
      <vt:lpstr>函数调用要解决的问题</vt:lpstr>
      <vt:lpstr>2.SPIM中的栈段</vt:lpstr>
      <vt:lpstr>与栈相关的寄存器和栈操作</vt:lpstr>
      <vt:lpstr>栈操作举例</vt:lpstr>
      <vt:lpstr>3.参数传递协议</vt:lpstr>
      <vt:lpstr>4.嵌套函数调用</vt:lpstr>
      <vt:lpstr>寄存器使用与保护</vt:lpstr>
      <vt:lpstr>需要入栈保护的通用寄存器</vt:lpstr>
      <vt:lpstr>举例</vt:lpstr>
      <vt:lpstr>举例</vt:lpstr>
      <vt:lpstr>对临时寄存器（$tx）保护</vt:lpstr>
      <vt:lpstr>举例</vt:lpstr>
      <vt:lpstr>举例：输出一个字符串中含有元音字符的数目</vt:lpstr>
      <vt:lpstr>PowerPoint 演示文稿</vt:lpstr>
      <vt:lpstr>PowerPoint 演示文稿</vt:lpstr>
      <vt:lpstr>PowerPoint 演示文稿</vt:lpstr>
      <vt:lpstr>PowerPoint 演示文稿</vt:lpstr>
      <vt:lpstr>PowerPoint 演示文稿</vt:lpstr>
      <vt:lpstr>5.局部变量的存储空间</vt:lpstr>
      <vt:lpstr>6.栈帧指针</vt:lpstr>
      <vt:lpstr>6.栈帧指针</vt:lpstr>
      <vt:lpstr>PowerPoint 演示文稿</vt:lpstr>
      <vt:lpstr>举例</vt:lpstr>
      <vt:lpstr>PowerPoint 演示文稿</vt:lpstr>
      <vt:lpstr>PowerPoint 演示文稿</vt:lpstr>
      <vt:lpstr>实验设计2（选作）：整数排序</vt:lpstr>
      <vt:lpstr>PowerPoint 演示文稿</vt:lpstr>
      <vt:lpstr>实验设计2（选作）：年历</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jervis zou</dc:creator>
  <cp:lastModifiedBy>19454270@qq.com</cp:lastModifiedBy>
  <cp:revision>115</cp:revision>
  <cp:lastPrinted>1601-01-01T00:00:00Z</cp:lastPrinted>
  <dcterms:created xsi:type="dcterms:W3CDTF">1601-01-01T00:00:00Z</dcterms:created>
  <dcterms:modified xsi:type="dcterms:W3CDTF">2022-03-28T09:24:38Z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