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370" r:id="rId4"/>
    <p:sldId id="344" r:id="rId5"/>
    <p:sldId id="367" r:id="rId6"/>
    <p:sldId id="368" r:id="rId7"/>
    <p:sldId id="261" r:id="rId8"/>
    <p:sldId id="262" r:id="rId9"/>
    <p:sldId id="332" r:id="rId10"/>
    <p:sldId id="263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347" r:id="rId23"/>
    <p:sldId id="378" r:id="rId24"/>
    <p:sldId id="356" r:id="rId25"/>
    <p:sldId id="381" r:id="rId26"/>
    <p:sldId id="382" r:id="rId27"/>
    <p:sldId id="383" r:id="rId28"/>
    <p:sldId id="400" r:id="rId29"/>
    <p:sldId id="384" r:id="rId30"/>
    <p:sldId id="388" r:id="rId31"/>
    <p:sldId id="385" r:id="rId32"/>
    <p:sldId id="386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057" autoAdjust="0"/>
    <p:restoredTop sz="86358" autoAdjust="0"/>
  </p:normalViewPr>
  <p:slideViewPr>
    <p:cSldViewPr>
      <p:cViewPr varScale="1">
        <p:scale>
          <a:sx n="81" d="100"/>
          <a:sy n="81" d="100"/>
        </p:scale>
        <p:origin x="41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2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47EB985-C047-467D-A508-9923B20E1C03}" type="datetimeFigureOut">
              <a:rPr lang="zh-CN" altLang="en-US"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9F9E935-650D-4261-8AAB-8DBB87AA471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EDD2-A248-47AB-A4D7-1CB15BCC16CB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9B545-5106-46C9-8496-B9E1AB4A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7"/>
          <p:cNvPicPr>
            <a:picLocks noChangeAspect="1"/>
          </p:cNvPicPr>
          <p:nvPr userDrawn="1"/>
        </p:nvPicPr>
        <p:blipFill>
          <a:blip r:embed="rId2" cstate="print"/>
          <a:srcRect l="24249"/>
          <a:stretch>
            <a:fillRect/>
          </a:stretch>
        </p:blipFill>
        <p:spPr bwMode="auto">
          <a:xfrm>
            <a:off x="0" y="0"/>
            <a:ext cx="30368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©2019 </a:t>
            </a:r>
            <a:r>
              <a:rPr lang="zh-CN" altLang="en-US" dirty="0"/>
              <a:t>邹建伟制作  版权所有</a:t>
            </a:r>
            <a:endParaRPr lang="en-US" altLang="zh-CN" dirty="0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EC6F7-E685-4923-88BB-D910B264098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anose="05000000000000000000" pitchFamily="2" charset="2"/>
              <a:buChar char="u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u"/>
              <a:defRPr/>
            </a:lvl3pPr>
            <a:lvl4pPr>
              <a:buFont typeface="Wingdings" panose="05000000000000000000" pitchFamily="2" charset="2"/>
              <a:buChar char="u"/>
              <a:defRPr/>
            </a:lvl4pPr>
            <a:lvl5pPr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4D12-08B7-4A89-8124-4FC370B145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>
            <a:lvl1pPr>
              <a:buFont typeface="Wingdings" panose="05000000000000000000" pitchFamily="2" charset="2"/>
              <a:buChar char="u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u"/>
              <a:defRPr/>
            </a:lvl3pPr>
            <a:lvl4pPr>
              <a:buFont typeface="Wingdings" panose="05000000000000000000" pitchFamily="2" charset="2"/>
              <a:buChar char="u"/>
              <a:defRPr/>
            </a:lvl4pPr>
            <a:lvl5pPr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777FA-DE21-4F87-B274-3B328E70364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5DE4D-BEEB-44DC-80DA-98A818BE3BC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37C3C-62E2-4A74-A96C-ACBCF3B1EBE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EB769-9B5F-4C31-A4AD-5520A778B9D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6BD49-BF1F-472B-B4DB-4C39626B991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6EE3-0E65-40CF-883E-40D7AAD6F57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7DF88-4DD6-4678-9D0B-9A3E8BE6DED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2778B-07BC-4408-BAF4-CE09112F0F3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56E92-EAA2-45D6-96FE-AA3CF7A0F37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©2019 </a:t>
            </a:r>
            <a:r>
              <a:rPr lang="zh-CN" altLang="en-US"/>
              <a:t>邹建伟制作  版权所有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19A66-EFBD-4F3E-94D3-661EC7752B6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©2019 </a:t>
            </a:r>
            <a:r>
              <a:rPr lang="zh-CN" altLang="en-US" dirty="0"/>
              <a:t>邹建伟制作  版权所有</a:t>
            </a:r>
            <a:endParaRPr lang="en-US" altLang="zh-CN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BD68146-4150-40EA-A06F-FDCF571699F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63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1031" name="图片 7"/>
          <p:cNvPicPr>
            <a:picLocks noChangeAspect="1"/>
          </p:cNvPicPr>
          <p:nvPr userDrawn="1"/>
        </p:nvPicPr>
        <p:blipFill>
          <a:blip r:embed="rId14" cstate="print"/>
          <a:srcRect l="24249"/>
          <a:stretch>
            <a:fillRect/>
          </a:stretch>
        </p:blipFill>
        <p:spPr bwMode="auto">
          <a:xfrm>
            <a:off x="0" y="0"/>
            <a:ext cx="259080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EBFFFE"/>
              </a:clrFrom>
              <a:clrTo>
                <a:srgbClr val="EB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11143" y="5414554"/>
            <a:ext cx="1632857" cy="14434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600" dirty="0"/>
              <a:t>汇编语言课件</a:t>
            </a:r>
            <a:r>
              <a:rPr lang="en-US" altLang="zh-CN" sz="4600" dirty="0"/>
              <a:t>10</a:t>
            </a:r>
            <a:br>
              <a:rPr lang="en-US" altLang="zh-CN" sz="4600" dirty="0"/>
            </a:br>
            <a:br>
              <a:rPr lang="en-US" altLang="zh-CN" sz="4600" dirty="0"/>
            </a:br>
            <a:r>
              <a:rPr lang="zh-CN" altLang="en-US" sz="4600" dirty="0"/>
              <a:t>可重入函数，递归函数及异常处理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altLang="zh-CN" sz="2000" dirty="0"/>
              <a:t>Go:</a:t>
            </a:r>
          </a:p>
          <a:p>
            <a:pPr>
              <a:buNone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	$a0 , $a0 , -1	#</a:t>
            </a:r>
            <a:r>
              <a:rPr lang="zh-CN" altLang="en-US" sz="2000" dirty="0"/>
              <a:t>向函数</a:t>
            </a:r>
            <a:r>
              <a:rPr lang="en-US" altLang="zh-CN" sz="2000" dirty="0" err="1"/>
              <a:t>Fac</a:t>
            </a:r>
            <a:r>
              <a:rPr lang="zh-CN" altLang="en-US" sz="2000" dirty="0"/>
              <a:t>传递输入参数</a:t>
            </a:r>
            <a:r>
              <a:rPr lang="en-US" altLang="zh-CN" sz="2000" dirty="0"/>
              <a:t>N-1</a:t>
            </a:r>
          </a:p>
          <a:p>
            <a:pPr>
              <a:buNone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		$a0 , 0($sp)</a:t>
            </a:r>
          </a:p>
          <a:p>
            <a:pPr>
              <a:buNone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Fac</a:t>
            </a:r>
            <a:r>
              <a:rPr lang="en-US" altLang="zh-CN" sz="2000" dirty="0"/>
              <a:t>		#</a:t>
            </a:r>
            <a:r>
              <a:rPr lang="zh-CN" altLang="en-US" sz="2000" dirty="0"/>
              <a:t>递归调用</a:t>
            </a:r>
          </a:p>
          <a:p>
            <a:pPr>
              <a:buNone/>
            </a:pPr>
            <a:r>
              <a:rPr lang="zh-CN" altLang="en-US" sz="2000" dirty="0"/>
              <a:t>	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		$v0 , 4 ($sp)	#</a:t>
            </a:r>
            <a:r>
              <a:rPr lang="zh-CN" altLang="en-US" sz="2000" dirty="0"/>
              <a:t>取（</a:t>
            </a:r>
            <a:r>
              <a:rPr lang="en-US" altLang="zh-CN" sz="2000" dirty="0"/>
              <a:t>N-1</a:t>
            </a:r>
            <a:r>
              <a:rPr lang="zh-CN" altLang="en-US" sz="2000" dirty="0"/>
              <a:t>）！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		$</a:t>
            </a:r>
            <a:r>
              <a:rPr lang="en-US" altLang="zh-CN" sz="2000" dirty="0" err="1"/>
              <a:t>ra</a:t>
            </a:r>
            <a:r>
              <a:rPr lang="en-US" altLang="zh-CN" sz="2000" dirty="0"/>
              <a:t> , 12 ($sp)	#</a:t>
            </a:r>
            <a:r>
              <a:rPr lang="zh-CN" altLang="en-US" sz="2000" dirty="0"/>
              <a:t>取返回地址</a:t>
            </a:r>
          </a:p>
          <a:p>
            <a:pPr>
              <a:buNone/>
            </a:pPr>
            <a:r>
              <a:rPr lang="zh-CN" altLang="en-US" sz="2000" dirty="0"/>
              <a:t>	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		$a0 , 8 ($sp)	#</a:t>
            </a:r>
            <a:r>
              <a:rPr lang="zh-CN" altLang="en-US" sz="2000" dirty="0"/>
              <a:t>取回输入参数</a:t>
            </a:r>
            <a:r>
              <a:rPr lang="en-US" altLang="zh-CN" sz="2000" dirty="0"/>
              <a:t>N</a:t>
            </a:r>
            <a:endParaRPr lang="zh-CN" altLang="en-US" sz="2000" dirty="0"/>
          </a:p>
          <a:p>
            <a:pPr>
              <a:buNone/>
            </a:pPr>
            <a:r>
              <a:rPr lang="zh-CN" altLang="en-US" sz="2000" dirty="0"/>
              <a:t>	    </a:t>
            </a:r>
            <a:r>
              <a:rPr lang="en-US" altLang="zh-CN" sz="2000" dirty="0" err="1"/>
              <a:t>mult</a:t>
            </a:r>
            <a:r>
              <a:rPr lang="en-US" altLang="zh-CN" sz="2000" dirty="0"/>
              <a:t>	$v0 , $a0	# N* (N-l) !</a:t>
            </a:r>
          </a:p>
          <a:p>
            <a:pPr>
              <a:buNone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mflo</a:t>
            </a:r>
            <a:r>
              <a:rPr lang="en-US" altLang="zh-CN" sz="2000" dirty="0"/>
              <a:t>	$v0</a:t>
            </a:r>
          </a:p>
          <a:p>
            <a:pPr>
              <a:buNone/>
            </a:pPr>
            <a:r>
              <a:rPr lang="en-US" altLang="zh-CN" sz="2000" dirty="0" err="1"/>
              <a:t>facret</a:t>
            </a:r>
            <a:r>
              <a:rPr lang="en-US" altLang="zh-CN" sz="2000" dirty="0"/>
              <a:t> :</a:t>
            </a:r>
          </a:p>
          <a:p>
            <a:pPr>
              <a:buNone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addiu</a:t>
            </a:r>
            <a:r>
              <a:rPr lang="en-US" altLang="zh-CN" sz="2000" dirty="0"/>
              <a:t>	 $sp, $sp, 16	#</a:t>
            </a:r>
            <a:r>
              <a:rPr lang="zh-CN" altLang="en-US" sz="2000" dirty="0"/>
              <a:t>释放空间</a:t>
            </a:r>
          </a:p>
          <a:p>
            <a:pPr>
              <a:buNone/>
            </a:pPr>
            <a:r>
              <a:rPr lang="zh-CN" altLang="en-US" sz="2000" dirty="0"/>
              <a:t>	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		$v0 , 4 ($sp)</a:t>
            </a:r>
          </a:p>
          <a:p>
            <a:pPr>
              <a:buNone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		$</a:t>
            </a:r>
            <a:r>
              <a:rPr lang="en-US" altLang="zh-CN" sz="2000" dirty="0" err="1"/>
              <a:t>ra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 err="1"/>
              <a:t>out_e</a:t>
            </a:r>
            <a:r>
              <a:rPr lang="en-US" altLang="zh-CN" sz="2000" dirty="0"/>
              <a:t>:</a:t>
            </a:r>
          </a:p>
          <a:p>
            <a:pPr>
              <a:buNone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		$zero, 4 ($sp)</a:t>
            </a:r>
          </a:p>
          <a:p>
            <a:pPr>
              <a:buNone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		$</a:t>
            </a:r>
            <a:r>
              <a:rPr lang="en-US" altLang="zh-CN" sz="2000" dirty="0" err="1"/>
              <a:t>ra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Tx/>
              <a:buNone/>
            </a:pPr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37C3C-62E2-4A74-A96C-ACBCF3B1EBEA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auto">
          <a:xfrm>
            <a:off x="4775135" y="664504"/>
            <a:ext cx="648072" cy="417035"/>
            <a:chOff x="2192" y="2477"/>
            <a:chExt cx="732" cy="250"/>
          </a:xfrm>
        </p:grpSpPr>
        <p:sp>
          <p:nvSpPr>
            <p:cNvPr id="420872" name="Line 8"/>
            <p:cNvSpPr>
              <a:spLocks noChangeShapeType="1"/>
            </p:cNvSpPr>
            <p:nvPr/>
          </p:nvSpPr>
          <p:spPr bwMode="auto">
            <a:xfrm>
              <a:off x="2684" y="265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73" name="Text Box 9"/>
            <p:cNvSpPr txBox="1">
              <a:spLocks noChangeArrowheads="1"/>
            </p:cNvSpPr>
            <p:nvPr/>
          </p:nvSpPr>
          <p:spPr bwMode="auto">
            <a:xfrm>
              <a:off x="2192" y="2477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0" y="-27384"/>
            <a:ext cx="3995936" cy="686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fac</a:t>
            </a:r>
            <a:r>
              <a:rPr lang="en-US" altLang="zh-CN" sz="2000" b="1" dirty="0"/>
              <a:t>: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bltz</a:t>
            </a:r>
            <a:r>
              <a:rPr lang="en-US" altLang="zh-CN" sz="2000" b="1" dirty="0"/>
              <a:t> $a0, </a:t>
            </a:r>
            <a:r>
              <a:rPr lang="en-US" altLang="zh-CN" sz="2000" b="1" dirty="0" err="1"/>
              <a:t>out_e</a:t>
            </a:r>
            <a:endParaRPr lang="en-US" altLang="zh-CN" sz="2000" b="1" dirty="0"/>
          </a:p>
          <a:p>
            <a:r>
              <a:rPr lang="zh-CN" altLang="en-US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-16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 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8($sp)</a:t>
            </a:r>
            <a:r>
              <a:rPr lang="en-US" altLang="zh-CN" sz="2000" b="1" dirty="0"/>
              <a:t>	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slti</a:t>
            </a:r>
            <a:r>
              <a:rPr lang="en-US" altLang="zh-CN" sz="2000" b="1" dirty="0"/>
              <a:t> $t0, $a0, 2		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beqz</a:t>
            </a:r>
            <a:r>
              <a:rPr lang="en-US" altLang="zh-CN" sz="2000" b="1" dirty="0"/>
              <a:t> $t0, go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li</a:t>
            </a:r>
            <a:r>
              <a:rPr lang="en-US" altLang="zh-CN" sz="2000" b="1" dirty="0"/>
              <a:t> $v0, 1</a:t>
            </a:r>
          </a:p>
          <a:p>
            <a:r>
              <a:rPr lang="en-US" altLang="zh-CN" sz="2000" b="1" dirty="0"/>
              <a:t> 	b ret</a:t>
            </a:r>
          </a:p>
          <a:p>
            <a:r>
              <a:rPr lang="en-US" altLang="zh-CN" sz="2000" b="1" dirty="0"/>
              <a:t>go:	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$a0, $a0, -1	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jal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8 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pt-BR" altLang="zh-CN" sz="2000" b="1" dirty="0"/>
              <a:t>    	mult $v0, $a0	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mflo</a:t>
            </a:r>
            <a:r>
              <a:rPr lang="en-US" altLang="zh-CN" sz="2000" b="1" dirty="0"/>
              <a:t> $v0</a:t>
            </a:r>
          </a:p>
          <a:p>
            <a:r>
              <a:rPr lang="en-US" altLang="zh-CN" sz="2000" b="1" dirty="0"/>
              <a:t>ret :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  <a:p>
            <a:r>
              <a:rPr lang="en-US" altLang="zh-CN" sz="2000" b="1" dirty="0" err="1"/>
              <a:t>out_e</a:t>
            </a:r>
            <a:r>
              <a:rPr lang="en-US" altLang="zh-CN" sz="2000" b="1" dirty="0"/>
              <a:t>:	</a:t>
            </a:r>
            <a:r>
              <a:rPr lang="en-US" altLang="zh-CN" sz="2000" b="1" dirty="0" err="1"/>
              <a:t>sw</a:t>
            </a:r>
            <a:r>
              <a:rPr lang="en-US" altLang="zh-CN" sz="2000" b="1" dirty="0"/>
              <a:t> $0, 4 ($sp)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423206" y="-2738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423206" y="505475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auto">
          <a:xfrm>
            <a:off x="4775135" y="2809731"/>
            <a:ext cx="648072" cy="417035"/>
            <a:chOff x="2192" y="2304"/>
            <a:chExt cx="732" cy="250"/>
          </a:xfrm>
        </p:grpSpPr>
        <p:sp>
          <p:nvSpPr>
            <p:cNvPr id="420872" name="Line 8"/>
            <p:cNvSpPr>
              <a:spLocks noChangeShapeType="1"/>
            </p:cNvSpPr>
            <p:nvPr/>
          </p:nvSpPr>
          <p:spPr bwMode="auto">
            <a:xfrm>
              <a:off x="2684" y="2477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73" name="Text Box 9"/>
            <p:cNvSpPr txBox="1">
              <a:spLocks noChangeArrowheads="1"/>
            </p:cNvSpPr>
            <p:nvPr/>
          </p:nvSpPr>
          <p:spPr bwMode="auto">
            <a:xfrm>
              <a:off x="2192" y="2304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0" y="-27384"/>
            <a:ext cx="3995936" cy="686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fac</a:t>
            </a:r>
            <a:r>
              <a:rPr lang="en-US" altLang="zh-CN" sz="2000" b="1" dirty="0"/>
              <a:t>: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bltz</a:t>
            </a:r>
            <a:r>
              <a:rPr lang="en-US" altLang="zh-CN" sz="2000" b="1" dirty="0"/>
              <a:t> $a0, </a:t>
            </a:r>
            <a:r>
              <a:rPr lang="en-US" altLang="zh-CN" sz="2000" b="1" dirty="0" err="1"/>
              <a:t>out_e</a:t>
            </a:r>
            <a:endParaRPr lang="en-US" altLang="zh-CN" sz="2000" b="1" dirty="0"/>
          </a:p>
          <a:p>
            <a:r>
              <a:rPr lang="zh-CN" altLang="en-US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-16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 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8($sp)</a:t>
            </a:r>
            <a:r>
              <a:rPr lang="en-US" altLang="zh-CN" sz="2000" b="1" dirty="0"/>
              <a:t>	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slti</a:t>
            </a:r>
            <a:r>
              <a:rPr lang="en-US" altLang="zh-CN" sz="2000" b="1" dirty="0"/>
              <a:t> $t0, $a0, 2		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beqz</a:t>
            </a:r>
            <a:r>
              <a:rPr lang="en-US" altLang="zh-CN" sz="2000" b="1" dirty="0"/>
              <a:t> $t0, go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li</a:t>
            </a:r>
            <a:r>
              <a:rPr lang="en-US" altLang="zh-CN" sz="2000" b="1" dirty="0"/>
              <a:t> $v0, 1</a:t>
            </a:r>
          </a:p>
          <a:p>
            <a:r>
              <a:rPr lang="en-US" altLang="zh-CN" sz="2000" b="1" dirty="0"/>
              <a:t> 	b ret</a:t>
            </a:r>
          </a:p>
          <a:p>
            <a:r>
              <a:rPr lang="en-US" altLang="zh-CN" sz="2000" b="1" dirty="0"/>
              <a:t>go:	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$a0, $a0, -1	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jal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8 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pt-BR" altLang="zh-CN" sz="2000" b="1" dirty="0"/>
              <a:t>    	mult $v0, $a0	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mflo</a:t>
            </a:r>
            <a:r>
              <a:rPr lang="en-US" altLang="zh-CN" sz="2000" b="1" dirty="0"/>
              <a:t> $v0</a:t>
            </a:r>
          </a:p>
          <a:p>
            <a:r>
              <a:rPr lang="en-US" altLang="zh-CN" sz="2000" b="1" dirty="0"/>
              <a:t>ret :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  <a:p>
            <a:r>
              <a:rPr lang="en-US" altLang="zh-CN" sz="2000" b="1" dirty="0" err="1"/>
              <a:t>out_e</a:t>
            </a:r>
            <a:r>
              <a:rPr lang="en-US" altLang="zh-CN" sz="2000" b="1" dirty="0"/>
              <a:t>:	</a:t>
            </a:r>
            <a:r>
              <a:rPr lang="en-US" altLang="zh-CN" sz="2000" b="1" dirty="0" err="1"/>
              <a:t>sw</a:t>
            </a:r>
            <a:r>
              <a:rPr lang="en-US" altLang="zh-CN" sz="2000" b="1" dirty="0"/>
              <a:t> $0, 4 ($sp)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609600" y="1600200"/>
            <a:ext cx="2124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423206" y="-2738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423207" y="103833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主程序调用返回地址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5423208" y="1571194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423207" y="2104053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5423206" y="505475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423206" y="2636912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5423206" y="-2738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5423207" y="103833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主程序调用返回地址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775135" y="2809731"/>
            <a:ext cx="648072" cy="417035"/>
            <a:chOff x="2192" y="2477"/>
            <a:chExt cx="732" cy="250"/>
          </a:xfrm>
        </p:grpSpPr>
        <p:sp>
          <p:nvSpPr>
            <p:cNvPr id="420872" name="Line 8"/>
            <p:cNvSpPr>
              <a:spLocks noChangeShapeType="1"/>
            </p:cNvSpPr>
            <p:nvPr/>
          </p:nvSpPr>
          <p:spPr bwMode="auto">
            <a:xfrm>
              <a:off x="2684" y="265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73" name="Text Box 9"/>
            <p:cNvSpPr txBox="1">
              <a:spLocks noChangeArrowheads="1"/>
            </p:cNvSpPr>
            <p:nvPr/>
          </p:nvSpPr>
          <p:spPr bwMode="auto">
            <a:xfrm>
              <a:off x="2192" y="2477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5423208" y="1571194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5423207" y="2104053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5423206" y="505475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0" y="-27384"/>
            <a:ext cx="3995936" cy="686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fac</a:t>
            </a:r>
            <a:r>
              <a:rPr lang="en-US" altLang="zh-CN" sz="2000" b="1" dirty="0"/>
              <a:t>: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bltz</a:t>
            </a:r>
            <a:r>
              <a:rPr lang="en-US" altLang="zh-CN" sz="2000" b="1" dirty="0"/>
              <a:t> $a0, </a:t>
            </a:r>
            <a:r>
              <a:rPr lang="en-US" altLang="zh-CN" sz="2000" b="1" dirty="0" err="1"/>
              <a:t>out_e</a:t>
            </a:r>
            <a:endParaRPr lang="en-US" altLang="zh-CN" sz="2000" b="1" dirty="0"/>
          </a:p>
          <a:p>
            <a:r>
              <a:rPr lang="zh-CN" altLang="en-US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-16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 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8($sp)</a:t>
            </a:r>
            <a:r>
              <a:rPr lang="en-US" altLang="zh-CN" sz="2000" b="1" dirty="0"/>
              <a:t>	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slti</a:t>
            </a:r>
            <a:r>
              <a:rPr lang="en-US" altLang="zh-CN" sz="2000" b="1" dirty="0"/>
              <a:t> $t0, $a0, 2		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beqz</a:t>
            </a:r>
            <a:r>
              <a:rPr lang="en-US" altLang="zh-CN" sz="2000" b="1" dirty="0"/>
              <a:t> $t0, go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li</a:t>
            </a:r>
            <a:r>
              <a:rPr lang="en-US" altLang="zh-CN" sz="2000" b="1" dirty="0"/>
              <a:t> $v0, 1</a:t>
            </a:r>
          </a:p>
          <a:p>
            <a:r>
              <a:rPr lang="en-US" altLang="zh-CN" sz="2000" b="1" dirty="0"/>
              <a:t> 	b ret</a:t>
            </a:r>
          </a:p>
          <a:p>
            <a:r>
              <a:rPr lang="en-US" altLang="zh-CN" sz="2000" b="1" dirty="0"/>
              <a:t>go:	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$a0, $a0, -1	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jal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8 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pt-BR" altLang="zh-CN" sz="2000" b="1" dirty="0"/>
              <a:t>    	mult $v0, $a0	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mflo</a:t>
            </a:r>
            <a:r>
              <a:rPr lang="en-US" altLang="zh-CN" sz="2000" b="1" dirty="0"/>
              <a:t> $v0</a:t>
            </a:r>
          </a:p>
          <a:p>
            <a:r>
              <a:rPr lang="en-US" altLang="zh-CN" sz="2000" b="1" dirty="0"/>
              <a:t>ret :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  <a:p>
            <a:r>
              <a:rPr lang="en-US" altLang="zh-CN" sz="2000" b="1" dirty="0" err="1"/>
              <a:t>out_e</a:t>
            </a:r>
            <a:r>
              <a:rPr lang="en-US" altLang="zh-CN" sz="2000" b="1" dirty="0"/>
              <a:t>:	</a:t>
            </a:r>
            <a:r>
              <a:rPr lang="en-US" altLang="zh-CN" sz="2000" b="1" dirty="0" err="1"/>
              <a:t>sw</a:t>
            </a:r>
            <a:r>
              <a:rPr lang="en-US" altLang="zh-CN" sz="2000" b="1" dirty="0"/>
              <a:t> $0, 4 ($sp)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423206" y="2636912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09600" y="3429000"/>
            <a:ext cx="2124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5423206" y="-2738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5423207" y="103833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返回地址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(A)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5423208" y="1571194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5423207" y="2104053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5423206" y="505475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0" y="-27384"/>
            <a:ext cx="3995936" cy="686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fac</a:t>
            </a:r>
            <a:r>
              <a:rPr lang="en-US" altLang="zh-CN" sz="2000" b="1" dirty="0"/>
              <a:t>: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bltz</a:t>
            </a:r>
            <a:r>
              <a:rPr lang="en-US" altLang="zh-CN" sz="2000" b="1" dirty="0"/>
              <a:t> $a0, </a:t>
            </a:r>
            <a:r>
              <a:rPr lang="en-US" altLang="zh-CN" sz="2000" b="1" dirty="0" err="1"/>
              <a:t>out_e</a:t>
            </a:r>
            <a:endParaRPr lang="en-US" altLang="zh-CN" sz="2000" b="1" dirty="0"/>
          </a:p>
          <a:p>
            <a:r>
              <a:rPr lang="zh-CN" altLang="en-US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-16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 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8($sp)</a:t>
            </a:r>
            <a:r>
              <a:rPr lang="en-US" altLang="zh-CN" sz="2000" b="1" dirty="0"/>
              <a:t>	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slti</a:t>
            </a:r>
            <a:r>
              <a:rPr lang="en-US" altLang="zh-CN" sz="2000" b="1" dirty="0"/>
              <a:t> $t0, $a0, 2		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beqz</a:t>
            </a:r>
            <a:r>
              <a:rPr lang="en-US" altLang="zh-CN" sz="2000" b="1" dirty="0"/>
              <a:t> $t0, go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li</a:t>
            </a:r>
            <a:r>
              <a:rPr lang="en-US" altLang="zh-CN" sz="2000" b="1" dirty="0"/>
              <a:t> $v0, 1</a:t>
            </a:r>
          </a:p>
          <a:p>
            <a:r>
              <a:rPr lang="en-US" altLang="zh-CN" sz="2000" b="1" dirty="0"/>
              <a:t> 	b ret</a:t>
            </a:r>
          </a:p>
          <a:p>
            <a:r>
              <a:rPr lang="en-US" altLang="zh-CN" sz="2000" b="1" dirty="0"/>
              <a:t>go:	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$a0, $a0, -1	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jal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8 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pt-BR" altLang="zh-CN" sz="2000" b="1" dirty="0"/>
              <a:t>    	mult $v0, $a0	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mflo</a:t>
            </a:r>
            <a:r>
              <a:rPr lang="en-US" altLang="zh-CN" sz="2000" b="1" dirty="0"/>
              <a:t> $v0</a:t>
            </a:r>
          </a:p>
          <a:p>
            <a:r>
              <a:rPr lang="en-US" altLang="zh-CN" sz="2000" b="1" dirty="0"/>
              <a:t>ret :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  <a:p>
            <a:r>
              <a:rPr lang="en-US" altLang="zh-CN" sz="2000" b="1" dirty="0" err="1"/>
              <a:t>out_e</a:t>
            </a:r>
            <a:r>
              <a:rPr lang="en-US" altLang="zh-CN" sz="2000" b="1" dirty="0"/>
              <a:t>:	</a:t>
            </a:r>
            <a:r>
              <a:rPr lang="en-US" altLang="zh-CN" sz="2000" b="1" dirty="0" err="1"/>
              <a:t>sw</a:t>
            </a:r>
            <a:r>
              <a:rPr lang="en-US" altLang="zh-CN" sz="2000" b="1" dirty="0"/>
              <a:t> $0, 4 ($sp)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423206" y="2636912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423396" y="3169771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返回地址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(A)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775324" y="4941168"/>
            <a:ext cx="648072" cy="417035"/>
            <a:chOff x="2192" y="2477"/>
            <a:chExt cx="732" cy="250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684" y="265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192" y="2477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5423397" y="3702631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423396" y="4235490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423395" y="4768349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81000" y="3640348"/>
            <a:ext cx="37061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85800" y="3844504"/>
            <a:ext cx="21248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685800" y="3429000"/>
            <a:ext cx="2124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5423206" y="-2738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5423207" y="103833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主程序调用返回地址</a:t>
            </a:r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5423208" y="1571194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5423207" y="2104053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5423206" y="505475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0" y="-27384"/>
            <a:ext cx="3995936" cy="686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fac</a:t>
            </a:r>
            <a:r>
              <a:rPr lang="en-US" altLang="zh-CN" sz="2000" b="1" dirty="0"/>
              <a:t>: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bltz</a:t>
            </a:r>
            <a:r>
              <a:rPr lang="en-US" altLang="zh-CN" sz="2000" b="1" dirty="0"/>
              <a:t> $a0, </a:t>
            </a:r>
            <a:r>
              <a:rPr lang="en-US" altLang="zh-CN" sz="2000" b="1" dirty="0" err="1"/>
              <a:t>out_e</a:t>
            </a:r>
            <a:endParaRPr lang="en-US" altLang="zh-CN" sz="2000" b="1" dirty="0"/>
          </a:p>
          <a:p>
            <a:r>
              <a:rPr lang="zh-CN" altLang="en-US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-16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 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8($sp)</a:t>
            </a:r>
            <a:r>
              <a:rPr lang="en-US" altLang="zh-CN" sz="2000" b="1" dirty="0"/>
              <a:t>	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slti</a:t>
            </a:r>
            <a:r>
              <a:rPr lang="en-US" altLang="zh-CN" sz="2000" b="1" dirty="0"/>
              <a:t> $t0, $a0, 2		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beqz</a:t>
            </a:r>
            <a:r>
              <a:rPr lang="en-US" altLang="zh-CN" sz="2000" b="1" dirty="0"/>
              <a:t> $t0, go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li</a:t>
            </a:r>
            <a:r>
              <a:rPr lang="en-US" altLang="zh-CN" sz="2000" b="1" dirty="0"/>
              <a:t> $v0, 1</a:t>
            </a:r>
          </a:p>
          <a:p>
            <a:r>
              <a:rPr lang="en-US" altLang="zh-CN" sz="2000" b="1" dirty="0"/>
              <a:t> 	b ret</a:t>
            </a:r>
          </a:p>
          <a:p>
            <a:r>
              <a:rPr lang="en-US" altLang="zh-CN" sz="2000" b="1" dirty="0"/>
              <a:t>go:	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$a0, $a0, -1	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jal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8 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pt-BR" altLang="zh-CN" sz="2000" b="1" dirty="0"/>
              <a:t>    	mult $v0, $a0	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mflo</a:t>
            </a:r>
            <a:r>
              <a:rPr lang="en-US" altLang="zh-CN" sz="2000" b="1" dirty="0"/>
              <a:t> $v0</a:t>
            </a:r>
          </a:p>
          <a:p>
            <a:r>
              <a:rPr lang="en-US" altLang="zh-CN" sz="2000" b="1" dirty="0"/>
              <a:t>ret :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  <a:p>
            <a:r>
              <a:rPr lang="en-US" altLang="zh-CN" sz="2000" b="1" dirty="0" err="1"/>
              <a:t>out_e</a:t>
            </a:r>
            <a:r>
              <a:rPr lang="en-US" altLang="zh-CN" sz="2000" b="1" dirty="0"/>
              <a:t>:	</a:t>
            </a:r>
            <a:r>
              <a:rPr lang="en-US" altLang="zh-CN" sz="2000" b="1" dirty="0" err="1"/>
              <a:t>sw</a:t>
            </a:r>
            <a:r>
              <a:rPr lang="en-US" altLang="zh-CN" sz="2000" b="1" dirty="0"/>
              <a:t> $0, 4 ($sp)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423206" y="2636912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423396" y="3169771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返回地址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(A)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5423397" y="3702631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423396" y="4235490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423395" y="4768349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423396" y="5273016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返回地址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(A)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775324" y="6468905"/>
            <a:ext cx="648072" cy="417035"/>
            <a:chOff x="2192" y="2132"/>
            <a:chExt cx="732" cy="250"/>
          </a:xfrm>
        </p:grpSpPr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2684" y="2305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192" y="2132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5423397" y="5805876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5423396" y="6338735"/>
            <a:ext cx="2317145" cy="2586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423395" y="6597352"/>
            <a:ext cx="2317145" cy="2298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85800" y="1981200"/>
            <a:ext cx="2124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5423206" y="-2738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5423207" y="103833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主程序调用返回地址</a:t>
            </a:r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5423208" y="1571194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5423207" y="2104053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5423206" y="505475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0" y="-27384"/>
            <a:ext cx="3995936" cy="686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fac</a:t>
            </a:r>
            <a:r>
              <a:rPr lang="en-US" altLang="zh-CN" sz="2000" b="1" dirty="0"/>
              <a:t>: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bltz</a:t>
            </a:r>
            <a:r>
              <a:rPr lang="en-US" altLang="zh-CN" sz="2000" b="1" dirty="0"/>
              <a:t> $a0, </a:t>
            </a:r>
            <a:r>
              <a:rPr lang="en-US" altLang="zh-CN" sz="2000" b="1" dirty="0" err="1"/>
              <a:t>out_e</a:t>
            </a:r>
            <a:endParaRPr lang="en-US" altLang="zh-CN" sz="2000" b="1" dirty="0"/>
          </a:p>
          <a:p>
            <a:r>
              <a:rPr lang="zh-CN" altLang="en-US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-16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 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8($sp)</a:t>
            </a:r>
            <a:r>
              <a:rPr lang="en-US" altLang="zh-CN" sz="2000" b="1" dirty="0"/>
              <a:t>	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slti</a:t>
            </a:r>
            <a:r>
              <a:rPr lang="en-US" altLang="zh-CN" sz="2000" b="1" dirty="0"/>
              <a:t> $t0, $a0, 2		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beqz</a:t>
            </a:r>
            <a:r>
              <a:rPr lang="en-US" altLang="zh-CN" sz="2000" b="1" dirty="0"/>
              <a:t> $t0, go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li</a:t>
            </a:r>
            <a:r>
              <a:rPr lang="en-US" altLang="zh-CN" sz="2000" b="1" dirty="0"/>
              <a:t> $v0, 1</a:t>
            </a:r>
          </a:p>
          <a:p>
            <a:r>
              <a:rPr lang="en-US" altLang="zh-CN" sz="2000" b="1" dirty="0"/>
              <a:t> 	b ret</a:t>
            </a:r>
          </a:p>
          <a:p>
            <a:r>
              <a:rPr lang="en-US" altLang="zh-CN" sz="2000" b="1" dirty="0"/>
              <a:t>go:	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$a0, $a0, -1	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jal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8 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pt-BR" altLang="zh-CN" sz="2000" b="1" dirty="0"/>
              <a:t>    	mult $v0, $a0	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mflo</a:t>
            </a:r>
            <a:r>
              <a:rPr lang="en-US" altLang="zh-CN" sz="2000" b="1" dirty="0"/>
              <a:t> $v0</a:t>
            </a:r>
          </a:p>
          <a:p>
            <a:r>
              <a:rPr lang="en-US" altLang="zh-CN" sz="2000" b="1" dirty="0"/>
              <a:t>ret :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  <a:p>
            <a:r>
              <a:rPr lang="en-US" altLang="zh-CN" sz="2000" b="1" dirty="0" err="1"/>
              <a:t>out_e</a:t>
            </a:r>
            <a:r>
              <a:rPr lang="en-US" altLang="zh-CN" sz="2000" b="1" dirty="0"/>
              <a:t>:	</a:t>
            </a:r>
            <a:r>
              <a:rPr lang="en-US" altLang="zh-CN" sz="2000" b="1" dirty="0" err="1"/>
              <a:t>sw</a:t>
            </a:r>
            <a:r>
              <a:rPr lang="en-US" altLang="zh-CN" sz="2000" b="1" dirty="0"/>
              <a:t> $0, 4 ($sp)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423206" y="2636912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423396" y="3169771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返回地址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(A)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775324" y="4941168"/>
            <a:ext cx="648072" cy="417035"/>
            <a:chOff x="2192" y="2477"/>
            <a:chExt cx="732" cy="250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684" y="265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192" y="2477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5423397" y="3702631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423396" y="4235490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423395" y="4768349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(1)</a:t>
            </a:r>
          </a:p>
        </p:txBody>
      </p:sp>
      <p:grpSp>
        <p:nvGrpSpPr>
          <p:cNvPr id="3" name="Group 7"/>
          <p:cNvGrpSpPr/>
          <p:nvPr/>
        </p:nvGrpSpPr>
        <p:grpSpPr bwMode="auto">
          <a:xfrm>
            <a:off x="7740352" y="4221092"/>
            <a:ext cx="1367294" cy="400354"/>
            <a:chOff x="1704" y="2477"/>
            <a:chExt cx="1024" cy="240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704" y="2692"/>
              <a:ext cx="7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192" y="2477"/>
              <a:ext cx="536" cy="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v0=1</a:t>
              </a:r>
            </a:p>
          </p:txBody>
        </p:sp>
      </p:grp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685800" y="2743200"/>
            <a:ext cx="2124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5423206" y="-2738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5423207" y="103833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主程序调用返回地址</a:t>
            </a:r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5423208" y="1571194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5423207" y="2104053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5423206" y="505475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0" y="-27384"/>
            <a:ext cx="3995936" cy="686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fac</a:t>
            </a:r>
            <a:r>
              <a:rPr lang="en-US" altLang="zh-CN" sz="2000" b="1" dirty="0"/>
              <a:t>: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bltz</a:t>
            </a:r>
            <a:r>
              <a:rPr lang="en-US" altLang="zh-CN" sz="2000" b="1" dirty="0"/>
              <a:t> $a0, </a:t>
            </a:r>
            <a:r>
              <a:rPr lang="en-US" altLang="zh-CN" sz="2000" b="1" dirty="0" err="1"/>
              <a:t>out_e</a:t>
            </a:r>
            <a:endParaRPr lang="en-US" altLang="zh-CN" sz="2000" b="1" dirty="0"/>
          </a:p>
          <a:p>
            <a:r>
              <a:rPr lang="zh-CN" altLang="en-US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-16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 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8($sp)</a:t>
            </a:r>
            <a:r>
              <a:rPr lang="en-US" altLang="zh-CN" sz="2000" b="1" dirty="0"/>
              <a:t>	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slti</a:t>
            </a:r>
            <a:r>
              <a:rPr lang="en-US" altLang="zh-CN" sz="2000" b="1" dirty="0"/>
              <a:t> $t0, $a0, 2		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beqz</a:t>
            </a:r>
            <a:r>
              <a:rPr lang="en-US" altLang="zh-CN" sz="2000" b="1" dirty="0"/>
              <a:t> $t0, go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li</a:t>
            </a:r>
            <a:r>
              <a:rPr lang="en-US" altLang="zh-CN" sz="2000" b="1" dirty="0"/>
              <a:t> $v0, 1</a:t>
            </a:r>
          </a:p>
          <a:p>
            <a:r>
              <a:rPr lang="en-US" altLang="zh-CN" sz="2000" b="1" dirty="0"/>
              <a:t> 	b ret</a:t>
            </a:r>
          </a:p>
          <a:p>
            <a:r>
              <a:rPr lang="en-US" altLang="zh-CN" sz="2000" b="1" dirty="0"/>
              <a:t>go:	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$a0, $a0, -1	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jal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8 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pt-BR" altLang="zh-CN" sz="2000" b="1" dirty="0"/>
              <a:t>    	mult $v0, $a0	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mflo</a:t>
            </a:r>
            <a:r>
              <a:rPr lang="en-US" altLang="zh-CN" sz="2000" b="1" dirty="0"/>
              <a:t> $v0</a:t>
            </a:r>
          </a:p>
          <a:p>
            <a:r>
              <a:rPr lang="en-US" altLang="zh-CN" sz="2000" b="1" dirty="0"/>
              <a:t>ret :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  <a:p>
            <a:r>
              <a:rPr lang="en-US" altLang="zh-CN" sz="2000" b="1" dirty="0" err="1"/>
              <a:t>out_e</a:t>
            </a:r>
            <a:r>
              <a:rPr lang="en-US" altLang="zh-CN" sz="2000" b="1" dirty="0"/>
              <a:t>:	</a:t>
            </a:r>
            <a:r>
              <a:rPr lang="en-US" altLang="zh-CN" sz="2000" b="1" dirty="0" err="1"/>
              <a:t>sw</a:t>
            </a:r>
            <a:r>
              <a:rPr lang="en-US" altLang="zh-CN" sz="2000" b="1" dirty="0"/>
              <a:t> $0, 4 ($sp)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423206" y="2636912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423396" y="3169771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返回地址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(A)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775324" y="4941168"/>
            <a:ext cx="648072" cy="417035"/>
            <a:chOff x="2192" y="2477"/>
            <a:chExt cx="732" cy="250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684" y="265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192" y="2477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5423397" y="3702631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423396" y="4235490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423395" y="4768349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7740352" y="4437112"/>
            <a:ext cx="43204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7740352" y="4005064"/>
            <a:ext cx="43204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8100392" y="3933056"/>
            <a:ext cx="104360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</a:rPr>
              <a:t>相乘得</a:t>
            </a:r>
            <a:r>
              <a:rPr kumimoji="1" lang="en-US" altLang="zh-CN" b="1" dirty="0">
                <a:latin typeface="Times New Roman" panose="02020603050405020304" pitchFamily="18" charset="0"/>
              </a:rPr>
              <a:t>v0=2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381000" y="3640348"/>
            <a:ext cx="37061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685800" y="3844504"/>
            <a:ext cx="21248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701917" y="5181600"/>
            <a:ext cx="2124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5423206" y="-2738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5423207" y="103833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主程序调用返回地址</a:t>
            </a:r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5423208" y="1571194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5423207" y="2104053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5423206" y="505475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0" y="-27384"/>
            <a:ext cx="3995936" cy="686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fac</a:t>
            </a:r>
            <a:r>
              <a:rPr lang="en-US" altLang="zh-CN" sz="2000" b="1" dirty="0"/>
              <a:t>: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bltz</a:t>
            </a:r>
            <a:r>
              <a:rPr lang="en-US" altLang="zh-CN" sz="2000" b="1" dirty="0"/>
              <a:t> $a0, </a:t>
            </a:r>
            <a:r>
              <a:rPr lang="en-US" altLang="zh-CN" sz="2000" b="1" dirty="0" err="1"/>
              <a:t>out_e</a:t>
            </a:r>
            <a:endParaRPr lang="en-US" altLang="zh-CN" sz="2000" b="1" dirty="0"/>
          </a:p>
          <a:p>
            <a:r>
              <a:rPr lang="zh-CN" altLang="en-US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-16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 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8($sp)</a:t>
            </a:r>
            <a:r>
              <a:rPr lang="en-US" altLang="zh-CN" sz="2000" b="1" dirty="0"/>
              <a:t>	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slti</a:t>
            </a:r>
            <a:r>
              <a:rPr lang="en-US" altLang="zh-CN" sz="2000" b="1" dirty="0"/>
              <a:t> $t0, $a0, 2		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beqz</a:t>
            </a:r>
            <a:r>
              <a:rPr lang="en-US" altLang="zh-CN" sz="2000" b="1" dirty="0"/>
              <a:t> $t0, go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li</a:t>
            </a:r>
            <a:r>
              <a:rPr lang="en-US" altLang="zh-CN" sz="2000" b="1" dirty="0"/>
              <a:t> $v0, 1</a:t>
            </a:r>
          </a:p>
          <a:p>
            <a:r>
              <a:rPr lang="en-US" altLang="zh-CN" sz="2000" b="1" dirty="0"/>
              <a:t> 	b ret</a:t>
            </a:r>
          </a:p>
          <a:p>
            <a:r>
              <a:rPr lang="en-US" altLang="zh-CN" sz="2000" b="1" dirty="0"/>
              <a:t>go:	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$a0, $a0, -1	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jal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8 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pt-BR" altLang="zh-CN" sz="2000" b="1" dirty="0"/>
              <a:t>    	mult $v0, $a0	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mflo</a:t>
            </a:r>
            <a:r>
              <a:rPr lang="en-US" altLang="zh-CN" sz="2000" b="1" dirty="0"/>
              <a:t> $v0</a:t>
            </a:r>
          </a:p>
          <a:p>
            <a:r>
              <a:rPr lang="en-US" altLang="zh-CN" sz="2000" b="1" dirty="0"/>
              <a:t>ret :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  <a:p>
            <a:r>
              <a:rPr lang="en-US" altLang="zh-CN" sz="2000" b="1" dirty="0" err="1"/>
              <a:t>out_e</a:t>
            </a:r>
            <a:r>
              <a:rPr lang="en-US" altLang="zh-CN" sz="2000" b="1" dirty="0"/>
              <a:t>:	</a:t>
            </a:r>
            <a:r>
              <a:rPr lang="en-US" altLang="zh-CN" sz="2000" b="1" dirty="0" err="1"/>
              <a:t>sw</a:t>
            </a:r>
            <a:r>
              <a:rPr lang="en-US" altLang="zh-CN" sz="2000" b="1" dirty="0"/>
              <a:t> $0, 4 ($sp)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423206" y="2636912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775324" y="2780928"/>
            <a:ext cx="648072" cy="417035"/>
            <a:chOff x="2192" y="2477"/>
            <a:chExt cx="732" cy="250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684" y="265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192" y="2477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7740352" y="2060848"/>
            <a:ext cx="1367294" cy="400354"/>
            <a:chOff x="1704" y="2477"/>
            <a:chExt cx="1024" cy="240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704" y="2692"/>
              <a:ext cx="7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192" y="2477"/>
              <a:ext cx="536" cy="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v0=2</a:t>
              </a:r>
            </a:p>
          </p:txBody>
        </p:sp>
      </p:grp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609600" y="6019800"/>
            <a:ext cx="2124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5423206" y="-2738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(?)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5423207" y="103833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主程序调用返回地址</a:t>
            </a:r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5423208" y="1571194"/>
            <a:ext cx="2317144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5423207" y="2104053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5423206" y="505475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0" y="-27384"/>
            <a:ext cx="3995936" cy="686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fac</a:t>
            </a:r>
            <a:r>
              <a:rPr lang="en-US" altLang="zh-CN" sz="2000" b="1" dirty="0"/>
              <a:t>: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bltz</a:t>
            </a:r>
            <a:r>
              <a:rPr lang="en-US" altLang="zh-CN" sz="2000" b="1" dirty="0"/>
              <a:t> $a0, </a:t>
            </a:r>
            <a:r>
              <a:rPr lang="en-US" altLang="zh-CN" sz="2000" b="1" dirty="0" err="1"/>
              <a:t>out_e</a:t>
            </a:r>
            <a:endParaRPr lang="en-US" altLang="zh-CN" sz="2000" b="1" dirty="0"/>
          </a:p>
          <a:p>
            <a:r>
              <a:rPr lang="zh-CN" altLang="en-US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-16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 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8($sp)</a:t>
            </a:r>
            <a:r>
              <a:rPr lang="en-US" altLang="zh-CN" sz="2000" b="1" dirty="0"/>
              <a:t>	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slti</a:t>
            </a:r>
            <a:r>
              <a:rPr lang="en-US" altLang="zh-CN" sz="2000" b="1" dirty="0"/>
              <a:t> $t0, $a0, 2		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beqz</a:t>
            </a:r>
            <a:r>
              <a:rPr lang="en-US" altLang="zh-CN" sz="2000" b="1" dirty="0"/>
              <a:t> $t0, go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li</a:t>
            </a:r>
            <a:r>
              <a:rPr lang="en-US" altLang="zh-CN" sz="2000" b="1" dirty="0"/>
              <a:t> $v0, 1</a:t>
            </a:r>
          </a:p>
          <a:p>
            <a:r>
              <a:rPr lang="en-US" altLang="zh-CN" sz="2000" b="1" dirty="0"/>
              <a:t> 	b ret</a:t>
            </a:r>
          </a:p>
          <a:p>
            <a:r>
              <a:rPr lang="en-US" altLang="zh-CN" sz="2000" b="1" dirty="0"/>
              <a:t>go:	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$a0, $a0, -1	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jal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8 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pt-BR" altLang="zh-CN" sz="2000" b="1" dirty="0"/>
              <a:t>    	mult $v0, $a0	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mflo</a:t>
            </a:r>
            <a:r>
              <a:rPr lang="en-US" altLang="zh-CN" sz="2000" b="1" dirty="0"/>
              <a:t> $v0</a:t>
            </a:r>
          </a:p>
          <a:p>
            <a:r>
              <a:rPr lang="en-US" altLang="zh-CN" sz="2000" b="1" dirty="0"/>
              <a:t>ret :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  <a:p>
            <a:r>
              <a:rPr lang="en-US" altLang="zh-CN" sz="2000" b="1" dirty="0" err="1"/>
              <a:t>out_e</a:t>
            </a:r>
            <a:r>
              <a:rPr lang="en-US" altLang="zh-CN" sz="2000" b="1" dirty="0"/>
              <a:t>:	</a:t>
            </a:r>
            <a:r>
              <a:rPr lang="en-US" altLang="zh-CN" sz="2000" b="1" dirty="0" err="1"/>
              <a:t>sw</a:t>
            </a:r>
            <a:r>
              <a:rPr lang="en-US" altLang="zh-CN" sz="2000" b="1" dirty="0"/>
              <a:t> $0, 4 ($sp)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423206" y="2636912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递归调用输入参数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(2)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775324" y="2780928"/>
            <a:ext cx="648072" cy="417035"/>
            <a:chOff x="2192" y="2477"/>
            <a:chExt cx="732" cy="250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684" y="265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192" y="2477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7740352" y="2276872"/>
            <a:ext cx="43204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7740352" y="1844824"/>
            <a:ext cx="43204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100392" y="1772816"/>
            <a:ext cx="104360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</a:rPr>
              <a:t>相乘得</a:t>
            </a:r>
            <a:r>
              <a:rPr kumimoji="1" lang="en-US" altLang="zh-CN" b="1" dirty="0">
                <a:latin typeface="Times New Roman" panose="02020603050405020304" pitchFamily="18" charset="0"/>
              </a:rPr>
              <a:t>v0=6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81000" y="3640348"/>
            <a:ext cx="37061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685800" y="3844504"/>
            <a:ext cx="21248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701917" y="5181600"/>
            <a:ext cx="2124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kumimoji="1" lang="zh-CN" altLang="en-US" b="1" dirty="0"/>
              <a:t>可重入（</a:t>
            </a:r>
            <a:r>
              <a:rPr lang="en-US" altLang="zh-CN" dirty="0"/>
              <a:t>reentrant</a:t>
            </a:r>
            <a:r>
              <a:rPr kumimoji="1" lang="zh-CN" altLang="en-US" b="1" dirty="0"/>
              <a:t>）函数的概念</a:t>
            </a:r>
            <a:endParaRPr kumimoji="1" lang="en-US" altLang="zh-CN" b="1" dirty="0"/>
          </a:p>
          <a:p>
            <a:pPr eaLnBrk="1" hangingPunct="1"/>
            <a:r>
              <a:rPr kumimoji="1" lang="zh-CN" altLang="en-US" b="1" dirty="0"/>
              <a:t>递归函数</a:t>
            </a:r>
            <a:endParaRPr kumimoji="1" lang="en-US" altLang="zh-CN" b="1" dirty="0"/>
          </a:p>
          <a:p>
            <a:pPr eaLnBrk="1" hangingPunct="1"/>
            <a:r>
              <a:rPr lang="zh-CN" altLang="en-US" b="1" dirty="0"/>
              <a:t>异常处理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37C3C-62E2-4A74-A96C-ACBCF3B1EBEA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5423206" y="-27384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返回值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(6)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5423206" y="505475"/>
            <a:ext cx="2317145" cy="53285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</a:rPr>
              <a:t>输入参数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0" y="-27384"/>
            <a:ext cx="3995936" cy="686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fac</a:t>
            </a:r>
            <a:r>
              <a:rPr lang="en-US" altLang="zh-CN" sz="2000" b="1" dirty="0"/>
              <a:t>: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bltz</a:t>
            </a:r>
            <a:r>
              <a:rPr lang="en-US" altLang="zh-CN" sz="2000" b="1" dirty="0"/>
              <a:t> $a0, </a:t>
            </a:r>
            <a:r>
              <a:rPr lang="en-US" altLang="zh-CN" sz="2000" b="1" dirty="0" err="1"/>
              <a:t>out_e</a:t>
            </a:r>
            <a:endParaRPr lang="en-US" altLang="zh-CN" sz="2000" b="1" dirty="0"/>
          </a:p>
          <a:p>
            <a:r>
              <a:rPr lang="zh-CN" altLang="en-US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-16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 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8($sp)</a:t>
            </a:r>
            <a:r>
              <a:rPr lang="en-US" altLang="zh-CN" sz="2000" b="1" dirty="0"/>
              <a:t>		</a:t>
            </a:r>
            <a:endParaRPr lang="zh-CN" altLang="en-US" sz="2000" b="1" dirty="0"/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slti</a:t>
            </a:r>
            <a:r>
              <a:rPr lang="en-US" altLang="zh-CN" sz="2000" b="1" dirty="0"/>
              <a:t> $t0, $a0, 2		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beqz</a:t>
            </a:r>
            <a:r>
              <a:rPr lang="en-US" altLang="zh-CN" sz="2000" b="1" dirty="0"/>
              <a:t> $t0, go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li</a:t>
            </a:r>
            <a:r>
              <a:rPr lang="en-US" altLang="zh-CN" sz="2000" b="1" dirty="0"/>
              <a:t> $v0, 1</a:t>
            </a:r>
          </a:p>
          <a:p>
            <a:r>
              <a:rPr lang="en-US" altLang="zh-CN" sz="2000" b="1" dirty="0"/>
              <a:t> 	b ret</a:t>
            </a:r>
          </a:p>
          <a:p>
            <a:r>
              <a:rPr lang="en-US" altLang="zh-CN" sz="2000" b="1" dirty="0"/>
              <a:t>go:	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$a0, $a0, -1	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$a0, 0($sp)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jal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</a:t>
            </a:r>
            <a:r>
              <a:rPr lang="en-US" altLang="zh-CN" sz="2000" b="1" dirty="0" err="1">
                <a:solidFill>
                  <a:srgbClr val="FF0000"/>
                </a:solidFill>
              </a:rPr>
              <a:t>ra</a:t>
            </a:r>
            <a:r>
              <a:rPr lang="en-US" altLang="zh-CN" sz="2000" b="1" dirty="0">
                <a:solidFill>
                  <a:srgbClr val="FF0000"/>
                </a:solidFill>
              </a:rPr>
              <a:t>, 12 ($sp)	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lw</a:t>
            </a:r>
            <a:r>
              <a:rPr lang="en-US" altLang="zh-CN" sz="2000" b="1" dirty="0">
                <a:solidFill>
                  <a:srgbClr val="FF0000"/>
                </a:solidFill>
              </a:rPr>
              <a:t> $a0, 8 ($sp)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pt-BR" altLang="zh-CN" sz="2000" b="1" dirty="0"/>
              <a:t>    	mult $v0, $a0	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mflo</a:t>
            </a:r>
            <a:r>
              <a:rPr lang="en-US" altLang="zh-CN" sz="2000" b="1" dirty="0"/>
              <a:t> $v0</a:t>
            </a:r>
          </a:p>
          <a:p>
            <a:r>
              <a:rPr lang="en-US" altLang="zh-CN" sz="2000" b="1" dirty="0"/>
              <a:t>ret :	</a:t>
            </a:r>
            <a:r>
              <a:rPr lang="en-US" altLang="zh-CN" sz="2000" b="1" dirty="0" err="1">
                <a:solidFill>
                  <a:srgbClr val="FF0000"/>
                </a:solidFill>
              </a:rPr>
              <a:t>addiu</a:t>
            </a:r>
            <a:r>
              <a:rPr lang="en-US" altLang="zh-CN" sz="2000" b="1" dirty="0">
                <a:solidFill>
                  <a:srgbClr val="FF0000"/>
                </a:solidFill>
              </a:rPr>
              <a:t> $sp, $sp, 16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$v0, 4 ($sp)</a:t>
            </a:r>
          </a:p>
          <a:p>
            <a:r>
              <a:rPr lang="en-US" altLang="zh-CN" sz="2000" b="1" dirty="0"/>
              <a:t>    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  <a:p>
            <a:r>
              <a:rPr lang="en-US" altLang="zh-CN" sz="2000" b="1" dirty="0" err="1"/>
              <a:t>out_e</a:t>
            </a:r>
            <a:r>
              <a:rPr lang="en-US" altLang="zh-CN" sz="2000" b="1" dirty="0"/>
              <a:t>:	</a:t>
            </a:r>
            <a:r>
              <a:rPr lang="en-US" altLang="zh-CN" sz="2000" b="1" dirty="0" err="1"/>
              <a:t>sw</a:t>
            </a:r>
            <a:r>
              <a:rPr lang="en-US" altLang="zh-CN" sz="2000" b="1" dirty="0"/>
              <a:t> $0, 4 ($sp)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jr</a:t>
            </a:r>
            <a:r>
              <a:rPr lang="en-US" altLang="zh-CN" sz="2000" b="1" dirty="0"/>
              <a:t> $</a:t>
            </a:r>
            <a:r>
              <a:rPr lang="en-US" altLang="zh-CN" sz="2000" b="1" dirty="0" err="1"/>
              <a:t>ra</a:t>
            </a:r>
            <a:endParaRPr lang="en-US" altLang="zh-CN" sz="2000" b="1" dirty="0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4775324" y="620688"/>
            <a:ext cx="648072" cy="417035"/>
            <a:chOff x="2192" y="1182"/>
            <a:chExt cx="732" cy="250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684" y="1355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192" y="1182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7740352" y="-27662"/>
            <a:ext cx="1367294" cy="400354"/>
            <a:chOff x="1704" y="1225"/>
            <a:chExt cx="1024" cy="240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704" y="1440"/>
              <a:ext cx="7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192" y="1225"/>
              <a:ext cx="536" cy="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v0=6</a:t>
              </a:r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01917" y="6019800"/>
            <a:ext cx="2124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sym typeface="+mn-ea"/>
              </a:rPr>
              <a:t>引入</a:t>
            </a:r>
            <a:r>
              <a:rPr lang="zh-CN" altLang="en-US" sz="2800" dirty="0"/>
              <a:t>异常的原因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提高计算机系统吞吐能力，提供交互响应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需要打断程序正常执行的事件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/>
              <a:t>常见的</a:t>
            </a:r>
            <a:r>
              <a:rPr lang="en-US" sz="2800" dirty="0"/>
              <a:t>MIPS</a:t>
            </a:r>
            <a:r>
              <a:rPr lang="zh-CN" altLang="en-US" sz="2800" dirty="0"/>
              <a:t>的异常事件有以下几类：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外部事件：包括中断和读总线出错。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访存异常：对于给定的访存地址不存在可用的映射项，或试图写入写保护的页。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程序或硬件检测到的错误：包括不存在的指令、用户态的非法指令、整数溢出、地址对齐错误、用户态访问非用户空间等。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系统调用和陷阱：用专用指令产生的特殊异常，例如</a:t>
            </a:r>
            <a:r>
              <a:rPr lang="en-US" sz="2400" dirty="0" err="1"/>
              <a:t>syscall</a:t>
            </a:r>
            <a:r>
              <a:rPr lang="zh-CN" altLang="en-US" sz="2400" dirty="0"/>
              <a:t>产生的异常，用于提供系统调用。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异常（Exceptions ）处理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158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dirty="0"/>
              <a:t>处理异常的硬件</a:t>
            </a:r>
            <a:endParaRPr lang="zh-CN" altLang="en-US" sz="3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协处理器</a:t>
            </a:r>
            <a:r>
              <a:rPr lang="en-US" altLang="zh-CN" dirty="0"/>
              <a:t>0</a:t>
            </a:r>
            <a:r>
              <a:rPr lang="zh-CN" altLang="en-US" dirty="0"/>
              <a:t>（Coprocessor 0 ）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dirty="0"/>
              <a:t>异常程序计数器 (Exception Program Counter, EPC)的寄存器：记录产生异常指令的地址（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号寄存器</a:t>
            </a:r>
            <a:r>
              <a:rPr lang="zh-CN" altLang="en-US" dirty="0"/>
              <a:t>）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dirty="0"/>
              <a:t>Cause寄存器：记录异常代码（</a:t>
            </a:r>
            <a:r>
              <a:rPr lang="en-US" altLang="zh-CN" dirty="0"/>
              <a:t>13</a:t>
            </a:r>
            <a:r>
              <a:rPr lang="zh-CN" altLang="en-US" dirty="0"/>
              <a:t>号寄存器）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dirty="0"/>
              <a:t>状态（Status）寄存器（</a:t>
            </a:r>
            <a:r>
              <a:rPr lang="en-US" altLang="zh-CN" dirty="0">
                <a:sym typeface="+mn-ea"/>
              </a:rPr>
              <a:t>12</a:t>
            </a:r>
            <a:r>
              <a:rPr lang="zh-CN" altLang="en-US" dirty="0">
                <a:sym typeface="+mn-ea"/>
              </a:rPr>
              <a:t>号寄存器）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dirty="0"/>
              <a:t>坏虚拟地址(Bad Virtual Address)寄存器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号寄存器）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异常处理程序入口的地址：0x8000080，即内核段0 (KSGE0)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7315200" cy="55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81200" y="6324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MIPS 2000 </a:t>
            </a:r>
            <a:r>
              <a:rPr lang="zh-CN" altLang="en-US" dirty="0"/>
              <a:t>处理器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720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dirty="0"/>
              <a:t>访问协处理器</a:t>
            </a:r>
            <a:r>
              <a:rPr lang="en-US" altLang="zh-CN" dirty="0"/>
              <a:t>0</a:t>
            </a:r>
            <a:r>
              <a:rPr lang="zh-CN" altLang="en-US" dirty="0"/>
              <a:t>寄存器的指令：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mfc0 $k0, $13  # 将</a:t>
            </a:r>
            <a:r>
              <a:rPr lang="zh-CN" altLang="en-US" dirty="0">
                <a:sym typeface="+mn-ea"/>
              </a:rPr>
              <a:t>协处理器13号寄存器中内容复制到</a:t>
            </a:r>
            <a:r>
              <a:rPr lang="zh-CN" altLang="en-US" dirty="0"/>
              <a:t>CPU寄存器$k0中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mtc0 $0, $13   #将 CPU寄存器$0中的内容复制到协处理器的13号寄存器中，即将</a:t>
            </a:r>
            <a:r>
              <a:rPr lang="en-US" altLang="zh-CN" dirty="0"/>
              <a:t>13</a:t>
            </a:r>
            <a:r>
              <a:rPr lang="zh-CN" altLang="en-US" dirty="0"/>
              <a:t>号寄存器清</a:t>
            </a:r>
            <a:r>
              <a:rPr lang="en-US" altLang="zh-CN" dirty="0"/>
              <a:t>0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异常处理恢复指令</a:t>
            </a:r>
            <a:r>
              <a:rPr lang="en-US" altLang="zh-CN" dirty="0" err="1"/>
              <a:t>rfe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/>
              <a:t>rfe</a:t>
            </a:r>
            <a:r>
              <a:rPr lang="zh-CN" altLang="en-US" dirty="0"/>
              <a:t>（</a:t>
            </a:r>
            <a:r>
              <a:rPr lang="en-US" altLang="zh-CN" dirty="0"/>
              <a:t>restore from exception</a:t>
            </a:r>
            <a:r>
              <a:rPr lang="zh-CN" altLang="en-US" dirty="0"/>
              <a:t>）恢复状态寄存器的值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248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Status</a:t>
            </a:r>
            <a:r>
              <a:rPr lang="zh-CN" altLang="en-US" sz="2800" dirty="0"/>
              <a:t>寄存器（</a:t>
            </a:r>
            <a:r>
              <a:rPr lang="en-US" altLang="zh-CN" sz="2800" dirty="0"/>
              <a:t>SR</a:t>
            </a:r>
            <a:r>
              <a:rPr lang="zh-CN" altLang="en-US" sz="2800" dirty="0"/>
              <a:t>）：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28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/>
              <a:t>中断掩码：</a:t>
            </a:r>
            <a:r>
              <a:rPr lang="en-US" altLang="zh-CN" sz="2800" dirty="0"/>
              <a:t>6</a:t>
            </a:r>
            <a:r>
              <a:rPr lang="zh-CN" altLang="en-US" sz="2800" dirty="0"/>
              <a:t>个硬件中断级别，</a:t>
            </a:r>
            <a:r>
              <a:rPr lang="en-US" altLang="zh-CN" sz="2800" dirty="0"/>
              <a:t>2</a:t>
            </a:r>
            <a:r>
              <a:rPr lang="zh-CN" altLang="en-US" sz="2800" dirty="0"/>
              <a:t>个软件中断级别：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/>
              <a:t>“1” </a:t>
            </a:r>
            <a:r>
              <a:rPr lang="zh-CN" altLang="en-US" sz="2400" dirty="0"/>
              <a:t>：允许该级别中断；</a:t>
            </a:r>
            <a:r>
              <a:rPr lang="en-US" altLang="zh-CN" sz="2400" dirty="0"/>
              <a:t> “0”</a:t>
            </a:r>
            <a:r>
              <a:rPr lang="zh-CN" altLang="en-US" sz="2400" dirty="0"/>
              <a:t>：禁止该级别中断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/>
              <a:t>位</a:t>
            </a:r>
            <a:r>
              <a:rPr lang="en-US" sz="2800" dirty="0"/>
              <a:t>0-5</a:t>
            </a:r>
            <a:r>
              <a:rPr lang="zh-CN" altLang="en-US" sz="2800" dirty="0"/>
              <a:t>中断使能</a:t>
            </a:r>
            <a:r>
              <a:rPr lang="en-US" altLang="zh-CN" sz="2800" dirty="0"/>
              <a:t>/</a:t>
            </a:r>
            <a:r>
              <a:rPr lang="zh-CN" altLang="en-US" sz="2800" dirty="0"/>
              <a:t>内核模式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位</a:t>
            </a:r>
            <a:r>
              <a:rPr lang="en-US" altLang="zh-CN" sz="2400" dirty="0"/>
              <a:t>0</a:t>
            </a:r>
            <a:r>
              <a:rPr lang="zh-CN" altLang="en-US" sz="2400" dirty="0"/>
              <a:t>：</a:t>
            </a:r>
            <a:r>
              <a:rPr lang="en-US" sz="2400" dirty="0" err="1"/>
              <a:t>IEc</a:t>
            </a:r>
            <a:r>
              <a:rPr lang="zh-CN" altLang="en-US" sz="2400" dirty="0"/>
              <a:t>，中断使能。设为</a:t>
            </a:r>
            <a:r>
              <a:rPr lang="en-US" sz="2400" dirty="0"/>
              <a:t>0</a:t>
            </a:r>
            <a:r>
              <a:rPr lang="zh-CN" altLang="en-US" sz="2400" dirty="0"/>
              <a:t>时阻止</a:t>
            </a:r>
            <a:r>
              <a:rPr lang="en-US" sz="2400" dirty="0"/>
              <a:t>CPU</a:t>
            </a:r>
            <a:r>
              <a:rPr lang="zh-CN" altLang="en-US" sz="2400" dirty="0"/>
              <a:t>响应中断，为</a:t>
            </a:r>
            <a:r>
              <a:rPr lang="en-US" sz="2400" dirty="0"/>
              <a:t>1</a:t>
            </a:r>
            <a:r>
              <a:rPr lang="zh-CN" altLang="en-US" sz="2400" dirty="0"/>
              <a:t>时允许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位</a:t>
            </a:r>
            <a:r>
              <a:rPr lang="en-US" sz="2400" dirty="0"/>
              <a:t>1</a:t>
            </a:r>
            <a:r>
              <a:rPr lang="zh-CN" altLang="en-US" sz="2400" dirty="0"/>
              <a:t>：</a:t>
            </a:r>
            <a:r>
              <a:rPr lang="en-US" sz="2400" dirty="0" err="1"/>
              <a:t>KUc</a:t>
            </a:r>
            <a:r>
              <a:rPr lang="zh-CN" altLang="en-US" sz="2400" dirty="0"/>
              <a:t>，内核模式。设为</a:t>
            </a:r>
            <a:r>
              <a:rPr lang="en-US" sz="2400" dirty="0"/>
              <a:t>0</a:t>
            </a:r>
            <a:r>
              <a:rPr lang="zh-CN" altLang="en-US" sz="2400" dirty="0"/>
              <a:t>时以用户模式运行，为</a:t>
            </a:r>
            <a:r>
              <a:rPr lang="en-US" sz="2400" dirty="0"/>
              <a:t>1</a:t>
            </a:r>
            <a:r>
              <a:rPr lang="zh-CN" altLang="en-US" sz="2400" dirty="0"/>
              <a:t>时以内核模式运行</a:t>
            </a:r>
            <a:r>
              <a:rPr lang="en-US" altLang="zh-CN" sz="2400" dirty="0"/>
              <a:t>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异常发生时，</a:t>
            </a:r>
            <a:r>
              <a:rPr lang="en-US" sz="2400" dirty="0"/>
              <a:t> </a:t>
            </a:r>
            <a:r>
              <a:rPr lang="zh-CN" altLang="en-US" sz="2400" dirty="0"/>
              <a:t>硬件将位</a:t>
            </a:r>
            <a:r>
              <a:rPr lang="en-US" altLang="zh-CN" sz="2400" dirty="0"/>
              <a:t>0</a:t>
            </a:r>
            <a:r>
              <a:rPr lang="zh-CN" altLang="en-US" sz="2400" dirty="0"/>
              <a:t>设</a:t>
            </a:r>
            <a:r>
              <a:rPr lang="en-US" altLang="zh-CN" sz="2400" dirty="0"/>
              <a:t>0</a:t>
            </a:r>
            <a:r>
              <a:rPr lang="zh-CN" altLang="en-US" sz="2400" dirty="0"/>
              <a:t>，位</a:t>
            </a:r>
            <a:r>
              <a:rPr lang="en-US" altLang="zh-CN" sz="2400" dirty="0"/>
              <a:t>1</a:t>
            </a:r>
            <a:r>
              <a:rPr lang="zh-CN" altLang="en-US" sz="2400" dirty="0"/>
              <a:t>设</a:t>
            </a:r>
            <a:r>
              <a:rPr lang="en-US" altLang="zh-CN" sz="2400" dirty="0"/>
              <a:t>1</a:t>
            </a:r>
            <a:r>
              <a:rPr lang="zh-CN" altLang="en-US" sz="2400" dirty="0"/>
              <a:t>；位</a:t>
            </a:r>
            <a:r>
              <a:rPr lang="en-US" altLang="zh-CN" sz="2400" dirty="0"/>
              <a:t>2~3</a:t>
            </a:r>
            <a:r>
              <a:rPr lang="zh-CN" altLang="en-US" sz="2400" dirty="0"/>
              <a:t>记录旧的位</a:t>
            </a:r>
            <a:r>
              <a:rPr lang="en-US" altLang="zh-CN" sz="2400" dirty="0"/>
              <a:t>0~1</a:t>
            </a:r>
            <a:r>
              <a:rPr lang="zh-CN" altLang="en-US" sz="2400" dirty="0"/>
              <a:t>；位</a:t>
            </a:r>
            <a:r>
              <a:rPr lang="en-US" altLang="zh-CN" sz="2400" dirty="0"/>
              <a:t>4~5</a:t>
            </a:r>
            <a:r>
              <a:rPr lang="zh-CN" altLang="en-US" sz="2400" dirty="0"/>
              <a:t>记录旧的位</a:t>
            </a:r>
            <a:r>
              <a:rPr lang="en-US" altLang="zh-CN" sz="2400" dirty="0"/>
              <a:t>2~3</a:t>
            </a:r>
            <a:r>
              <a:rPr lang="zh-CN" altLang="en-US" sz="2400" dirty="0"/>
              <a:t>。异常处理结束时用</a:t>
            </a:r>
            <a:r>
              <a:rPr lang="en-US" altLang="zh-CN" sz="2400" dirty="0" err="1"/>
              <a:t>rfe</a:t>
            </a:r>
            <a:r>
              <a:rPr lang="zh-CN" altLang="en-US" sz="2400" dirty="0"/>
              <a:t>指令恢复。</a:t>
            </a: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1438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647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Cause</a:t>
            </a:r>
            <a:r>
              <a:rPr lang="zh-CN" altLang="en-US" dirty="0"/>
              <a:t>寄存器：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分支延迟，位</a:t>
            </a:r>
            <a:r>
              <a:rPr lang="en-US" altLang="zh-CN" dirty="0"/>
              <a:t>31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如果异常发生时，正在执行的指令处于分支延迟槽中，该位为</a:t>
            </a:r>
            <a:r>
              <a:rPr lang="en-US" altLang="zh-CN" dirty="0"/>
              <a:t> “1” </a:t>
            </a:r>
            <a:r>
              <a:rPr lang="zh-CN" altLang="en-US" dirty="0"/>
              <a:t>；否则为</a:t>
            </a:r>
            <a:r>
              <a:rPr lang="en-US" altLang="zh-CN" dirty="0"/>
              <a:t>“0”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挂起的中断，位</a:t>
            </a:r>
            <a:r>
              <a:rPr lang="en-US" altLang="zh-CN" dirty="0"/>
              <a:t>8~15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“1” </a:t>
            </a:r>
            <a:r>
              <a:rPr lang="zh-CN" altLang="en-US" dirty="0"/>
              <a:t>：表示该级别的中断尚未处理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异常码，位</a:t>
            </a:r>
            <a:r>
              <a:rPr lang="en-US" altLang="zh-CN" dirty="0"/>
              <a:t>2~6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构成一个</a:t>
            </a:r>
            <a:r>
              <a:rPr lang="en-US" altLang="zh-CN" dirty="0"/>
              <a:t>0-31</a:t>
            </a:r>
            <a:r>
              <a:rPr lang="zh-CN" altLang="en-US" dirty="0"/>
              <a:t>之间的码值，表明异常发生的原因，记为</a:t>
            </a:r>
            <a:r>
              <a:rPr lang="en-US" altLang="zh-CN" dirty="0" err="1"/>
              <a:t>ExcCode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84296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r>
              <a:rPr lang="zh-CN" altLang="en-US" dirty="0"/>
              <a:t>部分异常码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3400" y="1676400"/>
          <a:ext cx="7924798" cy="4088136"/>
        </p:xfrm>
        <a:graphic>
          <a:graphicData uri="http://schemas.openxmlformats.org/drawingml/2006/table">
            <a:tbl>
              <a:tblPr/>
              <a:tblGrid>
                <a:gridCol w="1530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ExcCode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值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助记符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异常产生的原因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0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Int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中断（硬件）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4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AdEL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地址错误异常（加载或取指令）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5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AdES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地址错误异常（存储）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IBE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总线错误（取指令）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7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DBE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总线错误（加载</a:t>
                      </a: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/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存取数据）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8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Syscall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系统调用异常，由</a:t>
                      </a:r>
                      <a:r>
                        <a:rPr lang="en-US" sz="2000" kern="100" dirty="0" err="1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syscall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指令引起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9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Bp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断点异常，由</a:t>
                      </a: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break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指令引起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10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RI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保留指令（当前</a:t>
                      </a: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CPU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未定义的指令）异常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11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CpU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没有实现的协处理器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12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Ov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算数溢出异常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13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Tr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陷阱，由条件陷阱指令引起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15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FPE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Calibri" panose="020F0502020204030204"/>
                        </a:rPr>
                        <a:t>浮点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异常发生时的硬件动作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dirty="0"/>
              <a:t>EPC</a:t>
            </a:r>
            <a:r>
              <a:rPr lang="zh-CN" altLang="en-US" dirty="0"/>
              <a:t>，使其指向返回时重新执行的指令。</a:t>
            </a:r>
          </a:p>
          <a:p>
            <a:pPr lvl="1"/>
            <a:r>
              <a:rPr lang="zh-CN" altLang="en-US" dirty="0"/>
              <a:t>将</a:t>
            </a:r>
            <a:r>
              <a:rPr lang="en-US" dirty="0"/>
              <a:t>CPU</a:t>
            </a:r>
            <a:r>
              <a:rPr lang="zh-CN" altLang="en-US" dirty="0"/>
              <a:t>切换到权限更高的系统态，并禁止响应中断。硬件将状态寄存器中的</a:t>
            </a:r>
            <a:r>
              <a:rPr lang="en-US" dirty="0" err="1"/>
              <a:t>KUp</a:t>
            </a:r>
            <a:r>
              <a:rPr lang="zh-CN" altLang="en-US" dirty="0"/>
              <a:t>和</a:t>
            </a:r>
            <a:r>
              <a:rPr lang="en-US" dirty="0" err="1"/>
              <a:t>IEp</a:t>
            </a:r>
            <a:r>
              <a:rPr lang="zh-CN" altLang="en-US" dirty="0"/>
              <a:t>保存到</a:t>
            </a:r>
            <a:r>
              <a:rPr lang="en-US" dirty="0" err="1"/>
              <a:t>KUo</a:t>
            </a:r>
            <a:r>
              <a:rPr lang="zh-CN" altLang="en-US" dirty="0"/>
              <a:t>和</a:t>
            </a:r>
            <a:r>
              <a:rPr lang="en-US" dirty="0" err="1"/>
              <a:t>IEo</a:t>
            </a:r>
            <a:r>
              <a:rPr lang="zh-CN" altLang="en-US" dirty="0"/>
              <a:t>，将</a:t>
            </a:r>
            <a:r>
              <a:rPr lang="en-US" dirty="0" err="1"/>
              <a:t>KUc</a:t>
            </a:r>
            <a:r>
              <a:rPr lang="zh-CN" altLang="en-US" dirty="0"/>
              <a:t>和</a:t>
            </a:r>
            <a:r>
              <a:rPr lang="en-US" dirty="0" err="1"/>
              <a:t>IEc</a:t>
            </a:r>
            <a:r>
              <a:rPr lang="zh-CN" altLang="en-US" dirty="0"/>
              <a:t>的值保存到</a:t>
            </a:r>
            <a:r>
              <a:rPr lang="en-US" dirty="0" err="1"/>
              <a:t>KUp</a:t>
            </a:r>
            <a:r>
              <a:rPr lang="zh-CN" altLang="en-US" dirty="0"/>
              <a:t>和</a:t>
            </a:r>
            <a:r>
              <a:rPr lang="en-US" dirty="0" err="1"/>
              <a:t>IEp</a:t>
            </a:r>
            <a:r>
              <a:rPr lang="zh-CN" altLang="en-US" dirty="0"/>
              <a:t>，并设</a:t>
            </a:r>
            <a:r>
              <a:rPr lang="en-US" dirty="0" err="1"/>
              <a:t>KUc</a:t>
            </a:r>
            <a:r>
              <a:rPr lang="en-US" dirty="0"/>
              <a:t>=1</a:t>
            </a:r>
            <a:r>
              <a:rPr lang="zh-CN" altLang="en-US" dirty="0"/>
              <a:t>（内核模式），</a:t>
            </a:r>
            <a:r>
              <a:rPr lang="en-US" dirty="0" err="1"/>
              <a:t>IEc</a:t>
            </a:r>
            <a:r>
              <a:rPr lang="en-US" dirty="0"/>
              <a:t>=0</a:t>
            </a:r>
            <a:r>
              <a:rPr lang="zh-CN" altLang="en-US" dirty="0"/>
              <a:t>（禁止响应中断）。</a:t>
            </a:r>
          </a:p>
          <a:p>
            <a:pPr lvl="1"/>
            <a:r>
              <a:rPr lang="zh-CN" altLang="en-US" dirty="0"/>
              <a:t>设置</a:t>
            </a:r>
            <a:r>
              <a:rPr lang="en-US" dirty="0"/>
              <a:t>Cause</a:t>
            </a:r>
            <a:r>
              <a:rPr lang="zh-CN" altLang="en-US" dirty="0"/>
              <a:t>寄存器，使软件可以看到异常的原因。当发生地址异常时，设置</a:t>
            </a:r>
            <a:r>
              <a:rPr lang="en-US" dirty="0" err="1"/>
              <a:t>BadVaddr</a:t>
            </a:r>
            <a:r>
              <a:rPr lang="zh-CN" altLang="en-US" dirty="0"/>
              <a:t>寄存器。</a:t>
            </a:r>
          </a:p>
          <a:p>
            <a:pPr lvl="1"/>
            <a:r>
              <a:rPr lang="en-US" dirty="0"/>
              <a:t>CPU</a:t>
            </a:r>
            <a:r>
              <a:rPr lang="zh-CN" altLang="en-US" dirty="0"/>
              <a:t>从异常处理入口地址取指令，开始中断响应例程。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  <a:ea typeface="宋体" panose="02010600030101010101" pitchFamily="2" charset="-122"/>
              </a:rPr>
              <a:t>SPIM</a:t>
            </a:r>
            <a:r>
              <a:rPr lang="zh-CN" altLang="en-US" sz="4000" dirty="0">
                <a:latin typeface="+mn-lt"/>
                <a:ea typeface="宋体" panose="02010600030101010101" pitchFamily="2" charset="-122"/>
              </a:rPr>
              <a:t>的异常处理程序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1524000"/>
            <a:ext cx="677958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可重入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reentrant)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zh-CN" altLang="en-US" dirty="0"/>
              <a:t>为什么要有可重入函数</a:t>
            </a:r>
            <a:endParaRPr lang="en-US" altLang="zh-CN" dirty="0"/>
          </a:p>
          <a:p>
            <a:pPr lvl="1"/>
            <a:r>
              <a:rPr lang="zh-CN" altLang="en-US" dirty="0"/>
              <a:t>多用户、多任务系统，共有代码只应该有一个副本</a:t>
            </a:r>
            <a:endParaRPr lang="en-US" altLang="zh-CN" dirty="0"/>
          </a:p>
          <a:p>
            <a:r>
              <a:rPr lang="zh-CN" altLang="en-US" dirty="0"/>
              <a:t>可重入函数的特征</a:t>
            </a:r>
            <a:endParaRPr lang="en-US" altLang="zh-CN" dirty="0"/>
          </a:p>
          <a:p>
            <a:pPr lvl="1"/>
            <a:r>
              <a:rPr lang="zh-CN" altLang="en-US" sz="2400" dirty="0"/>
              <a:t>纯代码</a:t>
            </a:r>
          </a:p>
          <a:p>
            <a:pPr lvl="1"/>
            <a:r>
              <a:rPr lang="zh-CN" altLang="en-US" sz="2400" dirty="0"/>
              <a:t>没有全局数据段分配的内存变量，但可以有常量</a:t>
            </a:r>
            <a:endParaRPr lang="en-US" altLang="zh-CN" sz="2400" dirty="0"/>
          </a:p>
          <a:p>
            <a:pPr lvl="1"/>
            <a:r>
              <a:rPr lang="zh-CN" altLang="en-US" sz="2400" dirty="0"/>
              <a:t>局部变量必须在堆栈上动态分配空间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37C3C-62E2-4A74-A96C-ACBCF3B1EBEA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8530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914400"/>
            <a:ext cx="67913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43401"/>
            <a:ext cx="6477000" cy="539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可重入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例：在堆栈中分配</a:t>
            </a:r>
            <a:r>
              <a:rPr lang="en-US" altLang="zh-CN" dirty="0"/>
              <a:t>32</a:t>
            </a:r>
            <a:r>
              <a:rPr lang="zh-CN" altLang="en-US" dirty="0"/>
              <a:t>个字符的输入缓冲区，在</a:t>
            </a:r>
            <a:r>
              <a:rPr lang="en-US" altLang="zh-CN" dirty="0"/>
              <a:t>$a0</a:t>
            </a:r>
            <a:r>
              <a:rPr lang="zh-CN" altLang="en-US" dirty="0"/>
              <a:t>中初始化指针以指向缓冲区第一个字符，然后从键盘中读取字符串到缓冲区中。</a:t>
            </a:r>
          </a:p>
          <a:p>
            <a:pPr lvl="1">
              <a:buNone/>
            </a:pPr>
            <a:r>
              <a:rPr lang="en-US" altLang="zh-CN" dirty="0" err="1"/>
              <a:t>addiu</a:t>
            </a:r>
            <a:r>
              <a:rPr lang="en-US" altLang="zh-CN" dirty="0"/>
              <a:t>	$sp,$sp,-32 	 </a:t>
            </a:r>
            <a:r>
              <a:rPr lang="en-US" altLang="zh-CN" sz="2000" dirty="0"/>
              <a:t>#</a:t>
            </a:r>
            <a:r>
              <a:rPr lang="zh-CN" altLang="en-US" sz="2000" dirty="0"/>
              <a:t>分配栈上的空间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move  	$a0,$SP    	</a:t>
            </a:r>
            <a:r>
              <a:rPr lang="en-US" altLang="zh-CN" sz="2000" dirty="0"/>
              <a:t> #</a:t>
            </a:r>
            <a:r>
              <a:rPr lang="zh-CN" altLang="en-US" sz="2000" dirty="0"/>
              <a:t>初始化</a:t>
            </a:r>
            <a:r>
              <a:rPr lang="en-US" altLang="zh-CN" sz="2000" dirty="0"/>
              <a:t>$a0</a:t>
            </a:r>
            <a:r>
              <a:rPr lang="zh-CN" altLang="en-US" sz="2000" dirty="0"/>
              <a:t>作为指向缓冲区的指针</a:t>
            </a:r>
            <a:endParaRPr lang="zh-CN" altLang="en-US" dirty="0"/>
          </a:p>
          <a:p>
            <a:pPr lvl="1">
              <a:buNone/>
            </a:pPr>
            <a:r>
              <a:rPr lang="en-US" altLang="zh-CN" dirty="0" err="1"/>
              <a:t>li</a:t>
            </a:r>
            <a:r>
              <a:rPr lang="en-US" altLang="zh-CN" dirty="0"/>
              <a:t>     	$a1,32       </a:t>
            </a:r>
            <a:r>
              <a:rPr lang="en-US" altLang="zh-CN" sz="2000" dirty="0"/>
              <a:t>#</a:t>
            </a:r>
            <a:r>
              <a:rPr lang="zh-CN" altLang="en-US" sz="2000" dirty="0"/>
              <a:t>指定缓冲器的长度</a:t>
            </a:r>
            <a:endParaRPr lang="zh-CN" altLang="en-US" dirty="0"/>
          </a:p>
          <a:p>
            <a:pPr lvl="1">
              <a:buNone/>
            </a:pPr>
            <a:r>
              <a:rPr lang="en-US" altLang="zh-CN" dirty="0" err="1"/>
              <a:t>li</a:t>
            </a:r>
            <a:r>
              <a:rPr lang="en-US" altLang="zh-CN" dirty="0"/>
              <a:t>    	$v0,8        </a:t>
            </a:r>
            <a:r>
              <a:rPr lang="en-US" altLang="zh-CN" sz="2000" dirty="0"/>
              <a:t>#</a:t>
            </a:r>
            <a:r>
              <a:rPr lang="zh-CN" altLang="en-US" sz="2000" dirty="0"/>
              <a:t>系统调用读字符串代码</a:t>
            </a:r>
            <a:endParaRPr lang="zh-CN" altLang="en-US" dirty="0"/>
          </a:p>
          <a:p>
            <a:pPr lvl="1">
              <a:buNone/>
            </a:pPr>
            <a:r>
              <a:rPr lang="en-US" altLang="zh-CN" dirty="0" err="1"/>
              <a:t>syscall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37C3C-62E2-4A74-A96C-ACBCF3B1EBEA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递归函数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zh-CN" altLang="en-US" dirty="0"/>
              <a:t>编写递归函数类似于编写可重入代码，在执行递归调用之前，在堆栈上保存与当前调用函数有关的所有寄存器的内容。当从递归函数调用返回时，堆栈上保存的值必须恢复到相关寄存器。</a:t>
            </a:r>
          </a:p>
          <a:p>
            <a:r>
              <a:rPr lang="zh-CN" altLang="en-US" dirty="0"/>
              <a:t>例：计算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！</a:t>
            </a:r>
            <a:r>
              <a:rPr lang="en-US" altLang="zh-CN" dirty="0"/>
              <a:t>= 1 * 2 * 3 * ... * N</a:t>
            </a:r>
            <a:r>
              <a:rPr lang="zh-CN" altLang="en-US" dirty="0"/>
              <a:t>，且定义</a:t>
            </a:r>
            <a:r>
              <a:rPr lang="en-US" altLang="zh-CN" dirty="0"/>
              <a:t>0</a:t>
            </a:r>
            <a:r>
              <a:rPr lang="zh-CN" altLang="en-US" dirty="0"/>
              <a:t>！</a:t>
            </a:r>
            <a:r>
              <a:rPr lang="en-US" altLang="zh-CN" dirty="0"/>
              <a:t>= 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用递归思想定义</a:t>
            </a:r>
            <a:r>
              <a:rPr lang="en-US" altLang="zh-CN" dirty="0"/>
              <a:t>N</a:t>
            </a:r>
            <a:r>
              <a:rPr lang="zh-CN" altLang="en-US" dirty="0"/>
              <a:t>的阶乘：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  <a:r>
              <a:rPr lang="en-US" altLang="zh-CN" dirty="0"/>
              <a:t>= N*</a:t>
            </a:r>
            <a:r>
              <a:rPr lang="zh-CN" altLang="en-US" dirty="0"/>
              <a:t>（</a:t>
            </a:r>
            <a:r>
              <a:rPr lang="en-US" altLang="zh-CN" dirty="0"/>
              <a:t>N-1</a:t>
            </a:r>
            <a:r>
              <a:rPr lang="zh-CN" altLang="en-US" dirty="0"/>
              <a:t>）</a:t>
            </a:r>
            <a:r>
              <a:rPr lang="en-US" altLang="zh-CN" dirty="0"/>
              <a:t>!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37C3C-62E2-4A74-A96C-ACBCF3B1EBEA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例：计算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buNone/>
            </a:pPr>
            <a:r>
              <a:rPr lang="en-US" altLang="zh-CN" sz="2000" dirty="0"/>
              <a:t>######################################################</a:t>
            </a:r>
          </a:p>
          <a:p>
            <a:pPr>
              <a:buNone/>
            </a:pPr>
            <a:r>
              <a:rPr lang="en-US" altLang="zh-CN" sz="2000" dirty="0"/>
              <a:t># </a:t>
            </a:r>
            <a:r>
              <a:rPr lang="zh-CN" altLang="en-US" sz="2000" dirty="0"/>
              <a:t>功能描述：主程序用来测试计算阶乘的函数，即</a:t>
            </a:r>
            <a:r>
              <a:rPr lang="en-US" altLang="zh-CN" sz="2000" dirty="0" err="1"/>
              <a:t>Fac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# </a:t>
            </a:r>
            <a:r>
              <a:rPr lang="zh-CN" altLang="en-US" sz="2000" dirty="0"/>
              <a:t>如要结束程序的运行，请输入一个负数</a:t>
            </a:r>
          </a:p>
          <a:p>
            <a:pPr>
              <a:buNone/>
            </a:pPr>
            <a:r>
              <a:rPr lang="en-US" altLang="zh-CN" sz="2000" dirty="0"/>
              <a:t>######################################################</a:t>
            </a:r>
          </a:p>
          <a:p>
            <a:pPr>
              <a:buNone/>
            </a:pPr>
            <a:r>
              <a:rPr lang="en-US" altLang="zh-CN" sz="2000" dirty="0"/>
              <a:t>  			. data </a:t>
            </a:r>
          </a:p>
          <a:p>
            <a:pPr>
              <a:buNone/>
            </a:pPr>
            <a:r>
              <a:rPr lang="en-US" altLang="zh-CN" sz="2000" dirty="0"/>
              <a:t>prompt :		. </a:t>
            </a:r>
            <a:r>
              <a:rPr lang="en-US" altLang="zh-CN" sz="2000" dirty="0" err="1"/>
              <a:t>asciiz</a:t>
            </a:r>
            <a:r>
              <a:rPr lang="en-US" altLang="zh-CN" sz="2000" dirty="0"/>
              <a:t>	" \n\n Give me a value for 'N' : "</a:t>
            </a:r>
          </a:p>
          <a:p>
            <a:pPr>
              <a:buNone/>
            </a:pPr>
            <a:r>
              <a:rPr lang="en-US" altLang="zh-CN" sz="2000" dirty="0" err="1"/>
              <a:t>msg</a:t>
            </a:r>
            <a:r>
              <a:rPr lang="en-US" altLang="zh-CN" sz="2000" dirty="0"/>
              <a:t> : 		. </a:t>
            </a:r>
            <a:r>
              <a:rPr lang="en-US" altLang="zh-CN" sz="2000" dirty="0" err="1"/>
              <a:t>asciiz</a:t>
            </a:r>
            <a:r>
              <a:rPr lang="en-US" altLang="zh-CN" sz="2000" dirty="0"/>
              <a:t>	" N factorial is : "</a:t>
            </a:r>
          </a:p>
          <a:p>
            <a:pPr>
              <a:buNone/>
            </a:pPr>
            <a:r>
              <a:rPr lang="en-US" altLang="zh-CN" sz="2000" dirty="0"/>
              <a:t>bye : 		                . </a:t>
            </a:r>
            <a:r>
              <a:rPr lang="en-US" altLang="zh-CN" sz="2000" dirty="0" err="1"/>
              <a:t>asciiz</a:t>
            </a:r>
            <a:r>
              <a:rPr lang="en-US" altLang="zh-CN" sz="2000" dirty="0"/>
              <a:t>	" \n### Good-Bye ### "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37C3C-62E2-4A74-A96C-ACBCF3B1EBEA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en-US" altLang="zh-CN" sz="2000" dirty="0"/>
              <a:t> 		. text </a:t>
            </a:r>
          </a:p>
          <a:p>
            <a:pPr>
              <a:buNone/>
            </a:pPr>
            <a:r>
              <a:rPr lang="en-US" altLang="zh-CN" sz="2000" dirty="0"/>
              <a:t>main : 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addiu</a:t>
            </a:r>
            <a:r>
              <a:rPr lang="en-US" altLang="zh-CN" sz="2000" dirty="0"/>
              <a:t>	$sp, $sp, -8	 # </a:t>
            </a:r>
            <a:r>
              <a:rPr lang="zh-CN" altLang="en-US" sz="2000" dirty="0"/>
              <a:t>分配存储空间</a:t>
            </a:r>
          </a:p>
          <a:p>
            <a:pPr>
              <a:buNone/>
            </a:pPr>
            <a:r>
              <a:rPr lang="en-US" altLang="zh-CN" sz="2000" dirty="0" err="1"/>
              <a:t>mloop</a:t>
            </a:r>
            <a:r>
              <a:rPr lang="en-US" altLang="zh-CN" sz="2000" dirty="0"/>
              <a:t> :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li</a:t>
            </a:r>
            <a:r>
              <a:rPr lang="en-US" altLang="zh-CN" sz="2000" dirty="0"/>
              <a:t>		$v0 , 4</a:t>
            </a:r>
          </a:p>
          <a:p>
            <a:pPr>
              <a:buNone/>
            </a:pPr>
            <a:r>
              <a:rPr lang="en-US" altLang="zh-CN" sz="2000" dirty="0"/>
              <a:t> 		la		$a0 , prompt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syscall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li</a:t>
            </a:r>
            <a:r>
              <a:rPr lang="en-US" altLang="zh-CN" sz="2000" dirty="0"/>
              <a:t>		$v0 , 5	# </a:t>
            </a:r>
            <a:r>
              <a:rPr lang="zh-CN" altLang="en-US" sz="2000" dirty="0"/>
              <a:t>输入值</a:t>
            </a:r>
            <a:r>
              <a:rPr lang="en-US" altLang="zh-CN" sz="2000" dirty="0"/>
              <a:t>N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syscall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bltz</a:t>
            </a:r>
            <a:r>
              <a:rPr lang="en-US" altLang="zh-CN" sz="2000" dirty="0"/>
              <a:t>		$v0 , quit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		$v0 , 0($sp)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Fac</a:t>
            </a:r>
            <a:r>
              <a:rPr lang="en-US" altLang="zh-CN" sz="2000" dirty="0"/>
              <a:t>	#</a:t>
            </a:r>
            <a:r>
              <a:rPr lang="zh-CN" altLang="en-US" sz="2000" dirty="0"/>
              <a:t>调用递归函数，计算</a:t>
            </a:r>
            <a:r>
              <a:rPr lang="en-US" altLang="zh-CN" sz="2000" dirty="0"/>
              <a:t>N</a:t>
            </a:r>
            <a:r>
              <a:rPr lang="zh-CN" altLang="en-US" sz="2000" dirty="0"/>
              <a:t>！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37C3C-62E2-4A74-A96C-ACBCF3B1EBEA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li</a:t>
            </a:r>
            <a:r>
              <a:rPr lang="en-US" altLang="zh-CN" sz="2000" dirty="0"/>
              <a:t>		$v0 , 4</a:t>
            </a:r>
          </a:p>
          <a:p>
            <a:pPr>
              <a:buNone/>
            </a:pPr>
            <a:r>
              <a:rPr lang="en-US" altLang="zh-CN" sz="2000" dirty="0"/>
              <a:t> 		la		$a0 , </a:t>
            </a:r>
            <a:r>
              <a:rPr lang="en-US" altLang="zh-CN" sz="2000" dirty="0" err="1"/>
              <a:t>msg</a:t>
            </a:r>
            <a:endParaRPr lang="en-US" altLang="zh-CN" sz="2000" dirty="0"/>
          </a:p>
          <a:p>
            <a:pPr>
              <a:buNone/>
            </a:pPr>
            <a:r>
              <a:rPr lang="it-IT" altLang="zh-CN" sz="2000" dirty="0"/>
              <a:t>		li		$v0 , 1</a:t>
            </a:r>
          </a:p>
          <a:p>
            <a:pPr>
              <a:buNone/>
            </a:pPr>
            <a:r>
              <a:rPr lang="it-IT" altLang="zh-CN" sz="2000" dirty="0"/>
              <a:t> 		lw              	$a0,4($sp)           </a:t>
            </a:r>
            <a:r>
              <a:rPr lang="en-US" altLang="zh-CN" sz="2000" dirty="0"/>
              <a:t>#</a:t>
            </a:r>
            <a:r>
              <a:rPr lang="zh-CN" altLang="en-US" sz="2000" dirty="0"/>
              <a:t>取出结果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syscall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		b		</a:t>
            </a:r>
            <a:r>
              <a:rPr lang="en-US" altLang="zh-CN" sz="2000" dirty="0" err="1"/>
              <a:t>mloop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quit:</a:t>
            </a: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addiu</a:t>
            </a:r>
            <a:r>
              <a:rPr lang="en-US" altLang="zh-CN" sz="2000" dirty="0"/>
              <a:t>		$sp , $sp, 8	#</a:t>
            </a:r>
            <a:r>
              <a:rPr lang="zh-CN" altLang="en-US" sz="2000" dirty="0"/>
              <a:t>释放空间</a:t>
            </a: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li</a:t>
            </a:r>
            <a:r>
              <a:rPr lang="en-US" altLang="zh-CN" sz="2000" dirty="0"/>
              <a:t>		$v0 , 10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syscall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37C3C-62E2-4A74-A96C-ACBCF3B1EBEA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altLang="zh-CN" sz="2000" dirty="0"/>
              <a:t>#################################################</a:t>
            </a:r>
          </a:p>
          <a:p>
            <a:pPr>
              <a:buNone/>
            </a:pPr>
            <a:r>
              <a:rPr lang="en-US" altLang="zh-CN" sz="2000" dirty="0"/>
              <a:t># </a:t>
            </a:r>
            <a:r>
              <a:rPr lang="zh-CN" altLang="en-US" sz="2000" dirty="0"/>
              <a:t>功能描述： 以递归方式计算阶乘的函数</a:t>
            </a:r>
            <a:r>
              <a:rPr lang="en-US" altLang="zh-CN" sz="2000" dirty="0" err="1"/>
              <a:t>Fac</a:t>
            </a:r>
            <a:r>
              <a:rPr lang="en-US" altLang="zh-CN" sz="2000" dirty="0"/>
              <a:t> (N: in , N! : out ) </a:t>
            </a:r>
          </a:p>
          <a:p>
            <a:pPr>
              <a:buNone/>
            </a:pPr>
            <a:r>
              <a:rPr lang="en-US" altLang="zh-CN" sz="2000" dirty="0"/>
              <a:t>#################################################</a:t>
            </a:r>
          </a:p>
          <a:p>
            <a:pPr>
              <a:buNone/>
            </a:pPr>
            <a:r>
              <a:rPr lang="en-US" altLang="zh-CN" sz="2000" dirty="0" err="1"/>
              <a:t>Fac</a:t>
            </a:r>
            <a:r>
              <a:rPr lang="en-US" altLang="zh-CN" sz="2000" dirty="0"/>
              <a:t> : 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		$a0 , 0($sp)	#</a:t>
            </a:r>
            <a:r>
              <a:rPr lang="zh-CN" altLang="en-US" sz="2000" dirty="0"/>
              <a:t>获取输入参数</a:t>
            </a: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bltz</a:t>
            </a:r>
            <a:r>
              <a:rPr lang="en-US" altLang="zh-CN" sz="2000" dirty="0"/>
              <a:t>		$a0 , </a:t>
            </a:r>
            <a:r>
              <a:rPr lang="en-US" altLang="zh-CN" sz="2000" dirty="0" err="1"/>
              <a:t>out_e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addiu</a:t>
            </a:r>
            <a:r>
              <a:rPr lang="en-US" altLang="zh-CN" sz="2000" dirty="0"/>
              <a:t>	$sp, $ sp, -16#</a:t>
            </a:r>
            <a:r>
              <a:rPr lang="zh-CN" altLang="en-US" sz="2000" dirty="0"/>
              <a:t>在栈上为函数分配临时存储空间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		$</a:t>
            </a:r>
            <a:r>
              <a:rPr lang="en-US" altLang="zh-CN" sz="2000" dirty="0" err="1"/>
              <a:t>ra</a:t>
            </a:r>
            <a:r>
              <a:rPr lang="en-US" altLang="zh-CN" sz="2000" dirty="0"/>
              <a:t>, 12 ($sp )	#</a:t>
            </a:r>
            <a:r>
              <a:rPr lang="zh-CN" altLang="en-US" sz="2000" dirty="0"/>
              <a:t>保存返回地址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		$a0, 8($sp)	#</a:t>
            </a:r>
            <a:r>
              <a:rPr lang="zh-CN" altLang="en-US" sz="2000" dirty="0"/>
              <a:t>保存输入参数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slti</a:t>
            </a:r>
            <a:r>
              <a:rPr lang="en-US" altLang="zh-CN" sz="2000" dirty="0"/>
              <a:t>		$t0 , $a0 , 2	#</a:t>
            </a:r>
            <a:r>
              <a:rPr lang="zh-CN" altLang="en-US" sz="2000" dirty="0"/>
              <a:t>如果</a:t>
            </a:r>
            <a:r>
              <a:rPr lang="en-US" altLang="zh-CN" sz="2000" dirty="0"/>
              <a:t>N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，返回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beqz</a:t>
            </a:r>
            <a:r>
              <a:rPr lang="en-US" altLang="zh-CN" sz="2000" dirty="0"/>
              <a:t>		$t0 , Go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li</a:t>
            </a:r>
            <a:r>
              <a:rPr lang="en-US" altLang="zh-CN" sz="2000" dirty="0"/>
              <a:t>		$v0 , 1</a:t>
            </a:r>
          </a:p>
          <a:p>
            <a:pPr>
              <a:buNone/>
            </a:pPr>
            <a:r>
              <a:rPr lang="en-US" altLang="zh-CN" sz="2000" dirty="0"/>
              <a:t> 		b		</a:t>
            </a:r>
            <a:r>
              <a:rPr lang="en-US" altLang="zh-CN" sz="2000" dirty="0" err="1"/>
              <a:t>facret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37C3C-62E2-4A74-A96C-ACBCF3B1EBEA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4033</Words>
  <Application>Microsoft Office PowerPoint</Application>
  <PresentationFormat>全屏显示(4:3)</PresentationFormat>
  <Paragraphs>489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华文楷体</vt:lpstr>
      <vt:lpstr>宋体</vt:lpstr>
      <vt:lpstr>Arial</vt:lpstr>
      <vt:lpstr>Arial Black</vt:lpstr>
      <vt:lpstr>Calibri</vt:lpstr>
      <vt:lpstr>Cambria</vt:lpstr>
      <vt:lpstr>Maiandra GD</vt:lpstr>
      <vt:lpstr>Times New Roman</vt:lpstr>
      <vt:lpstr>Wingdings</vt:lpstr>
      <vt:lpstr>Pixel</vt:lpstr>
      <vt:lpstr>汇编语言课件10  可重入函数，递归函数及异常处理</vt:lpstr>
      <vt:lpstr>主要内容</vt:lpstr>
      <vt:lpstr>1.可重入(reentrant)函数</vt:lpstr>
      <vt:lpstr>可重入I/O函数</vt:lpstr>
      <vt:lpstr>2.递归函数</vt:lpstr>
      <vt:lpstr>例：计算N！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3.异常（Exceptions ）处理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SPIM的异常处理程序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jervis zou</dc:creator>
  <cp:lastModifiedBy>19454270@qq.com</cp:lastModifiedBy>
  <cp:revision>119</cp:revision>
  <cp:lastPrinted>2113-01-01T00:00:00Z</cp:lastPrinted>
  <dcterms:created xsi:type="dcterms:W3CDTF">2113-01-01T00:00:00Z</dcterms:created>
  <dcterms:modified xsi:type="dcterms:W3CDTF">2022-03-31T04:29:35Z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