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2a460390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2a46039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e2e2e40e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e2e2e40e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e2e2e40ed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e2e2e40e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2a460390_1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2a46039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e2e2e40ed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e2e2e40e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e2e2e40e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e2e2e40e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e2e2e40ed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e2e2e40e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e2e2e40ed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e2e2e40e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e2e2e40ed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e2e2e40e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e2e2e40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e2e2e40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e2e2e40e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e2e2e40e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e2e2e40e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e2e2e40e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e2e2e40ed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e2e2e40e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e2e2e40ed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e2e2e40e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e2e2e40ed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e2e2e40e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52a46039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52a46039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e2e2e40e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e2e2e40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e2e2e40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e2e2e40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e2e2e40e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e2e2e40e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e2e2e40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e2e2e40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2e2e40e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2e2e40e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e2e2e40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e2e2e40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2e2e40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2e2e40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32825" y="1109929"/>
            <a:ext cx="8222100" cy="204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Steel Industry Energy Consumption Data Analysis and Mining</a:t>
            </a:r>
            <a:endParaRPr/>
          </a:p>
        </p:txBody>
      </p:sp>
      <p:sp>
        <p:nvSpPr>
          <p:cNvPr id="86" name="Google Shape;86;p13"/>
          <p:cNvSpPr txBox="1"/>
          <p:nvPr>
            <p:ph idx="1" type="subTitle"/>
          </p:nvPr>
        </p:nvSpPr>
        <p:spPr>
          <a:xfrm>
            <a:off x="532825" y="3474701"/>
            <a:ext cx="8222100" cy="11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Kendrick Kee</a:t>
            </a:r>
            <a:endParaRPr/>
          </a:p>
          <a:p>
            <a:pPr indent="0" lvl="0" marL="0" rtl="0" algn="l">
              <a:spcBef>
                <a:spcPts val="0"/>
              </a:spcBef>
              <a:spcAft>
                <a:spcPts val="0"/>
              </a:spcAft>
              <a:buNone/>
            </a:pPr>
            <a:r>
              <a:rPr lang="en"/>
              <a:t>Li Jin</a:t>
            </a:r>
            <a:endParaRPr/>
          </a:p>
          <a:p>
            <a:pPr indent="0" lvl="0" marL="0" rtl="0" algn="l">
              <a:spcBef>
                <a:spcPts val="0"/>
              </a:spcBef>
              <a:spcAft>
                <a:spcPts val="0"/>
              </a:spcAft>
              <a:buNone/>
            </a:pPr>
            <a:r>
              <a:rPr lang="en"/>
              <a:t>Mohamed Abrar Ismail Mohamed Thahir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 - Violin Plot</a:t>
            </a:r>
            <a:endParaRPr/>
          </a:p>
        </p:txBody>
      </p:sp>
      <p:grpSp>
        <p:nvGrpSpPr>
          <p:cNvPr id="178" name="Google Shape;178;p22"/>
          <p:cNvGrpSpPr/>
          <p:nvPr/>
        </p:nvGrpSpPr>
        <p:grpSpPr>
          <a:xfrm>
            <a:off x="6288750" y="1152475"/>
            <a:ext cx="2632500" cy="3416400"/>
            <a:chOff x="6212550" y="1304875"/>
            <a:chExt cx="2632500" cy="3416400"/>
          </a:xfrm>
        </p:grpSpPr>
        <p:sp>
          <p:nvSpPr>
            <p:cNvPr id="179" name="Google Shape;179;p2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2"/>
          <p:cNvSpPr txBox="1"/>
          <p:nvPr>
            <p:ph idx="4294967295" type="body"/>
          </p:nvPr>
        </p:nvSpPr>
        <p:spPr>
          <a:xfrm>
            <a:off x="6348675" y="11524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182" name="Google Shape;182;p22"/>
          <p:cNvSpPr txBox="1"/>
          <p:nvPr>
            <p:ph idx="4294967295" type="body"/>
          </p:nvPr>
        </p:nvSpPr>
        <p:spPr>
          <a:xfrm>
            <a:off x="6362600" y="1697900"/>
            <a:ext cx="2478600" cy="279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00000"/>
              </a:buClr>
              <a:buSzPts val="1000"/>
              <a:buFont typeface="Roboto"/>
              <a:buAutoNum type="arabicPeriod"/>
            </a:pPr>
            <a:r>
              <a:rPr lang="en" sz="1000">
                <a:solidFill>
                  <a:srgbClr val="000000"/>
                </a:solidFill>
              </a:rPr>
              <a:t>Most of the load types consist with a lot of </a:t>
            </a:r>
            <a:r>
              <a:rPr lang="en" sz="1050">
                <a:solidFill>
                  <a:srgbClr val="000000"/>
                </a:solidFill>
                <a:highlight>
                  <a:srgbClr val="FFFFFF"/>
                </a:highlight>
                <a:latin typeface="Arial"/>
                <a:ea typeface="Arial"/>
                <a:cs typeface="Arial"/>
                <a:sym typeface="Arial"/>
              </a:rPr>
              <a:t>outliers</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Roboto"/>
              <a:buAutoNum type="arabicPeriod"/>
            </a:pPr>
            <a:r>
              <a:rPr lang="en" sz="1050">
                <a:solidFill>
                  <a:srgbClr val="000000"/>
                </a:solidFill>
                <a:highlight>
                  <a:srgbClr val="FFFFFF"/>
                </a:highlight>
                <a:latin typeface="Arial"/>
                <a:ea typeface="Arial"/>
                <a:cs typeface="Arial"/>
                <a:sym typeface="Arial"/>
              </a:rPr>
              <a:t>Leading_Current_Reactive_Power_kVarh seems to be skewed towards a 0 values for all Load_Types</a:t>
            </a:r>
            <a:endParaRPr sz="1050">
              <a:solidFill>
                <a:srgbClr val="000000"/>
              </a:solidFill>
              <a:highlight>
                <a:srgbClr val="FFFFFF"/>
              </a:highlight>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Some of the Maximum_Load contains the highest median value in some plots</a:t>
            </a:r>
            <a:endParaRPr sz="1050">
              <a:solidFill>
                <a:srgbClr val="000000"/>
              </a:solidFill>
              <a:highlight>
                <a:srgbClr val="FFFFFF"/>
              </a:highlight>
              <a:latin typeface="Arial"/>
              <a:ea typeface="Arial"/>
              <a:cs typeface="Arial"/>
              <a:sym typeface="Arial"/>
            </a:endParaRPr>
          </a:p>
        </p:txBody>
      </p:sp>
      <p:pic>
        <p:nvPicPr>
          <p:cNvPr id="183" name="Google Shape;183;p22"/>
          <p:cNvPicPr preferRelativeResize="0"/>
          <p:nvPr/>
        </p:nvPicPr>
        <p:blipFill>
          <a:blip r:embed="rId3">
            <a:alphaModFix/>
          </a:blip>
          <a:stretch>
            <a:fillRect/>
          </a:stretch>
        </p:blipFill>
        <p:spPr>
          <a:xfrm>
            <a:off x="152400" y="1170200"/>
            <a:ext cx="3036551" cy="3820900"/>
          </a:xfrm>
          <a:prstGeom prst="rect">
            <a:avLst/>
          </a:prstGeom>
          <a:noFill/>
          <a:ln>
            <a:noFill/>
          </a:ln>
        </p:spPr>
      </p:pic>
      <p:pic>
        <p:nvPicPr>
          <p:cNvPr id="184" name="Google Shape;184;p22"/>
          <p:cNvPicPr preferRelativeResize="0"/>
          <p:nvPr/>
        </p:nvPicPr>
        <p:blipFill>
          <a:blip r:embed="rId4">
            <a:alphaModFix/>
          </a:blip>
          <a:stretch>
            <a:fillRect/>
          </a:stretch>
        </p:blipFill>
        <p:spPr>
          <a:xfrm>
            <a:off x="3221300" y="1170200"/>
            <a:ext cx="3004375" cy="38136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 - Violin Plot</a:t>
            </a:r>
            <a:endParaRPr/>
          </a:p>
        </p:txBody>
      </p:sp>
      <p:grpSp>
        <p:nvGrpSpPr>
          <p:cNvPr id="190" name="Google Shape;190;p23"/>
          <p:cNvGrpSpPr/>
          <p:nvPr/>
        </p:nvGrpSpPr>
        <p:grpSpPr>
          <a:xfrm>
            <a:off x="6288750" y="1152475"/>
            <a:ext cx="2632500" cy="3416400"/>
            <a:chOff x="6212550" y="1304875"/>
            <a:chExt cx="2632500" cy="3416400"/>
          </a:xfrm>
        </p:grpSpPr>
        <p:sp>
          <p:nvSpPr>
            <p:cNvPr id="191" name="Google Shape;191;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3"/>
          <p:cNvSpPr txBox="1"/>
          <p:nvPr>
            <p:ph idx="4294967295" type="body"/>
          </p:nvPr>
        </p:nvSpPr>
        <p:spPr>
          <a:xfrm>
            <a:off x="6348675" y="11524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194" name="Google Shape;194;p23"/>
          <p:cNvSpPr txBox="1"/>
          <p:nvPr>
            <p:ph idx="4294967295" type="body"/>
          </p:nvPr>
        </p:nvSpPr>
        <p:spPr>
          <a:xfrm>
            <a:off x="6362600" y="1697900"/>
            <a:ext cx="2478600" cy="279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00000"/>
              </a:buClr>
              <a:buSzPts val="1000"/>
              <a:buFont typeface="Roboto"/>
              <a:buAutoNum type="arabicPeriod"/>
            </a:pPr>
            <a:r>
              <a:rPr lang="en" sz="1000">
                <a:solidFill>
                  <a:srgbClr val="000000"/>
                </a:solidFill>
              </a:rPr>
              <a:t>Most of the load types consist with subpopulations from every plots</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Roboto"/>
              <a:buAutoNum type="arabicPeriod"/>
            </a:pPr>
            <a:r>
              <a:rPr lang="en" sz="1050">
                <a:solidFill>
                  <a:srgbClr val="000000"/>
                </a:solidFill>
                <a:highlight>
                  <a:srgbClr val="FFFFFF"/>
                </a:highlight>
                <a:latin typeface="Arial"/>
                <a:ea typeface="Arial"/>
                <a:cs typeface="Arial"/>
                <a:sym typeface="Arial"/>
              </a:rPr>
              <a:t>The value of NSM for light load is more cluster around the median value.</a:t>
            </a:r>
            <a:endParaRPr sz="1050">
              <a:solidFill>
                <a:srgbClr val="000000"/>
              </a:solidFill>
              <a:highlight>
                <a:srgbClr val="FFFFFF"/>
              </a:highlight>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For  different type of loads has same value of WeekStatus</a:t>
            </a:r>
            <a:endParaRPr sz="1600"/>
          </a:p>
        </p:txBody>
      </p:sp>
      <p:pic>
        <p:nvPicPr>
          <p:cNvPr id="195" name="Google Shape;195;p23"/>
          <p:cNvPicPr preferRelativeResize="0"/>
          <p:nvPr/>
        </p:nvPicPr>
        <p:blipFill>
          <a:blip r:embed="rId3">
            <a:alphaModFix/>
          </a:blip>
          <a:stretch>
            <a:fillRect/>
          </a:stretch>
        </p:blipFill>
        <p:spPr>
          <a:xfrm>
            <a:off x="152400" y="1170200"/>
            <a:ext cx="2787925" cy="3820901"/>
          </a:xfrm>
          <a:prstGeom prst="rect">
            <a:avLst/>
          </a:prstGeom>
          <a:noFill/>
          <a:ln>
            <a:noFill/>
          </a:ln>
        </p:spPr>
      </p:pic>
      <p:pic>
        <p:nvPicPr>
          <p:cNvPr id="196" name="Google Shape;196;p23"/>
          <p:cNvPicPr preferRelativeResize="0"/>
          <p:nvPr/>
        </p:nvPicPr>
        <p:blipFill>
          <a:blip r:embed="rId4">
            <a:alphaModFix/>
          </a:blip>
          <a:stretch>
            <a:fillRect/>
          </a:stretch>
        </p:blipFill>
        <p:spPr>
          <a:xfrm>
            <a:off x="3092725" y="1170200"/>
            <a:ext cx="2734784"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202" name="Google Shape;202;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and Implementation of models</a:t>
            </a:r>
            <a:endParaRPr/>
          </a:p>
        </p:txBody>
      </p:sp>
      <p:pic>
        <p:nvPicPr>
          <p:cNvPr id="203" name="Google Shape;203;p24"/>
          <p:cNvPicPr preferRelativeResize="0"/>
          <p:nvPr/>
        </p:nvPicPr>
        <p:blipFill>
          <a:blip r:embed="rId3">
            <a:alphaModFix/>
          </a:blip>
          <a:stretch>
            <a:fillRect/>
          </a:stretch>
        </p:blipFill>
        <p:spPr>
          <a:xfrm>
            <a:off x="4826575" y="1147196"/>
            <a:ext cx="4045200" cy="24893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grpSp>
        <p:nvGrpSpPr>
          <p:cNvPr id="209" name="Google Shape;209;p25"/>
          <p:cNvGrpSpPr/>
          <p:nvPr/>
        </p:nvGrpSpPr>
        <p:grpSpPr>
          <a:xfrm>
            <a:off x="6083250" y="1152475"/>
            <a:ext cx="2838000" cy="3572700"/>
            <a:chOff x="6007050" y="1304875"/>
            <a:chExt cx="2838000" cy="3572700"/>
          </a:xfrm>
        </p:grpSpPr>
        <p:sp>
          <p:nvSpPr>
            <p:cNvPr id="210" name="Google Shape;210;p25"/>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5"/>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213" name="Google Shape;213;p25"/>
          <p:cNvSpPr txBox="1"/>
          <p:nvPr>
            <p:ph idx="4294967295" type="body"/>
          </p:nvPr>
        </p:nvSpPr>
        <p:spPr>
          <a:xfrm>
            <a:off x="6122250" y="1697900"/>
            <a:ext cx="2718900" cy="2969700"/>
          </a:xfrm>
          <a:prstGeom prst="rect">
            <a:avLst/>
          </a:prstGeom>
        </p:spPr>
        <p:txBody>
          <a:bodyPr anchorCtr="0" anchor="t" bIns="91425" lIns="91425" spcFirstLastPara="1" rIns="91425" wrap="square" tIns="91425">
            <a:noAutofit/>
          </a:bodyPr>
          <a:lstStyle/>
          <a:p>
            <a:pPr indent="-295275" lvl="0" marL="457200" rtl="0" algn="l">
              <a:lnSpc>
                <a:spcPct val="150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Based on the above result, we can see that with user defined parameters for the Random Forest Classifier which give us 91% accuracy for the testing set. In contrast, using the model on the testing set yielded a better result with an accuracy of 96%. We can therefore conclude that the model does not display signs of overfitting and has therefore obtained generalization of the dataset.</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600"/>
          </a:p>
        </p:txBody>
      </p:sp>
      <p:pic>
        <p:nvPicPr>
          <p:cNvPr id="214" name="Google Shape;214;p25"/>
          <p:cNvPicPr preferRelativeResize="0"/>
          <p:nvPr/>
        </p:nvPicPr>
        <p:blipFill>
          <a:blip r:embed="rId3">
            <a:alphaModFix/>
          </a:blip>
          <a:stretch>
            <a:fillRect/>
          </a:stretch>
        </p:blipFill>
        <p:spPr>
          <a:xfrm>
            <a:off x="114125" y="1205800"/>
            <a:ext cx="5910601" cy="28466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grpSp>
        <p:nvGrpSpPr>
          <p:cNvPr id="220" name="Google Shape;220;p26"/>
          <p:cNvGrpSpPr/>
          <p:nvPr/>
        </p:nvGrpSpPr>
        <p:grpSpPr>
          <a:xfrm>
            <a:off x="6083250" y="1152522"/>
            <a:ext cx="2838000" cy="3697030"/>
            <a:chOff x="6007050" y="1304875"/>
            <a:chExt cx="2838000" cy="3572700"/>
          </a:xfrm>
        </p:grpSpPr>
        <p:sp>
          <p:nvSpPr>
            <p:cNvPr id="221" name="Google Shape;221;p26"/>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6"/>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pic>
        <p:nvPicPr>
          <p:cNvPr id="224" name="Google Shape;224;p26"/>
          <p:cNvPicPr preferRelativeResize="0"/>
          <p:nvPr/>
        </p:nvPicPr>
        <p:blipFill>
          <a:blip r:embed="rId3">
            <a:alphaModFix/>
          </a:blip>
          <a:stretch>
            <a:fillRect/>
          </a:stretch>
        </p:blipFill>
        <p:spPr>
          <a:xfrm>
            <a:off x="152400" y="1170200"/>
            <a:ext cx="5702252" cy="2355051"/>
          </a:xfrm>
          <a:prstGeom prst="rect">
            <a:avLst/>
          </a:prstGeom>
          <a:noFill/>
          <a:ln>
            <a:noFill/>
          </a:ln>
        </p:spPr>
      </p:pic>
      <p:sp>
        <p:nvSpPr>
          <p:cNvPr id="225" name="Google Shape;225;p26"/>
          <p:cNvSpPr txBox="1"/>
          <p:nvPr>
            <p:ph idx="4294967295" type="body"/>
          </p:nvPr>
        </p:nvSpPr>
        <p:spPr>
          <a:xfrm>
            <a:off x="6122250" y="1697900"/>
            <a:ext cx="2718900" cy="2969700"/>
          </a:xfrm>
          <a:prstGeom prst="rect">
            <a:avLst/>
          </a:prstGeom>
        </p:spPr>
        <p:txBody>
          <a:bodyPr anchorCtr="0" anchor="t" bIns="91425" lIns="91425" spcFirstLastPara="1" rIns="91425" wrap="square" tIns="91425">
            <a:noAutofit/>
          </a:bodyPr>
          <a:lstStyle/>
          <a:p>
            <a:pPr indent="-295275" lvl="0" marL="457200" rtl="0" algn="l">
              <a:lnSpc>
                <a:spcPct val="150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Setting the parameter for the GaussianNB as (var_smoothing=3e-9) offers a accuracy score of 70.4% for the training dataset. When using this model to predict testing dataset, it gives an accuracy of 70.9%. As the difference between both the training and testing dataset is 0.5% accuracy, we can conclude that the model does not show signs of overfitting and has displayed the ability to generalize.</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r>
              <a:rPr lang="en"/>
              <a:t> Classifier</a:t>
            </a:r>
            <a:endParaRPr/>
          </a:p>
        </p:txBody>
      </p:sp>
      <p:grpSp>
        <p:nvGrpSpPr>
          <p:cNvPr id="231" name="Google Shape;231;p27"/>
          <p:cNvGrpSpPr/>
          <p:nvPr/>
        </p:nvGrpSpPr>
        <p:grpSpPr>
          <a:xfrm>
            <a:off x="6083250" y="1152475"/>
            <a:ext cx="2838000" cy="3572700"/>
            <a:chOff x="6007050" y="1304875"/>
            <a:chExt cx="2838000" cy="3572700"/>
          </a:xfrm>
        </p:grpSpPr>
        <p:sp>
          <p:nvSpPr>
            <p:cNvPr id="232" name="Google Shape;232;p27"/>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7"/>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235" name="Google Shape;235;p27"/>
          <p:cNvSpPr txBox="1"/>
          <p:nvPr>
            <p:ph idx="4294967295" type="body"/>
          </p:nvPr>
        </p:nvSpPr>
        <p:spPr>
          <a:xfrm>
            <a:off x="6122250" y="1697900"/>
            <a:ext cx="2718900" cy="296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050">
                <a:solidFill>
                  <a:srgbClr val="000000"/>
                </a:solidFill>
                <a:highlight>
                  <a:srgbClr val="FFFFFF"/>
                </a:highlight>
                <a:latin typeface="Arial"/>
                <a:ea typeface="Arial"/>
                <a:cs typeface="Arial"/>
                <a:sym typeface="Arial"/>
              </a:rPr>
              <a:t>For the parameters criterion="entropy", max_depth=13, random_state=42069 it produces an accuracy of 89% on the training dataset. In perspective, the performance of the model on the testing dataset is 92% which is 3% higher that it's performance on the training dataset. We can therefore conclude that the model shows no signs of overfitting.</a:t>
            </a:r>
            <a:endParaRPr sz="1300"/>
          </a:p>
        </p:txBody>
      </p:sp>
      <p:pic>
        <p:nvPicPr>
          <p:cNvPr id="236" name="Google Shape;236;p27"/>
          <p:cNvPicPr preferRelativeResize="0"/>
          <p:nvPr/>
        </p:nvPicPr>
        <p:blipFill>
          <a:blip r:embed="rId3">
            <a:alphaModFix/>
          </a:blip>
          <a:stretch>
            <a:fillRect/>
          </a:stretch>
        </p:blipFill>
        <p:spPr>
          <a:xfrm>
            <a:off x="152400" y="1170200"/>
            <a:ext cx="5702252" cy="23080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4760975" y="2518875"/>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Hyper parameter fine-tuning</a:t>
            </a:r>
            <a:endParaRPr>
              <a:solidFill>
                <a:schemeClr val="lt1"/>
              </a:solidFill>
            </a:endParaRPr>
          </a:p>
        </p:txBody>
      </p:sp>
      <p:pic>
        <p:nvPicPr>
          <p:cNvPr id="242" name="Google Shape;242;p28"/>
          <p:cNvPicPr preferRelativeResize="0"/>
          <p:nvPr/>
        </p:nvPicPr>
        <p:blipFill>
          <a:blip r:embed="rId3">
            <a:alphaModFix/>
          </a:blip>
          <a:stretch>
            <a:fillRect/>
          </a:stretch>
        </p:blipFill>
        <p:spPr>
          <a:xfrm>
            <a:off x="66300" y="743925"/>
            <a:ext cx="4456175" cy="33394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grpSp>
        <p:nvGrpSpPr>
          <p:cNvPr id="248" name="Google Shape;248;p29"/>
          <p:cNvGrpSpPr/>
          <p:nvPr/>
        </p:nvGrpSpPr>
        <p:grpSpPr>
          <a:xfrm>
            <a:off x="4713035" y="167248"/>
            <a:ext cx="4148305" cy="4976057"/>
            <a:chOff x="6007050" y="1304875"/>
            <a:chExt cx="2838000" cy="3572700"/>
          </a:xfrm>
        </p:grpSpPr>
        <p:sp>
          <p:nvSpPr>
            <p:cNvPr id="249" name="Google Shape;249;p29"/>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9"/>
          <p:cNvSpPr txBox="1"/>
          <p:nvPr>
            <p:ph idx="4294967295" type="body"/>
          </p:nvPr>
        </p:nvSpPr>
        <p:spPr>
          <a:xfrm>
            <a:off x="4840575"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252" name="Google Shape;252;p29"/>
          <p:cNvSpPr txBox="1"/>
          <p:nvPr>
            <p:ph idx="4294967295" type="body"/>
          </p:nvPr>
        </p:nvSpPr>
        <p:spPr>
          <a:xfrm>
            <a:off x="4747038" y="789250"/>
            <a:ext cx="4080300" cy="3008100"/>
          </a:xfrm>
          <a:prstGeom prst="rect">
            <a:avLst/>
          </a:prstGeom>
        </p:spPr>
        <p:txBody>
          <a:bodyPr anchorCtr="0" anchor="t" bIns="91425" lIns="91425" spcFirstLastPara="1" rIns="91425" wrap="square" tIns="91425">
            <a:noAutofit/>
          </a:bodyPr>
          <a:lstStyle/>
          <a:p>
            <a:pPr indent="-292100" lvl="0" marL="457200" rtl="0" algn="l">
              <a:spcBef>
                <a:spcPts val="1100"/>
              </a:spcBef>
              <a:spcAft>
                <a:spcPts val="0"/>
              </a:spcAft>
              <a:buSzPts val="1000"/>
              <a:buAutoNum type="arabicPeriod"/>
            </a:pPr>
            <a:r>
              <a:rPr lang="en" sz="1000">
                <a:solidFill>
                  <a:srgbClr val="000000"/>
                </a:solidFill>
                <a:highlight>
                  <a:srgbClr val="FFFFFF"/>
                </a:highlight>
                <a:latin typeface="Arial"/>
                <a:ea typeface="Arial"/>
                <a:cs typeface="Arial"/>
                <a:sym typeface="Arial"/>
              </a:rPr>
              <a:t>First, we can see that the accuracy becomes 91% compared to the prior 91% (without tuning) shows no significant improvement in the model even with optimised parameters.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AutoNum type="arabicPeriod"/>
            </a:pPr>
            <a:r>
              <a:rPr lang="en" sz="1000">
                <a:solidFill>
                  <a:srgbClr val="000000"/>
                </a:solidFill>
                <a:highlight>
                  <a:srgbClr val="FFFFFF"/>
                </a:highlight>
                <a:latin typeface="Arial"/>
                <a:ea typeface="Arial"/>
                <a:cs typeface="Arial"/>
                <a:sym typeface="Arial"/>
              </a:rPr>
              <a:t>Next, the tuning model do a prediction of the testing set data is 98% and when predict the training data which get a result of 91%. The model outperforms the training set accuracy by 7% which reinforces the fact that no overfitting has occurred and the model is able to generalise the information from the dataset.</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AutoNum type="arabicPeriod"/>
            </a:pPr>
            <a:r>
              <a:rPr lang="en" sz="1000">
                <a:solidFill>
                  <a:srgbClr val="000000"/>
                </a:solidFill>
                <a:highlight>
                  <a:srgbClr val="FFFFFF"/>
                </a:highlight>
                <a:latin typeface="Arial"/>
                <a:ea typeface="Arial"/>
                <a:cs typeface="Arial"/>
                <a:sym typeface="Arial"/>
              </a:rPr>
              <a:t>We can observe that increasing depth also improves model performance in terms of accuracy as the pre-tuned model uses a max depth of 15 and the best depth determined from GridSearch which is 19 the difference in accuracy is 2.5% of which a deeper tree had the better outcome. We therefore can conclude that increasing depth will improve performance of the model if computational resources is not a limiting factor.</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AutoNum type="arabicPeriod"/>
            </a:pPr>
            <a:r>
              <a:rPr lang="en" sz="1000">
                <a:solidFill>
                  <a:srgbClr val="000000"/>
                </a:solidFill>
                <a:highlight>
                  <a:srgbClr val="FFFFFF"/>
                </a:highlight>
                <a:latin typeface="Arial"/>
                <a:ea typeface="Arial"/>
                <a:cs typeface="Arial"/>
                <a:sym typeface="Arial"/>
              </a:rPr>
              <a:t>We can observe that increasing n_estimators from 150 to 700 also improves model performance by 2.5%, this is expected as increasing the number of trees will improve model accuracy at the cost of computational resources. Therefore, we can concluded that increasing n_estimators will improve model accuracy.</a:t>
            </a:r>
            <a:endParaRPr sz="100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000"/>
          </a:p>
        </p:txBody>
      </p:sp>
      <p:pic>
        <p:nvPicPr>
          <p:cNvPr id="253" name="Google Shape;253;p29"/>
          <p:cNvPicPr preferRelativeResize="0"/>
          <p:nvPr/>
        </p:nvPicPr>
        <p:blipFill>
          <a:blip r:embed="rId3">
            <a:alphaModFix/>
          </a:blip>
          <a:stretch>
            <a:fillRect/>
          </a:stretch>
        </p:blipFill>
        <p:spPr>
          <a:xfrm>
            <a:off x="152400" y="1170200"/>
            <a:ext cx="4560617" cy="3820900"/>
          </a:xfrm>
          <a:prstGeom prst="rect">
            <a:avLst/>
          </a:prstGeom>
          <a:noFill/>
          <a:ln>
            <a:noFill/>
          </a:ln>
        </p:spPr>
      </p:pic>
      <p:sp>
        <p:nvSpPr>
          <p:cNvPr id="254" name="Google Shape;254;p29"/>
          <p:cNvSpPr txBox="1"/>
          <p:nvPr>
            <p:ph idx="4294967295" type="body"/>
          </p:nvPr>
        </p:nvSpPr>
        <p:spPr>
          <a:xfrm>
            <a:off x="4840575" y="285425"/>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grpSp>
        <p:nvGrpSpPr>
          <p:cNvPr id="260" name="Google Shape;260;p30"/>
          <p:cNvGrpSpPr/>
          <p:nvPr/>
        </p:nvGrpSpPr>
        <p:grpSpPr>
          <a:xfrm>
            <a:off x="5567007" y="162654"/>
            <a:ext cx="3519971" cy="4887811"/>
            <a:chOff x="6007050" y="1304875"/>
            <a:chExt cx="2838000" cy="3572700"/>
          </a:xfrm>
        </p:grpSpPr>
        <p:sp>
          <p:nvSpPr>
            <p:cNvPr id="261" name="Google Shape;261;p30"/>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0"/>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
        <p:nvSpPr>
          <p:cNvPr id="264" name="Google Shape;264;p30"/>
          <p:cNvSpPr txBox="1"/>
          <p:nvPr>
            <p:ph idx="4294967295" type="body"/>
          </p:nvPr>
        </p:nvSpPr>
        <p:spPr>
          <a:xfrm>
            <a:off x="5567125" y="803450"/>
            <a:ext cx="3519900" cy="4246800"/>
          </a:xfrm>
          <a:prstGeom prst="rect">
            <a:avLst/>
          </a:prstGeom>
        </p:spPr>
        <p:txBody>
          <a:bodyPr anchorCtr="0" anchor="t" bIns="91425" lIns="91425" spcFirstLastPara="1" rIns="91425" wrap="square" tIns="91425">
            <a:noAutofit/>
          </a:bodyPr>
          <a:lstStyle/>
          <a:p>
            <a:pPr indent="-292100" lvl="0" marL="457200" rtl="0" algn="l">
              <a:spcBef>
                <a:spcPts val="1100"/>
              </a:spcBef>
              <a:spcAft>
                <a:spcPts val="0"/>
              </a:spcAft>
              <a:buSzPts val="1000"/>
              <a:buAutoNum type="arabicPeriod"/>
            </a:pPr>
            <a:r>
              <a:rPr lang="en" sz="1050">
                <a:solidFill>
                  <a:srgbClr val="000000"/>
                </a:solidFill>
                <a:highlight>
                  <a:srgbClr val="FFFFFF"/>
                </a:highlight>
                <a:latin typeface="Arial"/>
                <a:ea typeface="Arial"/>
                <a:cs typeface="Arial"/>
                <a:sym typeface="Arial"/>
              </a:rPr>
              <a:t>First, we can see that the accuracy becomes 70.9% which compared with the prior accuracy of 70.4% (without tuning) had a insignificant improvement of 0.5% in accuracy.</a:t>
            </a:r>
            <a:endParaRPr sz="105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AutoNum type="arabicPeriod"/>
            </a:pPr>
            <a:r>
              <a:rPr lang="en" sz="1050">
                <a:solidFill>
                  <a:srgbClr val="000000"/>
                </a:solidFill>
                <a:highlight>
                  <a:srgbClr val="FFFFFF"/>
                </a:highlight>
                <a:latin typeface="Arial"/>
                <a:ea typeface="Arial"/>
                <a:cs typeface="Arial"/>
                <a:sym typeface="Arial"/>
              </a:rPr>
              <a:t>Next, the tuning model do a prediction of the testing set data is 70.9% and when predict the training data which get a result of 70.9%. As both accuracy of the models on both training and testing dataset are identical, we can conclude the there was no overfitting present.</a:t>
            </a:r>
            <a:endParaRPr sz="105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AutoNum type="arabicPeriod"/>
            </a:pPr>
            <a:r>
              <a:rPr lang="en" sz="1050">
                <a:solidFill>
                  <a:srgbClr val="000000"/>
                </a:solidFill>
                <a:highlight>
                  <a:srgbClr val="FFFFFF"/>
                </a:highlight>
                <a:latin typeface="Arial"/>
                <a:ea typeface="Arial"/>
                <a:cs typeface="Arial"/>
                <a:sym typeface="Arial"/>
              </a:rPr>
              <a:t>For parameter 'var_smoothing', GridSearchCV evaluated that "6.579332246575683e-05 "as the best value for the model out of the nums parameters in np.logspace of 100. We therefore can conclude that the higher the var_smoothing, the better the overall performance of the model.</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000"/>
          </a:p>
        </p:txBody>
      </p:sp>
      <p:pic>
        <p:nvPicPr>
          <p:cNvPr id="265" name="Google Shape;265;p30"/>
          <p:cNvPicPr preferRelativeResize="0"/>
          <p:nvPr/>
        </p:nvPicPr>
        <p:blipFill>
          <a:blip r:embed="rId3">
            <a:alphaModFix/>
          </a:blip>
          <a:stretch>
            <a:fillRect/>
          </a:stretch>
        </p:blipFill>
        <p:spPr>
          <a:xfrm>
            <a:off x="152400" y="1170200"/>
            <a:ext cx="5376074" cy="3601425"/>
          </a:xfrm>
          <a:prstGeom prst="rect">
            <a:avLst/>
          </a:prstGeom>
          <a:noFill/>
          <a:ln>
            <a:noFill/>
          </a:ln>
        </p:spPr>
      </p:pic>
      <p:sp>
        <p:nvSpPr>
          <p:cNvPr id="266" name="Google Shape;266;p30"/>
          <p:cNvSpPr txBox="1"/>
          <p:nvPr>
            <p:ph idx="4294967295" type="body"/>
          </p:nvPr>
        </p:nvSpPr>
        <p:spPr>
          <a:xfrm>
            <a:off x="5633800" y="23700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p:txBody>
      </p:sp>
      <p:grpSp>
        <p:nvGrpSpPr>
          <p:cNvPr id="272" name="Google Shape;272;p31"/>
          <p:cNvGrpSpPr/>
          <p:nvPr/>
        </p:nvGrpSpPr>
        <p:grpSpPr>
          <a:xfrm>
            <a:off x="4418745" y="220000"/>
            <a:ext cx="4502203" cy="4505175"/>
            <a:chOff x="6007050" y="1304875"/>
            <a:chExt cx="2838000" cy="3572700"/>
          </a:xfrm>
        </p:grpSpPr>
        <p:sp>
          <p:nvSpPr>
            <p:cNvPr id="273" name="Google Shape;273;p31"/>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1"/>
          <p:cNvSpPr txBox="1"/>
          <p:nvPr>
            <p:ph idx="4294967295" type="body"/>
          </p:nvPr>
        </p:nvSpPr>
        <p:spPr>
          <a:xfrm>
            <a:off x="4418800" y="681700"/>
            <a:ext cx="4502100" cy="40434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First, we can see that the accuracy becomes 89.5% which compared to the prior accuracy of 89.9% (without tuning) has a insignificant reduction of 0.4% in model accuracy in the training dataset.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With regards to the accuracy of the model on the testing set data, 91.7% is achieved compared to 89.5% on the training dataset. As the difference in the accuracy is insignificant, we can conclude that the model does not show signs of overfitting pre and post tuning.</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Between using gini or entropy as the split criteria, entropy split is presented to yield a better result by GridSearchCV.</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We can also observe that using the range of parameters to tune the model played no significant role in its performance, parameters such as "criterion": ["gini", "entropy"],"max_depth": [4, 7, 10, 13, 17, 20],"min_samples_leaf": [1, 2, 3, 4, 5] ranges yielded only a 0.5% reduction in model accuracy. We can therefore conclude that pre tuned parameters of max_depth 13 and entropy as a split criteria to be the most optimal for the model.</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000"/>
          </a:p>
        </p:txBody>
      </p:sp>
      <p:pic>
        <p:nvPicPr>
          <p:cNvPr id="276" name="Google Shape;276;p31"/>
          <p:cNvPicPr preferRelativeResize="0"/>
          <p:nvPr/>
        </p:nvPicPr>
        <p:blipFill>
          <a:blip r:embed="rId3">
            <a:alphaModFix/>
          </a:blip>
          <a:stretch>
            <a:fillRect/>
          </a:stretch>
        </p:blipFill>
        <p:spPr>
          <a:xfrm>
            <a:off x="142825" y="1028375"/>
            <a:ext cx="4236214" cy="3820899"/>
          </a:xfrm>
          <a:prstGeom prst="rect">
            <a:avLst/>
          </a:prstGeom>
          <a:noFill/>
          <a:ln>
            <a:noFill/>
          </a:ln>
        </p:spPr>
      </p:pic>
      <p:sp>
        <p:nvSpPr>
          <p:cNvPr id="277" name="Google Shape;277;p31"/>
          <p:cNvSpPr txBox="1"/>
          <p:nvPr/>
        </p:nvSpPr>
        <p:spPr>
          <a:xfrm>
            <a:off x="4457200" y="2200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nvSpPr>
        <p:spPr>
          <a:xfrm>
            <a:off x="479200" y="1150100"/>
            <a:ext cx="83532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Information gathered is from DAEWOO Steel Co. Ltd in Gwangyang, South Korea.</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Data consists of </a:t>
            </a:r>
            <a:r>
              <a:rPr lang="en">
                <a:latin typeface="Roboto"/>
                <a:ea typeface="Roboto"/>
                <a:cs typeface="Roboto"/>
                <a:sym typeface="Roboto"/>
              </a:rPr>
              <a:t>energy consumption, output type and day/time of the observation.</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Goals:</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
                <a:latin typeface="Roboto"/>
                <a:ea typeface="Roboto"/>
                <a:cs typeface="Roboto"/>
                <a:sym typeface="Roboto"/>
              </a:rPr>
              <a:t>To visualize and discover insights from the dataset.</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
                <a:latin typeface="Roboto"/>
                <a:ea typeface="Roboto"/>
                <a:cs typeface="Roboto"/>
                <a:sym typeface="Roboto"/>
              </a:rPr>
              <a:t>Develop 3 classification models.</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
                <a:latin typeface="Roboto"/>
                <a:ea typeface="Roboto"/>
                <a:cs typeface="Roboto"/>
                <a:sym typeface="Roboto"/>
              </a:rPr>
              <a:t>Tune the models and evaluate the outcome.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3 C</a:t>
            </a:r>
            <a:r>
              <a:rPr lang="en"/>
              <a:t>lassification</a:t>
            </a:r>
            <a:r>
              <a:rPr lang="en"/>
              <a:t> Models</a:t>
            </a:r>
            <a:endParaRPr/>
          </a:p>
        </p:txBody>
      </p:sp>
      <p:sp>
        <p:nvSpPr>
          <p:cNvPr id="283" name="Google Shape;283;p32"/>
          <p:cNvSpPr txBox="1"/>
          <p:nvPr/>
        </p:nvSpPr>
        <p:spPr>
          <a:xfrm>
            <a:off x="353900" y="1128650"/>
            <a:ext cx="8685000" cy="2916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rabicPeriod"/>
            </a:pPr>
            <a:r>
              <a:rPr lang="en" sz="1450">
                <a:highlight>
                  <a:srgbClr val="FFFFFF"/>
                </a:highlight>
              </a:rPr>
              <a:t>We can observe that Random Forest model was able to outperform the latter boasting an accuracy of 98% post tuning with on the testing dataset which signals that its able to achieve the best performance of the other models without overfitting.</a:t>
            </a:r>
            <a:endParaRPr sz="1450">
              <a:highlight>
                <a:srgbClr val="FFFFFF"/>
              </a:highlight>
            </a:endParaRPr>
          </a:p>
          <a:p>
            <a:pPr indent="0" lvl="0" marL="0" rtl="0" algn="l">
              <a:spcBef>
                <a:spcPts val="0"/>
              </a:spcBef>
              <a:spcAft>
                <a:spcPts val="0"/>
              </a:spcAft>
              <a:buNone/>
            </a:pPr>
            <a:r>
              <a:t/>
            </a:r>
            <a:endParaRPr sz="1450">
              <a:highlight>
                <a:srgbClr val="FFFFFF"/>
              </a:highlight>
            </a:endParaRPr>
          </a:p>
          <a:p>
            <a:pPr indent="-320675" lvl="0" marL="457200" rtl="0" algn="l">
              <a:spcBef>
                <a:spcPts val="0"/>
              </a:spcBef>
              <a:spcAft>
                <a:spcPts val="0"/>
              </a:spcAft>
              <a:buSzPts val="1450"/>
              <a:buAutoNum type="arabicPeriod"/>
            </a:pPr>
            <a:r>
              <a:rPr lang="en" sz="1450">
                <a:highlight>
                  <a:srgbClr val="FFFFFF"/>
                </a:highlight>
              </a:rPr>
              <a:t>The 3 models were also not prone in overfitting or underfitting the dataset provided in this assignment. This could be due to the fact that my team only used significantly correlated features to train the model instead of using all features provided in the dataset which allowed for significant noise reduction and better performance.</a:t>
            </a:r>
            <a:endParaRPr sz="1450">
              <a:highlight>
                <a:srgbClr val="FFFFFF"/>
              </a:highlight>
            </a:endParaRPr>
          </a:p>
          <a:p>
            <a:pPr indent="0" lvl="0" marL="0" rtl="0" algn="l">
              <a:spcBef>
                <a:spcPts val="0"/>
              </a:spcBef>
              <a:spcAft>
                <a:spcPts val="0"/>
              </a:spcAft>
              <a:buNone/>
            </a:pPr>
            <a:r>
              <a:t/>
            </a:r>
            <a:endParaRPr sz="1450">
              <a:highlight>
                <a:srgbClr val="FFFFFF"/>
              </a:highlight>
            </a:endParaRPr>
          </a:p>
          <a:p>
            <a:pPr indent="-320675" lvl="0" marL="457200" rtl="0" algn="l">
              <a:spcBef>
                <a:spcPts val="0"/>
              </a:spcBef>
              <a:spcAft>
                <a:spcPts val="0"/>
              </a:spcAft>
              <a:buSzPts val="1450"/>
              <a:buAutoNum type="arabicPeriod"/>
            </a:pPr>
            <a:r>
              <a:rPr lang="en" sz="1450">
                <a:highlight>
                  <a:srgbClr val="FFFFFF"/>
                </a:highlight>
              </a:rPr>
              <a:t>Of all 3 models, Naive Bayes Model performed the worst with an accuracy of 70%~ pre and post tuning whilst showing no signs of overfitting. We therefore can assume that the selected model has reached it performance capacity for its use case in this current data set.</a:t>
            </a:r>
            <a:endParaRPr sz="14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760975" y="2104275"/>
            <a:ext cx="4045200" cy="19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User Defined Transformation Function</a:t>
            </a:r>
            <a:endParaRPr>
              <a:solidFill>
                <a:schemeClr val="lt1"/>
              </a:solidFill>
            </a:endParaRPr>
          </a:p>
        </p:txBody>
      </p:sp>
      <p:pic>
        <p:nvPicPr>
          <p:cNvPr id="289" name="Google Shape;289;p33"/>
          <p:cNvPicPr preferRelativeResize="0"/>
          <p:nvPr/>
        </p:nvPicPr>
        <p:blipFill>
          <a:blip r:embed="rId3">
            <a:alphaModFix/>
          </a:blip>
          <a:stretch>
            <a:fillRect/>
          </a:stretch>
        </p:blipFill>
        <p:spPr>
          <a:xfrm>
            <a:off x="171525" y="428625"/>
            <a:ext cx="4286250" cy="428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Defined Transformation Function</a:t>
            </a:r>
            <a:endParaRPr/>
          </a:p>
        </p:txBody>
      </p:sp>
      <p:grpSp>
        <p:nvGrpSpPr>
          <p:cNvPr id="295" name="Google Shape;295;p34"/>
          <p:cNvGrpSpPr/>
          <p:nvPr/>
        </p:nvGrpSpPr>
        <p:grpSpPr>
          <a:xfrm>
            <a:off x="6083250" y="966074"/>
            <a:ext cx="2838000" cy="3978916"/>
            <a:chOff x="6007050" y="1304875"/>
            <a:chExt cx="2838000" cy="3572700"/>
          </a:xfrm>
        </p:grpSpPr>
        <p:sp>
          <p:nvSpPr>
            <p:cNvPr id="296" name="Google Shape;296;p34"/>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4"/>
          <p:cNvSpPr txBox="1"/>
          <p:nvPr>
            <p:ph idx="4294967295" type="body"/>
          </p:nvPr>
        </p:nvSpPr>
        <p:spPr>
          <a:xfrm>
            <a:off x="6122250" y="101780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Implementation</a:t>
            </a:r>
            <a:endParaRPr>
              <a:solidFill>
                <a:schemeClr val="lt1"/>
              </a:solidFill>
            </a:endParaRPr>
          </a:p>
        </p:txBody>
      </p:sp>
      <p:sp>
        <p:nvSpPr>
          <p:cNvPr id="299" name="Google Shape;299;p34"/>
          <p:cNvSpPr txBox="1"/>
          <p:nvPr>
            <p:ph idx="4294967295" type="body"/>
          </p:nvPr>
        </p:nvSpPr>
        <p:spPr>
          <a:xfrm>
            <a:off x="6142800" y="1479200"/>
            <a:ext cx="2718900" cy="34659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 We generate a new feature called 'NSM_Level' since the feature 'NSM' appear across a wide range of values and may be noisy for the models to use as a predictive feature.</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The new feature 'NSM_Level' has categorize the NSM values into 5 integers of 1, 2, 3, 4, 5. 5 values were picked as NSM as previously mentioned covers a large range of values hence to prevent any loss of information, more "partitions" will be created in its place.</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300" name="Google Shape;300;p34"/>
          <p:cNvPicPr preferRelativeResize="0"/>
          <p:nvPr/>
        </p:nvPicPr>
        <p:blipFill>
          <a:blip r:embed="rId3">
            <a:alphaModFix/>
          </a:blip>
          <a:stretch>
            <a:fillRect/>
          </a:stretch>
        </p:blipFill>
        <p:spPr>
          <a:xfrm>
            <a:off x="114150" y="1152475"/>
            <a:ext cx="5969100" cy="31199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Defined Transformation Function</a:t>
            </a:r>
            <a:endParaRPr/>
          </a:p>
        </p:txBody>
      </p:sp>
      <p:grpSp>
        <p:nvGrpSpPr>
          <p:cNvPr id="306" name="Google Shape;306;p35"/>
          <p:cNvGrpSpPr/>
          <p:nvPr/>
        </p:nvGrpSpPr>
        <p:grpSpPr>
          <a:xfrm>
            <a:off x="6083250" y="1152475"/>
            <a:ext cx="2838000" cy="3572700"/>
            <a:chOff x="6007050" y="1304875"/>
            <a:chExt cx="2838000" cy="3572700"/>
          </a:xfrm>
        </p:grpSpPr>
        <p:sp>
          <p:nvSpPr>
            <p:cNvPr id="307" name="Google Shape;307;p35"/>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5"/>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310" name="Google Shape;310;p35"/>
          <p:cNvSpPr txBox="1"/>
          <p:nvPr>
            <p:ph idx="4294967295" type="body"/>
          </p:nvPr>
        </p:nvSpPr>
        <p:spPr>
          <a:xfrm>
            <a:off x="6122250" y="1697900"/>
            <a:ext cx="2718900" cy="29697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As we can observe, NSM_Level if 1-5 occurs for all Light_Loads while NSM_Level 1 is never present in Medium_Load, while Maximum_Load only has NSM_Load levels of 3 and above.</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Therefore, we can attempt to use this in place of NSM to improve a model's performance as the values are more discrete.</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311" name="Google Shape;311;p35"/>
          <p:cNvPicPr preferRelativeResize="0"/>
          <p:nvPr/>
        </p:nvPicPr>
        <p:blipFill>
          <a:blip r:embed="rId3">
            <a:alphaModFix/>
          </a:blip>
          <a:stretch>
            <a:fillRect/>
          </a:stretch>
        </p:blipFill>
        <p:spPr>
          <a:xfrm>
            <a:off x="66300" y="1697900"/>
            <a:ext cx="3039825" cy="2072275"/>
          </a:xfrm>
          <a:prstGeom prst="rect">
            <a:avLst/>
          </a:prstGeom>
          <a:noFill/>
          <a:ln>
            <a:noFill/>
          </a:ln>
        </p:spPr>
      </p:pic>
      <p:pic>
        <p:nvPicPr>
          <p:cNvPr id="312" name="Google Shape;312;p35"/>
          <p:cNvPicPr preferRelativeResize="0"/>
          <p:nvPr/>
        </p:nvPicPr>
        <p:blipFill>
          <a:blip r:embed="rId4">
            <a:alphaModFix/>
          </a:blip>
          <a:stretch>
            <a:fillRect/>
          </a:stretch>
        </p:blipFill>
        <p:spPr>
          <a:xfrm>
            <a:off x="3106125" y="1464375"/>
            <a:ext cx="2596124" cy="25393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Defined Transformation Function</a:t>
            </a:r>
            <a:endParaRPr/>
          </a:p>
        </p:txBody>
      </p:sp>
      <p:grpSp>
        <p:nvGrpSpPr>
          <p:cNvPr id="318" name="Google Shape;318;p36"/>
          <p:cNvGrpSpPr/>
          <p:nvPr/>
        </p:nvGrpSpPr>
        <p:grpSpPr>
          <a:xfrm>
            <a:off x="6083250" y="1152475"/>
            <a:ext cx="2838000" cy="3572700"/>
            <a:chOff x="6007050" y="1304875"/>
            <a:chExt cx="2838000" cy="3572700"/>
          </a:xfrm>
        </p:grpSpPr>
        <p:sp>
          <p:nvSpPr>
            <p:cNvPr id="319" name="Google Shape;319;p36"/>
            <p:cNvSpPr/>
            <p:nvPr/>
          </p:nvSpPr>
          <p:spPr>
            <a:xfrm>
              <a:off x="6007050" y="1304875"/>
              <a:ext cx="2837400" cy="3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6007650" y="1304875"/>
              <a:ext cx="28374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6"/>
          <p:cNvSpPr txBox="1"/>
          <p:nvPr>
            <p:ph idx="4294967295" type="body"/>
          </p:nvPr>
        </p:nvSpPr>
        <p:spPr>
          <a:xfrm>
            <a:off x="6122250" y="1127150"/>
            <a:ext cx="2760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322" name="Google Shape;322;p36"/>
          <p:cNvSpPr txBox="1"/>
          <p:nvPr>
            <p:ph idx="4294967295" type="body"/>
          </p:nvPr>
        </p:nvSpPr>
        <p:spPr>
          <a:xfrm>
            <a:off x="6122250" y="1697900"/>
            <a:ext cx="2718900" cy="29697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Training a Decision Tree model, we were able to reduce the DT max_depth to 3 and still be able to yield a 100% accuracy on both the training and testing datasets. </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311150" lvl="0" marL="457200" rtl="0" algn="l">
              <a:spcBef>
                <a:spcPts val="1100"/>
              </a:spcBef>
              <a:spcAft>
                <a:spcPts val="0"/>
              </a:spcAft>
              <a:buSzPts val="1300"/>
              <a:buAutoNum type="arabicPeriod"/>
            </a:pPr>
            <a:r>
              <a:rPr lang="en" sz="1050">
                <a:solidFill>
                  <a:srgbClr val="000000"/>
                </a:solidFill>
                <a:highlight>
                  <a:srgbClr val="FFFFFF"/>
                </a:highlight>
                <a:latin typeface="Arial"/>
                <a:ea typeface="Arial"/>
                <a:cs typeface="Arial"/>
                <a:sym typeface="Arial"/>
              </a:rPr>
              <a:t>This ensures that the model was not overfitted and simply by transforming the NSM features into 5 bins/partitions, we were able to get the model accuracy from 70%~ to 100%.</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323" name="Google Shape;323;p36"/>
          <p:cNvPicPr preferRelativeResize="0"/>
          <p:nvPr/>
        </p:nvPicPr>
        <p:blipFill>
          <a:blip r:embed="rId3">
            <a:alphaModFix/>
          </a:blip>
          <a:stretch>
            <a:fillRect/>
          </a:stretch>
        </p:blipFill>
        <p:spPr>
          <a:xfrm>
            <a:off x="152400" y="1170200"/>
            <a:ext cx="5702250" cy="22973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11700" y="20086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 - Processing</a:t>
            </a:r>
            <a:endParaRPr/>
          </a:p>
        </p:txBody>
      </p:sp>
      <p:sp>
        <p:nvSpPr>
          <p:cNvPr id="98" name="Google Shape;98;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9" name="Google Shape;9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grpSp>
        <p:nvGrpSpPr>
          <p:cNvPr id="100" name="Google Shape;100;p15"/>
          <p:cNvGrpSpPr/>
          <p:nvPr/>
        </p:nvGrpSpPr>
        <p:grpSpPr>
          <a:xfrm>
            <a:off x="6212550" y="1304875"/>
            <a:ext cx="2632500" cy="3416400"/>
            <a:chOff x="6212550" y="1304875"/>
            <a:chExt cx="2632500" cy="3416400"/>
          </a:xfrm>
        </p:grpSpPr>
        <p:sp>
          <p:nvSpPr>
            <p:cNvPr id="101" name="Google Shape;101;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Solution</a:t>
            </a:r>
            <a:endParaRPr>
              <a:solidFill>
                <a:schemeClr val="lt1"/>
              </a:solidFill>
            </a:endParaRPr>
          </a:p>
        </p:txBody>
      </p:sp>
      <p:sp>
        <p:nvSpPr>
          <p:cNvPr id="104" name="Google Shape;104;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Encode all object data types.</a:t>
            </a:r>
            <a:endParaRPr sz="1200"/>
          </a:p>
          <a:p>
            <a:pPr indent="-304800" lvl="0" marL="457200" rtl="0" algn="l">
              <a:spcBef>
                <a:spcPts val="0"/>
              </a:spcBef>
              <a:spcAft>
                <a:spcPts val="0"/>
              </a:spcAft>
              <a:buSzPts val="1200"/>
              <a:buAutoNum type="arabicPeriod"/>
            </a:pPr>
            <a:r>
              <a:rPr lang="en" sz="1200"/>
              <a:t>Encode Load_Type to 0, 1, 2 to Light_Load, Medium_Load and Maximum_Load.</a:t>
            </a:r>
            <a:endParaRPr sz="1200"/>
          </a:p>
          <a:p>
            <a:pPr indent="0" lvl="0" marL="457200" rtl="0" algn="l">
              <a:spcBef>
                <a:spcPts val="1600"/>
              </a:spcBef>
              <a:spcAft>
                <a:spcPts val="1600"/>
              </a:spcAft>
              <a:buNone/>
            </a:pPr>
            <a:r>
              <a:t/>
            </a:r>
            <a:endParaRPr sz="1200"/>
          </a:p>
        </p:txBody>
      </p:sp>
      <p:pic>
        <p:nvPicPr>
          <p:cNvPr id="105" name="Google Shape;105;p15"/>
          <p:cNvPicPr preferRelativeResize="0"/>
          <p:nvPr/>
        </p:nvPicPr>
        <p:blipFill>
          <a:blip r:embed="rId3">
            <a:alphaModFix/>
          </a:blip>
          <a:stretch>
            <a:fillRect/>
          </a:stretch>
        </p:blipFill>
        <p:spPr>
          <a:xfrm>
            <a:off x="82725" y="1766275"/>
            <a:ext cx="3769150" cy="1970800"/>
          </a:xfrm>
          <a:prstGeom prst="rect">
            <a:avLst/>
          </a:prstGeom>
          <a:noFill/>
          <a:ln>
            <a:noFill/>
          </a:ln>
        </p:spPr>
      </p:pic>
      <p:sp>
        <p:nvSpPr>
          <p:cNvPr id="106" name="Google Shape;106;p15"/>
          <p:cNvSpPr txBox="1"/>
          <p:nvPr>
            <p:ph idx="4294967295" type="body"/>
          </p:nvPr>
        </p:nvSpPr>
        <p:spPr>
          <a:xfrm>
            <a:off x="8168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grpSp>
        <p:nvGrpSpPr>
          <p:cNvPr id="107" name="Google Shape;107;p15"/>
          <p:cNvGrpSpPr/>
          <p:nvPr/>
        </p:nvGrpSpPr>
        <p:grpSpPr>
          <a:xfrm>
            <a:off x="3639975" y="1304875"/>
            <a:ext cx="2632500" cy="3416400"/>
            <a:chOff x="6212550" y="1304875"/>
            <a:chExt cx="2632500" cy="3416400"/>
          </a:xfrm>
        </p:grpSpPr>
        <p:sp>
          <p:nvSpPr>
            <p:cNvPr id="108" name="Google Shape;10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5"/>
          <p:cNvSpPr txBox="1"/>
          <p:nvPr>
            <p:ph idx="4294967295" type="body"/>
          </p:nvPr>
        </p:nvSpPr>
        <p:spPr>
          <a:xfrm>
            <a:off x="36999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endParaRPr>
              <a:solidFill>
                <a:schemeClr val="lt1"/>
              </a:solidFill>
            </a:endParaRPr>
          </a:p>
        </p:txBody>
      </p:sp>
      <p:sp>
        <p:nvSpPr>
          <p:cNvPr id="111" name="Google Shape;111;p15"/>
          <p:cNvSpPr txBox="1"/>
          <p:nvPr>
            <p:ph idx="4294967295" type="body"/>
          </p:nvPr>
        </p:nvSpPr>
        <p:spPr>
          <a:xfrm>
            <a:off x="3713825" y="1850300"/>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All the columns in the dataframe are not </a:t>
            </a:r>
            <a:r>
              <a:rPr lang="en" sz="1200"/>
              <a:t>numerically represented.</a:t>
            </a:r>
            <a:endParaRPr sz="1200"/>
          </a:p>
          <a:p>
            <a:pPr indent="-304800" lvl="0" marL="457200" rtl="0" algn="l">
              <a:spcBef>
                <a:spcPts val="0"/>
              </a:spcBef>
              <a:spcAft>
                <a:spcPts val="0"/>
              </a:spcAft>
              <a:buSzPts val="1200"/>
              <a:buAutoNum type="arabicPeriod"/>
            </a:pPr>
            <a:r>
              <a:rPr lang="en" sz="1200"/>
              <a:t>Object data types can’t be correlated to target class.</a:t>
            </a:r>
            <a:endParaRPr sz="1200"/>
          </a:p>
          <a:p>
            <a:pPr indent="-304800" lvl="0" marL="457200" rtl="0" algn="l">
              <a:spcBef>
                <a:spcPts val="0"/>
              </a:spcBef>
              <a:spcAft>
                <a:spcPts val="0"/>
              </a:spcAft>
              <a:buSzPts val="1200"/>
              <a:buAutoNum type="arabicPeriod"/>
            </a:pPr>
            <a:r>
              <a:rPr lang="en" sz="1200"/>
              <a:t>Load_Type is not numerically represented.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7" name="Google Shape;117;p16"/>
          <p:cNvPicPr preferRelativeResize="0"/>
          <p:nvPr/>
        </p:nvPicPr>
        <p:blipFill>
          <a:blip r:embed="rId3">
            <a:alphaModFix/>
          </a:blip>
          <a:stretch>
            <a:fillRect/>
          </a:stretch>
        </p:blipFill>
        <p:spPr>
          <a:xfrm>
            <a:off x="311700" y="971550"/>
            <a:ext cx="5686425" cy="3200400"/>
          </a:xfrm>
          <a:prstGeom prst="rect">
            <a:avLst/>
          </a:prstGeom>
          <a:noFill/>
          <a:ln>
            <a:noFill/>
          </a:ln>
        </p:spPr>
      </p:pic>
      <p:grpSp>
        <p:nvGrpSpPr>
          <p:cNvPr id="118" name="Google Shape;118;p16"/>
          <p:cNvGrpSpPr/>
          <p:nvPr/>
        </p:nvGrpSpPr>
        <p:grpSpPr>
          <a:xfrm>
            <a:off x="6136025" y="971550"/>
            <a:ext cx="2632500" cy="3416400"/>
            <a:chOff x="6212550" y="1304875"/>
            <a:chExt cx="2632500" cy="3416400"/>
          </a:xfrm>
        </p:grpSpPr>
        <p:sp>
          <p:nvSpPr>
            <p:cNvPr id="119" name="Google Shape;11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grpSp>
      <p:sp>
        <p:nvSpPr>
          <p:cNvPr id="121" name="Google Shape;121;p16"/>
          <p:cNvSpPr txBox="1"/>
          <p:nvPr/>
        </p:nvSpPr>
        <p:spPr>
          <a:xfrm>
            <a:off x="6083275" y="1492100"/>
            <a:ext cx="2487000" cy="24858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All data </a:t>
            </a:r>
            <a:r>
              <a:rPr lang="en" sz="1300">
                <a:latin typeface="Roboto"/>
                <a:ea typeface="Roboto"/>
                <a:cs typeface="Roboto"/>
                <a:sym typeface="Roboto"/>
              </a:rPr>
              <a:t>types are now represented numerically.</a:t>
            </a:r>
            <a:endParaRPr sz="1300">
              <a:latin typeface="Roboto"/>
              <a:ea typeface="Roboto"/>
              <a:cs typeface="Roboto"/>
              <a:sym typeface="Roboto"/>
            </a:endParaRPr>
          </a:p>
          <a:p>
            <a:pPr indent="0" lvl="0" marL="457200" rtl="0" algn="l">
              <a:lnSpc>
                <a:spcPct val="150000"/>
              </a:lnSpc>
              <a:spcBef>
                <a:spcPts val="0"/>
              </a:spcBef>
              <a:spcAft>
                <a:spcPts val="0"/>
              </a:spcAft>
              <a:buNone/>
            </a:pPr>
            <a:r>
              <a:t/>
            </a:r>
            <a:endParaRPr sz="1300">
              <a:latin typeface="Roboto"/>
              <a:ea typeface="Roboto"/>
              <a:cs typeface="Roboto"/>
              <a:sym typeface="Roboto"/>
            </a:endParaRPr>
          </a:p>
          <a:p>
            <a:pPr indent="0" lvl="0" marL="457200" rtl="0" algn="l">
              <a:lnSpc>
                <a:spcPct val="150000"/>
              </a:lnSpc>
              <a:spcBef>
                <a:spcPts val="0"/>
              </a:spcBef>
              <a:spcAft>
                <a:spcPts val="0"/>
              </a:spcAft>
              <a:buNone/>
            </a:pPr>
            <a:r>
              <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Data column has been dropped as it all values are unique and can’t be correlated.</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grpSp>
        <p:nvGrpSpPr>
          <p:cNvPr id="127" name="Google Shape;127;p17"/>
          <p:cNvGrpSpPr/>
          <p:nvPr/>
        </p:nvGrpSpPr>
        <p:grpSpPr>
          <a:xfrm>
            <a:off x="5834423" y="971587"/>
            <a:ext cx="2933921" cy="3677071"/>
            <a:chOff x="6212550" y="1304875"/>
            <a:chExt cx="2632500" cy="3416400"/>
          </a:xfrm>
        </p:grpSpPr>
        <p:sp>
          <p:nvSpPr>
            <p:cNvPr id="128" name="Google Shape;128;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grpSp>
      <p:sp>
        <p:nvSpPr>
          <p:cNvPr id="130" name="Google Shape;130;p17"/>
          <p:cNvSpPr txBox="1"/>
          <p:nvPr/>
        </p:nvSpPr>
        <p:spPr>
          <a:xfrm>
            <a:off x="5748875" y="1486350"/>
            <a:ext cx="3105000" cy="26475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Roboto"/>
              <a:buAutoNum type="arabicPeriod"/>
            </a:pPr>
            <a:r>
              <a:rPr lang="en" sz="1000">
                <a:highlight>
                  <a:srgbClr val="FFFFFF"/>
                </a:highlight>
              </a:rPr>
              <a:t>Features "Usage_kWh ","Lagging_Current_Reactive.Power_kVarh","Leading_Current_Reactive_Power_kVarh","CO2(tCO2)" are extremely right skewed with the scores of 1.197394, 1.437899, 1.734314, 1.149355 respectively.</a:t>
            </a:r>
            <a:endParaRPr sz="1000">
              <a:latin typeface="Roboto"/>
              <a:ea typeface="Roboto"/>
              <a:cs typeface="Roboto"/>
              <a:sym typeface="Roboto"/>
            </a:endParaRPr>
          </a:p>
          <a:p>
            <a:pPr indent="0" lvl="0" marL="457200" rtl="0" algn="l">
              <a:lnSpc>
                <a:spcPct val="150000"/>
              </a:lnSpc>
              <a:spcBef>
                <a:spcPts val="0"/>
              </a:spcBef>
              <a:spcAft>
                <a:spcPts val="0"/>
              </a:spcAft>
              <a:buNone/>
            </a:pPr>
            <a:r>
              <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AutoNum type="arabicPeriod"/>
            </a:pPr>
            <a:r>
              <a:rPr lang="en" sz="1000">
                <a:highlight>
                  <a:srgbClr val="FFFFFF"/>
                </a:highlight>
              </a:rPr>
              <a:t>The feature 'Leading_Current_Power_Factor' is extremely left skewed which scores -1.511984.</a:t>
            </a:r>
            <a:endParaRPr sz="1000">
              <a:latin typeface="Roboto"/>
              <a:ea typeface="Roboto"/>
              <a:cs typeface="Roboto"/>
              <a:sym typeface="Roboto"/>
            </a:endParaRPr>
          </a:p>
        </p:txBody>
      </p:sp>
      <p:pic>
        <p:nvPicPr>
          <p:cNvPr id="131" name="Google Shape;131;p17"/>
          <p:cNvPicPr preferRelativeResize="0"/>
          <p:nvPr/>
        </p:nvPicPr>
        <p:blipFill>
          <a:blip r:embed="rId3">
            <a:alphaModFix/>
          </a:blip>
          <a:stretch>
            <a:fillRect/>
          </a:stretch>
        </p:blipFill>
        <p:spPr>
          <a:xfrm>
            <a:off x="123700" y="1017800"/>
            <a:ext cx="5603550"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grpSp>
        <p:nvGrpSpPr>
          <p:cNvPr id="137" name="Google Shape;137;p18"/>
          <p:cNvGrpSpPr/>
          <p:nvPr/>
        </p:nvGrpSpPr>
        <p:grpSpPr>
          <a:xfrm>
            <a:off x="5155367" y="971549"/>
            <a:ext cx="3612843" cy="2031733"/>
            <a:chOff x="6212550" y="1304875"/>
            <a:chExt cx="2632500" cy="3416400"/>
          </a:xfrm>
        </p:grpSpPr>
        <p:sp>
          <p:nvSpPr>
            <p:cNvPr id="138" name="Google Shape;138;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grpSp>
      <p:sp>
        <p:nvSpPr>
          <p:cNvPr id="140" name="Google Shape;140;p18"/>
          <p:cNvSpPr txBox="1"/>
          <p:nvPr/>
        </p:nvSpPr>
        <p:spPr>
          <a:xfrm>
            <a:off x="5155325" y="1505475"/>
            <a:ext cx="3474300" cy="32556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Roboto"/>
              <a:buAutoNum type="arabicPeriod"/>
            </a:pPr>
            <a:r>
              <a:rPr lang="en" sz="1050">
                <a:highlight>
                  <a:srgbClr val="FFFFFF"/>
                </a:highlight>
              </a:rPr>
              <a:t>There seems to be positive correlations against target value 'Load_Type' with 'Usage_kWh','CO2(tCO2)',</a:t>
            </a:r>
            <a:endParaRPr sz="1050">
              <a:highlight>
                <a:srgbClr val="FFFFFF"/>
              </a:highlight>
            </a:endParaRPr>
          </a:p>
          <a:p>
            <a:pPr indent="0" lvl="0" marL="457200" rtl="0" algn="l">
              <a:lnSpc>
                <a:spcPct val="150000"/>
              </a:lnSpc>
              <a:spcBef>
                <a:spcPts val="0"/>
              </a:spcBef>
              <a:spcAft>
                <a:spcPts val="0"/>
              </a:spcAft>
              <a:buNone/>
            </a:pPr>
            <a:r>
              <a:rPr lang="en" sz="1050">
                <a:highlight>
                  <a:srgbClr val="FFFFFF"/>
                </a:highlight>
              </a:rPr>
              <a:t>'Lagging_Current_Power_Factor', 'Leading_Current_Power_Factor', </a:t>
            </a:r>
            <a:endParaRPr sz="1050">
              <a:highlight>
                <a:srgbClr val="FFFFFF"/>
              </a:highlight>
            </a:endParaRPr>
          </a:p>
          <a:p>
            <a:pPr indent="0" lvl="0" marL="457200" rtl="0" algn="l">
              <a:lnSpc>
                <a:spcPct val="150000"/>
              </a:lnSpc>
              <a:spcBef>
                <a:spcPts val="0"/>
              </a:spcBef>
              <a:spcAft>
                <a:spcPts val="0"/>
              </a:spcAft>
              <a:buNone/>
            </a:pPr>
            <a:r>
              <a:rPr lang="en" sz="1050">
                <a:highlight>
                  <a:srgbClr val="FFFFFF"/>
                </a:highlight>
              </a:rPr>
              <a:t>'NSM' with p value close to and greater than 0.5</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a:p>
            <a:pPr indent="0" lvl="0" marL="457200" rtl="0" algn="l">
              <a:lnSpc>
                <a:spcPct val="150000"/>
              </a:lnSpc>
              <a:spcBef>
                <a:spcPts val="0"/>
              </a:spcBef>
              <a:spcAft>
                <a:spcPts val="0"/>
              </a:spcAft>
              <a:buNone/>
            </a:pPr>
            <a:r>
              <a:t/>
            </a:r>
            <a:endParaRPr sz="1050">
              <a:highlight>
                <a:srgbClr val="FFFFFF"/>
              </a:highlight>
            </a:endParaRPr>
          </a:p>
        </p:txBody>
      </p:sp>
      <p:pic>
        <p:nvPicPr>
          <p:cNvPr id="141" name="Google Shape;141;p18"/>
          <p:cNvPicPr preferRelativeResize="0"/>
          <p:nvPr/>
        </p:nvPicPr>
        <p:blipFill>
          <a:blip r:embed="rId3">
            <a:alphaModFix/>
          </a:blip>
          <a:stretch>
            <a:fillRect/>
          </a:stretch>
        </p:blipFill>
        <p:spPr>
          <a:xfrm>
            <a:off x="0" y="1195625"/>
            <a:ext cx="5076825" cy="3228975"/>
          </a:xfrm>
          <a:prstGeom prst="rect">
            <a:avLst/>
          </a:prstGeom>
          <a:noFill/>
          <a:ln>
            <a:noFill/>
          </a:ln>
        </p:spPr>
      </p:pic>
      <p:sp>
        <p:nvSpPr>
          <p:cNvPr id="142" name="Google Shape;142;p18"/>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Dive</a:t>
            </a:r>
            <a:endParaRPr/>
          </a:p>
        </p:txBody>
      </p:sp>
      <p:sp>
        <p:nvSpPr>
          <p:cNvPr id="148" name="Google Shape;148;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interesting features</a:t>
            </a:r>
            <a:endParaRPr/>
          </a:p>
        </p:txBody>
      </p:sp>
      <p:pic>
        <p:nvPicPr>
          <p:cNvPr id="149" name="Google Shape;149;p19"/>
          <p:cNvPicPr preferRelativeResize="0"/>
          <p:nvPr/>
        </p:nvPicPr>
        <p:blipFill>
          <a:blip r:embed="rId3">
            <a:alphaModFix/>
          </a:blip>
          <a:stretch>
            <a:fillRect/>
          </a:stretch>
        </p:blipFill>
        <p:spPr>
          <a:xfrm>
            <a:off x="4820675" y="1214100"/>
            <a:ext cx="4123100" cy="231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grpSp>
        <p:nvGrpSpPr>
          <p:cNvPr id="155" name="Google Shape;155;p20"/>
          <p:cNvGrpSpPr/>
          <p:nvPr/>
        </p:nvGrpSpPr>
        <p:grpSpPr>
          <a:xfrm>
            <a:off x="5567161" y="1017799"/>
            <a:ext cx="2933921" cy="3677071"/>
            <a:chOff x="6212550" y="1304875"/>
            <a:chExt cx="2632500" cy="3416400"/>
          </a:xfrm>
        </p:grpSpPr>
        <p:sp>
          <p:nvSpPr>
            <p:cNvPr id="156" name="Google Shape;156;p2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grpSp>
      <p:sp>
        <p:nvSpPr>
          <p:cNvPr id="158" name="Google Shape;158;p20"/>
          <p:cNvSpPr txBox="1"/>
          <p:nvPr/>
        </p:nvSpPr>
        <p:spPr>
          <a:xfrm>
            <a:off x="5527838" y="1610700"/>
            <a:ext cx="2916900" cy="10314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Light Load consists of more than half of the observations.</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Medium and Maximum load are almost evenly distributed between each other.</a:t>
            </a:r>
            <a:endParaRPr sz="1000">
              <a:latin typeface="Roboto"/>
              <a:ea typeface="Roboto"/>
              <a:cs typeface="Roboto"/>
              <a:sym typeface="Roboto"/>
            </a:endParaRPr>
          </a:p>
        </p:txBody>
      </p:sp>
      <p:pic>
        <p:nvPicPr>
          <p:cNvPr id="159" name="Google Shape;159;p20"/>
          <p:cNvPicPr preferRelativeResize="0"/>
          <p:nvPr/>
        </p:nvPicPr>
        <p:blipFill>
          <a:blip r:embed="rId3">
            <a:alphaModFix/>
          </a:blip>
          <a:stretch>
            <a:fillRect/>
          </a:stretch>
        </p:blipFill>
        <p:spPr>
          <a:xfrm>
            <a:off x="65525" y="1170925"/>
            <a:ext cx="5501624" cy="297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 - Box Plot</a:t>
            </a:r>
            <a:endParaRPr/>
          </a:p>
        </p:txBody>
      </p:sp>
      <p:grpSp>
        <p:nvGrpSpPr>
          <p:cNvPr id="165" name="Google Shape;165;p21"/>
          <p:cNvGrpSpPr/>
          <p:nvPr/>
        </p:nvGrpSpPr>
        <p:grpSpPr>
          <a:xfrm>
            <a:off x="5739336" y="1065624"/>
            <a:ext cx="2933921" cy="3677071"/>
            <a:chOff x="6212550" y="1304875"/>
            <a:chExt cx="2632500" cy="3416400"/>
          </a:xfrm>
        </p:grpSpPr>
        <p:sp>
          <p:nvSpPr>
            <p:cNvPr id="166" name="Google Shape;166;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Findings</a:t>
              </a:r>
              <a:endParaRPr>
                <a:solidFill>
                  <a:schemeClr val="lt1"/>
                </a:solidFill>
              </a:endParaRPr>
            </a:p>
          </p:txBody>
        </p:sp>
      </p:grpSp>
      <p:sp>
        <p:nvSpPr>
          <p:cNvPr id="168" name="Google Shape;168;p21"/>
          <p:cNvSpPr txBox="1"/>
          <p:nvPr/>
        </p:nvSpPr>
        <p:spPr>
          <a:xfrm>
            <a:off x="5747838" y="1639400"/>
            <a:ext cx="2916900" cy="19548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For half of the features, Light_Load is consistently observed with extreme amounts of outliers.</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Leading_Current_Reactive_Power.. Feature has </a:t>
            </a:r>
            <a:r>
              <a:rPr lang="en" sz="1000">
                <a:latin typeface="Roboto"/>
                <a:ea typeface="Roboto"/>
                <a:cs typeface="Roboto"/>
                <a:sym typeface="Roboto"/>
              </a:rPr>
              <a:t>outliers for both Light and Maximum Loads.</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CO2 data values are values between every 0.01.</a:t>
            </a:r>
            <a:endParaRPr sz="1000">
              <a:latin typeface="Roboto"/>
              <a:ea typeface="Roboto"/>
              <a:cs typeface="Roboto"/>
              <a:sym typeface="Roboto"/>
            </a:endParaRPr>
          </a:p>
        </p:txBody>
      </p:sp>
      <p:pic>
        <p:nvPicPr>
          <p:cNvPr id="169" name="Google Shape;169;p21"/>
          <p:cNvPicPr preferRelativeResize="0"/>
          <p:nvPr/>
        </p:nvPicPr>
        <p:blipFill>
          <a:blip r:embed="rId3">
            <a:alphaModFix/>
          </a:blip>
          <a:stretch>
            <a:fillRect/>
          </a:stretch>
        </p:blipFill>
        <p:spPr>
          <a:xfrm>
            <a:off x="491500" y="1170200"/>
            <a:ext cx="2059526" cy="1842725"/>
          </a:xfrm>
          <a:prstGeom prst="rect">
            <a:avLst/>
          </a:prstGeom>
          <a:noFill/>
          <a:ln>
            <a:noFill/>
          </a:ln>
        </p:spPr>
      </p:pic>
      <p:pic>
        <p:nvPicPr>
          <p:cNvPr id="170" name="Google Shape;170;p21"/>
          <p:cNvPicPr preferRelativeResize="0"/>
          <p:nvPr/>
        </p:nvPicPr>
        <p:blipFill>
          <a:blip r:embed="rId4">
            <a:alphaModFix/>
          </a:blip>
          <a:stretch>
            <a:fillRect/>
          </a:stretch>
        </p:blipFill>
        <p:spPr>
          <a:xfrm>
            <a:off x="2670600" y="1179762"/>
            <a:ext cx="2131800" cy="1957500"/>
          </a:xfrm>
          <a:prstGeom prst="rect">
            <a:avLst/>
          </a:prstGeom>
          <a:noFill/>
          <a:ln>
            <a:noFill/>
          </a:ln>
        </p:spPr>
      </p:pic>
      <p:pic>
        <p:nvPicPr>
          <p:cNvPr id="171" name="Google Shape;171;p21"/>
          <p:cNvPicPr preferRelativeResize="0"/>
          <p:nvPr/>
        </p:nvPicPr>
        <p:blipFill>
          <a:blip r:embed="rId5">
            <a:alphaModFix/>
          </a:blip>
          <a:stretch>
            <a:fillRect/>
          </a:stretch>
        </p:blipFill>
        <p:spPr>
          <a:xfrm>
            <a:off x="535275" y="3165325"/>
            <a:ext cx="1971975" cy="1842725"/>
          </a:xfrm>
          <a:prstGeom prst="rect">
            <a:avLst/>
          </a:prstGeom>
          <a:noFill/>
          <a:ln>
            <a:noFill/>
          </a:ln>
        </p:spPr>
      </p:pic>
      <p:pic>
        <p:nvPicPr>
          <p:cNvPr id="172" name="Google Shape;172;p21"/>
          <p:cNvPicPr preferRelativeResize="0"/>
          <p:nvPr/>
        </p:nvPicPr>
        <p:blipFill>
          <a:blip r:embed="rId6">
            <a:alphaModFix/>
          </a:blip>
          <a:stretch>
            <a:fillRect/>
          </a:stretch>
        </p:blipFill>
        <p:spPr>
          <a:xfrm>
            <a:off x="2582906" y="3299237"/>
            <a:ext cx="2528889" cy="16918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