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E81D-A419-40CB-8725-FA59B67B270E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82CD9EA-AF68-4F20-B07F-74AA28A03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21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E81D-A419-40CB-8725-FA59B67B270E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2CD9EA-AF68-4F20-B07F-74AA28A03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85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E81D-A419-40CB-8725-FA59B67B270E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2CD9EA-AF68-4F20-B07F-74AA28A032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743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E81D-A419-40CB-8725-FA59B67B270E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2CD9EA-AF68-4F20-B07F-74AA28A03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590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E81D-A419-40CB-8725-FA59B67B270E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2CD9EA-AF68-4F20-B07F-74AA28A032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5096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E81D-A419-40CB-8725-FA59B67B270E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2CD9EA-AF68-4F20-B07F-74AA28A03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715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E81D-A419-40CB-8725-FA59B67B270E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D9EA-AF68-4F20-B07F-74AA28A03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424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E81D-A419-40CB-8725-FA59B67B270E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D9EA-AF68-4F20-B07F-74AA28A03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8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E81D-A419-40CB-8725-FA59B67B270E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D9EA-AF68-4F20-B07F-74AA28A03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84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E81D-A419-40CB-8725-FA59B67B270E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2CD9EA-AF68-4F20-B07F-74AA28A03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4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E81D-A419-40CB-8725-FA59B67B270E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2CD9EA-AF68-4F20-B07F-74AA28A03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30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E81D-A419-40CB-8725-FA59B67B270E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2CD9EA-AF68-4F20-B07F-74AA28A03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4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E81D-A419-40CB-8725-FA59B67B270E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D9EA-AF68-4F20-B07F-74AA28A03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39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E81D-A419-40CB-8725-FA59B67B270E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D9EA-AF68-4F20-B07F-74AA28A03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41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E81D-A419-40CB-8725-FA59B67B270E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D9EA-AF68-4F20-B07F-74AA28A03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85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E81D-A419-40CB-8725-FA59B67B270E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2CD9EA-AF68-4F20-B07F-74AA28A03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97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E81D-A419-40CB-8725-FA59B67B270E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82CD9EA-AF68-4F20-B07F-74AA28A03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8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lr/grammars-v4/blob/master/cpp/CPP14.g4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u011431896/article/details/79818773" TargetMode="External"/><Relationship Id="rId2" Type="http://schemas.openxmlformats.org/officeDocument/2006/relationships/hyperlink" Target="https://blog.csdn.net/u011431896/article/details/7981305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sdn.net/u011431896/article/details/80036481" TargetMode="External"/><Relationship Id="rId4" Type="http://schemas.openxmlformats.org/officeDocument/2006/relationships/hyperlink" Target="https://blog.csdn.net/u011431896/article/details/79921057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urse163.org/learn/HIT-1002123007?tid=1205983229#/learn/content?type=detail&amp;id=121038339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词法、语法和语义分析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——16</a:t>
            </a:r>
            <a:r>
              <a:rPr lang="zh-CN" altLang="en-US" dirty="0" smtClean="0"/>
              <a:t>级</a:t>
            </a:r>
            <a:r>
              <a:rPr lang="en-US" altLang="zh-CN" dirty="0" smtClean="0"/>
              <a:t>ACM</a:t>
            </a:r>
            <a:r>
              <a:rPr lang="zh-CN" altLang="en-US" dirty="0" smtClean="0"/>
              <a:t>班刘天怡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98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上下文无关文法（</a:t>
            </a:r>
            <a:r>
              <a:rPr lang="en-US" altLang="zh-CN" dirty="0" smtClean="0"/>
              <a:t>context-free grammar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770909" y="2253673"/>
            <a:ext cx="7666182" cy="29556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</a:rPr>
              <a:t>						CFG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445163" y="2729345"/>
            <a:ext cx="5052291" cy="20042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</a:rPr>
              <a:t>				LR(1)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953163" y="2951017"/>
            <a:ext cx="2964873" cy="15609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</a:rPr>
              <a:t>		LL(1)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304146" y="3329708"/>
            <a:ext cx="1311563" cy="80356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</a:rPr>
              <a:t>RG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70909" y="5588000"/>
            <a:ext cx="8169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只能</a:t>
            </a:r>
            <a:r>
              <a:rPr lang="zh-CN" altLang="en-US" sz="2800" dirty="0" smtClean="0"/>
              <a:t>生成形如 </a:t>
            </a:r>
            <a:r>
              <a:rPr lang="en-US" altLang="zh-CN" sz="2800" dirty="0" smtClean="0"/>
              <a:t>A -&gt; α </a:t>
            </a:r>
            <a:r>
              <a:rPr lang="zh-CN" altLang="en-US" sz="2800" dirty="0" smtClean="0"/>
              <a:t>或 </a:t>
            </a:r>
            <a:r>
              <a:rPr lang="en-US" altLang="zh-CN" sz="2800" dirty="0" smtClean="0"/>
              <a:t>A -&gt; αB</a:t>
            </a:r>
            <a:r>
              <a:rPr lang="zh-CN" altLang="en-US" sz="2800" dirty="0" smtClean="0"/>
              <a:t>的形式，不能计数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9053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上下文无关文法（</a:t>
            </a:r>
            <a:r>
              <a:rPr lang="en-US" altLang="zh-CN" dirty="0" smtClean="0"/>
              <a:t>context-free grammar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770909" y="2253673"/>
            <a:ext cx="7666182" cy="29556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</a:rPr>
              <a:t>						CFG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445163" y="2729345"/>
            <a:ext cx="5052291" cy="20042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</a:rPr>
              <a:t>				LR(1)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953163" y="2951017"/>
            <a:ext cx="2964873" cy="15609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</a:rPr>
              <a:t>		LL(1)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304146" y="3329708"/>
            <a:ext cx="1311563" cy="80356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</a:rPr>
              <a:t>RG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70909" y="5588000"/>
            <a:ext cx="6349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一般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CFG</a:t>
            </a:r>
            <a:r>
              <a:rPr lang="zh-CN" altLang="en-US" sz="2800" dirty="0" smtClean="0"/>
              <a:t>需要更多时间进行语法分析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94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上下文无关文法（</a:t>
            </a:r>
            <a:r>
              <a:rPr lang="en-US" altLang="zh-CN" dirty="0" smtClean="0"/>
              <a:t>context-free grammar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770909" y="2253673"/>
            <a:ext cx="7666182" cy="29556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</a:rPr>
              <a:t>						CFG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445163" y="2729345"/>
            <a:ext cx="5052291" cy="20042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</a:rPr>
              <a:t>				LR(1)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953163" y="2951017"/>
            <a:ext cx="2964873" cy="156094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</a:rPr>
              <a:t>		LL(1)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304146" y="3329708"/>
            <a:ext cx="1311563" cy="80356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</a:rPr>
              <a:t>RG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62542" y="5684981"/>
            <a:ext cx="10429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LR(1)</a:t>
            </a:r>
            <a:r>
              <a:rPr lang="zh-CN" altLang="en-US" sz="2800" dirty="0" smtClean="0"/>
              <a:t>包含无歧义</a:t>
            </a:r>
            <a:r>
              <a:rPr lang="en-US" altLang="zh-CN" sz="2800" dirty="0" smtClean="0"/>
              <a:t>CFG</a:t>
            </a:r>
            <a:r>
              <a:rPr lang="zh-CN" altLang="en-US" sz="2800" dirty="0" smtClean="0"/>
              <a:t>很大子集，可以表示几乎所有程序设计语言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644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上下文无关文法（</a:t>
            </a:r>
            <a:r>
              <a:rPr lang="en-US" altLang="zh-CN" dirty="0" smtClean="0"/>
              <a:t>context-free grammar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770909" y="2253673"/>
            <a:ext cx="7666182" cy="295563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</a:rPr>
              <a:t>						CFG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445163" y="2729345"/>
            <a:ext cx="5052291" cy="200429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</a:rPr>
              <a:t>				LR(1)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953163" y="2951017"/>
            <a:ext cx="2964873" cy="156094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</a:rPr>
              <a:t>		LL(1)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304146" y="3329708"/>
            <a:ext cx="1311563" cy="80356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</a:rPr>
              <a:t>RG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64632" y="5684981"/>
            <a:ext cx="9368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LL(1)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LR(1)</a:t>
            </a:r>
            <a:r>
              <a:rPr lang="zh-CN" altLang="en-US" sz="2800" dirty="0" smtClean="0"/>
              <a:t>的重要子集，程序设计语言通常可以用它表示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4470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上下文无关文法（</a:t>
            </a:r>
            <a:r>
              <a:rPr lang="en-US" altLang="zh-CN" dirty="0"/>
              <a:t>context-free grammar</a:t>
            </a:r>
            <a:r>
              <a:rPr lang="zh-CN" altLang="en-US" dirty="0"/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78546" y="1560945"/>
            <a:ext cx="858119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怎样组织</a:t>
            </a:r>
            <a:r>
              <a:rPr lang="en-US" altLang="zh-CN" sz="3200" dirty="0" smtClean="0"/>
              <a:t>CFG</a:t>
            </a:r>
            <a:r>
              <a:rPr lang="zh-CN" altLang="en-US" sz="3200" dirty="0" smtClean="0"/>
              <a:t>的结构</a:t>
            </a:r>
            <a:r>
              <a:rPr lang="en-US" altLang="zh-CN" sz="3200" dirty="0" smtClean="0"/>
              <a:t>?</a:t>
            </a:r>
          </a:p>
          <a:p>
            <a:endParaRPr lang="en-US" altLang="zh-CN" sz="3200" dirty="0"/>
          </a:p>
          <a:p>
            <a:r>
              <a:rPr lang="en-US" altLang="zh-CN" sz="3200" dirty="0" smtClean="0"/>
              <a:t>	- </a:t>
            </a:r>
            <a:r>
              <a:rPr lang="zh-CN" altLang="en-US" sz="3200" dirty="0" smtClean="0"/>
              <a:t>参考</a:t>
            </a:r>
            <a:r>
              <a:rPr lang="en-US" altLang="zh-CN" sz="3200" dirty="0" smtClean="0"/>
              <a:t>《</a:t>
            </a:r>
            <a:r>
              <a:rPr lang="en-US" altLang="zh-CN" sz="3200" dirty="0"/>
              <a:t>C</a:t>
            </a:r>
            <a:r>
              <a:rPr lang="en-US" altLang="zh-CN" sz="3200" dirty="0" smtClean="0"/>
              <a:t>++ </a:t>
            </a:r>
            <a:r>
              <a:rPr lang="en-US" altLang="zh-CN" sz="3200" dirty="0" err="1" smtClean="0"/>
              <a:t>Primer》or</a:t>
            </a:r>
            <a:r>
              <a:rPr lang="en-US" altLang="zh-CN" sz="3200" dirty="0" smtClean="0"/>
              <a:t>/and </a:t>
            </a:r>
            <a:r>
              <a:rPr lang="zh-CN" altLang="en-US" sz="3200" dirty="0" smtClean="0"/>
              <a:t>官方文件</a:t>
            </a:r>
            <a:endParaRPr lang="en-US" altLang="zh-CN" sz="3200" dirty="0" smtClean="0"/>
          </a:p>
          <a:p>
            <a:r>
              <a:rPr lang="en-US" altLang="zh-CN" sz="3200" dirty="0"/>
              <a:t>	</a:t>
            </a:r>
            <a:r>
              <a:rPr lang="en-US" altLang="zh-CN" dirty="0">
                <a:hlinkClick r:id="rId2"/>
              </a:rPr>
              <a:t>https://github.com/antlr/grammars-v4/blob/master/cpp/CPP14.g4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要注意的问题：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/>
              <a:t>	- </a:t>
            </a:r>
            <a:r>
              <a:rPr lang="zh-CN" altLang="en-US" sz="3200" dirty="0" smtClean="0"/>
              <a:t>二义性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	- </a:t>
            </a:r>
            <a:r>
              <a:rPr lang="zh-CN" altLang="en-US" sz="3200" dirty="0" smtClean="0"/>
              <a:t>优先级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8340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二义性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99345" y="1711037"/>
            <a:ext cx="1013931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/>
              <a:t>Statement</a:t>
            </a:r>
            <a:r>
              <a:rPr lang="en-US" altLang="zh-CN" sz="3200" dirty="0" smtClean="0"/>
              <a:t> -&gt; if </a:t>
            </a:r>
            <a:r>
              <a:rPr lang="en-US" altLang="zh-CN" sz="3200" b="1" dirty="0" smtClean="0"/>
              <a:t>Expr</a:t>
            </a:r>
            <a:r>
              <a:rPr lang="en-US" altLang="zh-CN" sz="3200" dirty="0" smtClean="0"/>
              <a:t> then </a:t>
            </a:r>
            <a:r>
              <a:rPr lang="en-US" altLang="zh-CN" sz="3200" b="1" dirty="0" smtClean="0"/>
              <a:t>Statement</a:t>
            </a:r>
            <a:r>
              <a:rPr lang="en-US" altLang="zh-CN" sz="3200" dirty="0" smtClean="0"/>
              <a:t> else </a:t>
            </a:r>
            <a:r>
              <a:rPr lang="en-US" altLang="zh-CN" sz="3200" b="1" dirty="0" smtClean="0"/>
              <a:t>Statement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	 </a:t>
            </a:r>
            <a:r>
              <a:rPr lang="en-US" altLang="zh-CN" sz="3200" dirty="0" smtClean="0"/>
              <a:t>   	   | if </a:t>
            </a:r>
            <a:r>
              <a:rPr lang="en-US" altLang="zh-CN" sz="3200" b="1" dirty="0" smtClean="0"/>
              <a:t>Expr</a:t>
            </a:r>
            <a:r>
              <a:rPr lang="en-US" altLang="zh-CN" sz="3200" dirty="0" smtClean="0"/>
              <a:t> then </a:t>
            </a:r>
            <a:r>
              <a:rPr lang="en-US" altLang="zh-CN" sz="3200" b="1" dirty="0" smtClean="0"/>
              <a:t>Statement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	 </a:t>
            </a:r>
            <a:r>
              <a:rPr lang="en-US" altLang="zh-CN" sz="3200" dirty="0" smtClean="0"/>
              <a:t>   	   | </a:t>
            </a:r>
            <a:r>
              <a:rPr lang="en-US" altLang="zh-CN" sz="3200" b="1" dirty="0" smtClean="0"/>
              <a:t>Assignment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	 </a:t>
            </a:r>
            <a:r>
              <a:rPr lang="en-US" altLang="zh-CN" sz="3200" dirty="0" smtClean="0"/>
              <a:t>    	   | …other statements …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299345" y="5321732"/>
            <a:ext cx="9934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If </a:t>
            </a:r>
            <a:r>
              <a:rPr lang="en-US" altLang="zh-CN" sz="2800" b="1" dirty="0" smtClean="0"/>
              <a:t>Expr1</a:t>
            </a:r>
            <a:r>
              <a:rPr lang="en-US" altLang="zh-CN" sz="2800" dirty="0" smtClean="0"/>
              <a:t> then if </a:t>
            </a:r>
            <a:r>
              <a:rPr lang="en-US" altLang="zh-CN" sz="2800" b="1" dirty="0" smtClean="0"/>
              <a:t>Expr2</a:t>
            </a:r>
            <a:r>
              <a:rPr lang="en-US" altLang="zh-CN" sz="2800" dirty="0" smtClean="0"/>
              <a:t> then </a:t>
            </a:r>
            <a:r>
              <a:rPr lang="en-US" altLang="zh-CN" sz="2800" b="1" dirty="0" smtClean="0"/>
              <a:t>Assignment1</a:t>
            </a:r>
            <a:r>
              <a:rPr lang="en-US" altLang="zh-CN" sz="2800" dirty="0" smtClean="0"/>
              <a:t> else </a:t>
            </a:r>
            <a:r>
              <a:rPr lang="en-US" altLang="zh-CN" sz="2800" b="1" dirty="0" smtClean="0"/>
              <a:t>Assignment2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936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22392" b="41066"/>
          <a:stretch/>
        </p:blipFill>
        <p:spPr>
          <a:xfrm>
            <a:off x="2592924" y="1674280"/>
            <a:ext cx="7463171" cy="271299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32437" y="4525818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smtClean="0"/>
              <a:t>《C++ Primer》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9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优先级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669309" y="1905000"/>
            <a:ext cx="7555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注意在</a:t>
            </a:r>
            <a:r>
              <a:rPr lang="en-US" altLang="zh-CN" sz="2800" dirty="0" smtClean="0"/>
              <a:t>ANTLR4</a:t>
            </a:r>
            <a:r>
              <a:rPr lang="zh-CN" altLang="en-US" sz="2800" dirty="0" smtClean="0"/>
              <a:t>中，写在前面的规则优先匹配。</a:t>
            </a:r>
            <a:endParaRPr lang="en-US" altLang="zh-CN" sz="28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3694544" y="2900218"/>
            <a:ext cx="52093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expr:   expr op=('*'|'/') expr   # </a:t>
            </a:r>
            <a:r>
              <a:rPr lang="en-US" altLang="zh-CN" dirty="0" err="1" smtClean="0"/>
              <a:t>mulDiv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|   expr op=('+'|'-') expr     # </a:t>
            </a:r>
            <a:r>
              <a:rPr lang="en-US" altLang="zh-CN" dirty="0" err="1" smtClean="0"/>
              <a:t>addSub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|   NUMBER                          # literal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|   ID                                     # id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|   '(' expr ')'                         # </a:t>
            </a:r>
            <a:r>
              <a:rPr lang="en-US" altLang="zh-CN" dirty="0" err="1" smtClean="0"/>
              <a:t>paren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76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语义分析（</a:t>
            </a:r>
            <a:r>
              <a:rPr lang="en-US" altLang="zh-CN" dirty="0" smtClean="0"/>
              <a:t>semantic analysis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445" y="2643910"/>
            <a:ext cx="3506011" cy="32985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101" y="2643910"/>
            <a:ext cx="3616132" cy="2740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37164" y="6123710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arse tree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208993" y="612371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43445" y="1689679"/>
            <a:ext cx="5777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parse tree </a:t>
            </a:r>
            <a:r>
              <a:rPr lang="zh-CN" altLang="en-US" sz="3200" dirty="0" smtClean="0"/>
              <a:t>和 </a:t>
            </a:r>
            <a:r>
              <a:rPr lang="en-US" altLang="zh-CN" sz="3200" dirty="0" smtClean="0"/>
              <a:t>AST tree </a:t>
            </a:r>
            <a:r>
              <a:rPr lang="zh-CN" altLang="en-US" sz="3200" dirty="0" smtClean="0"/>
              <a:t>的区别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4879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主要任务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07855" y="2096655"/>
            <a:ext cx="406393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收集标识符的属性信息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语义检查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0801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词法分析（</a:t>
            </a:r>
            <a:r>
              <a:rPr lang="en-US" altLang="zh-CN" dirty="0" smtClean="0"/>
              <a:t>lexical analysis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872179" y="3140364"/>
            <a:ext cx="2900219" cy="16625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词法分析器</a:t>
            </a:r>
            <a:endParaRPr lang="zh-CN" altLang="en-US" sz="3600" dirty="0"/>
          </a:p>
        </p:txBody>
      </p:sp>
      <p:sp>
        <p:nvSpPr>
          <p:cNvPr id="6" name="右箭头 5"/>
          <p:cNvSpPr/>
          <p:nvPr/>
        </p:nvSpPr>
        <p:spPr>
          <a:xfrm>
            <a:off x="3569852" y="3634509"/>
            <a:ext cx="1002148" cy="452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7975601" y="3634509"/>
            <a:ext cx="992908" cy="452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47791" y="344076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/>
              <a:t>字符流</a:t>
            </a:r>
            <a:endParaRPr lang="zh-CN" altLang="en-US" sz="3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171712" y="353763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/>
              <a:t>单词流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4588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符号表：存储标识符的属性信息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3998" y="1616365"/>
            <a:ext cx="106025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种属：简单</a:t>
            </a:r>
            <a:r>
              <a:rPr lang="zh-CN" altLang="en-US" sz="3200" smtClean="0"/>
              <a:t>变量</a:t>
            </a:r>
            <a:r>
              <a:rPr lang="zh-CN" altLang="en-US" sz="3200" smtClean="0"/>
              <a:t>、</a:t>
            </a:r>
            <a:r>
              <a:rPr lang="zh-CN" altLang="en-US" sz="3200"/>
              <a:t>复合</a:t>
            </a:r>
            <a:r>
              <a:rPr lang="zh-CN" altLang="en-US" sz="3200" smtClean="0"/>
              <a:t>变量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class</a:t>
            </a:r>
            <a:r>
              <a:rPr lang="zh-CN" altLang="en-US" sz="3200" dirty="0" smtClean="0"/>
              <a:t>、数组等）、函数等</a:t>
            </a:r>
            <a:endParaRPr lang="en-US" altLang="zh-CN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类型</a:t>
            </a:r>
            <a:r>
              <a:rPr lang="zh-CN" altLang="en-US" sz="3200" dirty="0" smtClean="0">
                <a:sym typeface="Wingdings" panose="05000000000000000000" pitchFamily="2" charset="2"/>
              </a:rPr>
              <a:t>：整型、字符型、</a:t>
            </a:r>
            <a:r>
              <a:rPr lang="zh-CN" altLang="en-US" sz="3200" dirty="0">
                <a:sym typeface="Wingdings" panose="05000000000000000000" pitchFamily="2" charset="2"/>
              </a:rPr>
              <a:t>布尔</a:t>
            </a:r>
            <a:r>
              <a:rPr lang="zh-CN" altLang="en-US" sz="3200" dirty="0" smtClean="0">
                <a:sym typeface="Wingdings" panose="05000000000000000000" pitchFamily="2" charset="2"/>
              </a:rPr>
              <a:t>型等</a:t>
            </a:r>
            <a:endParaRPr lang="en-US" altLang="zh-CN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存储位置和长度</a:t>
            </a:r>
            <a:endParaRPr lang="en-US" altLang="zh-CN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值</a:t>
            </a:r>
            <a:endParaRPr lang="en-US" altLang="zh-CN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作用域</a:t>
            </a:r>
            <a:endParaRPr lang="en-US" altLang="zh-CN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函数参数和返回值信息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384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作用域树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9" r="25657" b="41221"/>
          <a:stretch/>
        </p:blipFill>
        <p:spPr>
          <a:xfrm>
            <a:off x="6262254" y="1484937"/>
            <a:ext cx="5338619" cy="40310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14" y="1484937"/>
            <a:ext cx="3977215" cy="463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常见错误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644073"/>
            <a:ext cx="8915400" cy="3777622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缺少</a:t>
            </a:r>
            <a:r>
              <a:rPr lang="en-US" altLang="zh-CN" sz="2400" dirty="0"/>
              <a:t>main</a:t>
            </a:r>
          </a:p>
          <a:p>
            <a:r>
              <a:rPr lang="zh-CN" altLang="en-US" sz="2400" dirty="0"/>
              <a:t>重定义</a:t>
            </a:r>
          </a:p>
          <a:p>
            <a:r>
              <a:rPr lang="zh-CN" altLang="en-US" sz="2400" dirty="0"/>
              <a:t>类里面构造函数和类名不符</a:t>
            </a:r>
          </a:p>
          <a:p>
            <a:r>
              <a:rPr lang="zh-CN" altLang="en-US" sz="2400" dirty="0"/>
              <a:t>函数返回值和定义不符</a:t>
            </a:r>
            <a:br>
              <a:rPr lang="zh-CN" altLang="en-US" sz="2400" dirty="0"/>
            </a:br>
            <a:endParaRPr lang="zh-CN" altLang="en-US" sz="2400" dirty="0"/>
          </a:p>
          <a:p>
            <a:r>
              <a:rPr lang="zh-CN" altLang="en-US" sz="2400" dirty="0"/>
              <a:t>函数、类没有定义或者调用格式不匹配，变量使用前没有定义</a:t>
            </a:r>
          </a:p>
          <a:p>
            <a:r>
              <a:rPr lang="zh-CN" altLang="en-US" sz="2400" dirty="0"/>
              <a:t>各种表达式类型问题、赋值和自增自减语句的左值判断</a:t>
            </a:r>
          </a:p>
          <a:p>
            <a:r>
              <a:rPr lang="en-US" altLang="zh-CN" sz="2400" dirty="0"/>
              <a:t>break</a:t>
            </a:r>
            <a:r>
              <a:rPr lang="zh-CN" altLang="en-US" sz="2400" dirty="0"/>
              <a:t>、</a:t>
            </a:r>
            <a:r>
              <a:rPr lang="en-US" altLang="zh-CN" sz="2400" dirty="0"/>
              <a:t>continue</a:t>
            </a:r>
            <a:r>
              <a:rPr lang="zh-CN" altLang="en-US" sz="2400" dirty="0"/>
              <a:t>没有在循环里面</a:t>
            </a:r>
          </a:p>
          <a:p>
            <a:r>
              <a:rPr lang="zh-CN" altLang="en-US" sz="2400" dirty="0"/>
              <a:t>条件语句、循环语句中判断表达式返回值不是</a:t>
            </a:r>
            <a:r>
              <a:rPr lang="en-US" altLang="zh-CN" sz="2400" dirty="0" smtClean="0"/>
              <a:t>bool</a:t>
            </a:r>
          </a:p>
          <a:p>
            <a:r>
              <a:rPr lang="en-US" altLang="zh-CN" sz="2400" dirty="0" smtClean="0"/>
              <a:t>……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751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开发过程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心路历程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1083" y="1607128"/>
            <a:ext cx="10055370" cy="37776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环境</a:t>
            </a:r>
            <a:r>
              <a:rPr lang="zh-CN" altLang="en-US" sz="2000" dirty="0"/>
              <a:t>准备：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>
                <a:hlinkClick r:id="rId2"/>
              </a:rPr>
              <a:t>https://blog.csdn.net/u011431896/article/details/79813059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antlr4</a:t>
            </a:r>
            <a:r>
              <a:rPr lang="zh-CN" altLang="en-US" sz="2000" dirty="0"/>
              <a:t>的编写及</a:t>
            </a:r>
            <a:r>
              <a:rPr lang="en-US" altLang="zh-CN" sz="2000" dirty="0"/>
              <a:t>parse tree</a:t>
            </a:r>
            <a:r>
              <a:rPr lang="zh-CN" altLang="en-US" sz="2000" dirty="0"/>
              <a:t>的生成：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>
                <a:hlinkClick r:id="rId3"/>
              </a:rPr>
              <a:t>https://blog.csdn.net/u011431896/article/details/79818773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构建</a:t>
            </a:r>
            <a:r>
              <a:rPr lang="en-US" altLang="zh-CN" sz="2000" dirty="0"/>
              <a:t>AST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>
                <a:hlinkClick r:id="rId4"/>
              </a:rPr>
              <a:t>https://blog.csdn.net/u011431896/article/details/79921057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语义分析：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>
                <a:hlinkClick r:id="rId5"/>
              </a:rPr>
              <a:t>https://blog.csdn.net/u011431896/article/details/80036481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379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5346" y="2687782"/>
            <a:ext cx="28135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 smtClean="0"/>
              <a:t>谢    谢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9140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词法单元（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104" y="1796382"/>
            <a:ext cx="9927423" cy="4148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67138" y="6542749"/>
            <a:ext cx="7685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表格来自：</a:t>
            </a:r>
            <a:r>
              <a:rPr lang="en-US" altLang="zh-CN" sz="1000" dirty="0" smtClean="0">
                <a:hlinkClick r:id="rId3"/>
              </a:rPr>
              <a:t>https://www.icourse163.org/learn/HIT-1002123007?tid=1205983229#/learn/content?type=detail&amp;id=1210383398</a:t>
            </a:r>
            <a:endParaRPr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val="11313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正则表达式（</a:t>
            </a:r>
            <a:r>
              <a:rPr lang="en-US" altLang="zh-CN" dirty="0" smtClean="0"/>
              <a:t>regular expression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92582" y="2225964"/>
            <a:ext cx="57070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选择（</a:t>
            </a:r>
            <a:r>
              <a:rPr lang="en-US" altLang="zh-CN" sz="3600" dirty="0" smtClean="0"/>
              <a:t>alternation</a:t>
            </a:r>
            <a:r>
              <a:rPr lang="zh-CN" altLang="en-US" sz="3600" dirty="0" smtClean="0"/>
              <a:t>）</a:t>
            </a:r>
            <a:endParaRPr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连接（</a:t>
            </a:r>
            <a:r>
              <a:rPr lang="en-US" altLang="zh-CN" sz="3600" dirty="0" smtClean="0"/>
              <a:t>concatenation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闭包（</a:t>
            </a:r>
            <a:r>
              <a:rPr lang="en-US" altLang="zh-CN" sz="3600" dirty="0" smtClean="0"/>
              <a:t>closure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401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正则表达式（</a:t>
            </a:r>
            <a:r>
              <a:rPr lang="en-US" altLang="zh-CN" dirty="0" smtClean="0"/>
              <a:t>regular expression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72508" y="2382983"/>
            <a:ext cx="62568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合法</a:t>
            </a:r>
            <a:r>
              <a:rPr lang="zh-CN" altLang="en-US" sz="3600" dirty="0" smtClean="0"/>
              <a:t>的标识符（</a:t>
            </a:r>
            <a:r>
              <a:rPr lang="en-US" altLang="zh-CN" sz="3600" dirty="0" smtClean="0"/>
              <a:t>identifier</a:t>
            </a:r>
            <a:r>
              <a:rPr lang="zh-CN" altLang="en-US" sz="3600" dirty="0" smtClean="0"/>
              <a:t>）：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[a-</a:t>
            </a:r>
            <a:r>
              <a:rPr lang="en-US" altLang="zh-CN" sz="3600" dirty="0" err="1" smtClean="0"/>
              <a:t>zA</a:t>
            </a:r>
            <a:r>
              <a:rPr lang="en-US" altLang="zh-CN" sz="3600" dirty="0" smtClean="0"/>
              <a:t>-Z] ([a-</a:t>
            </a:r>
            <a:r>
              <a:rPr lang="en-US" altLang="zh-CN" sz="3600" dirty="0" err="1" smtClean="0"/>
              <a:t>zA</a:t>
            </a:r>
            <a:r>
              <a:rPr lang="en-US" altLang="zh-CN" sz="3600" dirty="0" smtClean="0"/>
              <a:t>-Z_] | [0-9])*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5955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有限状态自动机（</a:t>
            </a:r>
            <a:r>
              <a:rPr lang="en-US" altLang="zh-CN" dirty="0" smtClean="0"/>
              <a:t>finite automation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67" y="2477655"/>
            <a:ext cx="3573931" cy="265585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92923" y="2225964"/>
            <a:ext cx="28103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状态集合 </a:t>
            </a:r>
            <a:r>
              <a:rPr lang="en-US" altLang="zh-CN" sz="2800" dirty="0" smtClean="0"/>
              <a:t>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字符集 </a:t>
            </a:r>
            <a:r>
              <a:rPr lang="en-US" altLang="zh-CN" sz="2800" dirty="0" smtClean="0"/>
              <a:t>Σ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转移函数 </a:t>
            </a:r>
            <a:r>
              <a:rPr lang="en-US" altLang="zh-CN" sz="2800" dirty="0" smtClean="0"/>
              <a:t>δ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初始状态 </a:t>
            </a:r>
            <a:r>
              <a:rPr lang="en-US" altLang="zh-CN" sz="2800" dirty="0" smtClean="0"/>
              <a:t>s0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终止状态 </a:t>
            </a:r>
            <a:r>
              <a:rPr lang="en-US" altLang="zh-CN" sz="2800" dirty="0" smtClean="0"/>
              <a:t>SA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9165509" y="6382328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图片出处：</a:t>
            </a:r>
            <a:r>
              <a:rPr lang="en-US" altLang="zh-CN" sz="1400" dirty="0" smtClean="0"/>
              <a:t>《</a:t>
            </a:r>
            <a:r>
              <a:rPr lang="zh-CN" altLang="en-US" sz="1400" dirty="0" smtClean="0"/>
              <a:t>编译器设计</a:t>
            </a:r>
            <a:r>
              <a:rPr lang="en-US" altLang="zh-CN" sz="1400" dirty="0" smtClean="0"/>
              <a:t>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231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有限状态自动机（</a:t>
            </a:r>
            <a:r>
              <a:rPr lang="en-US" altLang="zh-CN" dirty="0" smtClean="0"/>
              <a:t>finite automation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92923" y="2225964"/>
            <a:ext cx="5701332" cy="65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FA</a:t>
            </a:r>
            <a:r>
              <a:rPr lang="zh-CN" altLang="en-US" sz="2800" dirty="0" smtClean="0"/>
              <a:t>接收的所有语言，叫做正则语言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2592923" y="3805583"/>
            <a:ext cx="31390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怎样构建</a:t>
            </a:r>
            <a:r>
              <a:rPr lang="en-US" altLang="zh-CN" sz="2800" dirty="0" smtClean="0"/>
              <a:t>FA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怎样构建高效的</a:t>
            </a:r>
            <a:r>
              <a:rPr lang="en-US" altLang="zh-CN" sz="2800" dirty="0" smtClean="0"/>
              <a:t>FA</a:t>
            </a:r>
          </a:p>
        </p:txBody>
      </p:sp>
      <p:sp>
        <p:nvSpPr>
          <p:cNvPr id="6" name="右大括号 5"/>
          <p:cNvSpPr/>
          <p:nvPr/>
        </p:nvSpPr>
        <p:spPr>
          <a:xfrm>
            <a:off x="5731924" y="3957853"/>
            <a:ext cx="443345" cy="108045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10038" y="4236469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ANTLR 4</a:t>
            </a:r>
            <a:r>
              <a:rPr lang="zh-CN" altLang="en-US" sz="2800" dirty="0" smtClean="0"/>
              <a:t>的工作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325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语法分析器（</a:t>
            </a:r>
            <a:r>
              <a:rPr lang="en-US" altLang="zh-CN" dirty="0" smtClean="0"/>
              <a:t>syntax analysis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670453" y="1638503"/>
            <a:ext cx="5519460" cy="1472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推导</a:t>
            </a:r>
            <a:r>
              <a:rPr lang="zh-CN" altLang="en-US" sz="3200" dirty="0" smtClean="0"/>
              <a:t>程序的语法结构，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判断单词流是否符合语法模型</a:t>
            </a:r>
            <a:endParaRPr lang="zh-CN" altLang="en-US" sz="3200" dirty="0"/>
          </a:p>
        </p:txBody>
      </p:sp>
      <p:sp>
        <p:nvSpPr>
          <p:cNvPr id="4" name="圆角矩形 3"/>
          <p:cNvSpPr/>
          <p:nvPr/>
        </p:nvSpPr>
        <p:spPr>
          <a:xfrm>
            <a:off x="4401125" y="3822130"/>
            <a:ext cx="2900219" cy="16625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语法分析器</a:t>
            </a:r>
            <a:endParaRPr lang="zh-CN" altLang="en-US" sz="3600" dirty="0"/>
          </a:p>
        </p:txBody>
      </p:sp>
      <p:sp>
        <p:nvSpPr>
          <p:cNvPr id="5" name="右箭头 4"/>
          <p:cNvSpPr/>
          <p:nvPr/>
        </p:nvSpPr>
        <p:spPr>
          <a:xfrm>
            <a:off x="3098798" y="4316275"/>
            <a:ext cx="1002148" cy="452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7504547" y="4316275"/>
            <a:ext cx="992908" cy="452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76736" y="412252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/>
              <a:t>单词流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756073" y="421940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/>
              <a:t>语法分析树</a:t>
            </a:r>
          </a:p>
        </p:txBody>
      </p:sp>
    </p:spTree>
    <p:extLst>
      <p:ext uri="{BB962C8B-B14F-4D97-AF65-F5344CB8AC3E}">
        <p14:creationId xmlns:p14="http://schemas.microsoft.com/office/powerpoint/2010/main" val="26708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上下文无关文法（</a:t>
            </a:r>
            <a:r>
              <a:rPr lang="en-US" altLang="zh-CN" dirty="0" smtClean="0"/>
              <a:t>context-free grammar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770909" y="2253673"/>
            <a:ext cx="7666182" cy="2955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						CFG</a:t>
            </a:r>
            <a:endParaRPr lang="zh-CN" altLang="en-US" sz="3200" dirty="0"/>
          </a:p>
        </p:txBody>
      </p:sp>
      <p:sp>
        <p:nvSpPr>
          <p:cNvPr id="5" name="圆角矩形 4"/>
          <p:cNvSpPr/>
          <p:nvPr/>
        </p:nvSpPr>
        <p:spPr>
          <a:xfrm>
            <a:off x="3445163" y="2729345"/>
            <a:ext cx="5052291" cy="20042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				LR(1)</a:t>
            </a:r>
            <a:endParaRPr lang="zh-CN" altLang="en-US" sz="3200" dirty="0"/>
          </a:p>
        </p:txBody>
      </p:sp>
      <p:sp>
        <p:nvSpPr>
          <p:cNvPr id="6" name="圆角矩形 5"/>
          <p:cNvSpPr/>
          <p:nvPr/>
        </p:nvSpPr>
        <p:spPr>
          <a:xfrm>
            <a:off x="3953163" y="2951017"/>
            <a:ext cx="2964873" cy="15609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		LL(1)</a:t>
            </a:r>
            <a:endParaRPr lang="zh-CN" altLang="en-US" sz="3200" dirty="0"/>
          </a:p>
        </p:txBody>
      </p:sp>
      <p:sp>
        <p:nvSpPr>
          <p:cNvPr id="7" name="圆角矩形 6"/>
          <p:cNvSpPr/>
          <p:nvPr/>
        </p:nvSpPr>
        <p:spPr>
          <a:xfrm>
            <a:off x="4304146" y="3329708"/>
            <a:ext cx="1311563" cy="8035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RG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8895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216</TotalTime>
  <Words>444</Words>
  <Application>Microsoft Office PowerPoint</Application>
  <PresentationFormat>宽屏</PresentationFormat>
  <Paragraphs>129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幼圆</vt:lpstr>
      <vt:lpstr>Arial</vt:lpstr>
      <vt:lpstr>Century Gothic</vt:lpstr>
      <vt:lpstr>Wingdings</vt:lpstr>
      <vt:lpstr>Wingdings 3</vt:lpstr>
      <vt:lpstr>丝状</vt:lpstr>
      <vt:lpstr>词法、语法和语义分析</vt:lpstr>
      <vt:lpstr>词法分析（lexical analysis）</vt:lpstr>
      <vt:lpstr>PowerPoint 演示文稿</vt:lpstr>
      <vt:lpstr>正则表达式（regular expression）</vt:lpstr>
      <vt:lpstr>正则表达式（regular expression）</vt:lpstr>
      <vt:lpstr>有限状态自动机（finite automation）</vt:lpstr>
      <vt:lpstr>有限状态自动机（finite automation）</vt:lpstr>
      <vt:lpstr>语法分析器（syntax analysis）</vt:lpstr>
      <vt:lpstr>上下文无关文法（context-free grammar）</vt:lpstr>
      <vt:lpstr>上下文无关文法（context-free grammar）</vt:lpstr>
      <vt:lpstr>上下文无关文法（context-free grammar）</vt:lpstr>
      <vt:lpstr>上下文无关文法（context-free grammar）</vt:lpstr>
      <vt:lpstr>上下文无关文法（context-free grammar）</vt:lpstr>
      <vt:lpstr>上下文无关文法（context-free grammar）</vt:lpstr>
      <vt:lpstr>二义性</vt:lpstr>
      <vt:lpstr>优先级</vt:lpstr>
      <vt:lpstr>优先级</vt:lpstr>
      <vt:lpstr>语义分析（semantic analysis）</vt:lpstr>
      <vt:lpstr>主要任务</vt:lpstr>
      <vt:lpstr>符号表：存储标识符的属性信息</vt:lpstr>
      <vt:lpstr>作用域树</vt:lpstr>
      <vt:lpstr>常见错误</vt:lpstr>
      <vt:lpstr>开发过程 + 心路历程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词法、语法和语义分析</dc:title>
  <dc:creator>Liu Tianyi</dc:creator>
  <cp:lastModifiedBy>Liu Tianyi</cp:lastModifiedBy>
  <cp:revision>16</cp:revision>
  <dcterms:created xsi:type="dcterms:W3CDTF">2019-03-20T09:08:36Z</dcterms:created>
  <dcterms:modified xsi:type="dcterms:W3CDTF">2019-03-20T13:25:16Z</dcterms:modified>
</cp:coreProperties>
</file>