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5244C-CCD3-4294-A318-29CC9558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27C367-AE88-4198-9F92-F3D50F8C5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B1ACE-9635-4B23-9B84-2434C0C4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72710-62D9-479E-96F9-1A92D33E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9E1F-74F1-45AD-A359-B064C41E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0D55-AADD-458A-B2C8-A3AD52FD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80E8F-3649-4A47-9A2A-B6C752F21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96E9D-C221-49B8-BB29-3A642C32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A3C30-95D8-4767-B9E2-013E581C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45ED8-1843-4B64-BA04-80E2B9EF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10903-3062-4AE1-B945-49147370C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5D9EF-165F-4572-8207-FD844B336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44B2-5F9B-48E0-A9B9-B2D1D5B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DD2EB-6FE7-4657-8881-B093C633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96351-3946-4B40-8E78-BD7A95A2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3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0E2C-D5BF-4469-B410-C1C9F582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08027-8AF4-478C-946B-8C749CD3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13D88-0F3F-4B0D-89A7-31C0A5F1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C2B9A-001F-4EFD-A6BE-13F77804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20D03-1B1C-4B48-AD56-BC9AE71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7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3DF29-467F-403A-B9B5-80848853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22447-A8F8-41FC-91F1-A4BE80C3E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F9EC3-F805-4B2D-883D-EA7509FD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DBEBD-20BB-4ADF-9B6B-0AD30CF5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624ED-5A0A-4082-9A62-B1EDF8D2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1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39D6A-07B0-4C9F-9E92-EFD6DC27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F3BC2-5F57-4062-992F-66BEF56C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EE37D-0B01-44DF-81A8-69D5803FE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3A004D-39D0-42C5-B717-30C2650D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3805C-6C38-44EA-923B-DEE4C780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450B9-2F3D-4931-B75A-0BB0E447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7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68AF-2F03-497C-AB57-B5FED197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200A6-1D49-4EA2-915C-01CB9EB08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B9FA1-6DB7-4B5B-BF08-3181B162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0146C2-EF86-4B27-A5C8-237C14B37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6011CC-B834-4E66-8B3C-3D3F386BC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6278D0-4659-4708-9FC5-4E2A57CA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ED912B-23F6-4C23-A94B-1F89360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FA016-BF40-4D51-B937-AD9E99D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3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08FFC-0DA2-4EC3-BAF3-7996FC66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10EF1F-5288-4908-B0D0-1D0AA962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FE0CC9-EBC5-413C-B1CB-E14B2B84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055427-126B-45E3-9C6C-1868409A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1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C91256-F4B6-4EE3-B3CE-FCC3641F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2247CE-BF94-4C46-A810-F1775614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EABBF-2107-419D-9483-F9588D34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3DA64-A8E0-4533-91D9-983325D4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D07C7-9441-4A49-ADD0-DD6EC0C21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E10EC-FE05-4247-8111-3E86E333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1812E-A094-4014-91B5-01D22D73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1E4B1-6226-4767-847F-CD5247A1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CC299-F33F-421D-A615-9F19B37B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7FF54-4D27-419A-A641-76F9BE83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EE48C1-1961-4FDD-BBB1-E996C7949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B5B59-4A05-438C-AAC0-645F06CC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078EB-1B15-4905-8044-D0CB3034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A7E73-ADD6-41C1-A4F9-3860ED0B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DC916-5756-401A-8017-F2AA778C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9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109937-65A2-4002-BC9C-95A364E4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1D907-0347-4297-AEA2-BF8A7315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EACCE-2059-4092-BF20-0FC2D40D9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68FD-5F00-40E8-B209-9BF15FA1FEF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AE0CC-766D-4D9E-A4D4-2AC88BD12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02DB-0CE9-48C9-B237-1A8C71EEB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6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BE170-E63F-4E85-ABB0-04DED024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140063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00886-C8DF-4C1A-AA8C-974E023F9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12032793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Haorui Guo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6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DA0C8-1314-4D1E-9C01-B2176A54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9C63C-6AE4-486F-82B7-ED343FE3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9C7F1-B8B4-40B4-A9E6-712A01BE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747778-EAFC-4188-B110-BE2CE123B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75630"/>
              </a:xfrm>
            </p:spPr>
            <p:txBody>
              <a:bodyPr/>
              <a:lstStyle/>
              <a:p>
                <a:r>
                  <a:rPr lang="en-US" altLang="zh-CN" dirty="0"/>
                  <a:t>Try to create an example where the obtained </a:t>
                </a:r>
                <a:r>
                  <a:rPr lang="en-US" altLang="zh-CN" dirty="0" err="1"/>
                  <a:t>makespan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is always the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747778-EAFC-4188-B110-BE2CE123B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75630"/>
              </a:xfrm>
              <a:blipFill>
                <a:blip r:embed="rId2"/>
                <a:stretch>
                  <a:fillRect l="-1043" t="-11806" r="-1507" b="-17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D2A8B8-7183-453E-8D9D-DC8DEE4B789A}"/>
                  </a:ext>
                </a:extLst>
              </p:cNvPr>
              <p:cNvSpPr txBox="1"/>
              <p:nvPr/>
            </p:nvSpPr>
            <p:spPr>
              <a:xfrm>
                <a:off x="838200" y="2836192"/>
                <a:ext cx="929228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Processing time of jobs are same, for example</a:t>
                </a:r>
              </a:p>
              <a:p>
                <a:r>
                  <a:rPr lang="en-US" altLang="zh-CN" sz="2800" dirty="0"/>
                  <a:t>     3 machine, 10 jobs, processing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2800" b="0" dirty="0"/>
              </a:p>
              <a:p>
                <a:r>
                  <a:rPr lang="en-US" altLang="zh-CN" sz="2800" dirty="0"/>
                  <a:t>     Then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=3∗5+5=20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D2A8B8-7183-453E-8D9D-DC8DEE4B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36192"/>
                <a:ext cx="9292287" cy="1384995"/>
              </a:xfrm>
              <a:prstGeom prst="rect">
                <a:avLst/>
              </a:prstGeom>
              <a:blipFill>
                <a:blip r:embed="rId3"/>
                <a:stretch>
                  <a:fillRect l="-1181" t="-4405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D6EBE960-5A13-4E08-B4BE-449CADB2EE64}"/>
              </a:ext>
            </a:extLst>
          </p:cNvPr>
          <p:cNvGrpSpPr/>
          <p:nvPr/>
        </p:nvGrpSpPr>
        <p:grpSpPr>
          <a:xfrm>
            <a:off x="1073791" y="4630725"/>
            <a:ext cx="7055140" cy="1560623"/>
            <a:chOff x="1073791" y="4630725"/>
            <a:chExt cx="7055140" cy="156062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1067FC5-E9AD-4919-95DC-9C68B0C16FC5}"/>
                </a:ext>
              </a:extLst>
            </p:cNvPr>
            <p:cNvGrpSpPr/>
            <p:nvPr/>
          </p:nvGrpSpPr>
          <p:grpSpPr>
            <a:xfrm>
              <a:off x="1073791" y="4630725"/>
              <a:ext cx="7055140" cy="461665"/>
              <a:chOff x="1082180" y="4630725"/>
              <a:chExt cx="7055140" cy="461665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A4387B-E1A9-45F3-9575-4CB4C05A8A88}"/>
                  </a:ext>
                </a:extLst>
              </p:cNvPr>
              <p:cNvSpPr txBox="1"/>
              <p:nvPr/>
            </p:nvSpPr>
            <p:spPr>
              <a:xfrm>
                <a:off x="1082180" y="4630725"/>
                <a:ext cx="847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M1</a:t>
                </a:r>
                <a:endParaRPr lang="zh-CN" altLang="en-US" sz="2400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685D8C-2F2F-4135-A238-7A785CB7F829}"/>
                  </a:ext>
                </a:extLst>
              </p:cNvPr>
              <p:cNvSpPr/>
              <p:nvPr/>
            </p:nvSpPr>
            <p:spPr>
              <a:xfrm>
                <a:off x="1929468" y="4706224"/>
                <a:ext cx="1551963" cy="302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J1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D3667F2-EA8B-4837-A72F-2D6E20FDA53B}"/>
                  </a:ext>
                </a:extLst>
              </p:cNvPr>
              <p:cNvSpPr/>
              <p:nvPr/>
            </p:nvSpPr>
            <p:spPr>
              <a:xfrm>
                <a:off x="3481431" y="4706224"/>
                <a:ext cx="1551963" cy="302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J4</a:t>
                </a:r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E8F6B95-4F93-4FFF-86E6-37977F5A2476}"/>
                  </a:ext>
                </a:extLst>
              </p:cNvPr>
              <p:cNvSpPr/>
              <p:nvPr/>
            </p:nvSpPr>
            <p:spPr>
              <a:xfrm>
                <a:off x="5033394" y="4706224"/>
                <a:ext cx="1551963" cy="302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J7</a:t>
                </a:r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D1EF8DD-9BF7-4169-8F4B-9FE9FFBB9A31}"/>
                  </a:ext>
                </a:extLst>
              </p:cNvPr>
              <p:cNvSpPr/>
              <p:nvPr/>
            </p:nvSpPr>
            <p:spPr>
              <a:xfrm>
                <a:off x="6585357" y="4706224"/>
                <a:ext cx="1551963" cy="302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J10</a:t>
                </a:r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B869632-DAFD-4A1E-8F6A-CA354A3D6860}"/>
                </a:ext>
              </a:extLst>
            </p:cNvPr>
            <p:cNvGrpSpPr/>
            <p:nvPr/>
          </p:nvGrpSpPr>
          <p:grpSpPr>
            <a:xfrm>
              <a:off x="1073791" y="5180204"/>
              <a:ext cx="5503177" cy="461665"/>
              <a:chOff x="1082180" y="4630725"/>
              <a:chExt cx="5503177" cy="461665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1BBF4D-041D-4231-84E0-C6A51EF90954}"/>
                  </a:ext>
                </a:extLst>
              </p:cNvPr>
              <p:cNvSpPr txBox="1"/>
              <p:nvPr/>
            </p:nvSpPr>
            <p:spPr>
              <a:xfrm>
                <a:off x="1082180" y="4630725"/>
                <a:ext cx="847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M2</a:t>
                </a:r>
                <a:endParaRPr lang="zh-CN" altLang="en-US" sz="24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7AF2B4B-CD69-491A-B716-4CED1C618F75}"/>
                  </a:ext>
                </a:extLst>
              </p:cNvPr>
              <p:cNvSpPr/>
              <p:nvPr/>
            </p:nvSpPr>
            <p:spPr>
              <a:xfrm>
                <a:off x="1929468" y="4706224"/>
                <a:ext cx="1551963" cy="302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J2</a:t>
                </a:r>
                <a:endParaRPr lang="zh-CN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A5A32CC-6A21-4429-85FF-5BE7C264ECD9}"/>
                  </a:ext>
                </a:extLst>
              </p:cNvPr>
              <p:cNvSpPr/>
              <p:nvPr/>
            </p:nvSpPr>
            <p:spPr>
              <a:xfrm>
                <a:off x="3481431" y="4706224"/>
                <a:ext cx="1551963" cy="302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J5</a:t>
                </a:r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566887-1C73-4A5C-A4B0-37921E8C0396}"/>
                  </a:ext>
                </a:extLst>
              </p:cNvPr>
              <p:cNvSpPr/>
              <p:nvPr/>
            </p:nvSpPr>
            <p:spPr>
              <a:xfrm>
                <a:off x="5033394" y="4706224"/>
                <a:ext cx="1551963" cy="302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J8</a:t>
                </a:r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FA2E46F-DA1E-42A1-A39F-A90E62F3D592}"/>
                </a:ext>
              </a:extLst>
            </p:cNvPr>
            <p:cNvGrpSpPr/>
            <p:nvPr/>
          </p:nvGrpSpPr>
          <p:grpSpPr>
            <a:xfrm>
              <a:off x="1073791" y="5729683"/>
              <a:ext cx="5503177" cy="461665"/>
              <a:chOff x="1082180" y="4630725"/>
              <a:chExt cx="5503177" cy="46166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79DB4FB-D705-4360-87D2-0DE61DB88F37}"/>
                  </a:ext>
                </a:extLst>
              </p:cNvPr>
              <p:cNvSpPr txBox="1"/>
              <p:nvPr/>
            </p:nvSpPr>
            <p:spPr>
              <a:xfrm>
                <a:off x="1082180" y="4630725"/>
                <a:ext cx="847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M3</a:t>
                </a:r>
                <a:endParaRPr lang="zh-CN" altLang="en-US" sz="24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39C3C10-B089-4625-B328-D40F3DAF1A8F}"/>
                  </a:ext>
                </a:extLst>
              </p:cNvPr>
              <p:cNvSpPr/>
              <p:nvPr/>
            </p:nvSpPr>
            <p:spPr>
              <a:xfrm>
                <a:off x="1929468" y="4706224"/>
                <a:ext cx="1551963" cy="302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J3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7D845B9-C7BE-481D-9B24-6E29CC398DB8}"/>
                  </a:ext>
                </a:extLst>
              </p:cNvPr>
              <p:cNvSpPr/>
              <p:nvPr/>
            </p:nvSpPr>
            <p:spPr>
              <a:xfrm>
                <a:off x="3481431" y="4706224"/>
                <a:ext cx="1551963" cy="302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J6</a:t>
                </a:r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32599E5-3AD8-43E8-95D8-0CDC1F108E3C}"/>
                  </a:ext>
                </a:extLst>
              </p:cNvPr>
              <p:cNvSpPr/>
              <p:nvPr/>
            </p:nvSpPr>
            <p:spPr>
              <a:xfrm>
                <a:off x="5033394" y="4706224"/>
                <a:ext cx="1551963" cy="302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J9</a:t>
                </a:r>
                <a:endParaRPr lang="zh-CN" altLang="en-US" dirty="0"/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60F1207-4BD3-4548-AF1C-2866AD256173}"/>
              </a:ext>
            </a:extLst>
          </p:cNvPr>
          <p:cNvSpPr txBox="1"/>
          <p:nvPr/>
        </p:nvSpPr>
        <p:spPr>
          <a:xfrm>
            <a:off x="8539993" y="47062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T1=20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F35082-CD70-4587-A7C4-CBE0C0272DB9}"/>
              </a:ext>
            </a:extLst>
          </p:cNvPr>
          <p:cNvSpPr txBox="1"/>
          <p:nvPr/>
        </p:nvSpPr>
        <p:spPr>
          <a:xfrm>
            <a:off x="8539992" y="522203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T2=15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035166-97BB-44EB-B1F8-7748DBFDE155}"/>
              </a:ext>
            </a:extLst>
          </p:cNvPr>
          <p:cNvSpPr txBox="1"/>
          <p:nvPr/>
        </p:nvSpPr>
        <p:spPr>
          <a:xfrm>
            <a:off x="8539991" y="57283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T3=15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66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18F5C-0DD5-4A05-B79B-6DF9EC3B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4AC69-28B9-4662-BA6C-F98971AF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86" y="1373686"/>
            <a:ext cx="10515600" cy="1325563"/>
          </a:xfrm>
        </p:spPr>
        <p:txBody>
          <a:bodyPr/>
          <a:lstStyle/>
          <a:p>
            <a:r>
              <a:rPr lang="en-US" altLang="zh-CN" dirty="0"/>
              <a:t>Try to create an example where the obtained </a:t>
            </a:r>
            <a:r>
              <a:rPr lang="en-US" altLang="zh-CN" dirty="0" err="1"/>
              <a:t>makespan</a:t>
            </a:r>
            <a:r>
              <a:rPr lang="en-US" altLang="zh-CN" dirty="0"/>
              <a:t> T is very close to 2T * for a particular order of jobs. (If there exists such an example, we can say that the upper limit 2T * is tight.)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2240B4-E4E8-482D-910B-3AA9941CFC74}"/>
              </a:ext>
            </a:extLst>
          </p:cNvPr>
          <p:cNvSpPr txBox="1"/>
          <p:nvPr/>
        </p:nvSpPr>
        <p:spPr>
          <a:xfrm>
            <a:off x="314387" y="4236522"/>
            <a:ext cx="11299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2400" dirty="0"/>
          </a:p>
          <a:p>
            <a:r>
              <a:rPr lang="zh-CN" altLang="en-US" sz="2400" b="1" dirty="0"/>
              <a:t>Tmax</a:t>
            </a:r>
            <a:r>
              <a:rPr lang="zh-CN" altLang="en-US" sz="2400" dirty="0"/>
              <a:t> is </a:t>
            </a:r>
            <a:r>
              <a:rPr lang="zh-CN" altLang="en-US" sz="2400" b="1" dirty="0">
                <a:solidFill>
                  <a:srgbClr val="FF0000"/>
                </a:solidFill>
              </a:rPr>
              <a:t>157 </a:t>
            </a:r>
            <a:r>
              <a:rPr lang="zh-CN" altLang="en-US" sz="2400" dirty="0"/>
              <a:t>(difference rate 0.15591397849462366) with order (15, 46, 73, 64, 12, 46, 19, 93) and allocation [[15, 12, 46], [46, 19], [73], [64, 93]]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A8123F-43A2-4BA5-AA0F-9A6BB6247E0B}"/>
              </a:ext>
            </a:extLst>
          </p:cNvPr>
          <p:cNvSpPr txBox="1"/>
          <p:nvPr/>
        </p:nvSpPr>
        <p:spPr>
          <a:xfrm>
            <a:off x="314388" y="2780786"/>
            <a:ext cx="11299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4 machines and 8 Jobs with each processing time</a:t>
            </a:r>
            <a:r>
              <a:rPr lang="zh-CN" altLang="en-US" sz="2400" dirty="0"/>
              <a:t> (64, 73, 93, 46, 15, 12, 46, 19) 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DE11CD-6F4A-40E4-84C7-25C7F0B12D39}"/>
              </a:ext>
            </a:extLst>
          </p:cNvPr>
          <p:cNvSpPr txBox="1"/>
          <p:nvPr/>
        </p:nvSpPr>
        <p:spPr>
          <a:xfrm>
            <a:off x="314386" y="3460569"/>
            <a:ext cx="110394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</a:t>
            </a:r>
            <a:r>
              <a:rPr lang="zh-CN" altLang="en-US" sz="2400" dirty="0"/>
              <a:t>he </a:t>
            </a:r>
            <a:r>
              <a:rPr lang="zh-CN" altLang="en-US" sz="2400" b="1" dirty="0"/>
              <a:t>optimal</a:t>
            </a:r>
            <a:r>
              <a:rPr lang="zh-CN" altLang="en-US" sz="2400" dirty="0"/>
              <a:t> allocation is [93];[73, 19];[46, 46];[64, 15, 12] </a:t>
            </a:r>
            <a:r>
              <a:rPr lang="en-US" altLang="zh-CN" sz="2400" dirty="0"/>
              <a:t>where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zh-CN" altLang="en-US" sz="2400" dirty="0"/>
              <a:t>makespan T* </a:t>
            </a:r>
            <a:r>
              <a:rPr lang="zh-CN" altLang="en-US" sz="2400" dirty="0">
                <a:solidFill>
                  <a:srgbClr val="FF0000"/>
                </a:solidFill>
              </a:rPr>
              <a:t>93</a:t>
            </a:r>
            <a:r>
              <a:rPr lang="zh-CN" altLang="en-US" sz="2400" dirty="0"/>
              <a:t> </a:t>
            </a:r>
            <a:r>
              <a:rPr lang="en-US" altLang="zh-CN" sz="2400" dirty="0"/>
              <a:t>and 2T* </a:t>
            </a:r>
            <a:r>
              <a:rPr lang="en-US" altLang="zh-CN" sz="2400" dirty="0">
                <a:solidFill>
                  <a:srgbClr val="FF0000"/>
                </a:solidFill>
              </a:rPr>
              <a:t>186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C6CB75-0A1A-4466-A007-7F9918D725B5}"/>
              </a:ext>
            </a:extLst>
          </p:cNvPr>
          <p:cNvCxnSpPr/>
          <p:nvPr/>
        </p:nvCxnSpPr>
        <p:spPr>
          <a:xfrm flipV="1">
            <a:off x="3698362" y="4438677"/>
            <a:ext cx="661851" cy="1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31991A-1468-4CF1-86AD-EA796EBF3955}"/>
                  </a:ext>
                </a:extLst>
              </p:cNvPr>
              <p:cNvSpPr txBox="1"/>
              <p:nvPr/>
            </p:nvSpPr>
            <p:spPr>
              <a:xfrm>
                <a:off x="4604053" y="4003771"/>
                <a:ext cx="149194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∗−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𝑇𝑚𝑎𝑥</m:t>
                          </m:r>
                        </m:num>
                        <m:den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31991A-1468-4CF1-86AD-EA796EBF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53" y="4003771"/>
                <a:ext cx="1491947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1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7401B-F816-4BBD-B8D1-71CE845F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DFB93-F2CC-4EA7-9942-2C1128DD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263"/>
            <a:ext cx="10515600" cy="1823586"/>
          </a:xfrm>
        </p:spPr>
        <p:txBody>
          <a:bodyPr/>
          <a:lstStyle/>
          <a:p>
            <a:r>
              <a:rPr lang="en-US" altLang="zh-CN" dirty="0"/>
              <a:t>Try to create an example where the obtained </a:t>
            </a:r>
            <a:r>
              <a:rPr lang="en-US" altLang="zh-CN" dirty="0" err="1"/>
              <a:t>makespan</a:t>
            </a:r>
            <a:r>
              <a:rPr lang="en-US" altLang="zh-CN" dirty="0"/>
              <a:t> T strongly depends on the order of jobs (i.e., the obtained </a:t>
            </a:r>
            <a:r>
              <a:rPr lang="en-US" altLang="zh-CN" dirty="0" err="1"/>
              <a:t>makespan</a:t>
            </a:r>
            <a:r>
              <a:rPr lang="en-US" altLang="zh-CN" dirty="0"/>
              <a:t> is close to 2T * for some orders of jobs and (almost) the same as T * for some other orders of jobs).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FEE79F-CFC9-4C58-AC44-636B2BBF471F}"/>
              </a:ext>
            </a:extLst>
          </p:cNvPr>
          <p:cNvSpPr txBox="1"/>
          <p:nvPr/>
        </p:nvSpPr>
        <p:spPr>
          <a:xfrm>
            <a:off x="446014" y="3658364"/>
            <a:ext cx="11299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Tmin</a:t>
            </a:r>
            <a:r>
              <a:rPr lang="zh-CN" altLang="en-US" sz="2400" dirty="0"/>
              <a:t> is </a:t>
            </a:r>
            <a:r>
              <a:rPr lang="zh-CN" altLang="en-US" sz="2400" b="1" dirty="0">
                <a:solidFill>
                  <a:srgbClr val="FF0000"/>
                </a:solidFill>
              </a:rPr>
              <a:t>93 </a:t>
            </a:r>
            <a:r>
              <a:rPr lang="en-US" altLang="zh-CN" sz="2400" b="1" dirty="0">
                <a:solidFill>
                  <a:srgbClr val="FF0000"/>
                </a:solidFill>
              </a:rPr>
              <a:t>= T*</a:t>
            </a:r>
            <a:r>
              <a:rPr lang="zh-CN" altLang="en-US" sz="2400" dirty="0"/>
              <a:t> with order (15, 46, 19, 93, 12, 73, 64, 46) and allocation [[15, 12, 64], [46, 46], [19, 73], [93]]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b="1" dirty="0"/>
              <a:t>Tmax</a:t>
            </a:r>
            <a:r>
              <a:rPr lang="zh-CN" altLang="en-US" sz="2400" dirty="0"/>
              <a:t> is </a:t>
            </a:r>
            <a:r>
              <a:rPr lang="zh-CN" altLang="en-US" sz="2400" b="1" dirty="0">
                <a:solidFill>
                  <a:srgbClr val="FF0000"/>
                </a:solidFill>
              </a:rPr>
              <a:t>157 </a:t>
            </a:r>
            <a:r>
              <a:rPr lang="zh-CN" altLang="en-US" sz="2400" dirty="0"/>
              <a:t>(difference rate 0.15591397849462366) with order (15, 46, 73, 64, 12, 46, 19, 93) and allocation [[15, 12, 46], [46, 19], [73], [64, 93]]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C4CC60-9596-4E01-B000-5233104F9AE1}"/>
              </a:ext>
            </a:extLst>
          </p:cNvPr>
          <p:cNvSpPr txBox="1"/>
          <p:nvPr/>
        </p:nvSpPr>
        <p:spPr>
          <a:xfrm>
            <a:off x="446014" y="3045879"/>
            <a:ext cx="1062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 machines and 8 jobs </a:t>
            </a:r>
            <a:endParaRPr lang="zh-CN" altLang="en-US" sz="28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FC6CB75-0A1A-4466-A007-7F9918D725B5}"/>
              </a:ext>
            </a:extLst>
          </p:cNvPr>
          <p:cNvCxnSpPr/>
          <p:nvPr/>
        </p:nvCxnSpPr>
        <p:spPr>
          <a:xfrm flipV="1">
            <a:off x="3425432" y="4693435"/>
            <a:ext cx="661851" cy="1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2">
                <a:extLst>
                  <a:ext uri="{FF2B5EF4-FFF2-40B4-BE49-F238E27FC236}">
                    <a16:creationId xmlns:a16="http://schemas.microsoft.com/office/drawing/2014/main" id="{0B31991A-1468-4CF1-86AD-EA796EBF3955}"/>
                  </a:ext>
                </a:extLst>
              </p:cNvPr>
              <p:cNvSpPr txBox="1"/>
              <p:nvPr/>
            </p:nvSpPr>
            <p:spPr>
              <a:xfrm>
                <a:off x="4331123" y="4258529"/>
                <a:ext cx="149194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∗−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𝑇𝑚𝑎𝑥</m:t>
                          </m:r>
                        </m:num>
                        <m:den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2">
                <a:extLst>
                  <a:ext uri="{FF2B5EF4-FFF2-40B4-BE49-F238E27FC236}">
                    <a16:creationId xmlns:a16="http://schemas.microsoft.com/office/drawing/2014/main" id="{0B31991A-1468-4CF1-86AD-EA796EBF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123" y="4258529"/>
                <a:ext cx="1491947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A27B15E-D990-4756-93C0-CD36A91D043B}"/>
              </a:ext>
            </a:extLst>
          </p:cNvPr>
          <p:cNvSpPr txBox="1"/>
          <p:nvPr/>
        </p:nvSpPr>
        <p:spPr>
          <a:xfrm>
            <a:off x="446014" y="5686621"/>
            <a:ext cx="11400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 is ranged in [93,95,98,199,104,105,107,108,110,111,112,119,120,122,124,125,127,129,131,134,137,139,151,154,157] – total </a:t>
            </a:r>
            <a:r>
              <a:rPr lang="en-US" altLang="zh-CN" sz="2400" b="1" dirty="0">
                <a:solidFill>
                  <a:srgbClr val="FF0000"/>
                </a:solidFill>
              </a:rPr>
              <a:t>40420</a:t>
            </a:r>
            <a:r>
              <a:rPr lang="en-US" altLang="zh-CN" sz="2400" dirty="0"/>
              <a:t> permutations with </a:t>
            </a:r>
            <a:r>
              <a:rPr lang="en-US" altLang="zh-CN" sz="2400" b="1" dirty="0">
                <a:solidFill>
                  <a:srgbClr val="FF0000"/>
                </a:solidFill>
              </a:rPr>
              <a:t>576 match T</a:t>
            </a:r>
            <a:r>
              <a:rPr lang="en-US" altLang="zh-CN" sz="2400" dirty="0"/>
              <a:t> and </a:t>
            </a:r>
            <a:r>
              <a:rPr lang="en-US" altLang="zh-CN" sz="2400" b="1" dirty="0">
                <a:solidFill>
                  <a:srgbClr val="FF0000"/>
                </a:solidFill>
              </a:rPr>
              <a:t>576 match </a:t>
            </a:r>
            <a:r>
              <a:rPr lang="en-US" altLang="zh-CN" sz="2400" b="1" dirty="0" err="1">
                <a:solidFill>
                  <a:srgbClr val="FF0000"/>
                </a:solidFill>
              </a:rPr>
              <a:t>Tmax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CDB6-F8C3-4B6B-9254-5468ACA7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831039-D16E-4F29-8A59-EAA172A68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600" dirty="0"/>
                  <a:t>Any real-world problems similar to load balancing?</a:t>
                </a:r>
              </a:p>
              <a:p>
                <a:pPr marL="457200" lvl="1" indent="0">
                  <a:buNone/>
                </a:pPr>
                <a:r>
                  <a:rPr lang="en-US" altLang="zh-CN" sz="3200" dirty="0"/>
                  <a:t>House moving where 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3200" dirty="0"/>
                  <a:t> different 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size</a:t>
                </a:r>
                <a:r>
                  <a:rPr lang="en-US" altLang="zh-CN" sz="3200" dirty="0"/>
                  <a:t>(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different processing time</a:t>
                </a:r>
                <a:r>
                  <a:rPr lang="en-US" altLang="zh-CN" sz="3200" dirty="0"/>
                  <a:t>) of packed box needed to be carried (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jobs</a:t>
                </a:r>
                <a:r>
                  <a:rPr lang="en-US" altLang="zh-CN" sz="3200" dirty="0"/>
                  <a:t>), and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people</a:t>
                </a:r>
                <a:r>
                  <a:rPr lang="en-US" altLang="zh-CN" sz="3200" dirty="0"/>
                  <a:t> are hired to move those box (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machine</a:t>
                </a:r>
                <a:r>
                  <a:rPr lang="en-US" altLang="zh-CN" sz="3200" dirty="0"/>
                  <a:t>)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831039-D16E-4F29-8A59-EAA172A68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50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41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462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Times New Roman</vt:lpstr>
      <vt:lpstr>Office 主题​​</vt:lpstr>
      <vt:lpstr>Advanced Algorithm Assignment 2 Load Balancing Problem</vt:lpstr>
      <vt:lpstr>Outline</vt:lpstr>
      <vt:lpstr>Exercise 1</vt:lpstr>
      <vt:lpstr>Exercise 2</vt:lpstr>
      <vt:lpstr>Exercise 3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1 Nearest Neighbor Greedy Method</dc:title>
  <dc:creator>昊睿 郭</dc:creator>
  <cp:lastModifiedBy>昊睿 郭</cp:lastModifiedBy>
  <cp:revision>27</cp:revision>
  <dcterms:created xsi:type="dcterms:W3CDTF">2020-09-10T05:49:04Z</dcterms:created>
  <dcterms:modified xsi:type="dcterms:W3CDTF">2020-09-22T13:15:55Z</dcterms:modified>
</cp:coreProperties>
</file>