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50" r:id="rId2"/>
    <p:sldId id="360" r:id="rId3"/>
    <p:sldId id="371" r:id="rId4"/>
    <p:sldId id="369" r:id="rId5"/>
    <p:sldId id="368" r:id="rId6"/>
    <p:sldId id="372" r:id="rId7"/>
    <p:sldId id="373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pos="325">
          <p15:clr>
            <a:srgbClr val="A4A3A4"/>
          </p15:clr>
        </p15:guide>
        <p15:guide id="6" pos="73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43"/>
    <a:srgbClr val="00696F"/>
    <a:srgbClr val="208986"/>
    <a:srgbClr val="2BB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2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96" y="254"/>
      </p:cViewPr>
      <p:guideLst>
        <p:guide orient="horz" pos="2160"/>
        <p:guide pos="3840"/>
        <p:guide orient="horz" pos="346"/>
        <p:guide orient="horz" pos="3974"/>
        <p:guide pos="325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6A77A-8EFD-4879-8212-8490DA0F5302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3A6EC-3882-45DA-8F85-5497B85F6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48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校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14596" y="-152400"/>
            <a:ext cx="7162808" cy="7162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学校建筑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" y="4307887"/>
            <a:ext cx="12191999" cy="25433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13E3C-FD05-4302-B9B7-68EB895D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8A569-3598-4272-B9E5-B40D33C63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1CCB9-4A8B-4124-8B8D-428A7024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5B49-D1DB-42AB-96E4-CA6DF479852D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B80D2-0F1D-47DA-9EDF-0C956AF5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7B912-13C3-4256-BB5A-F999CDB2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A396-4EEB-46F5-B2C2-FD7B801A0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95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9.sv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9.sv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形 2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396240" y="3417088"/>
            <a:ext cx="12694920" cy="2531745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4680032" y="485484"/>
            <a:ext cx="2831937" cy="52035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268828" y="1467512"/>
            <a:ext cx="7956344" cy="308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</a:t>
            </a:r>
            <a:b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72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r>
              <a:rPr lang="en-US" altLang="zh-CN" sz="720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zh-CN" sz="7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12032189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Yuxi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Liu</a:t>
            </a:r>
            <a: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zh-CN" altLang="en-US" sz="2400" b="0" i="0" u="none" strike="noStrike" kern="1200" cap="none" spc="10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0" y="4595139"/>
            <a:ext cx="12192000" cy="2262602"/>
          </a:xfrm>
          <a:custGeom>
            <a:avLst/>
            <a:gdLst>
              <a:gd name="connsiteX0" fmla="*/ 12192000 w 12192000"/>
              <a:gd name="connsiteY0" fmla="*/ 134084 h 2262602"/>
              <a:gd name="connsiteX1" fmla="*/ 0 w 12192000"/>
              <a:gd name="connsiteY1" fmla="*/ 239650 h 2262602"/>
              <a:gd name="connsiteX2" fmla="*/ 0 w 12192000"/>
              <a:gd name="connsiteY2" fmla="*/ 2262603 h 2262602"/>
              <a:gd name="connsiteX3" fmla="*/ 12192000 w 12192000"/>
              <a:gd name="connsiteY3" fmla="*/ 2262603 h 2262602"/>
              <a:gd name="connsiteX4" fmla="*/ 12192000 w 12192000"/>
              <a:gd name="connsiteY4" fmla="*/ 134084 h 226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262602">
                <a:moveTo>
                  <a:pt x="12192000" y="134084"/>
                </a:moveTo>
                <a:cubicBezTo>
                  <a:pt x="9252090" y="3154130"/>
                  <a:pt x="4471007" y="-1005047"/>
                  <a:pt x="0" y="239650"/>
                </a:cubicBezTo>
                <a:lnTo>
                  <a:pt x="0" y="2262603"/>
                </a:lnTo>
                <a:lnTo>
                  <a:pt x="12192000" y="2262603"/>
                </a:lnTo>
                <a:lnTo>
                  <a:pt x="12192000" y="1340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63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任意多边形: 形状 20"/>
          <p:cNvSpPr/>
          <p:nvPr/>
        </p:nvSpPr>
        <p:spPr>
          <a:xfrm>
            <a:off x="0" y="4945615"/>
            <a:ext cx="12192000" cy="1741834"/>
          </a:xfrm>
          <a:custGeom>
            <a:avLst/>
            <a:gdLst>
              <a:gd name="connsiteX0" fmla="*/ 0 w 12192000"/>
              <a:gd name="connsiteY0" fmla="*/ 501762 h 1741834"/>
              <a:gd name="connsiteX1" fmla="*/ 12192000 w 12192000"/>
              <a:gd name="connsiteY1" fmla="*/ 569314 h 1741834"/>
              <a:gd name="connsiteX2" fmla="*/ 12192000 w 12192000"/>
              <a:gd name="connsiteY2" fmla="*/ 1599283 h 1741834"/>
              <a:gd name="connsiteX3" fmla="*/ 0 w 12192000"/>
              <a:gd name="connsiteY3" fmla="*/ 1741835 h 1741834"/>
              <a:gd name="connsiteX4" fmla="*/ 0 w 12192000"/>
              <a:gd name="connsiteY4" fmla="*/ 501762 h 174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741834">
                <a:moveTo>
                  <a:pt x="0" y="501762"/>
                </a:moveTo>
                <a:cubicBezTo>
                  <a:pt x="6784939" y="-1254837"/>
                  <a:pt x="7418196" y="2303310"/>
                  <a:pt x="12192000" y="569314"/>
                </a:cubicBezTo>
                <a:lnTo>
                  <a:pt x="12192000" y="1599283"/>
                </a:lnTo>
                <a:cubicBezTo>
                  <a:pt x="7440032" y="2029251"/>
                  <a:pt x="4645334" y="-1556123"/>
                  <a:pt x="0" y="1741835"/>
                </a:cubicBezTo>
                <a:lnTo>
                  <a:pt x="0" y="501762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62000"/>
                </a:schemeClr>
              </a:gs>
              <a:gs pos="100000">
                <a:schemeClr val="accent5">
                  <a:alpha val="6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22" name="图形 17"/>
          <p:cNvGrpSpPr/>
          <p:nvPr/>
        </p:nvGrpSpPr>
        <p:grpSpPr>
          <a:xfrm>
            <a:off x="0" y="4825393"/>
            <a:ext cx="12192000" cy="2032348"/>
            <a:chOff x="0" y="4825393"/>
            <a:chExt cx="12192000" cy="2032348"/>
          </a:xfrm>
          <a:solidFill>
            <a:srgbClr val="036EB8"/>
          </a:solidFill>
        </p:grpSpPr>
        <p:sp>
          <p:nvSpPr>
            <p:cNvPr id="23" name="任意多边形: 形状 22"/>
            <p:cNvSpPr/>
            <p:nvPr/>
          </p:nvSpPr>
          <p:spPr>
            <a:xfrm>
              <a:off x="7597618" y="5114499"/>
              <a:ext cx="4594381" cy="891151"/>
            </a:xfrm>
            <a:custGeom>
              <a:avLst/>
              <a:gdLst>
                <a:gd name="connsiteX0" fmla="*/ 0 w 4594381"/>
                <a:gd name="connsiteY0" fmla="*/ 568410 h 891151"/>
                <a:gd name="connsiteX1" fmla="*/ 4594382 w 4594381"/>
                <a:gd name="connsiteY1" fmla="*/ 400686 h 891151"/>
                <a:gd name="connsiteX2" fmla="*/ 4594382 w 4594381"/>
                <a:gd name="connsiteY2" fmla="*/ 0 h 891151"/>
                <a:gd name="connsiteX3" fmla="*/ 0 w 4594381"/>
                <a:gd name="connsiteY3" fmla="*/ 568410 h 89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4381" h="891151">
                  <a:moveTo>
                    <a:pt x="0" y="568410"/>
                  </a:moveTo>
                  <a:cubicBezTo>
                    <a:pt x="1309457" y="922606"/>
                    <a:pt x="2585432" y="1130398"/>
                    <a:pt x="4594382" y="400686"/>
                  </a:cubicBezTo>
                  <a:lnTo>
                    <a:pt x="4594382" y="0"/>
                  </a:lnTo>
                  <a:cubicBezTo>
                    <a:pt x="3377730" y="967041"/>
                    <a:pt x="1780759" y="886647"/>
                    <a:pt x="0" y="56841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90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0" y="4825393"/>
              <a:ext cx="3680164" cy="621983"/>
            </a:xfrm>
            <a:custGeom>
              <a:avLst/>
              <a:gdLst>
                <a:gd name="connsiteX0" fmla="*/ 3680164 w 3680164"/>
                <a:gd name="connsiteY0" fmla="*/ 121383 h 621983"/>
                <a:gd name="connsiteX1" fmla="*/ 0 w 3680164"/>
                <a:gd name="connsiteY1" fmla="*/ 228232 h 621983"/>
                <a:gd name="connsiteX2" fmla="*/ 0 w 3680164"/>
                <a:gd name="connsiteY2" fmla="*/ 621984 h 621983"/>
                <a:gd name="connsiteX3" fmla="*/ 3680164 w 3680164"/>
                <a:gd name="connsiteY3" fmla="*/ 121383 h 62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0164" h="621983">
                  <a:moveTo>
                    <a:pt x="3680164" y="121383"/>
                  </a:moveTo>
                  <a:cubicBezTo>
                    <a:pt x="2455505" y="-40690"/>
                    <a:pt x="1212285" y="-72796"/>
                    <a:pt x="0" y="228232"/>
                  </a:cubicBezTo>
                  <a:lnTo>
                    <a:pt x="0" y="621984"/>
                  </a:lnTo>
                  <a:cubicBezTo>
                    <a:pt x="1485604" y="237479"/>
                    <a:pt x="2676417" y="107770"/>
                    <a:pt x="3680164" y="121383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5278834"/>
              <a:ext cx="12192000" cy="1578907"/>
            </a:xfrm>
            <a:custGeom>
              <a:avLst/>
              <a:gdLst>
                <a:gd name="connsiteX0" fmla="*/ 0 w 12192000"/>
                <a:gd name="connsiteY0" fmla="*/ 1408616 h 1578907"/>
                <a:gd name="connsiteX1" fmla="*/ 0 w 12192000"/>
                <a:gd name="connsiteY1" fmla="*/ 1578908 h 1578907"/>
                <a:gd name="connsiteX2" fmla="*/ 12192000 w 12192000"/>
                <a:gd name="connsiteY2" fmla="*/ 1578908 h 1578907"/>
                <a:gd name="connsiteX3" fmla="*/ 12192000 w 12192000"/>
                <a:gd name="connsiteY3" fmla="*/ 1266321 h 1578907"/>
                <a:gd name="connsiteX4" fmla="*/ 0 w 12192000"/>
                <a:gd name="connsiteY4" fmla="*/ 1408616 h 157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1578907">
                  <a:moveTo>
                    <a:pt x="0" y="1408616"/>
                  </a:moveTo>
                  <a:lnTo>
                    <a:pt x="0" y="1578908"/>
                  </a:lnTo>
                  <a:lnTo>
                    <a:pt x="12192000" y="1578908"/>
                  </a:lnTo>
                  <a:lnTo>
                    <a:pt x="12192000" y="1266321"/>
                  </a:lnTo>
                  <a:cubicBezTo>
                    <a:pt x="7440032" y="1696031"/>
                    <a:pt x="4645334" y="-1889342"/>
                    <a:pt x="0" y="14086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26" name="任意多边形: 形状 25"/>
          <p:cNvSpPr/>
          <p:nvPr/>
        </p:nvSpPr>
        <p:spPr>
          <a:xfrm>
            <a:off x="-1" y="4952890"/>
            <a:ext cx="12192000" cy="1473313"/>
          </a:xfrm>
          <a:custGeom>
            <a:avLst/>
            <a:gdLst>
              <a:gd name="connsiteX0" fmla="*/ 0 w 12192000"/>
              <a:gd name="connsiteY0" fmla="*/ 487817 h 1473313"/>
              <a:gd name="connsiteX1" fmla="*/ 12192000 w 12192000"/>
              <a:gd name="connsiteY1" fmla="*/ 394580 h 1473313"/>
              <a:gd name="connsiteX2" fmla="*/ 12192000 w 12192000"/>
              <a:gd name="connsiteY2" fmla="*/ 1142271 h 1473313"/>
              <a:gd name="connsiteX3" fmla="*/ 0 w 12192000"/>
              <a:gd name="connsiteY3" fmla="*/ 1255799 h 1473313"/>
              <a:gd name="connsiteX4" fmla="*/ 0 w 12192000"/>
              <a:gd name="connsiteY4" fmla="*/ 487817 h 147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73313">
                <a:moveTo>
                  <a:pt x="0" y="487817"/>
                </a:moveTo>
                <a:cubicBezTo>
                  <a:pt x="3357349" y="-1284964"/>
                  <a:pt x="10365384" y="2505376"/>
                  <a:pt x="12192000" y="394580"/>
                </a:cubicBezTo>
                <a:lnTo>
                  <a:pt x="12192000" y="1142271"/>
                </a:lnTo>
                <a:cubicBezTo>
                  <a:pt x="9230254" y="2597842"/>
                  <a:pt x="4645334" y="-1377430"/>
                  <a:pt x="0" y="1255799"/>
                </a:cubicBezTo>
                <a:lnTo>
                  <a:pt x="0" y="4878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</a:t>
            </a:r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9</a:t>
            </a:r>
            <a:endParaRPr lang="en-US" altLang="zh-CN" sz="3600" dirty="0">
              <a:solidFill>
                <a:srgbClr val="06383C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37659" y="1098453"/>
            <a:ext cx="10346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(b)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Generate a simple example of the LP problem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DF7003-7856-42F0-BEC6-678AAFA90A9F}"/>
              </a:ext>
            </a:extLst>
          </p:cNvPr>
          <p:cNvSpPr txBox="1"/>
          <p:nvPr/>
        </p:nvSpPr>
        <p:spPr>
          <a:xfrm>
            <a:off x="737659" y="1751084"/>
            <a:ext cx="10346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Problem background: Vertex Cover Problem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729E1F0-6B09-406E-AC72-49A253173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767" y="2525564"/>
            <a:ext cx="7167758" cy="1413745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2DCC1CF-F5D1-49AB-86E3-B06A7C25BEE6}"/>
              </a:ext>
            </a:extLst>
          </p:cNvPr>
          <p:cNvSpPr txBox="1"/>
          <p:nvPr/>
        </p:nvSpPr>
        <p:spPr>
          <a:xfrm>
            <a:off x="737658" y="4935238"/>
            <a:ext cx="10346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(d)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Find or generate a larger example of the LP problem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60AD125-76CE-4BC0-8995-CE239A3DBC8E}"/>
              </a:ext>
            </a:extLst>
          </p:cNvPr>
          <p:cNvSpPr txBox="1"/>
          <p:nvPr/>
        </p:nvSpPr>
        <p:spPr>
          <a:xfrm>
            <a:off x="1131767" y="5561707"/>
            <a:ext cx="8125785" cy="92333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Generate method:</a:t>
            </a:r>
          </a:p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        Set N as the number of vertices</a:t>
            </a:r>
          </a:p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Set w as the Probability of generating an edge between any two vertices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4B09CE-7678-4A98-80A6-C671D285E4EF}"/>
              </a:ext>
            </a:extLst>
          </p:cNvPr>
          <p:cNvSpPr txBox="1"/>
          <p:nvPr/>
        </p:nvSpPr>
        <p:spPr>
          <a:xfrm>
            <a:off x="1131767" y="3998921"/>
            <a:ext cx="723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Go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</a:rPr>
              <a:t>futher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: we change this problem to a </a:t>
            </a:r>
            <a:r>
              <a:rPr lang="en-US" altLang="zh-CN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Linear Programming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 (LP) from Integer Programming.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030523" y="1272742"/>
            <a:ext cx="3084664" cy="2490868"/>
            <a:chOff x="421830" y="1764439"/>
            <a:chExt cx="3462931" cy="2796319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BD4A75C-1170-4584-A6A6-35F21B2FB641}"/>
                </a:ext>
              </a:extLst>
            </p:cNvPr>
            <p:cNvSpPr/>
            <p:nvPr/>
          </p:nvSpPr>
          <p:spPr>
            <a:xfrm>
              <a:off x="793341" y="3737533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3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E68003A-54C2-4B15-9AFB-95D56BFA42AA}"/>
                </a:ext>
              </a:extLst>
            </p:cNvPr>
            <p:cNvSpPr/>
            <p:nvPr/>
          </p:nvSpPr>
          <p:spPr>
            <a:xfrm>
              <a:off x="1836788" y="2124938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4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DB9AB2F-4D1F-4950-A9DD-C52F1FBC2059}"/>
                </a:ext>
              </a:extLst>
            </p:cNvPr>
            <p:cNvSpPr/>
            <p:nvPr/>
          </p:nvSpPr>
          <p:spPr>
            <a:xfrm>
              <a:off x="1836788" y="3737534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5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90ED592-DB38-4F8F-B6BE-9063B25C1FEB}"/>
                </a:ext>
              </a:extLst>
            </p:cNvPr>
            <p:cNvCxnSpPr>
              <a:stCxn id="15" idx="0"/>
              <a:endCxn id="18" idx="4"/>
            </p:cNvCxnSpPr>
            <p:nvPr/>
          </p:nvCxnSpPr>
          <p:spPr>
            <a:xfrm flipV="1">
              <a:off x="1062567" y="2663389"/>
              <a:ext cx="1043447" cy="1074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669E019-BC6B-4755-8FE7-698228AAE117}"/>
                </a:ext>
              </a:extLst>
            </p:cNvPr>
            <p:cNvCxnSpPr>
              <a:stCxn id="18" idx="4"/>
              <a:endCxn id="21" idx="0"/>
            </p:cNvCxnSpPr>
            <p:nvPr/>
          </p:nvCxnSpPr>
          <p:spPr>
            <a:xfrm>
              <a:off x="2106014" y="2663389"/>
              <a:ext cx="0" cy="10741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56903AFC-63F2-46C8-8BBA-BCBBC1A0E1DF}"/>
                </a:ext>
              </a:extLst>
            </p:cNvPr>
            <p:cNvCxnSpPr>
              <a:stCxn id="15" idx="6"/>
              <a:endCxn id="21" idx="2"/>
            </p:cNvCxnSpPr>
            <p:nvPr/>
          </p:nvCxnSpPr>
          <p:spPr>
            <a:xfrm>
              <a:off x="1331792" y="4006759"/>
              <a:ext cx="50499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88133502-A402-431E-A0A3-C4505C1689CA}"/>
                    </a:ext>
                  </a:extLst>
                </p:cNvPr>
                <p:cNvSpPr txBox="1"/>
                <p:nvPr/>
              </p:nvSpPr>
              <p:spPr>
                <a:xfrm>
                  <a:off x="876724" y="3048744"/>
                  <a:ext cx="819527" cy="447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88133502-A402-431E-A0A3-C4505C168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724" y="3048744"/>
                  <a:ext cx="819527" cy="44727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4CCD2D5E-092C-495F-8A28-C0BDFE1BA6EC}"/>
                    </a:ext>
                  </a:extLst>
                </p:cNvPr>
                <p:cNvSpPr txBox="1"/>
                <p:nvPr/>
              </p:nvSpPr>
              <p:spPr>
                <a:xfrm>
                  <a:off x="1173894" y="3932040"/>
                  <a:ext cx="819527" cy="447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4CCD2D5E-092C-495F-8A28-C0BDFE1BA6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894" y="3932040"/>
                  <a:ext cx="819527" cy="44727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92916CD4-30BC-4161-92D7-ACFC53224629}"/>
                    </a:ext>
                  </a:extLst>
                </p:cNvPr>
                <p:cNvSpPr txBox="1"/>
                <p:nvPr/>
              </p:nvSpPr>
              <p:spPr>
                <a:xfrm>
                  <a:off x="1583657" y="3163870"/>
                  <a:ext cx="819527" cy="447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92916CD4-30BC-4161-92D7-ACFC532246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657" y="3163870"/>
                  <a:ext cx="819527" cy="44727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5BD4A75C-1170-4584-A6A6-35F21B2FB641}"/>
                </a:ext>
              </a:extLst>
            </p:cNvPr>
            <p:cNvSpPr/>
            <p:nvPr/>
          </p:nvSpPr>
          <p:spPr>
            <a:xfrm>
              <a:off x="2878969" y="3737534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3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直接连接符 30"/>
            <p:cNvCxnSpPr>
              <a:stCxn id="18" idx="4"/>
              <a:endCxn id="30" idx="0"/>
            </p:cNvCxnSpPr>
            <p:nvPr/>
          </p:nvCxnSpPr>
          <p:spPr>
            <a:xfrm>
              <a:off x="2106014" y="2663389"/>
              <a:ext cx="1042181" cy="10741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1" idx="6"/>
              <a:endCxn id="30" idx="2"/>
            </p:cNvCxnSpPr>
            <p:nvPr/>
          </p:nvCxnSpPr>
          <p:spPr>
            <a:xfrm>
              <a:off x="2375239" y="4006760"/>
              <a:ext cx="5037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2916CD4-30BC-4161-92D7-ACFC53224629}"/>
                    </a:ext>
                  </a:extLst>
                </p:cNvPr>
                <p:cNvSpPr txBox="1"/>
                <p:nvPr/>
              </p:nvSpPr>
              <p:spPr>
                <a:xfrm>
                  <a:off x="2554939" y="3048744"/>
                  <a:ext cx="8195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2916CD4-30BC-4161-92D7-ACFC532246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4939" y="3048744"/>
                  <a:ext cx="81952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92916CD4-30BC-4161-92D7-ACFC53224629}"/>
                    </a:ext>
                  </a:extLst>
                </p:cNvPr>
                <p:cNvSpPr txBox="1"/>
                <p:nvPr/>
              </p:nvSpPr>
              <p:spPr>
                <a:xfrm>
                  <a:off x="2246551" y="3938223"/>
                  <a:ext cx="8195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92916CD4-30BC-4161-92D7-ACFC532246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6551" y="3938223"/>
                  <a:ext cx="81952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29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421830" y="4122889"/>
                  <a:ext cx="5617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830" y="4122889"/>
                  <a:ext cx="56178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1906847" y="1764439"/>
                  <a:ext cx="5617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6847" y="1764439"/>
                  <a:ext cx="561788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1849840" y="4191426"/>
                  <a:ext cx="5617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9840" y="4191426"/>
                  <a:ext cx="561788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3322973" y="4127065"/>
                  <a:ext cx="5617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2973" y="4127065"/>
                  <a:ext cx="561788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64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</a:t>
            </a:r>
            <a:r>
              <a:rPr lang="en-US" altLang="zh-CN" sz="3600" dirty="0" smtClean="0">
                <a:solidFill>
                  <a:srgbClr val="06383C"/>
                </a:solidFill>
                <a:latin typeface="Arial Black" panose="020B0A04020102020204" pitchFamily="34" charset="0"/>
              </a:rPr>
              <a:t>9</a:t>
            </a:r>
            <a:endParaRPr lang="en-US" altLang="zh-CN" sz="3600" dirty="0">
              <a:solidFill>
                <a:srgbClr val="06383C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37659" y="1098453"/>
            <a:ext cx="10346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(c)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Simple example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by using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linprog</a:t>
            </a:r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matlab</a:t>
            </a:r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7282819" y="2008064"/>
            <a:ext cx="3863299" cy="3119616"/>
            <a:chOff x="421830" y="1764439"/>
            <a:chExt cx="3462931" cy="2796319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BD4A75C-1170-4584-A6A6-35F21B2FB641}"/>
                </a:ext>
              </a:extLst>
            </p:cNvPr>
            <p:cNvSpPr/>
            <p:nvPr/>
          </p:nvSpPr>
          <p:spPr>
            <a:xfrm>
              <a:off x="793341" y="3737533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3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E68003A-54C2-4B15-9AFB-95D56BFA42AA}"/>
                </a:ext>
              </a:extLst>
            </p:cNvPr>
            <p:cNvSpPr/>
            <p:nvPr/>
          </p:nvSpPr>
          <p:spPr>
            <a:xfrm>
              <a:off x="1836788" y="2124938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4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DB9AB2F-4D1F-4950-A9DD-C52F1FBC2059}"/>
                </a:ext>
              </a:extLst>
            </p:cNvPr>
            <p:cNvSpPr/>
            <p:nvPr/>
          </p:nvSpPr>
          <p:spPr>
            <a:xfrm>
              <a:off x="1836788" y="3737534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5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90ED592-DB38-4F8F-B6BE-9063B25C1FEB}"/>
                </a:ext>
              </a:extLst>
            </p:cNvPr>
            <p:cNvCxnSpPr>
              <a:stCxn id="27" idx="0"/>
              <a:endCxn id="28" idx="4"/>
            </p:cNvCxnSpPr>
            <p:nvPr/>
          </p:nvCxnSpPr>
          <p:spPr>
            <a:xfrm flipV="1">
              <a:off x="1062567" y="2663389"/>
              <a:ext cx="1043447" cy="1074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669E019-BC6B-4755-8FE7-698228AAE117}"/>
                </a:ext>
              </a:extLst>
            </p:cNvPr>
            <p:cNvCxnSpPr>
              <a:stCxn id="28" idx="4"/>
              <a:endCxn id="29" idx="0"/>
            </p:cNvCxnSpPr>
            <p:nvPr/>
          </p:nvCxnSpPr>
          <p:spPr>
            <a:xfrm>
              <a:off x="2106014" y="2663389"/>
              <a:ext cx="0" cy="10741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6903AFC-63F2-46C8-8BBA-BCBBC1A0E1DF}"/>
                </a:ext>
              </a:extLst>
            </p:cNvPr>
            <p:cNvCxnSpPr>
              <a:stCxn id="27" idx="6"/>
              <a:endCxn id="29" idx="2"/>
            </p:cNvCxnSpPr>
            <p:nvPr/>
          </p:nvCxnSpPr>
          <p:spPr>
            <a:xfrm>
              <a:off x="1331792" y="4006759"/>
              <a:ext cx="50499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88133502-A402-431E-A0A3-C4505C1689CA}"/>
                    </a:ext>
                  </a:extLst>
                </p:cNvPr>
                <p:cNvSpPr txBox="1"/>
                <p:nvPr/>
              </p:nvSpPr>
              <p:spPr>
                <a:xfrm>
                  <a:off x="876724" y="3048744"/>
                  <a:ext cx="819527" cy="447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88133502-A402-431E-A0A3-C4505C168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724" y="3048744"/>
                  <a:ext cx="819527" cy="44727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4CCD2D5E-092C-495F-8A28-C0BDFE1BA6EC}"/>
                    </a:ext>
                  </a:extLst>
                </p:cNvPr>
                <p:cNvSpPr txBox="1"/>
                <p:nvPr/>
              </p:nvSpPr>
              <p:spPr>
                <a:xfrm>
                  <a:off x="1173894" y="3932040"/>
                  <a:ext cx="819527" cy="447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4CCD2D5E-092C-495F-8A28-C0BDFE1BA6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894" y="3932040"/>
                  <a:ext cx="819527" cy="44727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2916CD4-30BC-4161-92D7-ACFC53224629}"/>
                    </a:ext>
                  </a:extLst>
                </p:cNvPr>
                <p:cNvSpPr txBox="1"/>
                <p:nvPr/>
              </p:nvSpPr>
              <p:spPr>
                <a:xfrm>
                  <a:off x="1583657" y="3163870"/>
                  <a:ext cx="819527" cy="447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2916CD4-30BC-4161-92D7-ACFC532246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657" y="3163870"/>
                  <a:ext cx="819527" cy="44727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BD4A75C-1170-4584-A6A6-35F21B2FB641}"/>
                </a:ext>
              </a:extLst>
            </p:cNvPr>
            <p:cNvSpPr/>
            <p:nvPr/>
          </p:nvSpPr>
          <p:spPr>
            <a:xfrm>
              <a:off x="2878969" y="3737534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3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7" name="直接连接符 46"/>
            <p:cNvCxnSpPr>
              <a:stCxn id="28" idx="4"/>
              <a:endCxn id="43" idx="0"/>
            </p:cNvCxnSpPr>
            <p:nvPr/>
          </p:nvCxnSpPr>
          <p:spPr>
            <a:xfrm>
              <a:off x="2106014" y="2663389"/>
              <a:ext cx="1042181" cy="10741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29" idx="6"/>
              <a:endCxn id="43" idx="2"/>
            </p:cNvCxnSpPr>
            <p:nvPr/>
          </p:nvCxnSpPr>
          <p:spPr>
            <a:xfrm>
              <a:off x="2375239" y="4006760"/>
              <a:ext cx="5037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2916CD4-30BC-4161-92D7-ACFC53224629}"/>
                    </a:ext>
                  </a:extLst>
                </p:cNvPr>
                <p:cNvSpPr txBox="1"/>
                <p:nvPr/>
              </p:nvSpPr>
              <p:spPr>
                <a:xfrm>
                  <a:off x="2554939" y="3048744"/>
                  <a:ext cx="8195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2916CD4-30BC-4161-92D7-ACFC532246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4939" y="3048744"/>
                  <a:ext cx="81952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2916CD4-30BC-4161-92D7-ACFC53224629}"/>
                    </a:ext>
                  </a:extLst>
                </p:cNvPr>
                <p:cNvSpPr txBox="1"/>
                <p:nvPr/>
              </p:nvSpPr>
              <p:spPr>
                <a:xfrm>
                  <a:off x="2246551" y="3938223"/>
                  <a:ext cx="8195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2916CD4-30BC-4161-92D7-ACFC532246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6551" y="3938223"/>
                  <a:ext cx="81952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421830" y="4122889"/>
                  <a:ext cx="5617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830" y="4122889"/>
                  <a:ext cx="56178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1906847" y="1764439"/>
                  <a:ext cx="5617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6847" y="1764439"/>
                  <a:ext cx="56178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1849840" y="4191426"/>
                  <a:ext cx="5617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9840" y="4191426"/>
                  <a:ext cx="56178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3322973" y="4127065"/>
                  <a:ext cx="5617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2973" y="4127065"/>
                  <a:ext cx="56178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组合 61"/>
          <p:cNvGrpSpPr/>
          <p:nvPr/>
        </p:nvGrpSpPr>
        <p:grpSpPr>
          <a:xfrm>
            <a:off x="1159433" y="2008064"/>
            <a:ext cx="4360551" cy="2214211"/>
            <a:chOff x="800845" y="2011728"/>
            <a:chExt cx="4360551" cy="22142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800845" y="2011728"/>
                  <a:ext cx="43605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2">
                          <a:lumMod val="10000"/>
                        </a:schemeClr>
                      </a:solidFill>
                    </a:rPr>
                    <a:t>Minimize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CN" dirty="0" smtClean="0">
                      <a:solidFill>
                        <a:schemeClr val="bg2">
                          <a:lumMod val="10000"/>
                        </a:schemeClr>
                      </a:solidFill>
                    </a:rPr>
                    <a:t> 3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 smtClean="0">
                      <a:solidFill>
                        <a:schemeClr val="bg2">
                          <a:lumMod val="10000"/>
                        </a:schemeClr>
                      </a:solidFill>
                    </a:rPr>
                    <a:t> + 4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dirty="0" smtClean="0">
                      <a:solidFill>
                        <a:schemeClr val="bg2">
                          <a:lumMod val="10000"/>
                        </a:schemeClr>
                      </a:solidFill>
                    </a:rPr>
                    <a:t> + 3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zh-CN" altLang="en-US" dirty="0" smtClean="0">
                      <a:solidFill>
                        <a:schemeClr val="bg2">
                          <a:lumMod val="10000"/>
                        </a:schemeClr>
                      </a:solidFill>
                    </a:rPr>
                    <a:t> </a:t>
                  </a:r>
                  <a:r>
                    <a:rPr lang="en-US" altLang="zh-CN" dirty="0" smtClean="0">
                      <a:solidFill>
                        <a:schemeClr val="bg2">
                          <a:lumMod val="10000"/>
                        </a:schemeClr>
                      </a:solidFill>
                    </a:rPr>
                    <a:t>+ 5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zh-CN" altLang="en-US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845" y="2011728"/>
                  <a:ext cx="4360551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117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文本框 58"/>
            <p:cNvSpPr txBox="1"/>
            <p:nvPr/>
          </p:nvSpPr>
          <p:spPr>
            <a:xfrm>
              <a:off x="800846" y="2459068"/>
              <a:ext cx="1296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10000"/>
                    </a:schemeClr>
                  </a:solidFill>
                </a:rPr>
                <a:t>Subject to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文本框 59"/>
                <p:cNvSpPr txBox="1"/>
                <p:nvPr/>
              </p:nvSpPr>
              <p:spPr>
                <a:xfrm>
                  <a:off x="2055905" y="2471613"/>
                  <a:ext cx="2522071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bg2">
                          <a:lumMod val="10000"/>
                        </a:schemeClr>
                      </a:solidFill>
                    </a:rPr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bg2">
                          <a:lumMod val="10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a14:m>
                  <a:endParaRPr lang="zh-CN" altLang="en-US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bg2">
                          <a:lumMod val="10000"/>
                        </a:schemeClr>
                      </a:solidFill>
                    </a:rPr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bg2">
                          <a:lumMod val="10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a14:m>
                  <a:endParaRPr lang="zh-CN" altLang="en-US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bg2">
                          <a:lumMod val="10000"/>
                        </a:schemeClr>
                      </a:solidFill>
                    </a:rPr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bg2">
                          <a:lumMod val="10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a14:m>
                  <a:endParaRPr lang="zh-CN" altLang="en-US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bg2">
                          <a:lumMod val="10000"/>
                        </a:schemeClr>
                      </a:solidFill>
                    </a:rPr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bg2">
                          <a:lumMod val="10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a14:m>
                  <a:endParaRPr lang="zh-CN" altLang="en-US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bg2">
                          <a:lumMod val="10000"/>
                        </a:schemeClr>
                      </a:solidFill>
                    </a:rPr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bg2">
                          <a:lumMod val="10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a14:m>
                  <a:endParaRPr lang="zh-CN" altLang="en-US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  <a:p>
                  <a:endParaRPr lang="zh-CN" altLang="en-US" dirty="0"/>
                </a:p>
              </p:txBody>
            </p:sp>
          </mc:Choice>
          <mc:Fallback>
            <p:sp>
              <p:nvSpPr>
                <p:cNvPr id="60" name="文本框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5905" y="2471613"/>
                  <a:ext cx="2522071" cy="1754326"/>
                </a:xfrm>
                <a:prstGeom prst="rect">
                  <a:avLst/>
                </a:prstGeom>
                <a:blipFill>
                  <a:blip r:embed="rId14"/>
                  <a:stretch>
                    <a:fillRect t="-2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/>
              <p:cNvSpPr txBox="1"/>
              <p:nvPr/>
            </p:nvSpPr>
            <p:spPr>
              <a:xfrm>
                <a:off x="1117599" y="4312828"/>
                <a:ext cx="3322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Optimal solution: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99" y="4312828"/>
                <a:ext cx="3322917" cy="369332"/>
              </a:xfrm>
              <a:prstGeom prst="rect">
                <a:avLst/>
              </a:prstGeom>
              <a:blipFill>
                <a:blip r:embed="rId15"/>
                <a:stretch>
                  <a:fillRect l="-146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/>
              <p:cNvSpPr txBox="1"/>
              <p:nvPr/>
            </p:nvSpPr>
            <p:spPr>
              <a:xfrm>
                <a:off x="1159433" y="4760168"/>
                <a:ext cx="2599764" cy="1340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=0.5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=0.5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=0.5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=0.5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433" y="4760168"/>
                <a:ext cx="2599764" cy="134088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05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</a:t>
            </a:r>
            <a:r>
              <a:rPr lang="en-US" altLang="zh-CN" sz="3600" dirty="0" smtClean="0">
                <a:solidFill>
                  <a:srgbClr val="06383C"/>
                </a:solidFill>
                <a:latin typeface="Arial Black" panose="020B0A04020102020204" pitchFamily="34" charset="0"/>
              </a:rPr>
              <a:t>9</a:t>
            </a:r>
            <a:endParaRPr lang="en-US" altLang="zh-CN" sz="3600" dirty="0">
              <a:solidFill>
                <a:srgbClr val="06383C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37659" y="1098453"/>
            <a:ext cx="103469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(e)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Forecast execution time by using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linprog</a:t>
            </a:r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US" altLang="zh-CN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matlab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307352-A0A3-4C16-8274-AA74CB7E5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635" y="1720281"/>
            <a:ext cx="7180730" cy="44806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F508239-B9FB-428E-B519-3F2044513EA6}"/>
              </a:ext>
            </a:extLst>
          </p:cNvPr>
          <p:cNvSpPr txBox="1"/>
          <p:nvPr/>
        </p:nvSpPr>
        <p:spPr>
          <a:xfrm>
            <a:off x="3499821" y="6200964"/>
            <a:ext cx="738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Total number of 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edges(Restrictions)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</a:rPr>
              <a:t>v.s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. execution time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58400" y="4882777"/>
            <a:ext cx="166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</a:rPr>
              <a:t>Fully connect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直接箭头连接符 6"/>
          <p:cNvCxnSpPr>
            <a:stCxn id="2" idx="1"/>
          </p:cNvCxnSpPr>
          <p:nvPr/>
        </p:nvCxnSpPr>
        <p:spPr>
          <a:xfrm flipH="1">
            <a:off x="9227671" y="5067443"/>
            <a:ext cx="830729" cy="239663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7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</a:t>
            </a:r>
            <a:r>
              <a:rPr lang="en-US" altLang="zh-CN" sz="3600" dirty="0" smtClean="0">
                <a:solidFill>
                  <a:srgbClr val="06383C"/>
                </a:solidFill>
                <a:latin typeface="Arial Black" panose="020B0A04020102020204" pitchFamily="34" charset="0"/>
              </a:rPr>
              <a:t>9</a:t>
            </a:r>
            <a:endParaRPr lang="en-US" altLang="zh-CN" sz="3600" dirty="0">
              <a:solidFill>
                <a:srgbClr val="06383C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37659" y="1098453"/>
            <a:ext cx="103469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(e)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Forecast execution </a:t>
            </a:r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time by using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linprog</a:t>
            </a:r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matlab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46BCAE-E205-40B3-B3E0-FD49B6699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998" y="1646517"/>
            <a:ext cx="6700772" cy="43430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44111AC-8997-4373-AC76-481B165B4E17}"/>
              </a:ext>
            </a:extLst>
          </p:cNvPr>
          <p:cNvSpPr txBox="1"/>
          <p:nvPr/>
        </p:nvSpPr>
        <p:spPr>
          <a:xfrm>
            <a:off x="1824617" y="5989557"/>
            <a:ext cx="615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Total number of 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vertices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variables)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</a:rPr>
              <a:t>v.s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. execution time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D442925-1F53-43AD-97F9-477B3CBEFACA}"/>
                  </a:ext>
                </a:extLst>
              </p:cNvPr>
              <p:cNvSpPr txBox="1"/>
              <p:nvPr/>
            </p:nvSpPr>
            <p:spPr>
              <a:xfrm>
                <a:off x="8711303" y="1735760"/>
                <a:ext cx="2796988" cy="603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32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en-US" altLang="zh-CN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D442925-1F53-43AD-97F9-477B3CBEF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303" y="1735760"/>
                <a:ext cx="2796988" cy="6034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E3A743-CBAB-4AC3-AC84-A69C62BC291D}"/>
                  </a:ext>
                </a:extLst>
              </p:cNvPr>
              <p:cNvSpPr txBox="1"/>
              <p:nvPr/>
            </p:nvSpPr>
            <p:spPr>
              <a:xfrm>
                <a:off x="8711303" y="2489543"/>
                <a:ext cx="27969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𝟒𝟑𝟑</m:t>
                      </m:r>
                      <m:r>
                        <a:rPr lang="en-US" altLang="zh-CN" sz="2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altLang="zh-CN" sz="2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𝟏𝟒</m:t>
                      </m:r>
                    </m:oMath>
                  </m:oMathPara>
                </a14:m>
                <a:endParaRPr lang="en-US" altLang="zh-CN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40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40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𝟕𝟏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E3A743-CBAB-4AC3-AC84-A69C62BC2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303" y="2489543"/>
                <a:ext cx="2796988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表格 19">
            <a:extLst>
              <a:ext uri="{FF2B5EF4-FFF2-40B4-BE49-F238E27FC236}">
                <a16:creationId xmlns:a16="http://schemas.microsoft.com/office/drawing/2014/main" id="{27B818E5-03C6-464D-A82D-F59C72746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82202"/>
              </p:ext>
            </p:extLst>
          </p:nvPr>
        </p:nvGraphicFramePr>
        <p:xfrm>
          <a:off x="8041341" y="3595445"/>
          <a:ext cx="4050254" cy="1747520"/>
        </p:xfrm>
        <a:graphic>
          <a:graphicData uri="http://schemas.openxmlformats.org/drawingml/2006/table">
            <a:tbl>
              <a:tblPr firstRow="1" bandRow="1"/>
              <a:tblGrid>
                <a:gridCol w="1892804">
                  <a:extLst>
                    <a:ext uri="{9D8B030D-6E8A-4147-A177-3AD203B41FA5}">
                      <a16:colId xmlns:a16="http://schemas.microsoft.com/office/drawing/2014/main" val="123242634"/>
                    </a:ext>
                  </a:extLst>
                </a:gridCol>
                <a:gridCol w="2157450">
                  <a:extLst>
                    <a:ext uri="{9D8B030D-6E8A-4147-A177-3AD203B41FA5}">
                      <a16:colId xmlns:a16="http://schemas.microsoft.com/office/drawing/2014/main" val="2846478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Total number of variables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Execution time (s)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554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10000</a:t>
                      </a:r>
                      <a:endParaRPr lang="zh-CN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306688</a:t>
                      </a:r>
                      <a:endParaRPr lang="zh-CN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99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100000</a:t>
                      </a:r>
                      <a:endParaRPr lang="zh-CN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15728877544</a:t>
                      </a:r>
                      <a:endParaRPr lang="zh-CN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9492433"/>
                  </a:ext>
                </a:extLst>
              </a:tr>
              <a:tr h="3342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1000000</a:t>
                      </a:r>
                      <a:endParaRPr lang="zh-CN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806673390621805</a:t>
                      </a:r>
                      <a:endParaRPr lang="zh-CN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7706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9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</a:t>
            </a:r>
            <a:r>
              <a:rPr lang="en-US" altLang="zh-CN" sz="3600" dirty="0" smtClean="0">
                <a:solidFill>
                  <a:srgbClr val="06383C"/>
                </a:solidFill>
                <a:latin typeface="Arial Black" panose="020B0A04020102020204" pitchFamily="34" charset="0"/>
              </a:rPr>
              <a:t>9</a:t>
            </a:r>
            <a:endParaRPr lang="en-US" altLang="zh-CN" sz="3600" dirty="0">
              <a:solidFill>
                <a:srgbClr val="06383C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37659" y="1098453"/>
            <a:ext cx="103469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(e)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Other software may be can solve LP problem with 1,000,000 variables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70211" y="2217271"/>
            <a:ext cx="4996329" cy="278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</a:rPr>
              <a:t>Lingo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</a:rPr>
              <a:t>IBM 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ILOG </a:t>
            </a:r>
            <a:r>
              <a:rPr lang="en-US" altLang="zh-CN" b="1" dirty="0" err="1" smtClean="0">
                <a:solidFill>
                  <a:schemeClr val="bg2">
                    <a:lumMod val="10000"/>
                  </a:schemeClr>
                </a:solidFill>
              </a:rPr>
              <a:t>Cplex</a:t>
            </a:r>
            <a:endParaRPr lang="en-US" altLang="zh-CN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chemeClr val="bg2">
                    <a:lumMod val="10000"/>
                  </a:schemeClr>
                </a:solidFill>
              </a:rPr>
              <a:t>Gurobi</a:t>
            </a:r>
            <a:endParaRPr lang="en-US" altLang="zh-CN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</a:rPr>
              <a:t>FICO Xpress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MOSEK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05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</a:t>
            </a:r>
            <a:r>
              <a:rPr lang="en-US" altLang="zh-CN" sz="3600" dirty="0" smtClean="0">
                <a:solidFill>
                  <a:srgbClr val="06383C"/>
                </a:solidFill>
                <a:latin typeface="Arial Black" panose="020B0A04020102020204" pitchFamily="34" charset="0"/>
              </a:rPr>
              <a:t>9</a:t>
            </a:r>
            <a:endParaRPr lang="en-US" altLang="zh-CN" sz="3600" dirty="0">
              <a:solidFill>
                <a:srgbClr val="06383C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37659" y="1098453"/>
            <a:ext cx="10346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Appendix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. Time complexity of different algorithms for LP problem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19">
                <a:extLst>
                  <a:ext uri="{FF2B5EF4-FFF2-40B4-BE49-F238E27FC236}">
                    <a16:creationId xmlns:a16="http://schemas.microsoft.com/office/drawing/2014/main" id="{27B818E5-03C6-464D-A82D-F59C727463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0992230"/>
                  </p:ext>
                </p:extLst>
              </p:nvPr>
            </p:nvGraphicFramePr>
            <p:xfrm>
              <a:off x="2780521" y="2779043"/>
              <a:ext cx="6538576" cy="303072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055671">
                      <a:extLst>
                        <a:ext uri="{9D8B030D-6E8A-4147-A177-3AD203B41FA5}">
                          <a16:colId xmlns:a16="http://schemas.microsoft.com/office/drawing/2014/main" val="123242634"/>
                        </a:ext>
                      </a:extLst>
                    </a:gridCol>
                    <a:gridCol w="3482905">
                      <a:extLst>
                        <a:ext uri="{9D8B030D-6E8A-4147-A177-3AD203B41FA5}">
                          <a16:colId xmlns:a16="http://schemas.microsoft.com/office/drawing/2014/main" val="28464785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</a:rPr>
                            <a:t>algorithm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</a:rPr>
                            <a:t>Time complexity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55403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0" kern="12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Ellipsoid algorithm</a:t>
                          </a:r>
                          <a:endParaRPr lang="en-US" altLang="zh-CN" sz="1800" b="0" i="0" kern="12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82991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0" kern="12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Projective algorithm of </a:t>
                          </a:r>
                          <a:r>
                            <a:rPr lang="en-US" altLang="zh-CN" sz="1800" b="0" i="0" kern="1200" dirty="0" err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Karmarkar</a:t>
                          </a:r>
                          <a:endParaRPr lang="en-US" altLang="zh-CN" sz="1800" b="0" i="0" kern="12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zh-CN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3.5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19492433"/>
                      </a:ext>
                    </a:extLst>
                  </a:tr>
                  <a:tr h="3342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0" kern="12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Vaidya's 87 algorithm</a:t>
                          </a:r>
                          <a:endParaRPr lang="en-US" altLang="zh-CN" sz="1800" b="0" i="0" kern="12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zh-CN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87706865"/>
                      </a:ext>
                    </a:extLst>
                  </a:tr>
                  <a:tr h="3342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0" kern="12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Vaidya's 89 algorithm</a:t>
                          </a:r>
                          <a:endParaRPr lang="en-US" altLang="zh-CN" sz="1800" b="0" i="0" kern="12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56483635"/>
                      </a:ext>
                    </a:extLst>
                  </a:tr>
                  <a:tr h="33425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Current matrix multiplication time algorithm</a:t>
                          </a:r>
                        </a:p>
                        <a:p>
                          <a:pPr algn="ctr"/>
                          <a:endParaRPr lang="en-US" altLang="zh-CN" sz="1800" b="0" i="0" kern="12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zh-CN" altLang="en-US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((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2.5−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bg2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solidFill>
                                              <a:schemeClr val="bg2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solidFill>
                                              <a:schemeClr val="bg2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2+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bg2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solidFill>
                                              <a:schemeClr val="bg2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solidFill>
                                              <a:schemeClr val="bg2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CN" i="1" dirty="0" smtClean="0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11869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19">
                <a:extLst>
                  <a:ext uri="{FF2B5EF4-FFF2-40B4-BE49-F238E27FC236}">
                    <a16:creationId xmlns:a16="http://schemas.microsoft.com/office/drawing/2014/main" id="{27B818E5-03C6-464D-A82D-F59C727463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0992230"/>
                  </p:ext>
                </p:extLst>
              </p:nvPr>
            </p:nvGraphicFramePr>
            <p:xfrm>
              <a:off x="2780521" y="2779043"/>
              <a:ext cx="6538576" cy="303072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055671">
                      <a:extLst>
                        <a:ext uri="{9D8B030D-6E8A-4147-A177-3AD203B41FA5}">
                          <a16:colId xmlns:a16="http://schemas.microsoft.com/office/drawing/2014/main" val="123242634"/>
                        </a:ext>
                      </a:extLst>
                    </a:gridCol>
                    <a:gridCol w="3482905">
                      <a:extLst>
                        <a:ext uri="{9D8B030D-6E8A-4147-A177-3AD203B41FA5}">
                          <a16:colId xmlns:a16="http://schemas.microsoft.com/office/drawing/2014/main" val="28464785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</a:rPr>
                            <a:t>algorithm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</a:rPr>
                            <a:t>Time complexity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55403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0" kern="12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Ellipsoid algorithm</a:t>
                          </a:r>
                          <a:endParaRPr lang="en-US" altLang="zh-CN" sz="1800" b="0" i="0" kern="12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7762" t="-108197" r="-350" b="-6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299125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0" kern="12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Projective algorithm of </a:t>
                          </a:r>
                          <a:r>
                            <a:rPr lang="en-US" altLang="zh-CN" sz="1800" b="0" i="0" kern="1200" dirty="0" err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Karmarkar</a:t>
                          </a:r>
                          <a:endParaRPr lang="en-US" altLang="zh-CN" sz="1800" b="0" i="0" kern="12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7762" t="-119811" r="-350" b="-2575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4924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0" kern="12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Vaidya's 87 algorithm</a:t>
                          </a:r>
                          <a:endParaRPr lang="en-US" altLang="zh-CN" sz="1800" b="0" i="0" kern="12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7762" t="-388333" r="-350" b="-35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7706865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0" kern="12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Vaidya's 89 algorithm</a:t>
                          </a:r>
                          <a:endParaRPr lang="en-US" altLang="zh-CN" sz="1800" b="0" i="0" kern="12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7762" t="-488333" r="-350" b="-25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48363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Current matrix multiplication time algorithm</a:t>
                          </a:r>
                        </a:p>
                        <a:p>
                          <a:pPr algn="ctr"/>
                          <a:endParaRPr lang="en-US" altLang="zh-CN" sz="1800" b="0" i="0" kern="12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7762" t="-233775" r="-350" b="-13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11869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矩形 2"/>
          <p:cNvSpPr/>
          <p:nvPr/>
        </p:nvSpPr>
        <p:spPr>
          <a:xfrm>
            <a:off x="871645" y="1897068"/>
            <a:ext cx="1364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202122"/>
                </a:solidFill>
                <a:latin typeface="Arial" panose="020B0604020202020204" pitchFamily="34" charset="0"/>
              </a:rPr>
              <a:t>n </a:t>
            </a:r>
            <a:r>
              <a:rPr lang="en-US" altLang="zh-CN" i="1" dirty="0">
                <a:solidFill>
                  <a:srgbClr val="202122"/>
                </a:solidFill>
                <a:latin typeface="Arial" panose="020B0604020202020204" pitchFamily="34" charset="0"/>
              </a:rPr>
              <a:t>variables</a:t>
            </a:r>
          </a:p>
          <a:p>
            <a:r>
              <a:rPr lang="en-US" altLang="zh-CN" i="1" dirty="0">
                <a:solidFill>
                  <a:srgbClr val="202122"/>
                </a:solidFill>
                <a:latin typeface="Arial" panose="020B0604020202020204" pitchFamily="34" charset="0"/>
              </a:rPr>
              <a:t>L input bits </a:t>
            </a:r>
            <a:endParaRPr lang="zh-CN" altLang="en-US" i="1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1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水中的倒影&#10;&#10;描述已自动生成">
            <a:extLst>
              <a:ext uri="{FF2B5EF4-FFF2-40B4-BE49-F238E27FC236}">
                <a16:creationId xmlns:a16="http://schemas.microsoft.com/office/drawing/2014/main" id="{473CEC9C-56F8-4D53-B3F2-52312398E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73"/>
          <a:stretch/>
        </p:blipFill>
        <p:spPr>
          <a:xfrm>
            <a:off x="0" y="2233837"/>
            <a:ext cx="12192000" cy="4624163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E8E327D8-D6D9-4422-9D72-2A4C5CC4E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680030" y="485484"/>
            <a:ext cx="2831940" cy="520356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4ABAD31-3418-4220-8ADF-D5199C92BB2D}"/>
              </a:ext>
            </a:extLst>
          </p:cNvPr>
          <p:cNvGrpSpPr/>
          <p:nvPr/>
        </p:nvGrpSpPr>
        <p:grpSpPr>
          <a:xfrm rot="1800000">
            <a:off x="-2837565" y="-560678"/>
            <a:ext cx="8758494" cy="8561932"/>
            <a:chOff x="-1584327" y="-636879"/>
            <a:chExt cx="8758494" cy="8561932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F3613543-93FF-4DFD-8B27-41F27C738698}"/>
                </a:ext>
              </a:extLst>
            </p:cNvPr>
            <p:cNvSpPr/>
            <p:nvPr/>
          </p:nvSpPr>
          <p:spPr>
            <a:xfrm>
              <a:off x="-887180" y="-636879"/>
              <a:ext cx="8061347" cy="8179266"/>
            </a:xfrm>
            <a:custGeom>
              <a:avLst/>
              <a:gdLst>
                <a:gd name="connsiteX0" fmla="*/ 1517986 w 8061347"/>
                <a:gd name="connsiteY0" fmla="*/ 79814 h 8179266"/>
                <a:gd name="connsiteX1" fmla="*/ 1835341 w 8061347"/>
                <a:gd name="connsiteY1" fmla="*/ 725960 h 8179266"/>
                <a:gd name="connsiteX2" fmla="*/ 1858213 w 8061347"/>
                <a:gd name="connsiteY2" fmla="*/ 1470743 h 8179266"/>
                <a:gd name="connsiteX3" fmla="*/ 2308514 w 8061347"/>
                <a:gd name="connsiteY3" fmla="*/ 1546508 h 8179266"/>
                <a:gd name="connsiteX4" fmla="*/ 2738802 w 8061347"/>
                <a:gd name="connsiteY4" fmla="*/ 1678025 h 8179266"/>
                <a:gd name="connsiteX5" fmla="*/ 2883184 w 8061347"/>
                <a:gd name="connsiteY5" fmla="*/ 2168352 h 8179266"/>
                <a:gd name="connsiteX6" fmla="*/ 3199110 w 8061347"/>
                <a:gd name="connsiteY6" fmla="*/ 2655821 h 8179266"/>
                <a:gd name="connsiteX7" fmla="*/ 4338442 w 8061347"/>
                <a:gd name="connsiteY7" fmla="*/ 3020350 h 8179266"/>
                <a:gd name="connsiteX8" fmla="*/ 4648650 w 8061347"/>
                <a:gd name="connsiteY8" fmla="*/ 4359816 h 8179266"/>
                <a:gd name="connsiteX9" fmla="*/ 4086846 w 8061347"/>
                <a:gd name="connsiteY9" fmla="*/ 5819363 h 8179266"/>
                <a:gd name="connsiteX10" fmla="*/ 4674381 w 8061347"/>
                <a:gd name="connsiteY10" fmla="*/ 6418334 h 8179266"/>
                <a:gd name="connsiteX11" fmla="*/ 5896627 w 8061347"/>
                <a:gd name="connsiteY11" fmla="*/ 6189610 h 8179266"/>
                <a:gd name="connsiteX12" fmla="*/ 6674290 w 8061347"/>
                <a:gd name="connsiteY12" fmla="*/ 6368301 h 8179266"/>
                <a:gd name="connsiteX13" fmla="*/ 7410497 w 8061347"/>
                <a:gd name="connsiteY13" fmla="*/ 5969463 h 8179266"/>
                <a:gd name="connsiteX14" fmla="*/ 8060931 w 8061347"/>
                <a:gd name="connsiteY14" fmla="*/ 6559857 h 8179266"/>
                <a:gd name="connsiteX15" fmla="*/ 7563456 w 8061347"/>
                <a:gd name="connsiteY15" fmla="*/ 7370398 h 8179266"/>
                <a:gd name="connsiteX16" fmla="*/ 6731471 w 8061347"/>
                <a:gd name="connsiteY16" fmla="*/ 7660593 h 8179266"/>
                <a:gd name="connsiteX17" fmla="*/ 4851643 w 8061347"/>
                <a:gd name="connsiteY17" fmla="*/ 8099457 h 8179266"/>
                <a:gd name="connsiteX18" fmla="*/ 4154033 w 8061347"/>
                <a:gd name="connsiteY18" fmla="*/ 8163786 h 8179266"/>
                <a:gd name="connsiteX19" fmla="*/ 3373512 w 8061347"/>
                <a:gd name="connsiteY19" fmla="*/ 7850720 h 8179266"/>
                <a:gd name="connsiteX20" fmla="*/ 1998307 w 8061347"/>
                <a:gd name="connsiteY20" fmla="*/ 7955075 h 8179266"/>
                <a:gd name="connsiteX21" fmla="*/ 746041 w 8061347"/>
                <a:gd name="connsiteY21" fmla="*/ 7571962 h 8179266"/>
                <a:gd name="connsiteX22" fmla="*/ 764625 w 8061347"/>
                <a:gd name="connsiteY22" fmla="*/ 6579870 h 8179266"/>
                <a:gd name="connsiteX23" fmla="*/ 1091986 w 8061347"/>
                <a:gd name="connsiteY23" fmla="*/ 5610652 h 8179266"/>
                <a:gd name="connsiteX24" fmla="*/ 451558 w 8061347"/>
                <a:gd name="connsiteY24" fmla="*/ 4031025 h 8179266"/>
                <a:gd name="connsiteX25" fmla="*/ 85599 w 8061347"/>
                <a:gd name="connsiteY25" fmla="*/ 2407083 h 8179266"/>
                <a:gd name="connsiteX26" fmla="*/ 680283 w 8061347"/>
                <a:gd name="connsiteY26" fmla="*/ 1343515 h 8179266"/>
                <a:gd name="connsiteX27" fmla="*/ 581645 w 8061347"/>
                <a:gd name="connsiteY27" fmla="*/ 757409 h 8179266"/>
                <a:gd name="connsiteX28" fmla="*/ 1517986 w 8061347"/>
                <a:gd name="connsiteY28" fmla="*/ 79814 h 817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061347" h="8179266">
                  <a:moveTo>
                    <a:pt x="1517986" y="79814"/>
                  </a:moveTo>
                  <a:cubicBezTo>
                    <a:pt x="1742421" y="201324"/>
                    <a:pt x="1876797" y="472934"/>
                    <a:pt x="1835341" y="725960"/>
                  </a:cubicBezTo>
                  <a:cubicBezTo>
                    <a:pt x="1798173" y="958973"/>
                    <a:pt x="1572308" y="1299200"/>
                    <a:pt x="1858213" y="1470743"/>
                  </a:cubicBezTo>
                  <a:cubicBezTo>
                    <a:pt x="1989729" y="1550797"/>
                    <a:pt x="2154125" y="1545079"/>
                    <a:pt x="2308514" y="1546508"/>
                  </a:cubicBezTo>
                  <a:cubicBezTo>
                    <a:pt x="2462903" y="1547938"/>
                    <a:pt x="2631587" y="1566521"/>
                    <a:pt x="2738802" y="1678025"/>
                  </a:cubicBezTo>
                  <a:cubicBezTo>
                    <a:pt x="2867459" y="1809541"/>
                    <a:pt x="2853164" y="2001097"/>
                    <a:pt x="2883184" y="2168352"/>
                  </a:cubicBezTo>
                  <a:cubicBezTo>
                    <a:pt x="2920352" y="2371345"/>
                    <a:pt x="3027566" y="2537170"/>
                    <a:pt x="3199110" y="2655821"/>
                  </a:cubicBezTo>
                  <a:cubicBezTo>
                    <a:pt x="3536478" y="2887404"/>
                    <a:pt x="3975343" y="2851666"/>
                    <a:pt x="4338442" y="3020350"/>
                  </a:cubicBezTo>
                  <a:cubicBezTo>
                    <a:pt x="4871656" y="3269087"/>
                    <a:pt x="4800180" y="3882354"/>
                    <a:pt x="4648650" y="4359816"/>
                  </a:cubicBezTo>
                  <a:cubicBezTo>
                    <a:pt x="4495690" y="4841567"/>
                    <a:pt x="4116866" y="5306163"/>
                    <a:pt x="4086846" y="5819363"/>
                  </a:cubicBezTo>
                  <a:cubicBezTo>
                    <a:pt x="4068262" y="6139577"/>
                    <a:pt x="4381328" y="6381166"/>
                    <a:pt x="4674381" y="6418334"/>
                  </a:cubicBezTo>
                  <a:cubicBezTo>
                    <a:pt x="5104669" y="6474086"/>
                    <a:pt x="5476346" y="6175315"/>
                    <a:pt x="5896627" y="6189610"/>
                  </a:cubicBezTo>
                  <a:cubicBezTo>
                    <a:pt x="6158231" y="6198187"/>
                    <a:pt x="6404109" y="6429770"/>
                    <a:pt x="6674290" y="6368301"/>
                  </a:cubicBezTo>
                  <a:cubicBezTo>
                    <a:pt x="6953048" y="6305402"/>
                    <a:pt x="7126020" y="6020926"/>
                    <a:pt x="7410497" y="5969463"/>
                  </a:cubicBezTo>
                  <a:cubicBezTo>
                    <a:pt x="7737858" y="5910852"/>
                    <a:pt x="8049495" y="6228207"/>
                    <a:pt x="8060931" y="6559857"/>
                  </a:cubicBezTo>
                  <a:cubicBezTo>
                    <a:pt x="8072367" y="6891507"/>
                    <a:pt x="7846502" y="7197426"/>
                    <a:pt x="7563456" y="7370398"/>
                  </a:cubicBezTo>
                  <a:cubicBezTo>
                    <a:pt x="7311859" y="7524788"/>
                    <a:pt x="7018806" y="7593405"/>
                    <a:pt x="6731471" y="7660593"/>
                  </a:cubicBezTo>
                  <a:cubicBezTo>
                    <a:pt x="6105338" y="7806404"/>
                    <a:pt x="5477776" y="7953646"/>
                    <a:pt x="4851643" y="8099457"/>
                  </a:cubicBezTo>
                  <a:cubicBezTo>
                    <a:pt x="4622919" y="8152349"/>
                    <a:pt x="4385617" y="8206671"/>
                    <a:pt x="4154033" y="8163786"/>
                  </a:cubicBezTo>
                  <a:cubicBezTo>
                    <a:pt x="3878135" y="8112323"/>
                    <a:pt x="3642263" y="7930773"/>
                    <a:pt x="3373512" y="7850720"/>
                  </a:cubicBezTo>
                  <a:cubicBezTo>
                    <a:pt x="2927499" y="7719203"/>
                    <a:pt x="2457185" y="7879310"/>
                    <a:pt x="1998307" y="7955075"/>
                  </a:cubicBezTo>
                  <a:cubicBezTo>
                    <a:pt x="1539428" y="8030840"/>
                    <a:pt x="981913" y="7972230"/>
                    <a:pt x="746041" y="7571962"/>
                  </a:cubicBezTo>
                  <a:cubicBezTo>
                    <a:pt x="571639" y="7276050"/>
                    <a:pt x="641685" y="6898655"/>
                    <a:pt x="764625" y="6579870"/>
                  </a:cubicBezTo>
                  <a:cubicBezTo>
                    <a:pt x="888994" y="6259657"/>
                    <a:pt x="1063396" y="5950879"/>
                    <a:pt x="1091986" y="5610652"/>
                  </a:cubicBezTo>
                  <a:cubicBezTo>
                    <a:pt x="1140590" y="5033123"/>
                    <a:pt x="767484" y="4517064"/>
                    <a:pt x="451558" y="4031025"/>
                  </a:cubicBezTo>
                  <a:cubicBezTo>
                    <a:pt x="135633" y="3544986"/>
                    <a:pt x="-147414" y="2937437"/>
                    <a:pt x="85599" y="2407083"/>
                  </a:cubicBezTo>
                  <a:cubicBezTo>
                    <a:pt x="251425" y="2029688"/>
                    <a:pt x="657410" y="1755219"/>
                    <a:pt x="680283" y="1343515"/>
                  </a:cubicBezTo>
                  <a:cubicBezTo>
                    <a:pt x="691719" y="1144811"/>
                    <a:pt x="607377" y="954684"/>
                    <a:pt x="581645" y="757409"/>
                  </a:cubicBezTo>
                  <a:cubicBezTo>
                    <a:pt x="520176" y="245639"/>
                    <a:pt x="1029087" y="-183219"/>
                    <a:pt x="1517986" y="79814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014B8A75-31DB-4FF8-9B27-333E38794560}"/>
                </a:ext>
              </a:extLst>
            </p:cNvPr>
            <p:cNvSpPr/>
            <p:nvPr/>
          </p:nvSpPr>
          <p:spPr>
            <a:xfrm>
              <a:off x="-1584327" y="234558"/>
              <a:ext cx="8595502" cy="7690495"/>
            </a:xfrm>
            <a:custGeom>
              <a:avLst/>
              <a:gdLst>
                <a:gd name="connsiteX0" fmla="*/ 2012141 w 8595502"/>
                <a:gd name="connsiteY0" fmla="*/ 1511344 h 7690495"/>
                <a:gd name="connsiteX1" fmla="*/ 3420225 w 8595502"/>
                <a:gd name="connsiteY1" fmla="*/ 2173214 h 7690495"/>
                <a:gd name="connsiteX2" fmla="*/ 3886251 w 8595502"/>
                <a:gd name="connsiteY2" fmla="*/ 3345426 h 7690495"/>
                <a:gd name="connsiteX3" fmla="*/ 3846224 w 8595502"/>
                <a:gd name="connsiteY3" fmla="*/ 4650584 h 7690495"/>
                <a:gd name="connsiteX4" fmla="*/ 4535256 w 8595502"/>
                <a:gd name="connsiteY4" fmla="*/ 5678413 h 7690495"/>
                <a:gd name="connsiteX5" fmla="*/ 6236393 w 8595502"/>
                <a:gd name="connsiteY5" fmla="*/ 5485427 h 7690495"/>
                <a:gd name="connsiteX6" fmla="*/ 7239922 w 8595502"/>
                <a:gd name="connsiteY6" fmla="*/ 5745601 h 7690495"/>
                <a:gd name="connsiteX7" fmla="*/ 8254886 w 8595502"/>
                <a:gd name="connsiteY7" fmla="*/ 5649823 h 7690495"/>
                <a:gd name="connsiteX8" fmla="*/ 8572241 w 8595502"/>
                <a:gd name="connsiteY8" fmla="*/ 6386029 h 7690495"/>
                <a:gd name="connsiteX9" fmla="*/ 7984705 w 8595502"/>
                <a:gd name="connsiteY9" fmla="*/ 6999295 h 7690495"/>
                <a:gd name="connsiteX10" fmla="*/ 7131277 w 8595502"/>
                <a:gd name="connsiteY10" fmla="*/ 7190852 h 7690495"/>
                <a:gd name="connsiteX11" fmla="*/ 4513813 w 8595502"/>
                <a:gd name="connsiteY11" fmla="*/ 7515355 h 7690495"/>
                <a:gd name="connsiteX12" fmla="*/ 3031394 w 8595502"/>
                <a:gd name="connsiteY12" fmla="*/ 7674032 h 7690495"/>
                <a:gd name="connsiteX13" fmla="*/ 1743390 w 8595502"/>
                <a:gd name="connsiteY13" fmla="*/ 7473898 h 7690495"/>
                <a:gd name="connsiteX14" fmla="*/ 1052928 w 8595502"/>
                <a:gd name="connsiteY14" fmla="*/ 6576156 h 7690495"/>
                <a:gd name="connsiteX15" fmla="*/ 446809 w 8595502"/>
                <a:gd name="connsiteY15" fmla="*/ 4481900 h 7690495"/>
                <a:gd name="connsiteX16" fmla="*/ 652661 w 8595502"/>
                <a:gd name="connsiteY16" fmla="*/ 3285386 h 7690495"/>
                <a:gd name="connsiteX17" fmla="*/ 35105 w 8595502"/>
                <a:gd name="connsiteY17" fmla="*/ 1717196 h 7690495"/>
                <a:gd name="connsiteX18" fmla="*/ 343883 w 8595502"/>
                <a:gd name="connsiteY18" fmla="*/ 464930 h 7690495"/>
                <a:gd name="connsiteX19" fmla="*/ 1544686 w 8595502"/>
                <a:gd name="connsiteY19" fmla="*/ 111837 h 7690495"/>
                <a:gd name="connsiteX20" fmla="*/ 2012141 w 8595502"/>
                <a:gd name="connsiteY20" fmla="*/ 1511344 h 769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595502" h="7690495">
                  <a:moveTo>
                    <a:pt x="2012141" y="1511344"/>
                  </a:moveTo>
                  <a:cubicBezTo>
                    <a:pt x="2336644" y="1925906"/>
                    <a:pt x="2999944" y="1858719"/>
                    <a:pt x="3420225" y="2173214"/>
                  </a:cubicBezTo>
                  <a:cubicBezTo>
                    <a:pt x="3769030" y="2434818"/>
                    <a:pt x="3884821" y="2909420"/>
                    <a:pt x="3886251" y="3345426"/>
                  </a:cubicBezTo>
                  <a:cubicBezTo>
                    <a:pt x="3887680" y="3781432"/>
                    <a:pt x="3799050" y="4217437"/>
                    <a:pt x="3846224" y="4650584"/>
                  </a:cubicBezTo>
                  <a:cubicBezTo>
                    <a:pt x="3893398" y="5083730"/>
                    <a:pt x="4122123" y="5539749"/>
                    <a:pt x="4535256" y="5678413"/>
                  </a:cubicBezTo>
                  <a:cubicBezTo>
                    <a:pt x="5084195" y="5861393"/>
                    <a:pt x="5661724" y="5418239"/>
                    <a:pt x="6236393" y="5485427"/>
                  </a:cubicBezTo>
                  <a:cubicBezTo>
                    <a:pt x="6580910" y="5525454"/>
                    <a:pt x="6892547" y="5747030"/>
                    <a:pt x="7239922" y="5745601"/>
                  </a:cubicBezTo>
                  <a:cubicBezTo>
                    <a:pt x="7584437" y="5744171"/>
                    <a:pt x="7934671" y="5522595"/>
                    <a:pt x="8254886" y="5649823"/>
                  </a:cubicBezTo>
                  <a:cubicBezTo>
                    <a:pt x="8526496" y="5758467"/>
                    <a:pt x="8650865" y="6104412"/>
                    <a:pt x="8572241" y="6386029"/>
                  </a:cubicBezTo>
                  <a:cubicBezTo>
                    <a:pt x="8492187" y="6667646"/>
                    <a:pt x="8252027" y="6880645"/>
                    <a:pt x="7984705" y="6999295"/>
                  </a:cubicBezTo>
                  <a:cubicBezTo>
                    <a:pt x="7717384" y="7117947"/>
                    <a:pt x="7421472" y="7155114"/>
                    <a:pt x="7131277" y="7190852"/>
                  </a:cubicBezTo>
                  <a:cubicBezTo>
                    <a:pt x="6259266" y="7299496"/>
                    <a:pt x="5387254" y="7406710"/>
                    <a:pt x="4513813" y="7515355"/>
                  </a:cubicBezTo>
                  <a:cubicBezTo>
                    <a:pt x="4020626" y="7576824"/>
                    <a:pt x="3527440" y="7636865"/>
                    <a:pt x="3031394" y="7674032"/>
                  </a:cubicBezTo>
                  <a:cubicBezTo>
                    <a:pt x="2589670" y="7706911"/>
                    <a:pt x="2115067" y="7712629"/>
                    <a:pt x="1743390" y="7473898"/>
                  </a:cubicBezTo>
                  <a:cubicBezTo>
                    <a:pt x="1421746" y="7268047"/>
                    <a:pt x="1230190" y="6914954"/>
                    <a:pt x="1052928" y="6576156"/>
                  </a:cubicBezTo>
                  <a:cubicBezTo>
                    <a:pt x="708412" y="5921433"/>
                    <a:pt x="355319" y="5213817"/>
                    <a:pt x="446809" y="4481900"/>
                  </a:cubicBezTo>
                  <a:cubicBezTo>
                    <a:pt x="498272" y="4078773"/>
                    <a:pt x="684110" y="3689942"/>
                    <a:pt x="652661" y="3285386"/>
                  </a:cubicBezTo>
                  <a:cubicBezTo>
                    <a:pt x="609775" y="2722152"/>
                    <a:pt x="162333" y="2267563"/>
                    <a:pt x="35105" y="1717196"/>
                  </a:cubicBezTo>
                  <a:cubicBezTo>
                    <a:pt x="-64962" y="1282619"/>
                    <a:pt x="52259" y="802298"/>
                    <a:pt x="343883" y="464930"/>
                  </a:cubicBezTo>
                  <a:cubicBezTo>
                    <a:pt x="635506" y="126133"/>
                    <a:pt x="1120116" y="-168350"/>
                    <a:pt x="1544686" y="111837"/>
                  </a:cubicBezTo>
                  <a:cubicBezTo>
                    <a:pt x="2057886" y="449206"/>
                    <a:pt x="1659048" y="1061043"/>
                    <a:pt x="2012141" y="1511344"/>
                  </a:cubicBezTo>
                  <a:close/>
                </a:path>
              </a:pathLst>
            </a:custGeom>
            <a:solidFill>
              <a:srgbClr val="4AA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977A2E96-2497-493E-84AB-5D57DD3951F3}"/>
                </a:ext>
              </a:extLst>
            </p:cNvPr>
            <p:cNvSpPr/>
            <p:nvPr/>
          </p:nvSpPr>
          <p:spPr>
            <a:xfrm>
              <a:off x="-521860" y="5673108"/>
              <a:ext cx="6450634" cy="1731437"/>
            </a:xfrm>
            <a:custGeom>
              <a:avLst/>
              <a:gdLst>
                <a:gd name="connsiteX0" fmla="*/ 1161243 w 6450634"/>
                <a:gd name="connsiteY0" fmla="*/ 211272 h 1731437"/>
                <a:gd name="connsiteX1" fmla="*/ 1647282 w 6450634"/>
                <a:gd name="connsiteY1" fmla="*/ 1131 h 1731437"/>
                <a:gd name="connsiteX2" fmla="*/ 2440670 w 6450634"/>
                <a:gd name="connsiteY2" fmla="*/ 422842 h 1731437"/>
                <a:gd name="connsiteX3" fmla="*/ 3628607 w 6450634"/>
                <a:gd name="connsiteY3" fmla="*/ 394251 h 1731437"/>
                <a:gd name="connsiteX4" fmla="*/ 4374820 w 6450634"/>
                <a:gd name="connsiteY4" fmla="*/ 791659 h 1731437"/>
                <a:gd name="connsiteX5" fmla="*/ 5175355 w 6450634"/>
                <a:gd name="connsiteY5" fmla="*/ 937471 h 1731437"/>
                <a:gd name="connsiteX6" fmla="*/ 5607073 w 6450634"/>
                <a:gd name="connsiteY6" fmla="*/ 580090 h 1731437"/>
                <a:gd name="connsiteX7" fmla="*/ 6218910 w 6450634"/>
                <a:gd name="connsiteY7" fmla="*/ 554358 h 1731437"/>
                <a:gd name="connsiteX8" fmla="*/ 6424762 w 6450634"/>
                <a:gd name="connsiteY8" fmla="*/ 1114733 h 1731437"/>
                <a:gd name="connsiteX9" fmla="*/ 5831508 w 6450634"/>
                <a:gd name="connsiteY9" fmla="*/ 1464967 h 1731437"/>
                <a:gd name="connsiteX10" fmla="*/ 5103879 w 6450634"/>
                <a:gd name="connsiteY10" fmla="*/ 1397779 h 1731437"/>
                <a:gd name="connsiteX11" fmla="*/ 3914513 w 6450634"/>
                <a:gd name="connsiteY11" fmla="*/ 1610778 h 1731437"/>
                <a:gd name="connsiteX12" fmla="*/ 2717998 w 6450634"/>
                <a:gd name="connsiteY12" fmla="*/ 1669389 h 1731437"/>
                <a:gd name="connsiteX13" fmla="*/ 1743061 w 6450634"/>
                <a:gd name="connsiteY13" fmla="*/ 1264833 h 1731437"/>
                <a:gd name="connsiteX14" fmla="*/ 758116 w 6450634"/>
                <a:gd name="connsiteY14" fmla="*/ 1329162 h 1731437"/>
                <a:gd name="connsiteX15" fmla="*/ 96245 w 6450634"/>
                <a:gd name="connsiteY15" fmla="*/ 888867 h 1731437"/>
                <a:gd name="connsiteX16" fmla="*/ 24769 w 6450634"/>
                <a:gd name="connsiteY16" fmla="*/ 384244 h 1731437"/>
                <a:gd name="connsiteX17" fmla="*/ 1161243 w 6450634"/>
                <a:gd name="connsiteY17" fmla="*/ 211272 h 173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50634" h="1731437">
                  <a:moveTo>
                    <a:pt x="1161243" y="211272"/>
                  </a:moveTo>
                  <a:cubicBezTo>
                    <a:pt x="1327068" y="148372"/>
                    <a:pt x="1470021" y="13997"/>
                    <a:pt x="1647282" y="1131"/>
                  </a:cubicBezTo>
                  <a:cubicBezTo>
                    <a:pt x="1951771" y="-21741"/>
                    <a:pt x="2157624" y="308480"/>
                    <a:pt x="2440670" y="422842"/>
                  </a:cubicBezTo>
                  <a:cubicBezTo>
                    <a:pt x="2812347" y="572942"/>
                    <a:pt x="3234058" y="327063"/>
                    <a:pt x="3628607" y="394251"/>
                  </a:cubicBezTo>
                  <a:cubicBezTo>
                    <a:pt x="3908794" y="441425"/>
                    <a:pt x="4136089" y="638700"/>
                    <a:pt x="4374820" y="791659"/>
                  </a:cubicBezTo>
                  <a:cubicBezTo>
                    <a:pt x="4613551" y="946048"/>
                    <a:pt x="4920900" y="1063269"/>
                    <a:pt x="5175355" y="937471"/>
                  </a:cubicBezTo>
                  <a:cubicBezTo>
                    <a:pt x="5344040" y="854559"/>
                    <a:pt x="5451254" y="684445"/>
                    <a:pt x="5607073" y="580090"/>
                  </a:cubicBezTo>
                  <a:cubicBezTo>
                    <a:pt x="5785763" y="460009"/>
                    <a:pt x="6035931" y="441425"/>
                    <a:pt x="6218910" y="554358"/>
                  </a:cubicBezTo>
                  <a:cubicBezTo>
                    <a:pt x="6403319" y="667291"/>
                    <a:pt x="6500527" y="913169"/>
                    <a:pt x="6424762" y="1114733"/>
                  </a:cubicBezTo>
                  <a:cubicBezTo>
                    <a:pt x="6338990" y="1342027"/>
                    <a:pt x="6074528" y="1454960"/>
                    <a:pt x="5831508" y="1464967"/>
                  </a:cubicBezTo>
                  <a:cubicBezTo>
                    <a:pt x="5588488" y="1474973"/>
                    <a:pt x="5348328" y="1409215"/>
                    <a:pt x="5103879" y="1397779"/>
                  </a:cubicBezTo>
                  <a:cubicBezTo>
                    <a:pt x="4699323" y="1377765"/>
                    <a:pt x="4304773" y="1507853"/>
                    <a:pt x="3914513" y="1610778"/>
                  </a:cubicBezTo>
                  <a:cubicBezTo>
                    <a:pt x="3522822" y="1713704"/>
                    <a:pt x="3103970" y="1790899"/>
                    <a:pt x="2717998" y="1669389"/>
                  </a:cubicBezTo>
                  <a:cubicBezTo>
                    <a:pt x="2380630" y="1562174"/>
                    <a:pt x="2093295" y="1310577"/>
                    <a:pt x="1743061" y="1264833"/>
                  </a:cubicBezTo>
                  <a:cubicBezTo>
                    <a:pt x="1415699" y="1221947"/>
                    <a:pt x="1086908" y="1367758"/>
                    <a:pt x="758116" y="1329162"/>
                  </a:cubicBezTo>
                  <a:cubicBezTo>
                    <a:pt x="485077" y="1296282"/>
                    <a:pt x="232050" y="1127598"/>
                    <a:pt x="96245" y="888867"/>
                  </a:cubicBezTo>
                  <a:cubicBezTo>
                    <a:pt x="10474" y="737337"/>
                    <a:pt x="-29553" y="551499"/>
                    <a:pt x="24769" y="384244"/>
                  </a:cubicBezTo>
                  <a:cubicBezTo>
                    <a:pt x="190594" y="-133244"/>
                    <a:pt x="831022" y="337070"/>
                    <a:pt x="1161243" y="211272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08E720A-57FB-4EA6-BA2C-D1A3A7C2284D}"/>
              </a:ext>
            </a:extLst>
          </p:cNvPr>
          <p:cNvGrpSpPr/>
          <p:nvPr/>
        </p:nvGrpSpPr>
        <p:grpSpPr>
          <a:xfrm rot="1052935">
            <a:off x="7906655" y="-839703"/>
            <a:ext cx="6256476" cy="9581246"/>
            <a:chOff x="8032341" y="-899399"/>
            <a:chExt cx="6256476" cy="9581246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5BFEC4F3-1274-4529-BF8C-A23D02ADA87C}"/>
                </a:ext>
              </a:extLst>
            </p:cNvPr>
            <p:cNvSpPr/>
            <p:nvPr/>
          </p:nvSpPr>
          <p:spPr>
            <a:xfrm>
              <a:off x="8249140" y="-453104"/>
              <a:ext cx="6039677" cy="9134951"/>
            </a:xfrm>
            <a:custGeom>
              <a:avLst/>
              <a:gdLst>
                <a:gd name="connsiteX0" fmla="*/ 380115 w 6039677"/>
                <a:gd name="connsiteY0" fmla="*/ 1994961 h 9134951"/>
                <a:gd name="connsiteX1" fmla="*/ 2055333 w 6039677"/>
                <a:gd name="connsiteY1" fmla="*/ 2817368 h 9134951"/>
                <a:gd name="connsiteX2" fmla="*/ 2499220 w 6039677"/>
                <a:gd name="connsiteY2" fmla="*/ 4025896 h 9134951"/>
                <a:gd name="connsiteX3" fmla="*/ 2479458 w 6039677"/>
                <a:gd name="connsiteY3" fmla="*/ 5346916 h 9134951"/>
                <a:gd name="connsiteX4" fmla="*/ 3032797 w 6039677"/>
                <a:gd name="connsiteY4" fmla="*/ 6500718 h 9134951"/>
                <a:gd name="connsiteX5" fmla="*/ 3601337 w 6039677"/>
                <a:gd name="connsiteY5" fmla="*/ 6784988 h 9134951"/>
                <a:gd name="connsiteX6" fmla="*/ 4025462 w 6039677"/>
                <a:gd name="connsiteY6" fmla="*/ 7233436 h 9134951"/>
                <a:gd name="connsiteX7" fmla="*/ 3812640 w 6039677"/>
                <a:gd name="connsiteY7" fmla="*/ 8168335 h 9134951"/>
                <a:gd name="connsiteX8" fmla="*/ 4128834 w 6039677"/>
                <a:gd name="connsiteY8" fmla="*/ 8969460 h 9134951"/>
                <a:gd name="connsiteX9" fmla="*/ 4984685 w 6039677"/>
                <a:gd name="connsiteY9" fmla="*/ 9057629 h 9134951"/>
                <a:gd name="connsiteX10" fmla="*/ 5583628 w 6039677"/>
                <a:gd name="connsiteY10" fmla="*/ 7750291 h 9134951"/>
                <a:gd name="connsiteX11" fmla="*/ 5484818 w 6039677"/>
                <a:gd name="connsiteY11" fmla="*/ 6231650 h 9134951"/>
                <a:gd name="connsiteX12" fmla="*/ 5908943 w 6039677"/>
                <a:gd name="connsiteY12" fmla="*/ 4915190 h 9134951"/>
                <a:gd name="connsiteX13" fmla="*/ 5598830 w 6039677"/>
                <a:gd name="connsiteY13" fmla="*/ 1614920 h 9134951"/>
                <a:gd name="connsiteX14" fmla="*/ 4986205 w 6039677"/>
                <a:gd name="connsiteY14" fmla="*/ 473280 h 9134951"/>
                <a:gd name="connsiteX15" fmla="*/ 4247406 w 6039677"/>
                <a:gd name="connsiteY15" fmla="*/ 263497 h 9134951"/>
                <a:gd name="connsiteX16" fmla="*/ 3052559 w 6039677"/>
                <a:gd name="connsiteY16" fmla="*/ 628336 h 9134951"/>
                <a:gd name="connsiteX17" fmla="*/ 2099418 w 6039677"/>
                <a:gd name="connsiteY17" fmla="*/ 374469 h 9134951"/>
                <a:gd name="connsiteX18" fmla="*/ 1173639 w 6039677"/>
                <a:gd name="connsiteY18" fmla="*/ 11151 h 9134951"/>
                <a:gd name="connsiteX19" fmla="*/ 380115 w 6039677"/>
                <a:gd name="connsiteY19" fmla="*/ 1994961 h 913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39677" h="9134951">
                  <a:moveTo>
                    <a:pt x="380115" y="1994961"/>
                  </a:moveTo>
                  <a:cubicBezTo>
                    <a:pt x="855925" y="2403884"/>
                    <a:pt x="1599284" y="2387162"/>
                    <a:pt x="2055333" y="2817368"/>
                  </a:cubicBezTo>
                  <a:cubicBezTo>
                    <a:pt x="2376087" y="3119880"/>
                    <a:pt x="2487059" y="3585049"/>
                    <a:pt x="2499220" y="4025896"/>
                  </a:cubicBezTo>
                  <a:cubicBezTo>
                    <a:pt x="2512902" y="4466743"/>
                    <a:pt x="2444494" y="4907589"/>
                    <a:pt x="2479458" y="5346916"/>
                  </a:cubicBezTo>
                  <a:cubicBezTo>
                    <a:pt x="2514422" y="5786243"/>
                    <a:pt x="2672519" y="6246851"/>
                    <a:pt x="3032797" y="6500718"/>
                  </a:cubicBezTo>
                  <a:cubicBezTo>
                    <a:pt x="3206095" y="6622331"/>
                    <a:pt x="3412837" y="6687698"/>
                    <a:pt x="3601337" y="6784988"/>
                  </a:cubicBezTo>
                  <a:cubicBezTo>
                    <a:pt x="3789838" y="6882279"/>
                    <a:pt x="3970737" y="7028214"/>
                    <a:pt x="4025462" y="7233436"/>
                  </a:cubicBezTo>
                  <a:cubicBezTo>
                    <a:pt x="4107552" y="7546589"/>
                    <a:pt x="3867366" y="7849101"/>
                    <a:pt x="3812640" y="8168335"/>
                  </a:cubicBezTo>
                  <a:cubicBezTo>
                    <a:pt x="3762475" y="8466287"/>
                    <a:pt x="3888648" y="8787040"/>
                    <a:pt x="4128834" y="8969460"/>
                  </a:cubicBezTo>
                  <a:cubicBezTo>
                    <a:pt x="4369019" y="9151879"/>
                    <a:pt x="4712576" y="9186843"/>
                    <a:pt x="4984685" y="9057629"/>
                  </a:cubicBezTo>
                  <a:cubicBezTo>
                    <a:pt x="5443774" y="8840246"/>
                    <a:pt x="5604911" y="8258025"/>
                    <a:pt x="5583628" y="7750291"/>
                  </a:cubicBezTo>
                  <a:cubicBezTo>
                    <a:pt x="5563866" y="7242557"/>
                    <a:pt x="5416411" y="6736343"/>
                    <a:pt x="5484818" y="6231650"/>
                  </a:cubicBezTo>
                  <a:cubicBezTo>
                    <a:pt x="5547145" y="5774081"/>
                    <a:pt x="5779730" y="5357557"/>
                    <a:pt x="5908943" y="4915190"/>
                  </a:cubicBezTo>
                  <a:cubicBezTo>
                    <a:pt x="6223616" y="3838916"/>
                    <a:pt x="5910463" y="2691195"/>
                    <a:pt x="5598830" y="1614920"/>
                  </a:cubicBezTo>
                  <a:cubicBezTo>
                    <a:pt x="5475697" y="1192316"/>
                    <a:pt x="5334322" y="740828"/>
                    <a:pt x="4986205" y="473280"/>
                  </a:cubicBezTo>
                  <a:cubicBezTo>
                    <a:pt x="4777943" y="313663"/>
                    <a:pt x="4507354" y="236134"/>
                    <a:pt x="4247406" y="263497"/>
                  </a:cubicBezTo>
                  <a:cubicBezTo>
                    <a:pt x="3830882" y="306062"/>
                    <a:pt x="3469083" y="593372"/>
                    <a:pt x="3052559" y="628336"/>
                  </a:cubicBezTo>
                  <a:cubicBezTo>
                    <a:pt x="2721164" y="657219"/>
                    <a:pt x="2397369" y="521925"/>
                    <a:pt x="2099418" y="374469"/>
                  </a:cubicBezTo>
                  <a:cubicBezTo>
                    <a:pt x="1799946" y="227013"/>
                    <a:pt x="1501994" y="58276"/>
                    <a:pt x="1173639" y="11151"/>
                  </a:cubicBezTo>
                  <a:cubicBezTo>
                    <a:pt x="85203" y="-142386"/>
                    <a:pt x="-393648" y="1329130"/>
                    <a:pt x="380115" y="1994961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E5C816E-9CD8-44D7-AE86-2B37592DFAF3}"/>
                </a:ext>
              </a:extLst>
            </p:cNvPr>
            <p:cNvSpPr/>
            <p:nvPr/>
          </p:nvSpPr>
          <p:spPr>
            <a:xfrm>
              <a:off x="8032341" y="-867604"/>
              <a:ext cx="5660597" cy="8675620"/>
            </a:xfrm>
            <a:custGeom>
              <a:avLst/>
              <a:gdLst>
                <a:gd name="connsiteX0" fmla="*/ 111 w 5660597"/>
                <a:gd name="connsiteY0" fmla="*/ 731827 h 8675620"/>
                <a:gd name="connsiteX1" fmla="*/ 673543 w 5660597"/>
                <a:gd name="connsiteY1" fmla="*/ 1622641 h 8675620"/>
                <a:gd name="connsiteX2" fmla="*/ 2227148 w 5660597"/>
                <a:gd name="connsiteY2" fmla="*/ 1805061 h 8675620"/>
                <a:gd name="connsiteX3" fmla="*/ 3162048 w 5660597"/>
                <a:gd name="connsiteY3" fmla="*/ 2495214 h 8675620"/>
                <a:gd name="connsiteX4" fmla="*/ 3335346 w 5660597"/>
                <a:gd name="connsiteY4" fmla="*/ 3644456 h 8675620"/>
                <a:gd name="connsiteX5" fmla="*/ 3133164 w 5660597"/>
                <a:gd name="connsiteY5" fmla="*/ 4263161 h 8675620"/>
                <a:gd name="connsiteX6" fmla="*/ 3203092 w 5660597"/>
                <a:gd name="connsiteY6" fmla="*/ 4889468 h 8675620"/>
                <a:gd name="connsiteX7" fmla="*/ 3900846 w 5660597"/>
                <a:gd name="connsiteY7" fmla="*/ 5565939 h 8675620"/>
                <a:gd name="connsiteX8" fmla="*/ 3745790 w 5660597"/>
                <a:gd name="connsiteY8" fmla="*/ 6490197 h 8675620"/>
                <a:gd name="connsiteX9" fmla="*/ 4422262 w 5660597"/>
                <a:gd name="connsiteY9" fmla="*/ 6946245 h 8675620"/>
                <a:gd name="connsiteX10" fmla="*/ 4347774 w 5660597"/>
                <a:gd name="connsiteY10" fmla="*/ 7422056 h 8675620"/>
                <a:gd name="connsiteX11" fmla="*/ 4074145 w 5660597"/>
                <a:gd name="connsiteY11" fmla="*/ 7844661 h 8675620"/>
                <a:gd name="connsiteX12" fmla="*/ 4613802 w 5660597"/>
                <a:gd name="connsiteY12" fmla="*/ 8667068 h 8675620"/>
                <a:gd name="connsiteX13" fmla="*/ 5527419 w 5660597"/>
                <a:gd name="connsiteY13" fmla="*/ 8148693 h 8675620"/>
                <a:gd name="connsiteX14" fmla="*/ 5586706 w 5660597"/>
                <a:gd name="connsiteY14" fmla="*/ 7054177 h 8675620"/>
                <a:gd name="connsiteX15" fmla="*/ 5244669 w 5660597"/>
                <a:gd name="connsiteY15" fmla="*/ 5930778 h 8675620"/>
                <a:gd name="connsiteX16" fmla="*/ 5518298 w 5660597"/>
                <a:gd name="connsiteY16" fmla="*/ 4720730 h 8675620"/>
                <a:gd name="connsiteX17" fmla="*/ 5519819 w 5660597"/>
                <a:gd name="connsiteY17" fmla="*/ 3507641 h 8675620"/>
                <a:gd name="connsiteX18" fmla="*/ 4926955 w 5660597"/>
                <a:gd name="connsiteY18" fmla="*/ 2758202 h 8675620"/>
                <a:gd name="connsiteX19" fmla="*/ 4957359 w 5660597"/>
                <a:gd name="connsiteY19" fmla="*/ 1724492 h 8675620"/>
                <a:gd name="connsiteX20" fmla="*/ 4853987 w 5660597"/>
                <a:gd name="connsiteY20" fmla="*/ 712065 h 8675620"/>
                <a:gd name="connsiteX21" fmla="*/ 3671302 w 5660597"/>
                <a:gd name="connsiteY21" fmla="*/ 509883 h 8675620"/>
                <a:gd name="connsiteX22" fmla="*/ 2692317 w 5660597"/>
                <a:gd name="connsiteY22" fmla="*/ 646698 h 8675620"/>
                <a:gd name="connsiteX23" fmla="*/ 1783261 w 5660597"/>
                <a:gd name="connsiteY23" fmla="*/ 268178 h 8675620"/>
                <a:gd name="connsiteX24" fmla="*/ 197732 w 5660597"/>
                <a:gd name="connsiteY24" fmla="*/ 237775 h 8675620"/>
                <a:gd name="connsiteX25" fmla="*/ 111 w 5660597"/>
                <a:gd name="connsiteY25" fmla="*/ 731827 h 867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660597" h="8675620">
                  <a:moveTo>
                    <a:pt x="111" y="731827"/>
                  </a:moveTo>
                  <a:cubicBezTo>
                    <a:pt x="6192" y="1107307"/>
                    <a:pt x="308704" y="1476706"/>
                    <a:pt x="673543" y="1622641"/>
                  </a:cubicBezTo>
                  <a:cubicBezTo>
                    <a:pt x="1159994" y="1818742"/>
                    <a:pt x="1717894" y="1678887"/>
                    <a:pt x="2227148" y="1805061"/>
                  </a:cubicBezTo>
                  <a:cubicBezTo>
                    <a:pt x="2613269" y="1900831"/>
                    <a:pt x="2956826" y="2154698"/>
                    <a:pt x="3162048" y="2495214"/>
                  </a:cubicBezTo>
                  <a:cubicBezTo>
                    <a:pt x="3367269" y="2835730"/>
                    <a:pt x="3431116" y="3258335"/>
                    <a:pt x="3335346" y="3644456"/>
                  </a:cubicBezTo>
                  <a:cubicBezTo>
                    <a:pt x="3283660" y="3854238"/>
                    <a:pt x="3186370" y="4051859"/>
                    <a:pt x="3133164" y="4263161"/>
                  </a:cubicBezTo>
                  <a:cubicBezTo>
                    <a:pt x="3079959" y="4472944"/>
                    <a:pt x="3078439" y="4711609"/>
                    <a:pt x="3203092" y="4889468"/>
                  </a:cubicBezTo>
                  <a:cubicBezTo>
                    <a:pt x="3393112" y="5160056"/>
                    <a:pt x="3838519" y="5240625"/>
                    <a:pt x="3900846" y="5565939"/>
                  </a:cubicBezTo>
                  <a:cubicBezTo>
                    <a:pt x="3961653" y="5882133"/>
                    <a:pt x="3592253" y="6207447"/>
                    <a:pt x="3745790" y="6490197"/>
                  </a:cubicBezTo>
                  <a:cubicBezTo>
                    <a:pt x="3878044" y="6734943"/>
                    <a:pt x="4288488" y="6701500"/>
                    <a:pt x="4422262" y="6946245"/>
                  </a:cubicBezTo>
                  <a:cubicBezTo>
                    <a:pt x="4502830" y="7093701"/>
                    <a:pt x="4440504" y="7280681"/>
                    <a:pt x="4347774" y="7422056"/>
                  </a:cubicBezTo>
                  <a:cubicBezTo>
                    <a:pt x="4255044" y="7561911"/>
                    <a:pt x="4130390" y="7686564"/>
                    <a:pt x="4074145" y="7844661"/>
                  </a:cubicBezTo>
                  <a:cubicBezTo>
                    <a:pt x="3947971" y="8197338"/>
                    <a:pt x="4244403" y="8609302"/>
                    <a:pt x="4613802" y="8667068"/>
                  </a:cubicBezTo>
                  <a:cubicBezTo>
                    <a:pt x="4983201" y="8724834"/>
                    <a:pt x="5358681" y="8483129"/>
                    <a:pt x="5527419" y="8148693"/>
                  </a:cubicBezTo>
                  <a:cubicBezTo>
                    <a:pt x="5697677" y="7815778"/>
                    <a:pt x="5690076" y="7412935"/>
                    <a:pt x="5586706" y="7054177"/>
                  </a:cubicBezTo>
                  <a:cubicBezTo>
                    <a:pt x="5478774" y="6675657"/>
                    <a:pt x="5272032" y="6321460"/>
                    <a:pt x="5244669" y="5930778"/>
                  </a:cubicBezTo>
                  <a:cubicBezTo>
                    <a:pt x="5215786" y="5515774"/>
                    <a:pt x="5390605" y="5117492"/>
                    <a:pt x="5518298" y="4720730"/>
                  </a:cubicBezTo>
                  <a:cubicBezTo>
                    <a:pt x="5645992" y="4323968"/>
                    <a:pt x="5725040" y="3870960"/>
                    <a:pt x="5519819" y="3507641"/>
                  </a:cubicBezTo>
                  <a:cubicBezTo>
                    <a:pt x="5361721" y="3229452"/>
                    <a:pt x="5057689" y="3050073"/>
                    <a:pt x="4926955" y="2758202"/>
                  </a:cubicBezTo>
                  <a:cubicBezTo>
                    <a:pt x="4782540" y="2437448"/>
                    <a:pt x="4879830" y="2066528"/>
                    <a:pt x="4957359" y="1724492"/>
                  </a:cubicBezTo>
                  <a:cubicBezTo>
                    <a:pt x="5034887" y="1380936"/>
                    <a:pt x="5077451" y="984174"/>
                    <a:pt x="4853987" y="712065"/>
                  </a:cubicBezTo>
                  <a:cubicBezTo>
                    <a:pt x="4586439" y="385230"/>
                    <a:pt x="4081745" y="408033"/>
                    <a:pt x="3671302" y="509883"/>
                  </a:cubicBezTo>
                  <a:cubicBezTo>
                    <a:pt x="3358148" y="587412"/>
                    <a:pt x="3014592" y="716625"/>
                    <a:pt x="2692317" y="646698"/>
                  </a:cubicBezTo>
                  <a:cubicBezTo>
                    <a:pt x="2370043" y="576770"/>
                    <a:pt x="2076652" y="411073"/>
                    <a:pt x="1783261" y="268178"/>
                  </a:cubicBezTo>
                  <a:cubicBezTo>
                    <a:pt x="1334813" y="50795"/>
                    <a:pt x="597535" y="-192431"/>
                    <a:pt x="197732" y="237775"/>
                  </a:cubicBezTo>
                  <a:cubicBezTo>
                    <a:pt x="56357" y="391311"/>
                    <a:pt x="-2929" y="563089"/>
                    <a:pt x="111" y="731827"/>
                  </a:cubicBezTo>
                  <a:close/>
                </a:path>
              </a:pathLst>
            </a:custGeom>
            <a:solidFill>
              <a:srgbClr val="4AA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0CC76F7D-B95C-42BC-82CF-62C7E42225AA}"/>
                </a:ext>
              </a:extLst>
            </p:cNvPr>
            <p:cNvSpPr/>
            <p:nvPr/>
          </p:nvSpPr>
          <p:spPr>
            <a:xfrm>
              <a:off x="9960759" y="-899399"/>
              <a:ext cx="3532175" cy="3492835"/>
            </a:xfrm>
            <a:custGeom>
              <a:avLst/>
              <a:gdLst>
                <a:gd name="connsiteX0" fmla="*/ 778 w 3532175"/>
                <a:gd name="connsiteY0" fmla="*/ 756021 h 3492835"/>
                <a:gd name="connsiteX1" fmla="*/ 303290 w 3532175"/>
                <a:gd name="connsiteY1" fmla="*/ 1271356 h 3492835"/>
                <a:gd name="connsiteX2" fmla="*/ 847508 w 3532175"/>
                <a:gd name="connsiteY2" fmla="*/ 1435533 h 3492835"/>
                <a:gd name="connsiteX3" fmla="*/ 1344601 w 3532175"/>
                <a:gd name="connsiteY3" fmla="*/ 1692440 h 3492835"/>
                <a:gd name="connsiteX4" fmla="*/ 1492057 w 3532175"/>
                <a:gd name="connsiteY4" fmla="*/ 2209295 h 3492835"/>
                <a:gd name="connsiteX5" fmla="*/ 1729202 w 3532175"/>
                <a:gd name="connsiteY5" fmla="*/ 2679025 h 3492835"/>
                <a:gd name="connsiteX6" fmla="*/ 2206533 w 3532175"/>
                <a:gd name="connsiteY6" fmla="*/ 2815839 h 3492835"/>
                <a:gd name="connsiteX7" fmla="*/ 2509045 w 3532175"/>
                <a:gd name="connsiteY7" fmla="*/ 3179158 h 3492835"/>
                <a:gd name="connsiteX8" fmla="*/ 2855642 w 3532175"/>
                <a:gd name="connsiteY8" fmla="*/ 3487751 h 3492835"/>
                <a:gd name="connsiteX9" fmla="*/ 3194638 w 3532175"/>
                <a:gd name="connsiteY9" fmla="*/ 3366138 h 3492835"/>
                <a:gd name="connsiteX10" fmla="*/ 3383138 w 3532175"/>
                <a:gd name="connsiteY10" fmla="*/ 3046904 h 3492835"/>
                <a:gd name="connsiteX11" fmla="*/ 3349694 w 3532175"/>
                <a:gd name="connsiteY11" fmla="*/ 1323041 h 3492835"/>
                <a:gd name="connsiteX12" fmla="*/ 3130791 w 3532175"/>
                <a:gd name="connsiteY12" fmla="*/ 762102 h 3492835"/>
                <a:gd name="connsiteX13" fmla="*/ 2993976 w 3532175"/>
                <a:gd name="connsiteY13" fmla="*/ 158598 h 3492835"/>
                <a:gd name="connsiteX14" fmla="*/ 2501444 w 3532175"/>
                <a:gd name="connsiteY14" fmla="*/ 9622 h 3492835"/>
                <a:gd name="connsiteX15" fmla="*/ 2001311 w 3532175"/>
                <a:gd name="connsiteY15" fmla="*/ 208763 h 3492835"/>
                <a:gd name="connsiteX16" fmla="*/ 1484456 w 3532175"/>
                <a:gd name="connsiteY16" fmla="*/ 345578 h 3492835"/>
                <a:gd name="connsiteX17" fmla="*/ 1052730 w 3532175"/>
                <a:gd name="connsiteY17" fmla="*/ 202682 h 3492835"/>
                <a:gd name="connsiteX18" fmla="*/ 278968 w 3532175"/>
                <a:gd name="connsiteY18" fmla="*/ 182920 h 3492835"/>
                <a:gd name="connsiteX19" fmla="*/ 778 w 3532175"/>
                <a:gd name="connsiteY19" fmla="*/ 756021 h 349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2175" h="3492835">
                  <a:moveTo>
                    <a:pt x="778" y="756021"/>
                  </a:moveTo>
                  <a:cubicBezTo>
                    <a:pt x="11419" y="962763"/>
                    <a:pt x="128472" y="1160384"/>
                    <a:pt x="303290" y="1271356"/>
                  </a:cubicBezTo>
                  <a:cubicBezTo>
                    <a:pt x="464427" y="1371686"/>
                    <a:pt x="660528" y="1396009"/>
                    <a:pt x="847508" y="1435533"/>
                  </a:cubicBezTo>
                  <a:cubicBezTo>
                    <a:pt x="1034488" y="1475057"/>
                    <a:pt x="1230589" y="1540424"/>
                    <a:pt x="1344601" y="1692440"/>
                  </a:cubicBezTo>
                  <a:cubicBezTo>
                    <a:pt x="1452533" y="1836856"/>
                    <a:pt x="1466214" y="2029916"/>
                    <a:pt x="1492057" y="2209295"/>
                  </a:cubicBezTo>
                  <a:cubicBezTo>
                    <a:pt x="1517900" y="2388674"/>
                    <a:pt x="1574145" y="2584775"/>
                    <a:pt x="1729202" y="2679025"/>
                  </a:cubicBezTo>
                  <a:cubicBezTo>
                    <a:pt x="1872097" y="2765674"/>
                    <a:pt x="2059077" y="2739831"/>
                    <a:pt x="2206533" y="2815839"/>
                  </a:cubicBezTo>
                  <a:cubicBezTo>
                    <a:pt x="2347908" y="2888807"/>
                    <a:pt x="2426956" y="3042343"/>
                    <a:pt x="2509045" y="3179158"/>
                  </a:cubicBezTo>
                  <a:cubicBezTo>
                    <a:pt x="2589613" y="3317493"/>
                    <a:pt x="2699065" y="3460388"/>
                    <a:pt x="2855642" y="3487751"/>
                  </a:cubicBezTo>
                  <a:cubicBezTo>
                    <a:pt x="2978775" y="3510553"/>
                    <a:pt x="3106468" y="3454307"/>
                    <a:pt x="3194638" y="3366138"/>
                  </a:cubicBezTo>
                  <a:cubicBezTo>
                    <a:pt x="3282807" y="3277968"/>
                    <a:pt x="3339053" y="3162436"/>
                    <a:pt x="3383138" y="3046904"/>
                  </a:cubicBezTo>
                  <a:cubicBezTo>
                    <a:pt x="3592920" y="2496606"/>
                    <a:pt x="3580759" y="1865739"/>
                    <a:pt x="3349694" y="1323041"/>
                  </a:cubicBezTo>
                  <a:cubicBezTo>
                    <a:pt x="3270646" y="1137582"/>
                    <a:pt x="3167275" y="959723"/>
                    <a:pt x="3130791" y="762102"/>
                  </a:cubicBezTo>
                  <a:cubicBezTo>
                    <a:pt x="3092787" y="556880"/>
                    <a:pt x="3124710" y="322775"/>
                    <a:pt x="2993976" y="158598"/>
                  </a:cubicBezTo>
                  <a:cubicBezTo>
                    <a:pt x="2881485" y="18743"/>
                    <a:pt x="2679303" y="-20781"/>
                    <a:pt x="2501444" y="9622"/>
                  </a:cubicBezTo>
                  <a:cubicBezTo>
                    <a:pt x="2323585" y="41545"/>
                    <a:pt x="2162448" y="131235"/>
                    <a:pt x="2001311" y="208763"/>
                  </a:cubicBezTo>
                  <a:cubicBezTo>
                    <a:pt x="1838653" y="287812"/>
                    <a:pt x="1663835" y="357739"/>
                    <a:pt x="1484456" y="345578"/>
                  </a:cubicBezTo>
                  <a:cubicBezTo>
                    <a:pt x="1332440" y="334936"/>
                    <a:pt x="1191065" y="266529"/>
                    <a:pt x="1052730" y="202682"/>
                  </a:cubicBezTo>
                  <a:cubicBezTo>
                    <a:pt x="788222" y="79549"/>
                    <a:pt x="544996" y="33945"/>
                    <a:pt x="278968" y="182920"/>
                  </a:cubicBezTo>
                  <a:cubicBezTo>
                    <a:pt x="88947" y="289332"/>
                    <a:pt x="-9863" y="546239"/>
                    <a:pt x="778" y="756021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324298D3-48FA-45BF-8918-28B923674BA9}"/>
              </a:ext>
            </a:extLst>
          </p:cNvPr>
          <p:cNvSpPr txBox="1"/>
          <p:nvPr/>
        </p:nvSpPr>
        <p:spPr>
          <a:xfrm>
            <a:off x="3687148" y="2897879"/>
            <a:ext cx="4808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gradFill>
                  <a:gsLst>
                    <a:gs pos="0">
                      <a:srgbClr val="66BAAB"/>
                    </a:gs>
                    <a:gs pos="100000">
                      <a:srgbClr val="4AA898"/>
                    </a:gs>
                  </a:gsLst>
                  <a:lin ang="2700000" scaled="0"/>
                </a:gra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84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础母版样式">
  <a:themeElements>
    <a:clrScheme name="南方科技大学专属配色方案 01">
      <a:dk1>
        <a:srgbClr val="ED6C00"/>
      </a:dk1>
      <a:lt1>
        <a:srgbClr val="FFFFFF"/>
      </a:lt1>
      <a:dk2>
        <a:srgbClr val="01605A"/>
      </a:dk2>
      <a:lt2>
        <a:srgbClr val="F2F2F2"/>
      </a:lt2>
      <a:accent1>
        <a:srgbClr val="003F43"/>
      </a:accent1>
      <a:accent2>
        <a:srgbClr val="ED6C00"/>
      </a:accent2>
      <a:accent3>
        <a:srgbClr val="2BB7B3"/>
      </a:accent3>
      <a:accent4>
        <a:srgbClr val="01605A"/>
      </a:accent4>
      <a:accent5>
        <a:srgbClr val="77D3D2"/>
      </a:accent5>
      <a:accent6>
        <a:srgbClr val="DBF6EF"/>
      </a:accent6>
      <a:hlink>
        <a:srgbClr val="2BB7B3"/>
      </a:hlink>
      <a:folHlink>
        <a:srgbClr val="01605A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576</Words>
  <Application>Microsoft Office PowerPoint</Application>
  <PresentationFormat>宽屏</PresentationFormat>
  <Paragraphs>89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Lato Black</vt:lpstr>
      <vt:lpstr>等线</vt:lpstr>
      <vt:lpstr>等线 Light</vt:lpstr>
      <vt:lpstr>思源黑体 CN Bold</vt:lpstr>
      <vt:lpstr>思源黑体 CN Light</vt:lpstr>
      <vt:lpstr>Arial</vt:lpstr>
      <vt:lpstr>Arial</vt:lpstr>
      <vt:lpstr>Arial Black</vt:lpstr>
      <vt:lpstr>Cambria Math</vt:lpstr>
      <vt:lpstr>Times New Roman</vt:lpstr>
      <vt:lpstr>基础母版样式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Yaojia Zhang</dc:creator>
  <cp:lastModifiedBy>刘 禹熙</cp:lastModifiedBy>
  <cp:revision>122</cp:revision>
  <dcterms:created xsi:type="dcterms:W3CDTF">2019-12-17T11:56:00Z</dcterms:created>
  <dcterms:modified xsi:type="dcterms:W3CDTF">2020-11-18T15:57:17Z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