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5244C-CCD3-4294-A318-29CC9558C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27C367-AE88-4198-9F92-F3D50F8C5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B1ACE-9635-4B23-9B84-2434C0C4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72710-62D9-479E-96F9-1A92D33E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79E1F-74F1-45AD-A359-B064C41E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A0D55-AADD-458A-B2C8-A3AD52FD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80E8F-3649-4A47-9A2A-B6C752F21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96E9D-C221-49B8-BB29-3A642C32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A3C30-95D8-4767-B9E2-013E581C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45ED8-1843-4B64-BA04-80E2B9EF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2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610903-3062-4AE1-B945-49147370C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5D9EF-165F-4572-8207-FD844B336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44B2-5F9B-48E0-A9B9-B2D1D5B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DD2EB-6FE7-4657-8881-B093C633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96351-3946-4B40-8E78-BD7A95A2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3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E0E2C-D5BF-4469-B410-C1C9F582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08027-8AF4-478C-946B-8C749CD3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13D88-0F3F-4B0D-89A7-31C0A5F1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C2B9A-001F-4EFD-A6BE-13F77804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20D03-1B1C-4B48-AD56-BC9AE71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7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3DF29-467F-403A-B9B5-80848853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22447-A8F8-41FC-91F1-A4BE80C3E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F9EC3-F805-4B2D-883D-EA7509FD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DBEBD-20BB-4ADF-9B6B-0AD30CF5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624ED-5A0A-4082-9A62-B1EDF8D2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1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39D6A-07B0-4C9F-9E92-EFD6DC27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F3BC2-5F57-4062-992F-66BEF56C2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EE37D-0B01-44DF-81A8-69D5803FE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3A004D-39D0-42C5-B717-30C2650D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3805C-6C38-44EA-923B-DEE4C780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450B9-2F3D-4931-B75A-0BB0E447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7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68AF-2F03-497C-AB57-B5FED197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200A6-1D49-4EA2-915C-01CB9EB08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B9FA1-6DB7-4B5B-BF08-3181B162F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0146C2-EF86-4B27-A5C8-237C14B37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6011CC-B834-4E66-8B3C-3D3F386BC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6278D0-4659-4708-9FC5-4E2A57CA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ED912B-23F6-4C23-A94B-1F89360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FA016-BF40-4D51-B937-AD9E99D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3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08FFC-0DA2-4EC3-BAF3-7996FC66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10EF1F-5288-4908-B0D0-1D0AA962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FE0CC9-EBC5-413C-B1CB-E14B2B84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055427-126B-45E3-9C6C-1868409A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1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C91256-F4B6-4EE3-B3CE-FCC3641F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2247CE-BF94-4C46-A810-F1775614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EABBF-2107-419D-9483-F9588D34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7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3DA64-A8E0-4533-91D9-983325D4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D07C7-9441-4A49-ADD0-DD6EC0C21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E10EC-FE05-4247-8111-3E86E333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1812E-A094-4014-91B5-01D22D73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1E4B1-6226-4767-847F-CD5247A1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DCC299-F33F-421D-A615-9F19B37B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7FF54-4D27-419A-A641-76F9BE83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EE48C1-1961-4FDD-BBB1-E996C7949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B5B59-4A05-438C-AAC0-645F06CC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078EB-1B15-4905-8044-D0CB3034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68FD-5F00-40E8-B209-9BF15FA1FEF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A7E73-ADD6-41C1-A4F9-3860ED0B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DC916-5756-401A-8017-F2AA778C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9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109937-65A2-4002-BC9C-95A364E4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1D907-0347-4297-AEA2-BF8A7315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EACCE-2059-4092-BF20-0FC2D40D9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B68FD-5F00-40E8-B209-9BF15FA1FEF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AE0CC-766D-4D9E-A4D4-2AC88BD12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02DB-0CE9-48C9-B237-1A8C71EEB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679A-EDEF-4393-BFBA-4358657BB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6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BE170-E63F-4E85-ABB0-04DED024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1400638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 Greedy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00886-C8DF-4C1A-AA8C-974E023F9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12032793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Haorui Guo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6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DA0C8-1314-4D1E-9C01-B2176A54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9C63C-6AE4-486F-82B7-ED343FE3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  <a:p>
            <a:pPr marL="0" indent="0"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Demonstrate the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behavior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 greedy algorithms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example of 10 cities and calculate the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Quality</a:t>
            </a:r>
          </a:p>
          <a:p>
            <a:pPr marL="0" indent="0">
              <a:buNone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Factor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7F248-C6EE-4746-9D07-99B4317F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 Assumption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40A698-303D-45A8-A4DE-33F9C7737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city represented: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need to satisfy the triangle inequality. 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Randomly set coordinates in a fixed size map.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40A698-303D-45A8-A4DE-33F9C7737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1F3A6-A6B9-4AFF-8236-266F59B9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Quality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572386-5761-4231-A458-FB1663537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𝑄𝑢𝑎𝑙𝑖𝑡𝑦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𝑂𝑏𝑡𝑎𝑖𝑛𝑒𝑑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𝑇𝑜𝑢𝑟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𝐿𝑒𝑛𝑔𝑡h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𝑇𝑜𝑢𝑟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𝐿𝑒𝑛𝑔𝑡h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𝑶𝒑𝒕𝒊𝒎𝒂𝒍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𝑻𝒐𝒖𝒓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𝑳𝒆𝒏𝒈𝒕𝒉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be found by brute iteration with O(n!)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572386-5761-4231-A458-FB1663537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05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49824-B38D-4E8F-80FC-C76510EA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Factor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B264D-C773-40B7-9D32-A2BCAC49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3091"/>
            <a:ext cx="10515600" cy="173551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walk the node walked?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middle road enough fast?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3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EB64966-EFBD-4484-961D-FF83BA5DF01B}"/>
              </a:ext>
            </a:extLst>
          </p:cNvPr>
          <p:cNvGrpSpPr/>
          <p:nvPr/>
        </p:nvGrpSpPr>
        <p:grpSpPr>
          <a:xfrm>
            <a:off x="1064916" y="4132562"/>
            <a:ext cx="10400087" cy="2210753"/>
            <a:chOff x="1160215" y="2855024"/>
            <a:chExt cx="10400087" cy="221075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BB06307-F2B1-4F7F-BA0C-2F678181D62D}"/>
                </a:ext>
              </a:extLst>
            </p:cNvPr>
            <p:cNvSpPr/>
            <p:nvPr/>
          </p:nvSpPr>
          <p:spPr>
            <a:xfrm>
              <a:off x="1426464" y="3419856"/>
              <a:ext cx="298704" cy="2987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62495A6-D404-4910-8AE2-47F119CD7315}"/>
                </a:ext>
              </a:extLst>
            </p:cNvPr>
            <p:cNvSpPr/>
            <p:nvPr/>
          </p:nvSpPr>
          <p:spPr>
            <a:xfrm>
              <a:off x="1426464" y="4767073"/>
              <a:ext cx="298704" cy="2987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07C736-73A4-4046-95CE-72A60A1B3FCB}"/>
                </a:ext>
              </a:extLst>
            </p:cNvPr>
            <p:cNvSpPr/>
            <p:nvPr/>
          </p:nvSpPr>
          <p:spPr>
            <a:xfrm>
              <a:off x="3593592" y="4108706"/>
              <a:ext cx="298704" cy="2987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79F5A76-DD88-486B-BAA8-788C53B723C2}"/>
                </a:ext>
              </a:extLst>
            </p:cNvPr>
            <p:cNvSpPr/>
            <p:nvPr/>
          </p:nvSpPr>
          <p:spPr>
            <a:xfrm>
              <a:off x="3669792" y="2855024"/>
              <a:ext cx="298704" cy="2987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D6F4B0E-B6D6-4B7C-B43C-122C996CF380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1725168" y="3004376"/>
              <a:ext cx="1944624" cy="564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85134E4-FE9E-467E-AA8F-8D4E7B2DBCE5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>
              <a:off x="1575816" y="3718560"/>
              <a:ext cx="0" cy="1048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62DA99A-4DEB-42F7-88BD-28DA3C44FC1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1725168" y="4258058"/>
              <a:ext cx="1868424" cy="658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EB6A35-C2AB-49A9-A491-E3926FCC5526}"/>
                </a:ext>
              </a:extLst>
            </p:cNvPr>
            <p:cNvCxnSpPr>
              <a:stCxn id="7" idx="0"/>
              <a:endCxn id="8" idx="4"/>
            </p:cNvCxnSpPr>
            <p:nvPr/>
          </p:nvCxnSpPr>
          <p:spPr>
            <a:xfrm flipV="1">
              <a:off x="3742944" y="3153728"/>
              <a:ext cx="76200" cy="954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62226E6-E519-480D-8FE0-C713F31435D5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1681424" y="3674816"/>
              <a:ext cx="1955912" cy="477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3A17C59-7514-4FA9-A9B5-55AEB0054FC9}"/>
                </a:ext>
              </a:extLst>
            </p:cNvPr>
            <p:cNvSpPr txBox="1"/>
            <p:nvPr/>
          </p:nvSpPr>
          <p:spPr>
            <a:xfrm>
              <a:off x="2435351" y="2969062"/>
              <a:ext cx="44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570D0D7-5446-4A25-94FB-68F3D190B84F}"/>
                </a:ext>
              </a:extLst>
            </p:cNvPr>
            <p:cNvSpPr txBox="1"/>
            <p:nvPr/>
          </p:nvSpPr>
          <p:spPr>
            <a:xfrm>
              <a:off x="2659379" y="3631217"/>
              <a:ext cx="44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115ADBD-429C-46A0-A2AE-FEB2208AD28B}"/>
                </a:ext>
              </a:extLst>
            </p:cNvPr>
            <p:cNvSpPr txBox="1"/>
            <p:nvPr/>
          </p:nvSpPr>
          <p:spPr>
            <a:xfrm>
              <a:off x="3763517" y="3564685"/>
              <a:ext cx="44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848BB5F-77AD-4D85-A3CC-FE6C7FCE5239}"/>
                </a:ext>
              </a:extLst>
            </p:cNvPr>
            <p:cNvSpPr txBox="1"/>
            <p:nvPr/>
          </p:nvSpPr>
          <p:spPr>
            <a:xfrm>
              <a:off x="2599181" y="4485871"/>
              <a:ext cx="44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E4D3C9D-5C8C-414B-A90D-26DB6085A6B9}"/>
                </a:ext>
              </a:extLst>
            </p:cNvPr>
            <p:cNvSpPr txBox="1"/>
            <p:nvPr/>
          </p:nvSpPr>
          <p:spPr>
            <a:xfrm>
              <a:off x="1160215" y="4000549"/>
              <a:ext cx="44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CEF1751-3160-4E77-AF3B-E7475DE44E83}"/>
                </a:ext>
              </a:extLst>
            </p:cNvPr>
            <p:cNvSpPr txBox="1"/>
            <p:nvPr/>
          </p:nvSpPr>
          <p:spPr>
            <a:xfrm>
              <a:off x="4915662" y="3004376"/>
              <a:ext cx="66446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NNA each points:</a:t>
              </a:r>
            </a:p>
            <a:p>
              <a:pPr lvl="1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A-&gt;D-&gt;C-&gt;D-&gt;A-&gt;B-&gt;A: 1+7+7+1+11+11=38</a:t>
              </a:r>
            </a:p>
            <a:p>
              <a:pPr lvl="1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B-&gt;A-&gt;D-&gt;C-&gt;D-&gt;A-&gt;B: 11+1+7+7+1+11=38</a:t>
              </a:r>
            </a:p>
            <a:p>
              <a:pPr lvl="1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C-&gt;D-&gt;A-&gt;B-&gt;A-&gt;D-&gt;C: 7+1+11+11+1+7=38</a:t>
              </a:r>
            </a:p>
            <a:p>
              <a:pPr lvl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D-&gt;A-&gt;C-&gt;D-&gt;A-&gt;B-&gt;A-&gt;D:1+10+7+1+11+11+1=43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C3A2821F-4E4B-4852-85B7-9F5B526E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Factor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E2DC81B-E08A-4E1B-9D4D-FC3802A25031}"/>
              </a:ext>
            </a:extLst>
          </p:cNvPr>
          <p:cNvGrpSpPr/>
          <p:nvPr/>
        </p:nvGrpSpPr>
        <p:grpSpPr>
          <a:xfrm>
            <a:off x="1064916" y="1713582"/>
            <a:ext cx="10400087" cy="2210753"/>
            <a:chOff x="1160215" y="2855024"/>
            <a:chExt cx="10400087" cy="221075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256FB5A-7B18-4AC5-BB94-F156354894E6}"/>
                </a:ext>
              </a:extLst>
            </p:cNvPr>
            <p:cNvSpPr/>
            <p:nvPr/>
          </p:nvSpPr>
          <p:spPr>
            <a:xfrm>
              <a:off x="1426464" y="3419856"/>
              <a:ext cx="298704" cy="2987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C973695-A5E6-4F0B-AC3D-03CAB664B105}"/>
                </a:ext>
              </a:extLst>
            </p:cNvPr>
            <p:cNvSpPr/>
            <p:nvPr/>
          </p:nvSpPr>
          <p:spPr>
            <a:xfrm>
              <a:off x="1426464" y="4767073"/>
              <a:ext cx="298704" cy="2987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3F3A940-5618-459A-8649-A8A3E613C20E}"/>
                </a:ext>
              </a:extLst>
            </p:cNvPr>
            <p:cNvSpPr/>
            <p:nvPr/>
          </p:nvSpPr>
          <p:spPr>
            <a:xfrm>
              <a:off x="3593592" y="4108706"/>
              <a:ext cx="298704" cy="2987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637E139-E03D-4D49-8B18-7E5318BC13C3}"/>
                </a:ext>
              </a:extLst>
            </p:cNvPr>
            <p:cNvSpPr/>
            <p:nvPr/>
          </p:nvSpPr>
          <p:spPr>
            <a:xfrm>
              <a:off x="3669792" y="2855024"/>
              <a:ext cx="298704" cy="2987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67E20C7-D94C-4200-BC5A-E74026251AC9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 flipV="1">
              <a:off x="1725168" y="3004376"/>
              <a:ext cx="1944624" cy="564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82A208A-61A8-48EF-9A74-B0EC436F4040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1575816" y="3718560"/>
              <a:ext cx="0" cy="1048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2972E7D-E72A-4BA8-BD9A-AA6E324736C6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1725168" y="4258058"/>
              <a:ext cx="1868424" cy="658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59AB445-9B0C-4536-9F93-4081804BDB44}"/>
                </a:ext>
              </a:extLst>
            </p:cNvPr>
            <p:cNvCxnSpPr>
              <a:stCxn id="25" idx="0"/>
              <a:endCxn id="26" idx="4"/>
            </p:cNvCxnSpPr>
            <p:nvPr/>
          </p:nvCxnSpPr>
          <p:spPr>
            <a:xfrm flipV="1">
              <a:off x="3742944" y="3153728"/>
              <a:ext cx="76200" cy="954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241E8D5-EE92-41D6-8A8B-DB0B2E65A2DA}"/>
                </a:ext>
              </a:extLst>
            </p:cNvPr>
            <p:cNvCxnSpPr>
              <a:stCxn id="23" idx="5"/>
              <a:endCxn id="25" idx="1"/>
            </p:cNvCxnSpPr>
            <p:nvPr/>
          </p:nvCxnSpPr>
          <p:spPr>
            <a:xfrm>
              <a:off x="1681424" y="3674816"/>
              <a:ext cx="1955912" cy="477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C518B8-4A36-4826-8058-D9270B4F46FB}"/>
                </a:ext>
              </a:extLst>
            </p:cNvPr>
            <p:cNvSpPr txBox="1"/>
            <p:nvPr/>
          </p:nvSpPr>
          <p:spPr>
            <a:xfrm>
              <a:off x="2435351" y="2969062"/>
              <a:ext cx="44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C2B03CA-AE09-4BDF-87C8-3DF26B03C924}"/>
                </a:ext>
              </a:extLst>
            </p:cNvPr>
            <p:cNvSpPr txBox="1"/>
            <p:nvPr/>
          </p:nvSpPr>
          <p:spPr>
            <a:xfrm>
              <a:off x="2659379" y="3631217"/>
              <a:ext cx="44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719C7CF-90C6-4C45-9407-BD9A3A1A3700}"/>
                </a:ext>
              </a:extLst>
            </p:cNvPr>
            <p:cNvSpPr txBox="1"/>
            <p:nvPr/>
          </p:nvSpPr>
          <p:spPr>
            <a:xfrm>
              <a:off x="3763517" y="3564685"/>
              <a:ext cx="44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1AB3F84-A3B7-42B0-9A13-AF5F4D5B1DF1}"/>
                </a:ext>
              </a:extLst>
            </p:cNvPr>
            <p:cNvSpPr txBox="1"/>
            <p:nvPr/>
          </p:nvSpPr>
          <p:spPr>
            <a:xfrm>
              <a:off x="2599181" y="4485871"/>
              <a:ext cx="44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335D032-7BB1-4BC4-A828-AD57A82391C3}"/>
                </a:ext>
              </a:extLst>
            </p:cNvPr>
            <p:cNvSpPr txBox="1"/>
            <p:nvPr/>
          </p:nvSpPr>
          <p:spPr>
            <a:xfrm>
              <a:off x="1160215" y="4000549"/>
              <a:ext cx="44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D9D7368-722A-4201-922E-D93C6C9E6B88}"/>
                </a:ext>
              </a:extLst>
            </p:cNvPr>
            <p:cNvSpPr txBox="1"/>
            <p:nvPr/>
          </p:nvSpPr>
          <p:spPr>
            <a:xfrm>
              <a:off x="4915662" y="3004376"/>
              <a:ext cx="66446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NNA each points:</a:t>
              </a:r>
            </a:p>
            <a:p>
              <a:pPr lvl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A-&gt;D-&gt;C-&gt;D-&gt;B-&gt;A: 9+7+7+14+11=46</a:t>
              </a:r>
            </a:p>
            <a:p>
              <a:pPr lvl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B-&gt;A-&gt;D-&gt;C-&gt;D-&gt;B: 11+9+7+7+14=48</a:t>
              </a:r>
            </a:p>
            <a:p>
              <a:pPr lvl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C-&gt;D-&gt;A-&gt;B-&gt;D-&gt;C: 7+9+11+14+7=48</a:t>
              </a:r>
            </a:p>
            <a:p>
              <a:pPr lvl="1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D-&gt;C-&gt;A-&gt;B-&gt;D: 7+10+11+14=42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DFF0FD0A-169D-4330-8409-D41645881855}"/>
              </a:ext>
            </a:extLst>
          </p:cNvPr>
          <p:cNvSpPr/>
          <p:nvPr/>
        </p:nvSpPr>
        <p:spPr>
          <a:xfrm>
            <a:off x="9227890" y="2278414"/>
            <a:ext cx="184558" cy="688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9581DCB-AB8E-4193-8B89-7AED3D1CBF74}"/>
              </a:ext>
            </a:extLst>
          </p:cNvPr>
          <p:cNvSpPr txBox="1"/>
          <p:nvPr/>
        </p:nvSpPr>
        <p:spPr>
          <a:xfrm>
            <a:off x="9523768" y="2438173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 repeated city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8EC556C-D19C-4421-802A-13C521573593}"/>
              </a:ext>
            </a:extLst>
          </p:cNvPr>
          <p:cNvCxnSpPr/>
          <p:nvPr/>
        </p:nvCxnSpPr>
        <p:spPr>
          <a:xfrm>
            <a:off x="10125512" y="5759242"/>
            <a:ext cx="396546" cy="28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EE1AC48-AE47-4161-8BCF-F77BC4739004}"/>
              </a:ext>
            </a:extLst>
          </p:cNvPr>
          <p:cNvSpPr txBox="1"/>
          <p:nvPr/>
        </p:nvSpPr>
        <p:spPr>
          <a:xfrm>
            <a:off x="8468686" y="6118042"/>
            <a:ext cx="331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road short enough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1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81228-F8B6-4FD0-9788-07A7DC31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Example – different starting point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5A801-FE15-43BC-B511-174095AE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90" y="1569077"/>
            <a:ext cx="10515600" cy="481347"/>
          </a:xfrm>
        </p:spPr>
        <p:txBody>
          <a:bodyPr/>
          <a:lstStyle/>
          <a:p>
            <a:r>
              <a:rPr lang="en-US" altLang="zh-CN" dirty="0"/>
              <a:t>Choose 10 city coordinate randomly in a 1200*1800 map.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6B0A5E-3C5C-4FD9-857A-62A1CEF5A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14"/>
          <a:stretch/>
        </p:blipFill>
        <p:spPr>
          <a:xfrm>
            <a:off x="817792" y="2734704"/>
            <a:ext cx="2887964" cy="28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7B3A83-81A3-477E-BF36-4D1A165B4A03}"/>
              </a:ext>
            </a:extLst>
          </p:cNvPr>
          <p:cNvSpPr txBox="1"/>
          <p:nvPr/>
        </p:nvSpPr>
        <p:spPr>
          <a:xfrm>
            <a:off x="528237" y="5733767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 path got from brute iterative -- O(n!)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F2F17B-9FB4-4F53-8B7A-66F2A466A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861" y="2254409"/>
            <a:ext cx="2819048" cy="24952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9364A8-0F06-4B5E-86CE-1FF2EDB0F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461" y="2734704"/>
            <a:ext cx="3002400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D84E3D-189F-4BD3-B8AD-D52090382308}"/>
                  </a:ext>
                </a:extLst>
              </p:cNvPr>
              <p:cNvSpPr txBox="1"/>
              <p:nvPr/>
            </p:nvSpPr>
            <p:spPr>
              <a:xfrm>
                <a:off x="5821690" y="5673104"/>
                <a:ext cx="4278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Best path got from NNA iterative --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D84E3D-189F-4BD3-B8AD-D52090382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90" y="5673104"/>
                <a:ext cx="4278385" cy="369332"/>
              </a:xfrm>
              <a:prstGeom prst="rect">
                <a:avLst/>
              </a:prstGeom>
              <a:blipFill>
                <a:blip r:embed="rId5"/>
                <a:stretch>
                  <a:fillRect l="-114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30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81228-F8B6-4FD0-9788-07A7DC31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Example – different starting point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5A801-FE15-43BC-B511-174095AE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47"/>
          </a:xfrm>
        </p:spPr>
        <p:txBody>
          <a:bodyPr/>
          <a:lstStyle/>
          <a:p>
            <a:r>
              <a:rPr lang="en-US" altLang="zh-CN" dirty="0"/>
              <a:t>Performance between different starting points</a:t>
            </a:r>
            <a:endParaRPr lang="zh-CN" altLang="en-US"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69B9FC9C-3A7F-4172-8E6B-F76FF1ADE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65853"/>
              </p:ext>
            </p:extLst>
          </p:nvPr>
        </p:nvGraphicFramePr>
        <p:xfrm>
          <a:off x="1906165" y="2306972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236547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89325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9882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Tour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Solution Quality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4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Best Path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4853.8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931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NNA_1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5268.3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1.085397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56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NNA_2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5496.4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1.132391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81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NNA_3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5550.9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1.143619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105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NNA_4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5268.3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1.085397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168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NNA_5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5333.6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1.09885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595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NNA_6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4963.0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1.022498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740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NNA_7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5485.4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1.130125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995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NNA_8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5440.1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1.120792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42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NNA_9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5316.2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1.095266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68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NNA_10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5316.2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1.095266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732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8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380</Words>
  <Application>Microsoft Office PowerPoint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Times New Roman</vt:lpstr>
      <vt:lpstr>Office 主题​​</vt:lpstr>
      <vt:lpstr>Advanced Algorithm Assignment 1 Nearest Neighbor Greedy Method</vt:lpstr>
      <vt:lpstr>Outline</vt:lpstr>
      <vt:lpstr>TSP Assumption</vt:lpstr>
      <vt:lpstr>Solution Quality </vt:lpstr>
      <vt:lpstr>Influence Factor</vt:lpstr>
      <vt:lpstr>Influence Factor</vt:lpstr>
      <vt:lpstr>Example – different starting point</vt:lpstr>
      <vt:lpstr>Example – different starting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1 Nearest Neighbor Greedy Method</dc:title>
  <dc:creator>昊睿 郭</dc:creator>
  <cp:lastModifiedBy>昊睿 郭</cp:lastModifiedBy>
  <cp:revision>13</cp:revision>
  <dcterms:created xsi:type="dcterms:W3CDTF">2020-09-10T05:49:04Z</dcterms:created>
  <dcterms:modified xsi:type="dcterms:W3CDTF">2020-09-11T07:33:57Z</dcterms:modified>
</cp:coreProperties>
</file>