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0" r:id="rId4"/>
    <p:sldId id="286" r:id="rId5"/>
    <p:sldId id="287" r:id="rId6"/>
    <p:sldId id="292" r:id="rId7"/>
    <p:sldId id="293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8133-5521-4410-A078-A4E3FC8E8478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5F45-7A1A-4F64-8D6B-F299382C4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C9F9-8B7D-475E-8624-39E4B932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D322D-56F7-48E3-A16D-8265F15E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C788-81E2-4DAD-9452-7ADC4A3C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7E852-B003-44E2-B373-0C030E7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F98FB-412E-48C2-88BC-E4E71A28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5239-1C9A-4C8E-BFA2-DF6BA980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77B20-F526-4770-821A-43B969DB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8A4E4-6B87-442E-BCEF-FD23384A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ACD7-30F3-4B6D-80C0-4E704F6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9F7CF-6BB7-43B5-8251-7A411DF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5E92D-81DC-45AA-913D-A96D37C0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5E93D-AFB1-476D-B03C-050EE8EA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00CD4-C29F-4716-943C-3D37BA18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6040-8A30-4623-AFA9-3B1F38F3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FB368-E1D5-4ECF-9151-2FD26F8C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3BEF-48E0-4CCA-A10E-D8D29195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1C56D-324B-437A-A56D-BC3408E1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554AA-B270-420A-8946-ADDB5BB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447B2-D92E-4126-9740-81A4EF40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54A52-E4D7-4F04-8088-C720A9E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2DDC6-A58B-4E6F-AA75-D9EDA52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50338-530C-4B86-87EB-6CA4BCE3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EC3F1-17E9-47BB-8A6A-6AE6C943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3032B-6A4A-4ECB-BE1D-41A1AA06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33F7-58E6-4E47-97A7-0724F24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9EB6-B5F5-4973-B932-BC4B85E8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B0B2-71C1-446D-A176-953E8624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44327-18CF-42DF-AF79-105D6AEC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461B-B76E-49EB-A63C-5CEBB79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8DC6A-532B-458C-9877-96CE6F1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B6882-526D-4457-8552-F9A9D89B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89862-AD91-46E9-AEB9-457762D6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87F1-0DB1-435F-8AB8-53213504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4156B-E13B-4761-9ABD-08E73288C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C71D1-258B-431C-ADBC-CF6D9DB7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E19AF-D68E-465D-AC3C-4E7A3A957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9E10F-D8A0-4F0E-9AAD-AB77018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2D10C-81C2-49A6-AA02-02ABED5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762608-ED1F-4CC8-8548-FFF5567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43003-B770-4C5B-9FB8-0568B44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3FA2A-E872-4F48-9878-8DC8F70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9C26F-1876-4E03-B835-AB341EEB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ED4E3-DA0A-4F4D-8C20-F84E94D2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7410A-5BBA-4E07-BEFE-48E0DAAC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7B505-D04E-4635-AEB4-9D5C671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7A011-D27E-4797-8DCC-02E9ECD1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07C2-2EC4-4F9A-856C-8FE4B93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2E5B-34FE-4F7A-B83C-7B9D7DA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247C7-A701-47B3-9C16-26C1CD66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2F19B-281A-40AA-ACE9-0AF80EA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70EC0-DEF7-4AFF-8EE7-7E2B5620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F9022-2CF0-4E4A-A925-5D7487E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0912-E2DD-462D-9E1A-EB969C97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94280-A628-4FBB-9A1C-0A16E6C46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80BA8-D0BA-4CE2-8773-660827BE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A91FF-F6AF-4EE2-A2A2-A5FC679D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B1CE-FE44-4F89-9B0D-908A01A7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8CBB-2D30-44AB-BA78-B601535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F4D59-0B91-4557-BCBA-B63134A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8AA5-870E-46B4-BD3E-B5CDDA03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6A314-E918-4315-9258-7DF1CA78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7FF7-5135-4415-9EBF-85A0F228A2DD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5B0A-E5B3-435F-B086-379282A5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21A39-8B2C-4E0D-9533-E993337B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91DD2D-888F-40A7-AA58-19C5F2CEC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Selection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235D841-7471-4762-A4DA-7C0DB784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70506BB-0286-430B-8F75-90920D3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2AEC38C-AFF6-4F0A-9439-6429AE9F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Exercise 3-1</a:t>
            </a:r>
          </a:p>
          <a:p>
            <a:endParaRPr lang="en-US" altLang="zh-CN" b="1" dirty="0"/>
          </a:p>
          <a:p>
            <a:r>
              <a:rPr lang="en-US" altLang="zh-CN" b="1" dirty="0"/>
              <a:t>Exercise 3-2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16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4-1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559130-95DA-4E59-BF15-A9558C95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4" y="1391872"/>
            <a:ext cx="4599104" cy="45725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B0EB68-0FDD-4231-BCA0-E950ECDA6319}"/>
              </a:ext>
            </a:extLst>
          </p:cNvPr>
          <p:cNvSpPr txBox="1"/>
          <p:nvPr/>
        </p:nvSpPr>
        <p:spPr>
          <a:xfrm>
            <a:off x="6096000" y="1391872"/>
            <a:ext cx="5595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the k-means algorithm, we can start with (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using an initial partition {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2, ...,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Sk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 or with (ii) using initial centers {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2, ...,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ck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}. Design a good initialization method for k-means algorithm for (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and also for (ii).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E2BC360-B627-4A6E-9969-D622C7012793}"/>
              </a:ext>
            </a:extLst>
          </p:cNvPr>
          <p:cNvGrpSpPr/>
          <p:nvPr/>
        </p:nvGrpSpPr>
        <p:grpSpPr>
          <a:xfrm>
            <a:off x="4777338" y="1863111"/>
            <a:ext cx="989946" cy="267425"/>
            <a:chOff x="4903226" y="1943524"/>
            <a:chExt cx="989946" cy="26742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A1A49B0-9407-43D3-AEA5-DFB43113E8F9}"/>
                </a:ext>
              </a:extLst>
            </p:cNvPr>
            <p:cNvSpPr/>
            <p:nvPr/>
          </p:nvSpPr>
          <p:spPr>
            <a:xfrm>
              <a:off x="4950574" y="2006248"/>
              <a:ext cx="148410" cy="14841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6C8F735-2734-4C09-BA95-1E596CF20840}"/>
                </a:ext>
              </a:extLst>
            </p:cNvPr>
            <p:cNvSpPr/>
            <p:nvPr/>
          </p:nvSpPr>
          <p:spPr>
            <a:xfrm>
              <a:off x="4903226" y="1949339"/>
              <a:ext cx="919666" cy="261610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D796019-7477-4FA4-91C6-5C4558BE123B}"/>
                </a:ext>
              </a:extLst>
            </p:cNvPr>
            <p:cNvSpPr txBox="1"/>
            <p:nvPr/>
          </p:nvSpPr>
          <p:spPr>
            <a:xfrm>
              <a:off x="5085968" y="1943524"/>
              <a:ext cx="807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Initial site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47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9850101-B214-4338-9889-F067DF52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7" y="1105608"/>
            <a:ext cx="4942857" cy="49238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9C9731-7AA4-446D-BCEE-85580D5A48DC}"/>
              </a:ext>
            </a:extLst>
          </p:cNvPr>
          <p:cNvSpPr txBox="1"/>
          <p:nvPr/>
        </p:nvSpPr>
        <p:spPr>
          <a:xfrm>
            <a:off x="348449" y="49891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initial centers selection algorithm </a:t>
            </a:r>
            <a:endParaRPr lang="zh-CN" altLang="en-US" sz="20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A988319-4FA5-4705-A92B-2A3F324A7A34}"/>
              </a:ext>
            </a:extLst>
          </p:cNvPr>
          <p:cNvGrpSpPr/>
          <p:nvPr/>
        </p:nvGrpSpPr>
        <p:grpSpPr>
          <a:xfrm>
            <a:off x="5451104" y="1566310"/>
            <a:ext cx="1246088" cy="451019"/>
            <a:chOff x="5604021" y="1450901"/>
            <a:chExt cx="1246088" cy="45101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509CF3-4C64-49F8-B588-49B813744077}"/>
                </a:ext>
              </a:extLst>
            </p:cNvPr>
            <p:cNvSpPr/>
            <p:nvPr/>
          </p:nvSpPr>
          <p:spPr>
            <a:xfrm>
              <a:off x="5604021" y="1460377"/>
              <a:ext cx="1246088" cy="441543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58DB6A4-8FE4-4732-A537-878A4661C649}"/>
                </a:ext>
              </a:extLst>
            </p:cNvPr>
            <p:cNvGrpSpPr/>
            <p:nvPr/>
          </p:nvGrpSpPr>
          <p:grpSpPr>
            <a:xfrm>
              <a:off x="5675265" y="1450901"/>
              <a:ext cx="1174844" cy="451019"/>
              <a:chOff x="5675265" y="1450901"/>
              <a:chExt cx="1174844" cy="451019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E305224-5402-4A0C-9A7C-AE176CED8893}"/>
                  </a:ext>
                </a:extLst>
              </p:cNvPr>
              <p:cNvSpPr/>
              <p:nvPr/>
            </p:nvSpPr>
            <p:spPr>
              <a:xfrm>
                <a:off x="5688281" y="1703034"/>
                <a:ext cx="148410" cy="14841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4C95FA8-D370-4048-B0D3-26C581A8E74C}"/>
                  </a:ext>
                </a:extLst>
              </p:cNvPr>
              <p:cNvSpPr/>
              <p:nvPr/>
            </p:nvSpPr>
            <p:spPr>
              <a:xfrm>
                <a:off x="5675265" y="1497368"/>
                <a:ext cx="148410" cy="14841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ED501AC-E2EF-4424-A242-57793AD8F71F}"/>
                  </a:ext>
                </a:extLst>
              </p:cNvPr>
              <p:cNvSpPr txBox="1"/>
              <p:nvPr/>
            </p:nvSpPr>
            <p:spPr>
              <a:xfrm>
                <a:off x="5823675" y="1450901"/>
                <a:ext cx="10264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Initial center</a:t>
                </a:r>
                <a:endParaRPr lang="zh-CN" altLang="en-US" sz="1100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F807B0-9EBA-4233-B7FF-F7AB0E2049DF}"/>
                  </a:ext>
                </a:extLst>
              </p:cNvPr>
              <p:cNvSpPr txBox="1"/>
              <p:nvPr/>
            </p:nvSpPr>
            <p:spPr>
              <a:xfrm>
                <a:off x="5823675" y="1640310"/>
                <a:ext cx="10264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Initial site</a:t>
                </a:r>
                <a:endParaRPr lang="zh-CN" altLang="en-US" sz="1100" dirty="0"/>
              </a:p>
            </p:txBody>
          </p:sp>
        </p:grp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21DA108C-5B02-49F9-BB20-4FE430AC6D6B}"/>
              </a:ext>
            </a:extLst>
          </p:cNvPr>
          <p:cNvSpPr txBox="1"/>
          <p:nvPr/>
        </p:nvSpPr>
        <p:spPr>
          <a:xfrm>
            <a:off x="7179816" y="2538499"/>
            <a:ext cx="559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Greedy-Center-Selection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E6BED83-8C83-479C-B173-7996A789B0B3}"/>
              </a:ext>
            </a:extLst>
          </p:cNvPr>
          <p:cNvCxnSpPr>
            <a:cxnSpLocks/>
          </p:cNvCxnSpPr>
          <p:nvPr/>
        </p:nvCxnSpPr>
        <p:spPr>
          <a:xfrm flipH="1" flipV="1">
            <a:off x="1296141" y="4935984"/>
            <a:ext cx="144000" cy="1331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189B165-5CAF-406E-87F6-CFB4D0ADFAE4}"/>
              </a:ext>
            </a:extLst>
          </p:cNvPr>
          <p:cNvSpPr txBox="1"/>
          <p:nvPr/>
        </p:nvSpPr>
        <p:spPr>
          <a:xfrm>
            <a:off x="1173018" y="6236005"/>
            <a:ext cx="1043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First Site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0F86FBE-D2FA-48C7-9D18-B274F04A98D6}"/>
                  </a:ext>
                </a:extLst>
              </p:cNvPr>
              <p:cNvSpPr txBox="1"/>
              <p:nvPr/>
            </p:nvSpPr>
            <p:spPr>
              <a:xfrm>
                <a:off x="6697192" y="3082771"/>
                <a:ext cx="4441054" cy="203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procedure CENTER-SELECT</a:t>
                </a:r>
              </a:p>
              <a:p>
                <a:r>
                  <a:rPr lang="en-US" altLang="zh-CN" sz="1400" dirty="0"/>
                  <a:t>        Assume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(else define C=S)</a:t>
                </a:r>
              </a:p>
              <a:p>
                <a:r>
                  <a:rPr lang="en-US" altLang="zh-CN" sz="1400" dirty="0"/>
                  <a:t>        Select any site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and let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/>
                  <a:t>        while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do</a:t>
                </a:r>
              </a:p>
              <a:p>
                <a:r>
                  <a:rPr lang="en-US" altLang="zh-CN" sz="1400" dirty="0"/>
                  <a:t>	Select a site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that maximizes </a:t>
                </a:r>
                <a:r>
                  <a:rPr lang="en-US" altLang="zh-CN" sz="1400" dirty="0" err="1"/>
                  <a:t>dist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/>
                  <a:t>	Add s to C</a:t>
                </a:r>
              </a:p>
              <a:p>
                <a:r>
                  <a:rPr lang="en-US" altLang="zh-CN" sz="1400" dirty="0"/>
                  <a:t>        end while</a:t>
                </a:r>
              </a:p>
              <a:p>
                <a:r>
                  <a:rPr lang="en-US" altLang="zh-CN" sz="1400" dirty="0"/>
                  <a:t>        Return C as the selected set of sites</a:t>
                </a:r>
              </a:p>
              <a:p>
                <a:r>
                  <a:rPr lang="en-US" altLang="zh-CN" sz="1400" dirty="0"/>
                  <a:t>End procedure</a:t>
                </a: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0F86FBE-D2FA-48C7-9D18-B274F04A9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192" y="3082771"/>
                <a:ext cx="4441054" cy="2031325"/>
              </a:xfrm>
              <a:prstGeom prst="rect">
                <a:avLst/>
              </a:prstGeom>
              <a:blipFill>
                <a:blip r:embed="rId3"/>
                <a:stretch>
                  <a:fillRect l="-274" t="-299" b="-17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01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61F88A-85B3-4978-868A-89280442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18" y="933762"/>
            <a:ext cx="4857143" cy="4990476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E6494E9A-9A2B-4E8F-BFD0-2DD8D4DD2B58}"/>
              </a:ext>
            </a:extLst>
          </p:cNvPr>
          <p:cNvSpPr/>
          <p:nvPr/>
        </p:nvSpPr>
        <p:spPr>
          <a:xfrm>
            <a:off x="1498021" y="4920161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0C11BAA-E596-49EF-ACDB-0096DF88FAD9}"/>
              </a:ext>
            </a:extLst>
          </p:cNvPr>
          <p:cNvSpPr/>
          <p:nvPr/>
        </p:nvSpPr>
        <p:spPr>
          <a:xfrm>
            <a:off x="3770705" y="3561877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CD44194-AD62-4664-B639-71CE92E77F60}"/>
              </a:ext>
            </a:extLst>
          </p:cNvPr>
          <p:cNvSpPr/>
          <p:nvPr/>
        </p:nvSpPr>
        <p:spPr>
          <a:xfrm>
            <a:off x="2254103" y="2003623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9CBF877-AD56-4DDE-8484-A8F063591FBB}"/>
              </a:ext>
            </a:extLst>
          </p:cNvPr>
          <p:cNvGrpSpPr/>
          <p:nvPr/>
        </p:nvGrpSpPr>
        <p:grpSpPr>
          <a:xfrm>
            <a:off x="5859994" y="1360645"/>
            <a:ext cx="1246088" cy="651856"/>
            <a:chOff x="5859994" y="1360645"/>
            <a:chExt cx="1246088" cy="65185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D1162C4-CC3E-4D54-842D-34E6A9390522}"/>
                </a:ext>
              </a:extLst>
            </p:cNvPr>
            <p:cNvSpPr/>
            <p:nvPr/>
          </p:nvSpPr>
          <p:spPr>
            <a:xfrm>
              <a:off x="5946836" y="1821201"/>
              <a:ext cx="148410" cy="14841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41C398-EC03-4253-820A-96330002BAF0}"/>
                </a:ext>
              </a:extLst>
            </p:cNvPr>
            <p:cNvSpPr/>
            <p:nvPr/>
          </p:nvSpPr>
          <p:spPr>
            <a:xfrm>
              <a:off x="5944254" y="1612778"/>
              <a:ext cx="148410" cy="14841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42E7EE8-741D-4444-9D7A-0B5C4BA0C942}"/>
                </a:ext>
              </a:extLst>
            </p:cNvPr>
            <p:cNvSpPr/>
            <p:nvPr/>
          </p:nvSpPr>
          <p:spPr>
            <a:xfrm>
              <a:off x="5931238" y="1407112"/>
              <a:ext cx="148410" cy="14841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805DD98-CF45-47AE-B709-38AFED01C9C8}"/>
                </a:ext>
              </a:extLst>
            </p:cNvPr>
            <p:cNvSpPr/>
            <p:nvPr/>
          </p:nvSpPr>
          <p:spPr>
            <a:xfrm>
              <a:off x="5859994" y="1379000"/>
              <a:ext cx="1196794" cy="633501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F6F401-EDFE-4D89-9471-809E1442EA24}"/>
                </a:ext>
              </a:extLst>
            </p:cNvPr>
            <p:cNvSpPr txBox="1"/>
            <p:nvPr/>
          </p:nvSpPr>
          <p:spPr>
            <a:xfrm>
              <a:off x="6079648" y="1360645"/>
              <a:ext cx="10264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Initial center</a:t>
              </a:r>
              <a:endParaRPr lang="zh-CN" altLang="en-US" sz="11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D6AFCA8-99EA-4038-8DBA-463FA24F99B9}"/>
                </a:ext>
              </a:extLst>
            </p:cNvPr>
            <p:cNvSpPr txBox="1"/>
            <p:nvPr/>
          </p:nvSpPr>
          <p:spPr>
            <a:xfrm>
              <a:off x="6079648" y="1541176"/>
              <a:ext cx="10264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Initial site</a:t>
              </a:r>
              <a:endParaRPr lang="zh-CN" altLang="en-US" sz="11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907EB27-1B39-4D89-B256-3BC801E447B9}"/>
                </a:ext>
              </a:extLst>
            </p:cNvPr>
            <p:cNvSpPr txBox="1"/>
            <p:nvPr/>
          </p:nvSpPr>
          <p:spPr>
            <a:xfrm>
              <a:off x="6070770" y="1747162"/>
              <a:ext cx="10264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Final center</a:t>
              </a:r>
              <a:endParaRPr lang="zh-CN" altLang="en-US" sz="1100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D5511C2-6635-47C4-AAA1-F85B774083BE}"/>
              </a:ext>
            </a:extLst>
          </p:cNvPr>
          <p:cNvSpPr txBox="1"/>
          <p:nvPr/>
        </p:nvSpPr>
        <p:spPr>
          <a:xfrm>
            <a:off x="348449" y="49891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initial centers selection algorithm 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875F47-FC51-46BA-A7BC-FE0036AB1EAA}"/>
                  </a:ext>
                </a:extLst>
              </p:cNvPr>
              <p:cNvSpPr txBox="1"/>
              <p:nvPr/>
            </p:nvSpPr>
            <p:spPr>
              <a:xfrm>
                <a:off x="5944254" y="3312916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𝟏𝟓𝟒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875F47-FC51-46BA-A7BC-FE0036AB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54" y="3312916"/>
                <a:ext cx="60945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72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9D5511C2-6635-47C4-AAA1-F85B774083BE}"/>
              </a:ext>
            </a:extLst>
          </p:cNvPr>
          <p:cNvSpPr txBox="1"/>
          <p:nvPr/>
        </p:nvSpPr>
        <p:spPr>
          <a:xfrm>
            <a:off x="348449" y="49891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initial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partition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selection algorithm </a:t>
            </a:r>
            <a:endParaRPr lang="zh-CN" altLang="en-US" sz="2000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95F7820-7C9F-47CE-8D26-E56650D1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7" y="1105608"/>
            <a:ext cx="4942857" cy="4923809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703B6547-0AFB-4123-858E-4D1AC6E78E21}"/>
              </a:ext>
            </a:extLst>
          </p:cNvPr>
          <p:cNvGrpSpPr/>
          <p:nvPr/>
        </p:nvGrpSpPr>
        <p:grpSpPr>
          <a:xfrm>
            <a:off x="5326817" y="1499485"/>
            <a:ext cx="1246088" cy="451019"/>
            <a:chOff x="5604021" y="1450901"/>
            <a:chExt cx="1246088" cy="45101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EE88FB-82BA-427A-ADCA-6D28F1E4658A}"/>
                </a:ext>
              </a:extLst>
            </p:cNvPr>
            <p:cNvSpPr/>
            <p:nvPr/>
          </p:nvSpPr>
          <p:spPr>
            <a:xfrm>
              <a:off x="5604021" y="1460377"/>
              <a:ext cx="1246088" cy="441543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53CE15A-9144-4E49-8441-B44EFC546C9E}"/>
                </a:ext>
              </a:extLst>
            </p:cNvPr>
            <p:cNvGrpSpPr/>
            <p:nvPr/>
          </p:nvGrpSpPr>
          <p:grpSpPr>
            <a:xfrm>
              <a:off x="5675265" y="1450901"/>
              <a:ext cx="1174844" cy="451019"/>
              <a:chOff x="5675265" y="1450901"/>
              <a:chExt cx="1174844" cy="4510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C017F5D-85E4-443F-AE63-407233DAB34B}"/>
                  </a:ext>
                </a:extLst>
              </p:cNvPr>
              <p:cNvSpPr/>
              <p:nvPr/>
            </p:nvSpPr>
            <p:spPr>
              <a:xfrm>
                <a:off x="5688281" y="1703034"/>
                <a:ext cx="148410" cy="14841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156B571D-1418-4A6F-9C17-BEB720F295F8}"/>
                  </a:ext>
                </a:extLst>
              </p:cNvPr>
              <p:cNvSpPr/>
              <p:nvPr/>
            </p:nvSpPr>
            <p:spPr>
              <a:xfrm>
                <a:off x="5675265" y="1497368"/>
                <a:ext cx="148410" cy="14841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5567E1C-D993-4F01-AEB9-71D01C22D0E4}"/>
                  </a:ext>
                </a:extLst>
              </p:cNvPr>
              <p:cNvSpPr txBox="1"/>
              <p:nvPr/>
            </p:nvSpPr>
            <p:spPr>
              <a:xfrm>
                <a:off x="5823675" y="1450901"/>
                <a:ext cx="10264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Initial center</a:t>
                </a:r>
                <a:endParaRPr lang="zh-CN" altLang="en-US" sz="1100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8198B7F-A9DF-4CE1-A52E-4CCFEC449F88}"/>
                  </a:ext>
                </a:extLst>
              </p:cNvPr>
              <p:cNvSpPr txBox="1"/>
              <p:nvPr/>
            </p:nvSpPr>
            <p:spPr>
              <a:xfrm>
                <a:off x="5823675" y="1640310"/>
                <a:ext cx="10264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Initial site</a:t>
                </a:r>
                <a:endParaRPr lang="zh-CN" altLang="en-US" sz="1100" dirty="0"/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2B6E2A6-6560-4AE6-8F97-B18906CC36CC}"/>
              </a:ext>
            </a:extLst>
          </p:cNvPr>
          <p:cNvCxnSpPr>
            <a:cxnSpLocks/>
          </p:cNvCxnSpPr>
          <p:nvPr/>
        </p:nvCxnSpPr>
        <p:spPr>
          <a:xfrm flipH="1" flipV="1">
            <a:off x="1296141" y="4935984"/>
            <a:ext cx="144000" cy="1331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40D18EC-6711-4A24-A954-30C83B77FD59}"/>
              </a:ext>
            </a:extLst>
          </p:cNvPr>
          <p:cNvSpPr txBox="1"/>
          <p:nvPr/>
        </p:nvSpPr>
        <p:spPr>
          <a:xfrm>
            <a:off x="1173018" y="6236005"/>
            <a:ext cx="1043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First Site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D7652F0-6EA4-4ECD-8EE4-61404E93AACC}"/>
                  </a:ext>
                </a:extLst>
              </p:cNvPr>
              <p:cNvSpPr txBox="1"/>
              <p:nvPr/>
            </p:nvSpPr>
            <p:spPr>
              <a:xfrm>
                <a:off x="6781451" y="3429000"/>
                <a:ext cx="4610024" cy="16004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procedure PARTITION-SELECT</a:t>
                </a:r>
              </a:p>
              <a:p>
                <a:r>
                  <a:rPr lang="en-US" altLang="zh-CN" sz="1400" dirty="0"/>
                  <a:t>        Assume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(else define C=S)</a:t>
                </a:r>
              </a:p>
              <a:p>
                <a:r>
                  <a:rPr lang="en-US" altLang="zh-CN" sz="1400" dirty="0"/>
                  <a:t>        Set initial center as the initial cluster center C</a:t>
                </a:r>
              </a:p>
              <a:p>
                <a:r>
                  <a:rPr lang="en-US" altLang="zh-CN" sz="1400" dirty="0"/>
                  <a:t>      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/>
                  <a:t> not in C</a:t>
                </a:r>
              </a:p>
              <a:p>
                <a:r>
                  <a:rPr lang="en-US" altLang="zh-CN" sz="1400" dirty="0"/>
                  <a:t>	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/>
                  <a:t> into the cluster with minimum </a:t>
                </a:r>
                <a:r>
                  <a:rPr lang="en-US" altLang="zh-CN" sz="1400" dirty="0" err="1"/>
                  <a:t>dist</a:t>
                </a:r>
                <a:r>
                  <a:rPr lang="en-US" altLang="zh-CN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/>
                  <a:t>,C)</a:t>
                </a:r>
              </a:p>
              <a:p>
                <a:r>
                  <a:rPr lang="en-US" altLang="zh-CN" sz="1400" dirty="0"/>
                  <a:t>        Return C as initial partition</a:t>
                </a:r>
              </a:p>
              <a:p>
                <a:r>
                  <a:rPr lang="en-US" altLang="zh-CN" sz="1400" dirty="0"/>
                  <a:t>End procedure</a:t>
                </a: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D7652F0-6EA4-4ECD-8EE4-61404E9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451" y="3429000"/>
                <a:ext cx="4610024" cy="1600438"/>
              </a:xfrm>
              <a:prstGeom prst="rect">
                <a:avLst/>
              </a:prstGeom>
              <a:blipFill>
                <a:blip r:embed="rId3"/>
                <a:stretch>
                  <a:fillRect l="-264" t="-379" b="-26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80CE7E2-A5BA-484D-A19E-03103EF053AD}"/>
              </a:ext>
            </a:extLst>
          </p:cNvPr>
          <p:cNvSpPr txBox="1"/>
          <p:nvPr/>
        </p:nvSpPr>
        <p:spPr>
          <a:xfrm>
            <a:off x="6781451" y="1545952"/>
            <a:ext cx="4610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Assume that we have N sites and divide them into K clusters.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We calculate the distance between each site and these initial center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.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And partition the site by minimum distance.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553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C7E0BC-1833-449A-A805-4918E257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3" y="1101616"/>
            <a:ext cx="5019048" cy="490476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D5511C2-6635-47C4-AAA1-F85B774083BE}"/>
              </a:ext>
            </a:extLst>
          </p:cNvPr>
          <p:cNvSpPr txBox="1"/>
          <p:nvPr/>
        </p:nvSpPr>
        <p:spPr>
          <a:xfrm>
            <a:off x="348449" y="49891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initial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partition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selection algorithm </a:t>
            </a:r>
            <a:endParaRPr lang="zh-CN" altLang="en-US" sz="20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2B6E2A6-6560-4AE6-8F97-B18906CC36CC}"/>
              </a:ext>
            </a:extLst>
          </p:cNvPr>
          <p:cNvCxnSpPr>
            <a:cxnSpLocks/>
          </p:cNvCxnSpPr>
          <p:nvPr/>
        </p:nvCxnSpPr>
        <p:spPr>
          <a:xfrm flipH="1" flipV="1">
            <a:off x="1209056" y="4877323"/>
            <a:ext cx="144000" cy="1331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FDCF882-EF15-46A6-AF51-DC3D290112BD}"/>
              </a:ext>
            </a:extLst>
          </p:cNvPr>
          <p:cNvSpPr txBox="1"/>
          <p:nvPr/>
        </p:nvSpPr>
        <p:spPr>
          <a:xfrm>
            <a:off x="1173018" y="6236005"/>
            <a:ext cx="1043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First Site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E61128-88E2-4C0D-81B8-93599D1BE21F}"/>
              </a:ext>
            </a:extLst>
          </p:cNvPr>
          <p:cNvSpPr/>
          <p:nvPr/>
        </p:nvSpPr>
        <p:spPr>
          <a:xfrm>
            <a:off x="5376009" y="2292592"/>
            <a:ext cx="148410" cy="1484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79F65C-F0A5-4C30-98F9-5944661B77E6}"/>
              </a:ext>
            </a:extLst>
          </p:cNvPr>
          <p:cNvSpPr/>
          <p:nvPr/>
        </p:nvSpPr>
        <p:spPr>
          <a:xfrm>
            <a:off x="5376009" y="1863054"/>
            <a:ext cx="148410" cy="14841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EC60AB0-A431-4DAB-8922-1C2E9BDDBE44}"/>
              </a:ext>
            </a:extLst>
          </p:cNvPr>
          <p:cNvSpPr/>
          <p:nvPr/>
        </p:nvSpPr>
        <p:spPr>
          <a:xfrm>
            <a:off x="5376009" y="2068720"/>
            <a:ext cx="148410" cy="14841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16B99E9-ED75-416F-9538-2B237B6D2672}"/>
              </a:ext>
            </a:extLst>
          </p:cNvPr>
          <p:cNvSpPr/>
          <p:nvPr/>
        </p:nvSpPr>
        <p:spPr>
          <a:xfrm>
            <a:off x="5362993" y="1657388"/>
            <a:ext cx="148410" cy="1484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7414BA-7FDA-4DEF-8C28-68CFFA190A70}"/>
              </a:ext>
            </a:extLst>
          </p:cNvPr>
          <p:cNvSpPr/>
          <p:nvPr/>
        </p:nvSpPr>
        <p:spPr>
          <a:xfrm>
            <a:off x="5291749" y="1620397"/>
            <a:ext cx="1363344" cy="11258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F0FFE6-EE8A-46F2-B889-7022B909A9EC}"/>
              </a:ext>
            </a:extLst>
          </p:cNvPr>
          <p:cNvSpPr txBox="1"/>
          <p:nvPr/>
        </p:nvSpPr>
        <p:spPr>
          <a:xfrm>
            <a:off x="5511403" y="1610921"/>
            <a:ext cx="1026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center</a:t>
            </a:r>
            <a:endParaRPr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A69A6A-191B-4F10-8353-B02062602A95}"/>
              </a:ext>
            </a:extLst>
          </p:cNvPr>
          <p:cNvSpPr txBox="1"/>
          <p:nvPr/>
        </p:nvSpPr>
        <p:spPr>
          <a:xfrm>
            <a:off x="5511403" y="1800330"/>
            <a:ext cx="1246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partition1</a:t>
            </a:r>
            <a:endParaRPr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E54109-C865-42C3-A367-E04FB84EABF7}"/>
              </a:ext>
            </a:extLst>
          </p:cNvPr>
          <p:cNvSpPr txBox="1"/>
          <p:nvPr/>
        </p:nvSpPr>
        <p:spPr>
          <a:xfrm>
            <a:off x="5505926" y="1993251"/>
            <a:ext cx="119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partition2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5C0ADA-AC0B-4FB1-BFBA-BD8F6B541641}"/>
              </a:ext>
            </a:extLst>
          </p:cNvPr>
          <p:cNvSpPr txBox="1"/>
          <p:nvPr/>
        </p:nvSpPr>
        <p:spPr>
          <a:xfrm>
            <a:off x="5512740" y="2201394"/>
            <a:ext cx="119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partition3</a:t>
            </a:r>
            <a:endParaRPr lang="zh-CN" altLang="en-US" sz="11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0DA4589-1D93-4936-BD68-643289ACD7EE}"/>
              </a:ext>
            </a:extLst>
          </p:cNvPr>
          <p:cNvSpPr/>
          <p:nvPr/>
        </p:nvSpPr>
        <p:spPr>
          <a:xfrm>
            <a:off x="1173018" y="5117932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869B3C2-1758-4D64-BFAE-46CEFCA001FC}"/>
              </a:ext>
            </a:extLst>
          </p:cNvPr>
          <p:cNvSpPr/>
          <p:nvPr/>
        </p:nvSpPr>
        <p:spPr>
          <a:xfrm>
            <a:off x="3445702" y="3759648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535F116-A187-463C-88B3-DC675BC253C1}"/>
              </a:ext>
            </a:extLst>
          </p:cNvPr>
          <p:cNvSpPr/>
          <p:nvPr/>
        </p:nvSpPr>
        <p:spPr>
          <a:xfrm>
            <a:off x="1929100" y="2201394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AC2D3F1-F6A8-4160-8E2D-52380236727C}"/>
              </a:ext>
            </a:extLst>
          </p:cNvPr>
          <p:cNvSpPr/>
          <p:nvPr/>
        </p:nvSpPr>
        <p:spPr>
          <a:xfrm>
            <a:off x="5382853" y="2483056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F83611A-96D7-49F6-8B52-50B450D236A4}"/>
              </a:ext>
            </a:extLst>
          </p:cNvPr>
          <p:cNvSpPr txBox="1"/>
          <p:nvPr/>
        </p:nvSpPr>
        <p:spPr>
          <a:xfrm>
            <a:off x="5522598" y="2408763"/>
            <a:ext cx="119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Final result</a:t>
            </a:r>
            <a:endParaRPr lang="zh-CN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791186C-1566-46D3-938E-6FCAA9727929}"/>
                  </a:ext>
                </a:extLst>
              </p:cNvPr>
              <p:cNvSpPr txBox="1"/>
              <p:nvPr/>
            </p:nvSpPr>
            <p:spPr>
              <a:xfrm>
                <a:off x="5944254" y="3312916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𝟏𝟓𝟒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791186C-1566-46D3-938E-6FCAA9727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54" y="3312916"/>
                <a:ext cx="60945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62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A1761A-9B76-463D-B5DE-3DCC10CAC8B1}"/>
              </a:ext>
            </a:extLst>
          </p:cNvPr>
          <p:cNvSpPr txBox="1"/>
          <p:nvPr/>
        </p:nvSpPr>
        <p:spPr>
          <a:xfrm>
            <a:off x="2025588" y="2290815"/>
            <a:ext cx="8140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Thank you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229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300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4 Center Selection Problem</vt:lpstr>
      <vt:lpstr>context</vt:lpstr>
      <vt:lpstr>Exercise 4-1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3 Load Balancing Problem</dc:title>
  <dc:creator>刘 禹熙</dc:creator>
  <cp:lastModifiedBy>刘 禹熙</cp:lastModifiedBy>
  <cp:revision>81</cp:revision>
  <dcterms:created xsi:type="dcterms:W3CDTF">2020-09-26T06:24:58Z</dcterms:created>
  <dcterms:modified xsi:type="dcterms:W3CDTF">2020-10-20T08:16:06Z</dcterms:modified>
</cp:coreProperties>
</file>