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9" r:id="rId18"/>
    <p:sldId id="277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8133-5521-4410-A078-A4E3FC8E8478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F45-7A1A-4F64-8D6B-F299382C4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25F45-7A1A-4F64-8D6B-F299382C41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C9F9-8B7D-475E-8624-39E4B932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D322D-56F7-48E3-A16D-8265F15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C788-81E2-4DAD-9452-7ADC4A3C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7E852-B003-44E2-B373-0C030E7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F98FB-412E-48C2-88BC-E4E71A28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239-1C9A-4C8E-BFA2-DF6BA98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77B20-F526-4770-821A-43B969DB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8A4E4-6B87-442E-BCEF-FD23384A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ACD7-30F3-4B6D-80C0-4E704F6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9F7CF-6BB7-43B5-8251-7A411DF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5E92D-81DC-45AA-913D-A96D37C0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E93D-AFB1-476D-B03C-050EE8EA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00CD4-C29F-4716-943C-3D37BA18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86040-8A30-4623-AFA9-3B1F38F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FB368-E1D5-4ECF-9151-2FD26F8C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3BEF-48E0-4CCA-A10E-D8D29195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56D-324B-437A-A56D-BC3408E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554AA-B270-420A-8946-ADDB5BB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447B2-D92E-4126-9740-81A4EF40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54A52-E4D7-4F04-8088-C720A9EF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2DDC6-A58B-4E6F-AA75-D9EDA52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50338-530C-4B86-87EB-6CA4BCE3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EC3F1-17E9-47BB-8A6A-6AE6C943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3032B-6A4A-4ECB-BE1D-41A1AA06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633F7-58E6-4E47-97A7-0724F24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E9EB6-B5F5-4973-B932-BC4B85E8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B0B2-71C1-446D-A176-953E8624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44327-18CF-42DF-AF79-105D6AEC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4461B-B76E-49EB-A63C-5CEBB79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8DC6A-532B-458C-9877-96CE6F1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6882-526D-4457-8552-F9A9D89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89862-AD91-46E9-AEB9-457762D6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87F1-0DB1-435F-8AB8-53213504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4156B-E13B-4761-9ABD-08E73288C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C71D1-258B-431C-ADBC-CF6D9DB7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E19AF-D68E-465D-AC3C-4E7A3A957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9E10F-D8A0-4F0E-9AAD-AB77018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B2D10C-81C2-49A6-AA02-02ABED5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762608-ED1F-4CC8-8548-FFF55678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3003-B770-4C5B-9FB8-0568B44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03FA2A-E872-4F48-9878-8DC8F70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9C26F-1876-4E03-B835-AB341EEB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ED4E3-DA0A-4F4D-8C20-F84E94D2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6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7410A-5BBA-4E07-BEFE-48E0DAAC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7B505-D04E-4635-AEB4-9D5C671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7A011-D27E-4797-8DCC-02E9ECD1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1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7C2-2EC4-4F9A-856C-8FE4B93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E2E5B-34FE-4F7A-B83C-7B9D7DA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247C7-A701-47B3-9C16-26C1CD66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2F19B-281A-40AA-ACE9-0AF80EA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0EC0-DEF7-4AFF-8EE7-7E2B5620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F9022-2CF0-4E4A-A925-5D7487E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8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0912-E2DD-462D-9E1A-EB969C97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94280-A628-4FBB-9A1C-0A16E6C46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80BA8-D0BA-4CE2-8773-660827BE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A91FF-F6AF-4EE2-A2A2-A5FC679D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B1CE-FE44-4F89-9B0D-908A01A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18CBB-2D30-44AB-BA78-B601535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F4D59-0B91-4557-BCBA-B63134A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8AA5-870E-46B4-BD3E-B5CDDA03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6A314-E918-4315-9258-7DF1CA78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7FF7-5135-4415-9EBF-85A0F228A2DD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45B0A-E5B3-435F-B086-379282A5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21A39-8B2C-4E0D-9533-E993337B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420A3-3A30-4ABE-81E7-AEA89C95F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E91DD2D-888F-40A7-AA58-19C5F2CEC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3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Problem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235D841-7471-4762-A4DA-7C0DB784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12032189</a:t>
            </a:r>
          </a:p>
          <a:p>
            <a:r>
              <a:rPr lang="en-US" altLang="zh-CN" dirty="0" err="1"/>
              <a:t>Yuxi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18(32)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16(30)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17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0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16(28)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</p:spTree>
    <p:extLst>
      <p:ext uri="{BB962C8B-B14F-4D97-AF65-F5344CB8AC3E}">
        <p14:creationId xmlns:p14="http://schemas.microsoft.com/office/powerpoint/2010/main" val="525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18(28)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23(28)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34389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</p:spTree>
    <p:extLst>
      <p:ext uri="{BB962C8B-B14F-4D97-AF65-F5344CB8AC3E}">
        <p14:creationId xmlns:p14="http://schemas.microsoft.com/office/powerpoint/2010/main" val="74914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23(27)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406951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26(32)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26(32)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26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351835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26(30)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26(30)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28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7051784" y="5336182"/>
            <a:ext cx="3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J2</a:t>
            </a:r>
          </a:p>
        </p:txBody>
      </p:sp>
    </p:spTree>
    <p:extLst>
      <p:ext uri="{BB962C8B-B14F-4D97-AF65-F5344CB8AC3E}">
        <p14:creationId xmlns:p14="http://schemas.microsoft.com/office/powerpoint/2010/main" val="240424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28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26(28)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28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6511784" y="5334599"/>
            <a:ext cx="54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599919-AE50-4AF3-8C84-71826A6FB9C4}"/>
              </a:ext>
            </a:extLst>
          </p:cNvPr>
          <p:cNvSpPr/>
          <p:nvPr/>
        </p:nvSpPr>
        <p:spPr>
          <a:xfrm>
            <a:off x="7051784" y="5336182"/>
            <a:ext cx="3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C6D82-CCD3-4A67-932E-5949B6608C1B}"/>
              </a:ext>
            </a:extLst>
          </p:cNvPr>
          <p:cNvSpPr/>
          <p:nvPr/>
        </p:nvSpPr>
        <p:spPr>
          <a:xfrm>
            <a:off x="7034389" y="4201827"/>
            <a:ext cx="1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en-US" altLang="zh-CN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98C0B6-9A8A-4973-BF73-0C53EA3C1C88}"/>
                  </a:ext>
                </a:extLst>
              </p:cNvPr>
              <p:cNvSpPr txBox="1"/>
              <p:nvPr/>
            </p:nvSpPr>
            <p:spPr>
              <a:xfrm>
                <a:off x="1149671" y="6161011"/>
                <a:ext cx="9277165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In this case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28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98C0B6-9A8A-4973-BF73-0C53EA3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71" y="6161011"/>
                <a:ext cx="9277165" cy="475451"/>
              </a:xfrm>
              <a:prstGeom prst="rect">
                <a:avLst/>
              </a:prstGeom>
              <a:blipFill>
                <a:blip r:embed="rId3"/>
                <a:stretch>
                  <a:fillRect l="-1052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5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Difficult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Seven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):8,10,12…,20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4,5,6,…,10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26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23(27)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8F2424-65DB-4AAF-BC1F-9CA43D3788E5}"/>
              </a:ext>
            </a:extLst>
          </p:cNvPr>
          <p:cNvSpPr/>
          <p:nvPr/>
        </p:nvSpPr>
        <p:spPr>
          <a:xfrm>
            <a:off x="4171784" y="5338107"/>
            <a:ext cx="126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431784" y="5331914"/>
            <a:ext cx="1080000" cy="30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DFEC6-CC34-4E7C-8FB8-FDF078DA90C0}"/>
              </a:ext>
            </a:extLst>
          </p:cNvPr>
          <p:cNvSpPr/>
          <p:nvPr/>
        </p:nvSpPr>
        <p:spPr>
          <a:xfrm>
            <a:off x="5252145" y="4771106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5602825" y="4195982"/>
            <a:ext cx="144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0AE20D-394E-45B7-AFF6-58A8F1FC2CAF}"/>
              </a:ext>
            </a:extLst>
          </p:cNvPr>
          <p:cNvSpPr txBox="1"/>
          <p:nvPr/>
        </p:nvSpPr>
        <p:spPr>
          <a:xfrm>
            <a:off x="378209" y="3579466"/>
            <a:ext cx="19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SPGA Function: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EAD3B0-05F4-4D5B-9F03-F2D0AC08CB72}"/>
              </a:ext>
            </a:extLst>
          </p:cNvPr>
          <p:cNvSpPr txBox="1"/>
          <p:nvPr/>
        </p:nvSpPr>
        <p:spPr>
          <a:xfrm>
            <a:off x="5494522" y="6080461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 = 26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3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Difficult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Seven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):8,10,12…,20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4,5,6,…,10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3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24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24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25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4174429" y="5337624"/>
            <a:ext cx="162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63272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252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84ED76-203F-4B06-9C52-6CE391DFC240}"/>
              </a:ext>
            </a:extLst>
          </p:cNvPr>
          <p:cNvSpPr/>
          <p:nvPr/>
        </p:nvSpPr>
        <p:spPr>
          <a:xfrm>
            <a:off x="5805591" y="5331914"/>
            <a:ext cx="1080000" cy="3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D0B9E-18F9-4FB0-916D-881DA79B1407}"/>
              </a:ext>
            </a:extLst>
          </p:cNvPr>
          <p:cNvSpPr/>
          <p:nvPr/>
        </p:nvSpPr>
        <p:spPr>
          <a:xfrm>
            <a:off x="4894429" y="4195634"/>
            <a:ext cx="1800000" cy="30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5BB890-558F-4FBD-A0EE-0E84EB1547B8}"/>
              </a:ext>
            </a:extLst>
          </p:cNvPr>
          <p:cNvSpPr/>
          <p:nvPr/>
        </p:nvSpPr>
        <p:spPr>
          <a:xfrm>
            <a:off x="5254429" y="4769486"/>
            <a:ext cx="1440000" cy="3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7E6437-CBA2-404C-8731-308B8246FAA5}"/>
              </a:ext>
            </a:extLst>
          </p:cNvPr>
          <p:cNvSpPr txBox="1"/>
          <p:nvPr/>
        </p:nvSpPr>
        <p:spPr>
          <a:xfrm>
            <a:off x="378209" y="3579466"/>
            <a:ext cx="194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Function: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601878-3075-448B-BFDF-3C16F21070CD}"/>
                  </a:ext>
                </a:extLst>
              </p:cNvPr>
              <p:cNvSpPr txBox="1"/>
              <p:nvPr/>
            </p:nvSpPr>
            <p:spPr>
              <a:xfrm>
                <a:off x="2394110" y="6073648"/>
                <a:ext cx="2137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= 25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2601878-3075-448B-BFDF-3C16F2107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110" y="6073648"/>
                <a:ext cx="2137674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50E8EF-BD55-45DB-8C40-B92CE6A84D0C}"/>
                  </a:ext>
                </a:extLst>
              </p:cNvPr>
              <p:cNvSpPr txBox="1"/>
              <p:nvPr/>
            </p:nvSpPr>
            <p:spPr>
              <a:xfrm>
                <a:off x="4438280" y="5984328"/>
                <a:ext cx="3568819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1.04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50E8EF-BD55-45DB-8C40-B92CE6A8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80" y="5984328"/>
                <a:ext cx="3568819" cy="701859"/>
              </a:xfrm>
              <a:prstGeom prst="rect">
                <a:avLst/>
              </a:prstGeom>
              <a:blipFill>
                <a:blip r:embed="rId5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FEBF8BCD-4BEA-4EF7-B7A1-2E47A2169F1C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4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A1761A-9B76-463D-B5DE-3DCC10CAC8B1}"/>
              </a:ext>
            </a:extLst>
          </p:cNvPr>
          <p:cNvSpPr txBox="1"/>
          <p:nvPr/>
        </p:nvSpPr>
        <p:spPr>
          <a:xfrm>
            <a:off x="2025588" y="2290815"/>
            <a:ext cx="8140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229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70506BB-0286-430B-8F75-90920D3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context</a:t>
            </a:r>
            <a:endParaRPr lang="zh-CN" altLang="en-US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AEC38C-AFF6-4F0A-9439-6429AE9F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Exercise 2-1</a:t>
            </a:r>
          </a:p>
          <a:p>
            <a:endParaRPr lang="en-US" altLang="zh-CN" b="1" dirty="0"/>
          </a:p>
          <a:p>
            <a:r>
              <a:rPr lang="en-US" altLang="zh-CN" b="1" dirty="0"/>
              <a:t>Exercise 2</a:t>
            </a:r>
          </a:p>
          <a:p>
            <a:endParaRPr lang="en-US" altLang="zh-CN" b="1" dirty="0"/>
          </a:p>
          <a:p>
            <a:r>
              <a:rPr lang="en-US" altLang="zh-CN" b="1" dirty="0"/>
              <a:t>Exercise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216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We assume that there are three machines and seven jobs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  <a:blipFill>
                <a:blip r:embed="rId2"/>
                <a:stretch>
                  <a:fillRect l="-1471" t="-9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2349217" y="3621704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2366968" y="420845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2366969" y="47952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3188891" y="3486767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3188890" y="3709874"/>
            <a:ext cx="180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231839" y="362083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9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249590" y="420758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9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249591" y="479434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9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1395948" y="5860974"/>
                <a:ext cx="19065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48" y="5860974"/>
                <a:ext cx="19065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C05997A-14AB-4CE3-A001-B4ACD941C3D1}"/>
              </a:ext>
            </a:extLst>
          </p:cNvPr>
          <p:cNvSpPr/>
          <p:nvPr/>
        </p:nvSpPr>
        <p:spPr>
          <a:xfrm>
            <a:off x="3188890" y="4334805"/>
            <a:ext cx="1800000" cy="31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82E9D2-44F7-434D-8EC5-CE46A8E001B3}"/>
              </a:ext>
            </a:extLst>
          </p:cNvPr>
          <p:cNvSpPr/>
          <p:nvPr/>
        </p:nvSpPr>
        <p:spPr>
          <a:xfrm>
            <a:off x="4988890" y="3709874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57E32-D230-47BE-91FB-3DDA5BD23D90}"/>
              </a:ext>
            </a:extLst>
          </p:cNvPr>
          <p:cNvSpPr/>
          <p:nvPr/>
        </p:nvSpPr>
        <p:spPr>
          <a:xfrm>
            <a:off x="4988890" y="4334805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BD73E7-8DCF-43B9-94F3-F5251156FD12}"/>
              </a:ext>
            </a:extLst>
          </p:cNvPr>
          <p:cNvSpPr/>
          <p:nvPr/>
        </p:nvSpPr>
        <p:spPr>
          <a:xfrm>
            <a:off x="3188890" y="4915243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4AE0B-489A-4990-808C-88E699FC7662}"/>
              </a:ext>
            </a:extLst>
          </p:cNvPr>
          <p:cNvSpPr/>
          <p:nvPr/>
        </p:nvSpPr>
        <p:spPr>
          <a:xfrm>
            <a:off x="4277763" y="4915243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349BF5-19F0-4523-B0A4-51E9836E0D11}"/>
              </a:ext>
            </a:extLst>
          </p:cNvPr>
          <p:cNvSpPr/>
          <p:nvPr/>
        </p:nvSpPr>
        <p:spPr>
          <a:xfrm>
            <a:off x="5366636" y="4909742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64A90F-6FB0-4FCB-BF5E-8CEDF0C4EB9C}"/>
              </a:ext>
            </a:extLst>
          </p:cNvPr>
          <p:cNvSpPr txBox="1"/>
          <p:nvPr/>
        </p:nvSpPr>
        <p:spPr>
          <a:xfrm>
            <a:off x="763480" y="2983952"/>
            <a:ext cx="319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optimal solution: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71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9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We assume that there are three machines and seven jobs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1350206"/>
              </a:xfrm>
              <a:blipFill>
                <a:blip r:embed="rId2"/>
                <a:stretch>
                  <a:fillRect l="-1471" t="-9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1749EA-E482-42AC-AA3A-BEEEFD2CD20D}"/>
              </a:ext>
            </a:extLst>
          </p:cNvPr>
          <p:cNvSpPr txBox="1"/>
          <p:nvPr/>
        </p:nvSpPr>
        <p:spPr>
          <a:xfrm>
            <a:off x="2349217" y="3621704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519E88-28E1-4638-8F74-F829B63AADE6}"/>
              </a:ext>
            </a:extLst>
          </p:cNvPr>
          <p:cNvSpPr txBox="1"/>
          <p:nvPr/>
        </p:nvSpPr>
        <p:spPr>
          <a:xfrm>
            <a:off x="2366968" y="4208458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239BF-E18D-40AC-99ED-1266ACDFAFC5}"/>
              </a:ext>
            </a:extLst>
          </p:cNvPr>
          <p:cNvSpPr txBox="1"/>
          <p:nvPr/>
        </p:nvSpPr>
        <p:spPr>
          <a:xfrm>
            <a:off x="2366969" y="479521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AC01F6-8BB1-457B-8DBA-7A0B32878399}"/>
              </a:ext>
            </a:extLst>
          </p:cNvPr>
          <p:cNvCxnSpPr/>
          <p:nvPr/>
        </p:nvCxnSpPr>
        <p:spPr>
          <a:xfrm>
            <a:off x="3188891" y="3486767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C35B1C7-CC08-40A2-9B7D-09EFAD10145F}"/>
              </a:ext>
            </a:extLst>
          </p:cNvPr>
          <p:cNvSpPr/>
          <p:nvPr/>
        </p:nvSpPr>
        <p:spPr>
          <a:xfrm>
            <a:off x="3188890" y="3709874"/>
            <a:ext cx="180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818C34E-B5C3-4012-98CE-8AC3B81F8A65}"/>
              </a:ext>
            </a:extLst>
          </p:cNvPr>
          <p:cNvSpPr txBox="1"/>
          <p:nvPr/>
        </p:nvSpPr>
        <p:spPr>
          <a:xfrm>
            <a:off x="8231839" y="3620833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11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6911F-36C3-4A7D-97A7-A785B51FA361}"/>
              </a:ext>
            </a:extLst>
          </p:cNvPr>
          <p:cNvSpPr txBox="1"/>
          <p:nvPr/>
        </p:nvSpPr>
        <p:spPr>
          <a:xfrm>
            <a:off x="8249590" y="4207587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9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3CE3D4-B8F5-4BA2-9E4A-9FC9EA07D675}"/>
              </a:ext>
            </a:extLst>
          </p:cNvPr>
          <p:cNvSpPr txBox="1"/>
          <p:nvPr/>
        </p:nvSpPr>
        <p:spPr>
          <a:xfrm>
            <a:off x="8249591" y="4794342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9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/>
              <p:nvPr/>
            </p:nvSpPr>
            <p:spPr>
              <a:xfrm>
                <a:off x="1591256" y="5725105"/>
                <a:ext cx="2199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E2224D-8DED-4DA2-ABA1-0E2B71DF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56" y="5725105"/>
                <a:ext cx="21995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C05997A-14AB-4CE3-A001-B4ACD941C3D1}"/>
              </a:ext>
            </a:extLst>
          </p:cNvPr>
          <p:cNvSpPr/>
          <p:nvPr/>
        </p:nvSpPr>
        <p:spPr>
          <a:xfrm>
            <a:off x="3188890" y="4334805"/>
            <a:ext cx="1800000" cy="3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82E9D2-44F7-434D-8EC5-CE46A8E001B3}"/>
              </a:ext>
            </a:extLst>
          </p:cNvPr>
          <p:cNvSpPr/>
          <p:nvPr/>
        </p:nvSpPr>
        <p:spPr>
          <a:xfrm>
            <a:off x="3188890" y="4917713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57E32-D230-47BE-91FB-3DDA5BD23D90}"/>
              </a:ext>
            </a:extLst>
          </p:cNvPr>
          <p:cNvSpPr/>
          <p:nvPr/>
        </p:nvSpPr>
        <p:spPr>
          <a:xfrm>
            <a:off x="4628889" y="4917713"/>
            <a:ext cx="1440000" cy="31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BD73E7-8DCF-43B9-94F3-F5251156FD12}"/>
              </a:ext>
            </a:extLst>
          </p:cNvPr>
          <p:cNvSpPr/>
          <p:nvPr/>
        </p:nvSpPr>
        <p:spPr>
          <a:xfrm>
            <a:off x="4988889" y="4334805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4AE0B-489A-4990-808C-88E699FC7662}"/>
              </a:ext>
            </a:extLst>
          </p:cNvPr>
          <p:cNvSpPr/>
          <p:nvPr/>
        </p:nvSpPr>
        <p:spPr>
          <a:xfrm>
            <a:off x="4988889" y="3712786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349BF5-19F0-4523-B0A4-51E9836E0D11}"/>
              </a:ext>
            </a:extLst>
          </p:cNvPr>
          <p:cNvSpPr/>
          <p:nvPr/>
        </p:nvSpPr>
        <p:spPr>
          <a:xfrm>
            <a:off x="6068889" y="3712786"/>
            <a:ext cx="10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64A90F-6FB0-4FCB-BF5E-8CEDF0C4EB9C}"/>
              </a:ext>
            </a:extLst>
          </p:cNvPr>
          <p:cNvSpPr txBox="1"/>
          <p:nvPr/>
        </p:nvSpPr>
        <p:spPr>
          <a:xfrm>
            <a:off x="736069" y="2961955"/>
            <a:ext cx="404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Sort Greedy Algorithm: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E4F44-816C-4B97-AF8F-6A14215C5372}"/>
                  </a:ext>
                </a:extLst>
              </p:cNvPr>
              <p:cNvSpPr txBox="1"/>
              <p:nvPr/>
            </p:nvSpPr>
            <p:spPr>
              <a:xfrm>
                <a:off x="3639067" y="5590870"/>
                <a:ext cx="5465318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1.22⟹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=1.22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E4F44-816C-4B97-AF8F-6A14215C5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067" y="5590870"/>
                <a:ext cx="5465318" cy="781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69" y="233487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642"/>
                <a:ext cx="10773792" cy="50743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To solve this problem, we proposed the Sorted Posterior Greedy Algorithm(SPGA),the algorithm is shown as follow: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We </a:t>
                </a:r>
                <a:r>
                  <a:rPr lang="en-US" altLang="zh-CN" dirty="0" err="1"/>
                  <a:t>Caculate</a:t>
                </a:r>
                <a:r>
                  <a:rPr lang="en-US" altLang="zh-CN" dirty="0"/>
                  <a:t> the weight according to the execution time of different machines, and sort the jobs after tradeoff.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Assign jobs in descending order to the machine that can complete the job earliest.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642"/>
                <a:ext cx="10773792" cy="5074302"/>
              </a:xfrm>
              <a:blipFill>
                <a:blip r:embed="rId2"/>
                <a:stretch>
                  <a:fillRect l="-1019" t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526619D-C0E1-432F-BC55-C8B40DD7C4DE}"/>
              </a:ext>
            </a:extLst>
          </p:cNvPr>
          <p:cNvSpPr/>
          <p:nvPr/>
        </p:nvSpPr>
        <p:spPr>
          <a:xfrm>
            <a:off x="1855433" y="2475900"/>
            <a:ext cx="8655728" cy="42622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492B8C-936D-46B1-A05A-A36D197E636A}"/>
                  </a:ext>
                </a:extLst>
              </p:cNvPr>
              <p:cNvSpPr txBox="1"/>
              <p:nvPr/>
            </p:nvSpPr>
            <p:spPr>
              <a:xfrm>
                <a:off x="1077784" y="1001522"/>
                <a:ext cx="9655319" cy="147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We define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representative the execution time of job j with machine m, and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800" dirty="0"/>
                  <a:t> denote the weigh of the execution time of machine m, with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sz="2800" dirty="0"/>
                  <a:t>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492B8C-936D-46B1-A05A-A36D197E6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84" y="1001522"/>
                <a:ext cx="9655319" cy="1474378"/>
              </a:xfrm>
              <a:prstGeom prst="rect">
                <a:avLst/>
              </a:prstGeom>
              <a:blipFill>
                <a:blip r:embed="rId2"/>
                <a:stretch>
                  <a:fillRect l="-1326" t="-4132" r="-1768" b="-10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2241030-21CB-4A57-8319-56755FA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06" y="-43341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8C1B5F-D3D2-4C77-80CE-B478A9848D3B}"/>
                  </a:ext>
                </a:extLst>
              </p:cNvPr>
              <p:cNvSpPr txBox="1"/>
              <p:nvPr/>
            </p:nvSpPr>
            <p:spPr>
              <a:xfrm>
                <a:off x="1962241" y="2539536"/>
                <a:ext cx="8300345" cy="413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SPGA(m, 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){</a:t>
                </a:r>
              </a:p>
              <a:p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        Sort jobs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≥⋯≥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m {</a:t>
                </a:r>
              </a:p>
              <a:p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      load on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      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      jobs assigned to machine I</a:t>
                </a:r>
              </a:p>
              <a:p>
                <a:r>
                  <a:rPr lang="en-US" altLang="zh-CN" dirty="0"/>
                  <a:t>        }</a:t>
                </a:r>
              </a:p>
              <a:p>
                <a:r>
                  <a:rPr lang="en-US" altLang="zh-CN" dirty="0"/>
                  <a:t>        for j = 1 to n {</a:t>
                </a:r>
              </a:p>
              <a:p>
                <a:r>
                  <a:rPr lang="en-US" altLang="zh-CN" dirty="0"/>
                  <a:t>             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machine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complete the job j earliest</a:t>
                </a:r>
              </a:p>
              <a:p>
                <a:r>
                  <a:rPr lang="en-US" altLang="zh-CN" dirty="0"/>
                  <a:t>              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J(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assign job j to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updata</a:t>
                </a:r>
                <a:r>
                  <a:rPr lang="en-US" altLang="zh-CN" dirty="0"/>
                  <a:t> load of machine 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r>
                  <a:rPr lang="en-US" altLang="zh-CN" dirty="0"/>
                  <a:t>        }</a:t>
                </a:r>
              </a:p>
              <a:p>
                <a:r>
                  <a:rPr lang="en-US" altLang="zh-CN" dirty="0"/>
                  <a:t>        return J(1),…,J(m)</a:t>
                </a:r>
              </a:p>
              <a:p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8C1B5F-D3D2-4C77-80CE-B478A984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41" y="2539536"/>
                <a:ext cx="8300345" cy="4134978"/>
              </a:xfrm>
              <a:prstGeom prst="rect">
                <a:avLst/>
              </a:prstGeom>
              <a:blipFill>
                <a:blip r:embed="rId3"/>
                <a:stretch>
                  <a:fillRect l="-661" t="-3392" b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8" y="4051392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(20)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(20)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0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8" y="4051392"/>
            <a:ext cx="1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(18)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 (19)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594D05-57ED-469B-9379-7E9FAFD44767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61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A6C3A5-1001-445C-A77E-0C8EA367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07" y="12603"/>
            <a:ext cx="10515600" cy="1325563"/>
          </a:xfrm>
        </p:spPr>
        <p:txBody>
          <a:bodyPr/>
          <a:lstStyle/>
          <a:p>
            <a:r>
              <a:rPr lang="en-US" altLang="zh-CN" b="1" dirty="0"/>
              <a:t>Exercise 2-2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needs less processing times than the others.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Three Machines: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Ten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Processing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):2,4,6,…,20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	   1,2,3,…,10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Job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ECF6ECE-3685-494B-9166-39BEFD73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104" y="1095679"/>
                <a:ext cx="10773792" cy="2668453"/>
              </a:xfrm>
              <a:blipFill>
                <a:blip r:embed="rId2"/>
                <a:stretch>
                  <a:fillRect l="-1018" t="-4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B4C5E21-5831-4395-9AAB-1DD7B3E9AE99}"/>
              </a:ext>
            </a:extLst>
          </p:cNvPr>
          <p:cNvSpPr txBox="1"/>
          <p:nvPr/>
        </p:nvSpPr>
        <p:spPr>
          <a:xfrm>
            <a:off x="1523593" y="4066463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M1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4ADFDA-F21D-40CD-8119-CC2446FEBD17}"/>
              </a:ext>
            </a:extLst>
          </p:cNvPr>
          <p:cNvSpPr txBox="1"/>
          <p:nvPr/>
        </p:nvSpPr>
        <p:spPr>
          <a:xfrm>
            <a:off x="1541344" y="4653217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M2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9F44BF-401F-4434-8DCE-B0F3159B8CEA}"/>
              </a:ext>
            </a:extLst>
          </p:cNvPr>
          <p:cNvSpPr txBox="1"/>
          <p:nvPr/>
        </p:nvSpPr>
        <p:spPr>
          <a:xfrm>
            <a:off x="1541345" y="5239972"/>
            <a:ext cx="82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M3</a:t>
            </a:r>
            <a:endParaRPr lang="zh-CN" altLang="en-US" sz="28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2DBAEB1-43D4-4413-966F-4B00B1758909}"/>
              </a:ext>
            </a:extLst>
          </p:cNvPr>
          <p:cNvCxnSpPr/>
          <p:nvPr/>
        </p:nvCxnSpPr>
        <p:spPr>
          <a:xfrm>
            <a:off x="2363267" y="3931526"/>
            <a:ext cx="0" cy="20152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B445EB-7576-43C7-A81F-F415261A6A6B}"/>
              </a:ext>
            </a:extLst>
          </p:cNvPr>
          <p:cNvSpPr txBox="1"/>
          <p:nvPr/>
        </p:nvSpPr>
        <p:spPr>
          <a:xfrm>
            <a:off x="8714397" y="4051392"/>
            <a:ext cx="22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 = 18(34)</a:t>
            </a:r>
            <a:endParaRPr lang="zh-CN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DBBA54-21E9-4347-A05E-78FA99BD1343}"/>
              </a:ext>
            </a:extLst>
          </p:cNvPr>
          <p:cNvSpPr txBox="1"/>
          <p:nvPr/>
        </p:nvSpPr>
        <p:spPr>
          <a:xfrm>
            <a:off x="8732149" y="4638146"/>
            <a:ext cx="2000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 = 16</a:t>
            </a:r>
            <a:endParaRPr lang="zh-CN" alt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2DD17D-3D55-4773-8D60-A7F66FE62ADC}"/>
              </a:ext>
            </a:extLst>
          </p:cNvPr>
          <p:cNvSpPr txBox="1"/>
          <p:nvPr/>
        </p:nvSpPr>
        <p:spPr>
          <a:xfrm>
            <a:off x="8732150" y="5224901"/>
            <a:ext cx="244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T3 = 10(18)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BAFDDFA-89BA-4E34-B0CE-8874C55ECBB1}"/>
              </a:ext>
            </a:extLst>
          </p:cNvPr>
          <p:cNvSpPr/>
          <p:nvPr/>
        </p:nvSpPr>
        <p:spPr>
          <a:xfrm>
            <a:off x="2363267" y="5331914"/>
            <a:ext cx="180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J10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9BD3E-DA22-4572-AC74-09C48D0232C4}"/>
              </a:ext>
            </a:extLst>
          </p:cNvPr>
          <p:cNvSpPr/>
          <p:nvPr/>
        </p:nvSpPr>
        <p:spPr>
          <a:xfrm>
            <a:off x="2345516" y="4764293"/>
            <a:ext cx="288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451098-3943-40B4-B5E6-E927DD7A243C}"/>
              </a:ext>
            </a:extLst>
          </p:cNvPr>
          <p:cNvSpPr/>
          <p:nvPr/>
        </p:nvSpPr>
        <p:spPr>
          <a:xfrm>
            <a:off x="2363267" y="4195634"/>
            <a:ext cx="3240000" cy="309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1420</Words>
  <Application>Microsoft Office PowerPoint</Application>
  <PresentationFormat>宽屏</PresentationFormat>
  <Paragraphs>340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Times New Roman</vt:lpstr>
      <vt:lpstr>Office 主题​​</vt:lpstr>
      <vt:lpstr>Advanced Algorithm Assignment 3 Load Balancing Problem</vt:lpstr>
      <vt:lpstr>context</vt:lpstr>
      <vt:lpstr>Exercise 2-1</vt:lpstr>
      <vt:lpstr>Exercise 2-1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Exercise 2-2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Assignment 3 Load Balancing Problem</dc:title>
  <dc:creator>刘 禹熙</dc:creator>
  <cp:lastModifiedBy>刘 禹熙</cp:lastModifiedBy>
  <cp:revision>35</cp:revision>
  <dcterms:created xsi:type="dcterms:W3CDTF">2020-09-26T06:24:58Z</dcterms:created>
  <dcterms:modified xsi:type="dcterms:W3CDTF">2020-10-09T14:39:44Z</dcterms:modified>
</cp:coreProperties>
</file>