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591D-7597-4823-AB9D-0BA90A7BFF95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03325-2894-4D26-9275-0923F884B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3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89286-BEA5-4092-A36A-8B640E5B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CC40D-1DFA-4080-8F51-DF096279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B2951-8E52-4961-9C50-D4FADDE3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350C1-8B52-4E55-BC7F-2A38C1BC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CF7B4-778C-4160-951C-596B0523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57FC7-1A9A-4E2D-998A-3F57D4B0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D21A2-C1E4-4ECA-86D4-25B5FDB4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D3467-4523-43F4-947A-A926DA37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62140-6B31-4E66-8D4B-6F2B907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CABEF-2D90-4602-BD34-AB02C6B4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F01EA8-D83F-45A7-9499-ADE8CFA72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69805-9C87-41A7-99A8-B422CD25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A2F24-8315-4B0D-9B1B-6B36080F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A442A-4423-4F1C-A305-9C3BF2C1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266A1-1370-4259-B0B4-8813A057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7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76BA-C87F-4630-B021-AE74959A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70059-E44D-4F25-B9C4-9F0B162E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A02B3-0A0E-4D56-8924-FC7DC843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96C57-967A-46B6-8DB8-016FC801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7D699-06C0-4EF1-B6F0-12EA60A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0117-B185-4EB2-9770-D50FB3B7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EDF16-52DB-43E2-9E91-EF375F48E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99BCF-ED2C-4E5B-A87A-08A53748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F6AEC-EA1D-4CEC-A7D3-51CF6EF4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BA750-67B7-407E-A88A-16EE3E16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7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B0C93-4087-4B84-86A9-5287F464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DD352-198F-4FC6-8161-6C2E46CE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742B3-AE05-47BF-9D99-042C15CF2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1A054-0744-48A7-A746-0D9DC131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59F85-A9CD-4F91-8863-199665E1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5C1CD-216C-4DD1-BD32-65F96E57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7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11D6-DEA0-46FB-8A97-0C535AA8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9BDEB-11F2-4633-9781-3A6E26AD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40A2C-B23A-48D6-8223-A716AFE8F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B72B6-0D39-4978-8123-A70BD45DB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FFBD5-57DE-4E58-A5EF-355C8113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BF5A84-F2F6-459C-90E4-6A3607DB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E4A3BD-22DF-4DDA-B063-5EA65B7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7F5E4-7486-45EE-A9B2-70C11F64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DDFC9-2F4C-42B9-AE20-708202B1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2D2FAE-AD20-4CB3-B789-62434F8A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3AF7CA-259B-46E6-B7E8-0A8B5586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48792-66D6-483D-96AB-9ED1E4ED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3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D6222-6CCE-468D-9322-62A9997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D71AD-EF77-4B42-B7E0-5BBB5B62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A949D-7D58-47AE-8077-2A21E73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D0A7-39BB-4D46-9BE5-529ED0C5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6A01C-28AC-4C7B-BB3D-BB0B0965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37E24-2A57-42E3-BA94-03002249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9C1BF-0D96-465E-9067-F2C6C472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B8F67-0918-4B64-837B-A350E80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30BAA-75DA-4B37-A11E-A3594887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893C0-6026-43E5-AA7B-39D693F4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AFEE3B-EAD1-4245-A9D5-68C3B5A3C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17D77-4135-427A-943C-04F0B1BDB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76F06-EB30-4462-913E-F71B35C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84CE8-94F5-401C-9509-21588156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B0CFC-6F95-46AF-BC19-8E1CE04D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8FFFD8-2B90-4537-96AE-705B40C5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70BA6-4785-452F-B253-4D84FF66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78C58-44A7-4DD1-866E-74C9A7742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B8864-4B10-4AF3-B654-CB59539FF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8BE0C-DC63-49D4-AF97-DD8798184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783E7CE-DEFC-4C88-B820-B0A49828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81" y="1131241"/>
            <a:ext cx="114006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Greedy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6E63FE2-CEDB-4275-A244-08165D0F0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B942E-5950-4CA7-AE7B-9DBC31A9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5293D-C872-4D97-A03D-89AE1E6E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b="1" dirty="0" err="1"/>
              <a:t>Assumpation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</a:p>
          <a:p>
            <a:endParaRPr lang="en-US" altLang="zh-CN" b="1" dirty="0"/>
          </a:p>
          <a:p>
            <a:r>
              <a:rPr lang="en-US" altLang="zh-CN" b="1" dirty="0"/>
              <a:t>Solution Quality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642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1021-BC28-415E-BF7A-2C06732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b="1" dirty="0" err="1"/>
              <a:t>Assumpation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18F94-5D8D-4873-9CF0-FC97826DC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89707" cy="4351338"/>
              </a:xfrm>
            </p:spPr>
            <p:txBody>
              <a:bodyPr/>
              <a:lstStyle/>
              <a:p>
                <a:r>
                  <a:rPr lang="en-US" altLang="zh-CN" dirty="0"/>
                  <a:t>We need to complete the TSP problem with 10 cities.</a:t>
                </a:r>
              </a:p>
              <a:p>
                <a:r>
                  <a:rPr lang="en-US" altLang="zh-CN" dirty="0"/>
                  <a:t>Each city is fully connected.</a:t>
                </a:r>
              </a:p>
              <a:p>
                <a:r>
                  <a:rPr lang="en-US" altLang="zh-CN" dirty="0"/>
                  <a:t>We record the European distance between city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and city j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18F94-5D8D-4873-9CF0-FC97826DC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89707" cy="4351338"/>
              </a:xfrm>
              <a:blipFill>
                <a:blip r:embed="rId2"/>
                <a:stretch>
                  <a:fillRect l="-104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21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3850A-7B42-4BB5-A0D8-751FBDAE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276382"/>
            <a:ext cx="10515600" cy="1325563"/>
          </a:xfrm>
        </p:spPr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b="1" dirty="0" err="1"/>
              <a:t>Assumpation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4683C6-5C63-4096-9D89-973996C6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116" y="1487325"/>
            <a:ext cx="5522193" cy="48021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E0F3A6-90CA-408C-9A2C-61EFB7A6CA7D}"/>
              </a:ext>
            </a:extLst>
          </p:cNvPr>
          <p:cNvSpPr txBox="1"/>
          <p:nvPr/>
        </p:nvSpPr>
        <p:spPr>
          <a:xfrm>
            <a:off x="745724" y="1775534"/>
            <a:ext cx="48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A9E2B5-C1F8-4DD0-978B-CBA73C00D524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7AA6DF-0FF6-4A86-83C1-08BC454C2DF8}"/>
                  </a:ext>
                </a:extLst>
              </p:cNvPr>
              <p:cNvSpPr txBox="1"/>
              <p:nvPr/>
            </p:nvSpPr>
            <p:spPr>
              <a:xfrm>
                <a:off x="745724" y="1690688"/>
                <a:ext cx="44299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 randomly generated 10 cities with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 </m:t>
                    </m:r>
                  </m:oMath>
                </a14:m>
                <a:r>
                  <a:rPr lang="en-US" altLang="zh-CN" dirty="0"/>
                  <a:t>range. Detailed data is shown as below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7AA6DF-0FF6-4A86-83C1-08BC454C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1690688"/>
                <a:ext cx="4429958" cy="923330"/>
              </a:xfrm>
              <a:prstGeom prst="rect">
                <a:avLst/>
              </a:prstGeom>
              <a:blipFill>
                <a:blip r:embed="rId3"/>
                <a:stretch>
                  <a:fillRect l="-110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EE5C400-814A-4962-96EF-797F5F59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12461"/>
              </p:ext>
            </p:extLst>
          </p:nvPr>
        </p:nvGraphicFramePr>
        <p:xfrm>
          <a:off x="1487284" y="2791503"/>
          <a:ext cx="2955408" cy="3615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895642703"/>
                    </a:ext>
                  </a:extLst>
                </a:gridCol>
                <a:gridCol w="1198304">
                  <a:extLst>
                    <a:ext uri="{9D8B030D-6E8A-4147-A177-3AD203B41FA5}">
                      <a16:colId xmlns:a16="http://schemas.microsoft.com/office/drawing/2014/main" val="1856035063"/>
                    </a:ext>
                  </a:extLst>
                </a:gridCol>
                <a:gridCol w="1198304">
                  <a:extLst>
                    <a:ext uri="{9D8B030D-6E8A-4147-A177-3AD203B41FA5}">
                      <a16:colId xmlns:a16="http://schemas.microsoft.com/office/drawing/2014/main" val="3288043908"/>
                    </a:ext>
                  </a:extLst>
                </a:gridCol>
              </a:tblGrid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num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501933"/>
                  </a:ext>
                </a:extLst>
              </a:tr>
              <a:tr h="3224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7.844279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2.915703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390642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6.035334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9.644227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126168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4.32485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6.947522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56776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7.580993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4.326423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392495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6.55498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1.097551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3391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9.337598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1.874608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818935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2.661788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7.978303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544903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4.876038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7.689583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864487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3.960067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2.729388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52011"/>
                  </a:ext>
                </a:extLst>
              </a:tr>
              <a:tr h="3293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0.372346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6.732949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486" marR="13486" marT="13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37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5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B94B9-EB8C-4819-A969-20ABEC26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4" y="953877"/>
            <a:ext cx="4890528" cy="3720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32A0C6-4406-4934-A21D-0FE05687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718" y="940898"/>
            <a:ext cx="4890529" cy="373303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7607915-0182-4B66-BC89-86F38EB1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-122639"/>
            <a:ext cx="10515600" cy="1325563"/>
          </a:xfrm>
        </p:spPr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b="1" dirty="0" err="1"/>
              <a:t>Assumpation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2DBEBE-B3EF-4C7C-8601-5A932F136871}"/>
              </a:ext>
            </a:extLst>
          </p:cNvPr>
          <p:cNvSpPr txBox="1"/>
          <p:nvPr/>
        </p:nvSpPr>
        <p:spPr>
          <a:xfrm>
            <a:off x="1089897" y="4738986"/>
            <a:ext cx="454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Nearest neighbor greedy algorithm</a:t>
            </a:r>
          </a:p>
          <a:p>
            <a:r>
              <a:rPr lang="en-US" altLang="zh-CN" dirty="0"/>
              <a:t>(start by a random city)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18034F-8E91-4F81-8E94-6EABCAE17808}"/>
              </a:ext>
            </a:extLst>
          </p:cNvPr>
          <p:cNvSpPr txBox="1"/>
          <p:nvPr/>
        </p:nvSpPr>
        <p:spPr>
          <a:xfrm>
            <a:off x="8510247" y="4738986"/>
            <a:ext cx="454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optimal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330E51F-7E88-4025-9089-42BABDA0EE67}"/>
                  </a:ext>
                </a:extLst>
              </p:cNvPr>
              <p:cNvSpPr txBox="1"/>
              <p:nvPr/>
            </p:nvSpPr>
            <p:spPr>
              <a:xfrm>
                <a:off x="890826" y="5308222"/>
                <a:ext cx="3840229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5→1→4→6→9→3→8→7→10→2→5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1800" b="1" i="0" u="none" strike="noStrike" baseline="0" dirty="0">
                    <a:latin typeface="Arial-BoldMT"/>
                  </a:rPr>
                  <a:t>  Obtained Tour Length</a:t>
                </a:r>
                <a:r>
                  <a:rPr lang="en-US" altLang="zh-CN" sz="2400" b="1" i="0" u="none" strike="noStrike" baseline="0" dirty="0">
                    <a:latin typeface="Arial-BoldMT"/>
                  </a:rPr>
                  <a:t>:</a:t>
                </a:r>
                <a:r>
                  <a:rPr lang="en-US" altLang="zh-CN" sz="2000" b="1" i="0" u="none" strike="noStrike" baseline="0" dirty="0">
                    <a:latin typeface="Arial-BoldMT"/>
                  </a:rPr>
                  <a:t>37.0526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330E51F-7E88-4025-9089-42BABDA0E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26" y="5308222"/>
                <a:ext cx="3840229" cy="1191801"/>
              </a:xfrm>
              <a:prstGeom prst="rect">
                <a:avLst/>
              </a:prstGeom>
              <a:blipFill>
                <a:blip r:embed="rId4"/>
                <a:stretch>
                  <a:fillRect b="-1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68BCF8-492B-4E55-AFB2-D8B54A302D81}"/>
                  </a:ext>
                </a:extLst>
              </p:cNvPr>
              <p:cNvSpPr txBox="1"/>
              <p:nvPr/>
            </p:nvSpPr>
            <p:spPr>
              <a:xfrm>
                <a:off x="7931776" y="5316750"/>
                <a:ext cx="3840229" cy="1183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9→10→7→3→8→2→4→1→6→5→9</m:t>
                      </m:r>
                    </m:oMath>
                  </m:oMathPara>
                </a14:m>
                <a:endParaRPr lang="en-US" altLang="zh-CN" sz="2400" b="0" i="0" dirty="0">
                  <a:latin typeface="Arial-BoldMT"/>
                </a:endParaRPr>
              </a:p>
              <a:p>
                <a:r>
                  <a:rPr lang="en-US" altLang="zh-CN" sz="1800" b="1" i="0" u="none" strike="noStrike" baseline="0" dirty="0">
                    <a:latin typeface="Arial-BoldMT"/>
                  </a:rPr>
                  <a:t>  Optimal Tour Length</a:t>
                </a:r>
                <a:r>
                  <a:rPr lang="en-US" altLang="zh-CN" sz="2400" b="1" i="0" u="none" strike="noStrike" baseline="0" dirty="0">
                    <a:latin typeface="Arial-BoldMT"/>
                  </a:rPr>
                  <a:t>:</a:t>
                </a:r>
                <a:r>
                  <a:rPr lang="en-US" altLang="zh-CN" sz="2000" b="1" dirty="0">
                    <a:latin typeface="Arial-BoldMT"/>
                  </a:rPr>
                  <a:t>27.8835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68BCF8-492B-4E55-AFB2-D8B54A3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76" y="5316750"/>
                <a:ext cx="3840229" cy="1183273"/>
              </a:xfrm>
              <a:prstGeom prst="rect">
                <a:avLst/>
              </a:prstGeom>
              <a:blipFill>
                <a:blip r:embed="rId5"/>
                <a:stretch>
                  <a:fillRect b="-1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58CF37-F8D6-4D01-990A-816C168BBDBD}"/>
                  </a:ext>
                </a:extLst>
              </p:cNvPr>
              <p:cNvSpPr txBox="1"/>
              <p:nvPr/>
            </p:nvSpPr>
            <p:spPr>
              <a:xfrm>
                <a:off x="4803816" y="5661373"/>
                <a:ext cx="3055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𝑺𝑸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= 1.3288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58CF37-F8D6-4D01-990A-816C168B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816" y="5661373"/>
                <a:ext cx="3055200" cy="461665"/>
              </a:xfrm>
              <a:prstGeom prst="rect">
                <a:avLst/>
              </a:prstGeom>
              <a:blipFill>
                <a:blip r:embed="rId6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9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F7607915-0182-4B66-BC89-86F38EB1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-122639"/>
            <a:ext cx="10515600" cy="1325563"/>
          </a:xfrm>
        </p:spPr>
        <p:txBody>
          <a:bodyPr/>
          <a:lstStyle/>
          <a:p>
            <a:r>
              <a:rPr lang="en-US" altLang="zh-CN" b="1" dirty="0"/>
              <a:t>Solution Quality</a:t>
            </a:r>
            <a:endParaRPr lang="zh-CN" altLang="en-US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1D15F5A-3E3F-482A-BAEC-6F866D6FB59D}"/>
              </a:ext>
            </a:extLst>
          </p:cNvPr>
          <p:cNvSpPr txBox="1">
            <a:spLocks/>
          </p:cNvSpPr>
          <p:nvPr/>
        </p:nvSpPr>
        <p:spPr>
          <a:xfrm>
            <a:off x="125753" y="-122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Solution Quality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396328-A21D-4EC4-A649-11F4A2C2F95C}"/>
              </a:ext>
            </a:extLst>
          </p:cNvPr>
          <p:cNvSpPr txBox="1"/>
          <p:nvPr/>
        </p:nvSpPr>
        <p:spPr>
          <a:xfrm>
            <a:off x="1515276" y="1071418"/>
            <a:ext cx="9161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set each city as the starting city and the nearest neighbor greedy algorithm to calculate Tour </a:t>
            </a:r>
            <a:r>
              <a:rPr lang="en-US" altLang="zh-CN" dirty="0" err="1"/>
              <a:t>Length,result</a:t>
            </a:r>
            <a:r>
              <a:rPr lang="en-US" altLang="zh-CN" dirty="0"/>
              <a:t> as below.</a:t>
            </a:r>
          </a:p>
          <a:p>
            <a:endParaRPr lang="en-US" altLang="zh-CN" dirty="0"/>
          </a:p>
          <a:p>
            <a:r>
              <a:rPr lang="en-US" altLang="zh-CN" dirty="0"/>
              <a:t>We found the nearest neighbor greedy algorithm may reach the optimal </a:t>
            </a:r>
            <a:r>
              <a:rPr lang="en-US" altLang="zh-CN" dirty="0" err="1"/>
              <a:t>solution,but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 full </a:t>
            </a:r>
            <a:r>
              <a:rPr lang="en-US" altLang="zh-CN"/>
              <a:t>array method.</a:t>
            </a: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1CB272D-CD56-40AB-AC59-C9E2F9E6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60" y="2822902"/>
            <a:ext cx="9455879" cy="35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0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522357D-EA57-46BF-98AD-F94249CB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-122639"/>
            <a:ext cx="10515600" cy="1325563"/>
          </a:xfrm>
        </p:spPr>
        <p:txBody>
          <a:bodyPr/>
          <a:lstStyle/>
          <a:p>
            <a:r>
              <a:rPr lang="en-US" altLang="zh-CN" b="1" dirty="0"/>
              <a:t>Solution Quality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8C115A3-36BF-44C2-A506-A0E0C02E4205}"/>
              </a:ext>
            </a:extLst>
          </p:cNvPr>
          <p:cNvSpPr txBox="1">
            <a:spLocks/>
          </p:cNvSpPr>
          <p:nvPr/>
        </p:nvSpPr>
        <p:spPr>
          <a:xfrm>
            <a:off x="125753" y="-122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Solution Quality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AF73F4-A127-45A7-8DAB-F7F56D55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27" y="2523114"/>
            <a:ext cx="9461945" cy="39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1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DB2610-6610-4107-83AC-284537B013EB}"/>
              </a:ext>
            </a:extLst>
          </p:cNvPr>
          <p:cNvSpPr txBox="1"/>
          <p:nvPr/>
        </p:nvSpPr>
        <p:spPr>
          <a:xfrm>
            <a:off x="2376256" y="1766657"/>
            <a:ext cx="7439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/>
              <a:t>Thank you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86811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249</Words>
  <Application>Microsoft Office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Arial-BoldMT</vt:lpstr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1 Nearest Neighbor Greedy Method</vt:lpstr>
      <vt:lpstr>context</vt:lpstr>
      <vt:lpstr>Model Assumpation</vt:lpstr>
      <vt:lpstr>Model Assumpation</vt:lpstr>
      <vt:lpstr>Model Assumpation</vt:lpstr>
      <vt:lpstr>Solution Quality</vt:lpstr>
      <vt:lpstr>Solution Quality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 TSP Problem</dc:title>
  <dc:creator>刘 禹熙</dc:creator>
  <cp:lastModifiedBy>刘 禹熙</cp:lastModifiedBy>
  <cp:revision>13</cp:revision>
  <dcterms:created xsi:type="dcterms:W3CDTF">2020-09-25T01:49:38Z</dcterms:created>
  <dcterms:modified xsi:type="dcterms:W3CDTF">2020-09-25T08:29:29Z</dcterms:modified>
</cp:coreProperties>
</file>