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23522D-A347-4C04-9E5B-6BAABC0CA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0BDA40-67F7-4D67-A99F-DACCC2E4BA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66C90A-4862-4367-B03E-698DB4B8E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23F9-96CC-48B1-8EC0-8603B3CCCF30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A24B4C-A0BE-4A19-8075-8E85A8A72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CCA1CF-9908-4C55-892F-B300CE9AA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E0F2-5AB2-426F-8903-223C4F4922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0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65329-33ED-48AF-84B4-BBB89D64D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D88FCC-8275-40FE-A1D5-9C4BD5620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0A184E-E88F-477D-9C35-34E744956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23F9-96CC-48B1-8EC0-8603B3CCCF30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01C845-3E54-4340-BA13-A395EFF4B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15F28D-9FE6-4A2B-A497-A6228D623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E0F2-5AB2-426F-8903-223C4F4922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947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8DC3AC3-109F-4E9D-8E7D-C04E720C06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5BB836-53B4-4309-8CB3-7DE660D8D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74D0AF-86C1-45E7-B967-98F0E1740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23F9-96CC-48B1-8EC0-8603B3CCCF30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51BB69-BD86-4842-9684-CEDB1AF15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7174EA-E5C4-407A-AFAC-6D2BB5F35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E0F2-5AB2-426F-8903-223C4F4922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29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B2DA8-4E29-4181-8D6D-19BA786FA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59C8D2-43AA-4816-BD4E-7D1E667DA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03810E-44C7-4A8E-A099-FB5A93AD1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23F9-96CC-48B1-8EC0-8603B3CCCF30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7BEEF5-FC94-48CB-868F-C44124AF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0C3565-1492-44E8-B04D-29D53961F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E0F2-5AB2-426F-8903-223C4F4922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744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8D7364-280A-4428-8F17-C5190A2B0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0D5E34-F6AC-49FC-AD62-12EEA8B9B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1AD5E4-3784-4B37-B1A4-DA1A947C4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23F9-96CC-48B1-8EC0-8603B3CCCF30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381F95-A907-4DFD-B3E6-2EEA887BE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F6E165-CAA4-46E7-803A-6A00B0FFB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E0F2-5AB2-426F-8903-223C4F4922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349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C94ADE-E3A2-444A-AD0E-F9E95BE8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CC246D-4EAD-4241-A6BF-88860B62A0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05590D-1EFD-4161-92E3-CE28F9469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2FF06F-2795-4DCA-BE03-FC4A24A48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23F9-96CC-48B1-8EC0-8603B3CCCF30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320057-BDB5-4CA9-B469-AFC066282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9C7DB1-AA44-4E41-8AD6-7070C5A2F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E0F2-5AB2-426F-8903-223C4F4922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223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2E681-89AE-4EDB-AB67-F5CB8AC70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C7C682-2B6A-4760-B26F-AAB8126D9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A230CE-D95E-494A-9918-F2059470D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6FEA4C-7B64-40FD-84D4-4DFFE0472D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18015A-509B-4524-B054-8529CE3950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77B0A98-8752-482C-9C9B-EA3EF4549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23F9-96CC-48B1-8EC0-8603B3CCCF30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542765-E2C1-4A86-B8F7-4DF2A15E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B74D6EA-6091-407E-975F-4066B2889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E0F2-5AB2-426F-8903-223C4F4922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930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8419F-3774-4B00-A557-F828B48BC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1238CB-19C3-46DF-AFAA-D4533A79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23F9-96CC-48B1-8EC0-8603B3CCCF30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D333594-1DA7-42D8-A71A-BA53B6A42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7AC23A-E145-4FF8-961D-BF100D4C6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E0F2-5AB2-426F-8903-223C4F4922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532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FB195D-A5B9-4A6F-914E-8597433CF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23F9-96CC-48B1-8EC0-8603B3CCCF30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3780E7-6135-4709-B218-AAD1F8D76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046222-53B9-416F-BDBC-13AE2555D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E0F2-5AB2-426F-8903-223C4F4922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066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797E6-15F1-4DB2-876F-A67ED30ED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F03610-08BA-4197-A490-FE845B0B1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9C06F2-4F57-411B-ADA4-4B7495505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5D190D-F304-4DFB-87AF-A30F21603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23F9-96CC-48B1-8EC0-8603B3CCCF30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24AF87-BA61-4E7D-8568-EA4A1C79A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DA7CED-4816-45E1-9568-C94C48DFD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E0F2-5AB2-426F-8903-223C4F4922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325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DBE8A8-1DC2-454B-9CD4-717E25B9D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D65417-B998-4815-A43A-8888AB4CA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93C0C8-A8A7-40B5-A7D8-AD4F5B313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70C6CD-9723-4FE3-8216-4C7F7251A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23F9-96CC-48B1-8EC0-8603B3CCCF30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DD6360-A227-46DC-A29F-372E65970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2DB534-5448-4666-A795-A3E6F9072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E0F2-5AB2-426F-8903-223C4F4922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131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55F101-43F3-45BE-AD31-7E3025DB0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846C5C-FDAD-4F80-AD30-4C5FEBB04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E66A8A-85D6-47E5-A64F-F64C7881C1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823F9-96CC-48B1-8EC0-8603B3CCCF30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DAA9B1-1DA1-4F16-9550-A6E0B9D32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BCEC71-F6A7-4BF2-B806-DFCB230A9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EE0F2-5AB2-426F-8903-223C4F4922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291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AB48C9-A214-4C7A-8134-CEC89290AF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Algorithm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2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Balancing Problem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7858C6-82D7-4DC1-AE72-F88CCF8DB7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12032189</a:t>
            </a:r>
          </a:p>
          <a:p>
            <a:r>
              <a:rPr lang="en-US" altLang="zh-CN" dirty="0" err="1"/>
              <a:t>Yuxi</a:t>
            </a:r>
            <a:r>
              <a:rPr lang="zh-CN" altLang="en-US" dirty="0"/>
              <a:t> </a:t>
            </a:r>
            <a:r>
              <a:rPr lang="en-US" altLang="zh-CN" dirty="0"/>
              <a:t>Liu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358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D60EFC3-BAF0-4866-965F-EDD371064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/>
              <a:t>context</a:t>
            </a:r>
            <a:endParaRPr lang="zh-CN" altLang="en-US" b="1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82F1B14-B417-4CA2-A718-46F2896D1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b="1" dirty="0"/>
              <a:t>Exercise 1</a:t>
            </a:r>
          </a:p>
          <a:p>
            <a:endParaRPr lang="en-US" altLang="zh-CN" b="1" dirty="0"/>
          </a:p>
          <a:p>
            <a:r>
              <a:rPr lang="en-US" altLang="zh-CN" b="1" dirty="0"/>
              <a:t>Exercise 2</a:t>
            </a:r>
          </a:p>
          <a:p>
            <a:endParaRPr lang="en-US" altLang="zh-CN" b="1" dirty="0"/>
          </a:p>
          <a:p>
            <a:r>
              <a:rPr lang="en-US" altLang="zh-CN" b="1" dirty="0"/>
              <a:t>Exercise 3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220635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EA6C3A5-1001-445C-A77E-0C8EA367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/>
              <a:t>Exercise 1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ECF6ECE-3685-494B-9166-39BEFD73C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89707" cy="9530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We assume that there are three machines and ten tasks and each task’s process time is 4.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81749EA-E482-42AC-AA3A-BEEEFD2CD20D}"/>
              </a:ext>
            </a:extLst>
          </p:cNvPr>
          <p:cNvSpPr txBox="1"/>
          <p:nvPr/>
        </p:nvSpPr>
        <p:spPr>
          <a:xfrm>
            <a:off x="1228817" y="2913648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M1</a:t>
            </a:r>
            <a:endParaRPr lang="zh-CN" altLang="en-US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C519E88-28E1-4638-8F74-F829B63AADE6}"/>
              </a:ext>
            </a:extLst>
          </p:cNvPr>
          <p:cNvSpPr txBox="1"/>
          <p:nvPr/>
        </p:nvSpPr>
        <p:spPr>
          <a:xfrm>
            <a:off x="1246568" y="3500402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M2</a:t>
            </a:r>
            <a:endParaRPr lang="zh-CN" altLang="en-US" sz="2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42239BF-E18D-40AC-99ED-1266ACDFAFC5}"/>
              </a:ext>
            </a:extLst>
          </p:cNvPr>
          <p:cNvSpPr txBox="1"/>
          <p:nvPr/>
        </p:nvSpPr>
        <p:spPr>
          <a:xfrm>
            <a:off x="1246569" y="4087157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M3</a:t>
            </a:r>
            <a:endParaRPr lang="zh-CN" altLang="en-US" sz="2800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9AC01F6-8BB1-457B-8DBA-7A0B32878399}"/>
              </a:ext>
            </a:extLst>
          </p:cNvPr>
          <p:cNvCxnSpPr/>
          <p:nvPr/>
        </p:nvCxnSpPr>
        <p:spPr>
          <a:xfrm>
            <a:off x="2068491" y="2778711"/>
            <a:ext cx="0" cy="201523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5C35B1C7-CC08-40A2-9B7D-09EFAD10145F}"/>
              </a:ext>
            </a:extLst>
          </p:cNvPr>
          <p:cNvSpPr/>
          <p:nvPr/>
        </p:nvSpPr>
        <p:spPr>
          <a:xfrm>
            <a:off x="2068491" y="3001818"/>
            <a:ext cx="1230285" cy="31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J1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3CA04E4-FB6C-4BC2-B858-3FF4B2098845}"/>
              </a:ext>
            </a:extLst>
          </p:cNvPr>
          <p:cNvSpPr/>
          <p:nvPr/>
        </p:nvSpPr>
        <p:spPr>
          <a:xfrm>
            <a:off x="2068490" y="3628816"/>
            <a:ext cx="1230285" cy="31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J2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8C442FA-22E6-498A-9212-47EAF7C55F2C}"/>
              </a:ext>
            </a:extLst>
          </p:cNvPr>
          <p:cNvSpPr/>
          <p:nvPr/>
        </p:nvSpPr>
        <p:spPr>
          <a:xfrm>
            <a:off x="2068489" y="4207187"/>
            <a:ext cx="1230285" cy="31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J3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A8CCD73-3F24-41E8-9344-BD880D5F3E5C}"/>
              </a:ext>
            </a:extLst>
          </p:cNvPr>
          <p:cNvSpPr/>
          <p:nvPr/>
        </p:nvSpPr>
        <p:spPr>
          <a:xfrm>
            <a:off x="3298774" y="3004676"/>
            <a:ext cx="1230285" cy="31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J4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5BCB39F-DCDE-4E08-A863-99D0F68BFA13}"/>
              </a:ext>
            </a:extLst>
          </p:cNvPr>
          <p:cNvSpPr/>
          <p:nvPr/>
        </p:nvSpPr>
        <p:spPr>
          <a:xfrm>
            <a:off x="3298774" y="3628726"/>
            <a:ext cx="1230285" cy="31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J5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D8BD0EF-1BD9-4A83-9E71-E3042B7F0B33}"/>
              </a:ext>
            </a:extLst>
          </p:cNvPr>
          <p:cNvSpPr/>
          <p:nvPr/>
        </p:nvSpPr>
        <p:spPr>
          <a:xfrm>
            <a:off x="3298773" y="4210046"/>
            <a:ext cx="1230285" cy="31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J6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5DE36EF-749B-436E-91E3-FB477EAB2A83}"/>
              </a:ext>
            </a:extLst>
          </p:cNvPr>
          <p:cNvSpPr/>
          <p:nvPr/>
        </p:nvSpPr>
        <p:spPr>
          <a:xfrm>
            <a:off x="4529058" y="3004677"/>
            <a:ext cx="1230285" cy="31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J7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8E0FAE1-5823-49E4-9778-BB3879BE75A5}"/>
              </a:ext>
            </a:extLst>
          </p:cNvPr>
          <p:cNvSpPr/>
          <p:nvPr/>
        </p:nvSpPr>
        <p:spPr>
          <a:xfrm>
            <a:off x="4529057" y="3628726"/>
            <a:ext cx="1230285" cy="31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J8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66EA814-6010-44FB-90C0-E989251547CD}"/>
              </a:ext>
            </a:extLst>
          </p:cNvPr>
          <p:cNvSpPr/>
          <p:nvPr/>
        </p:nvSpPr>
        <p:spPr>
          <a:xfrm>
            <a:off x="4529054" y="4209729"/>
            <a:ext cx="1230285" cy="31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J9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6DDDC60-4804-4DBB-B4ED-6BA7D4CD584E}"/>
              </a:ext>
            </a:extLst>
          </p:cNvPr>
          <p:cNvSpPr/>
          <p:nvPr/>
        </p:nvSpPr>
        <p:spPr>
          <a:xfrm>
            <a:off x="5759339" y="3003378"/>
            <a:ext cx="1230285" cy="31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J10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818C34E-B5C3-4012-98CE-8AC3B81F8A65}"/>
              </a:ext>
            </a:extLst>
          </p:cNvPr>
          <p:cNvSpPr txBox="1"/>
          <p:nvPr/>
        </p:nvSpPr>
        <p:spPr>
          <a:xfrm>
            <a:off x="8345435" y="2881164"/>
            <a:ext cx="150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T1 = 16</a:t>
            </a:r>
            <a:endParaRPr lang="zh-CN" altLang="en-US" sz="28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5B6911F-36C3-4A7D-97A7-A785B51FA361}"/>
              </a:ext>
            </a:extLst>
          </p:cNvPr>
          <p:cNvSpPr txBox="1"/>
          <p:nvPr/>
        </p:nvSpPr>
        <p:spPr>
          <a:xfrm>
            <a:off x="8363186" y="3467918"/>
            <a:ext cx="2000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T2 = 12</a:t>
            </a:r>
            <a:endParaRPr lang="zh-CN" altLang="en-US" sz="28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33CE3D4-B8F5-4BA2-9E4A-9FC9EA07D675}"/>
              </a:ext>
            </a:extLst>
          </p:cNvPr>
          <p:cNvSpPr txBox="1"/>
          <p:nvPr/>
        </p:nvSpPr>
        <p:spPr>
          <a:xfrm>
            <a:off x="8363187" y="4054673"/>
            <a:ext cx="2443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T3 = 12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1EE2224D-8DED-4DA2-ABA1-0E2B71DFF317}"/>
                  </a:ext>
                </a:extLst>
              </p:cNvPr>
              <p:cNvSpPr txBox="1"/>
              <p:nvPr/>
            </p:nvSpPr>
            <p:spPr>
              <a:xfrm>
                <a:off x="969818" y="5052291"/>
                <a:ext cx="93933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always the same as the T1.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1EE2224D-8DED-4DA2-ABA1-0E2B71DFF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818" y="5052291"/>
                <a:ext cx="9393373" cy="369332"/>
              </a:xfrm>
              <a:prstGeom prst="rect">
                <a:avLst/>
              </a:prstGeom>
              <a:blipFill>
                <a:blip r:embed="rId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131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EA6C3A5-1001-445C-A77E-0C8EA367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/>
              <a:t>Exercise 2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ECF6ECE-3685-494B-9166-39BEFD73C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89707" cy="1832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We assume that there are three machines and seven task with each processing time(2,2,2,2,2,2,6).</a:t>
            </a:r>
          </a:p>
          <a:p>
            <a:pPr marL="0" indent="0">
              <a:buNone/>
            </a:pPr>
            <a:r>
              <a:rPr lang="en-US" altLang="zh-CN" dirty="0"/>
              <a:t>In the optimal case, the order of jobs is (6,2,2,2,2,2,2), and the tasks distribution is as follows: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81749EA-E482-42AC-AA3A-BEEEFD2CD20D}"/>
              </a:ext>
            </a:extLst>
          </p:cNvPr>
          <p:cNvSpPr txBox="1"/>
          <p:nvPr/>
        </p:nvSpPr>
        <p:spPr>
          <a:xfrm>
            <a:off x="1293471" y="3563859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M1</a:t>
            </a:r>
            <a:endParaRPr lang="zh-CN" altLang="en-US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C519E88-28E1-4638-8F74-F829B63AADE6}"/>
              </a:ext>
            </a:extLst>
          </p:cNvPr>
          <p:cNvSpPr txBox="1"/>
          <p:nvPr/>
        </p:nvSpPr>
        <p:spPr>
          <a:xfrm>
            <a:off x="1311222" y="4150613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M2</a:t>
            </a:r>
            <a:endParaRPr lang="zh-CN" altLang="en-US" sz="2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42239BF-E18D-40AC-99ED-1266ACDFAFC5}"/>
              </a:ext>
            </a:extLst>
          </p:cNvPr>
          <p:cNvSpPr txBox="1"/>
          <p:nvPr/>
        </p:nvSpPr>
        <p:spPr>
          <a:xfrm>
            <a:off x="1311223" y="4737368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M3</a:t>
            </a:r>
            <a:endParaRPr lang="zh-CN" altLang="en-US" sz="2800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9AC01F6-8BB1-457B-8DBA-7A0B32878399}"/>
              </a:ext>
            </a:extLst>
          </p:cNvPr>
          <p:cNvCxnSpPr/>
          <p:nvPr/>
        </p:nvCxnSpPr>
        <p:spPr>
          <a:xfrm>
            <a:off x="2133145" y="3428922"/>
            <a:ext cx="0" cy="201523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5C35B1C7-CC08-40A2-9B7D-09EFAD10145F}"/>
              </a:ext>
            </a:extLst>
          </p:cNvPr>
          <p:cNvSpPr/>
          <p:nvPr/>
        </p:nvSpPr>
        <p:spPr>
          <a:xfrm>
            <a:off x="2133145" y="3652029"/>
            <a:ext cx="3690845" cy="31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J1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3CA04E4-FB6C-4BC2-B858-3FF4B2098845}"/>
              </a:ext>
            </a:extLst>
          </p:cNvPr>
          <p:cNvSpPr/>
          <p:nvPr/>
        </p:nvSpPr>
        <p:spPr>
          <a:xfrm>
            <a:off x="2133144" y="4279027"/>
            <a:ext cx="1230285" cy="31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J2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8C442FA-22E6-498A-9212-47EAF7C55F2C}"/>
              </a:ext>
            </a:extLst>
          </p:cNvPr>
          <p:cNvSpPr/>
          <p:nvPr/>
        </p:nvSpPr>
        <p:spPr>
          <a:xfrm>
            <a:off x="2133143" y="4857398"/>
            <a:ext cx="1230285" cy="31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J3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5BCB39F-DCDE-4E08-A863-99D0F68BFA13}"/>
              </a:ext>
            </a:extLst>
          </p:cNvPr>
          <p:cNvSpPr/>
          <p:nvPr/>
        </p:nvSpPr>
        <p:spPr>
          <a:xfrm>
            <a:off x="3363428" y="4278937"/>
            <a:ext cx="1230285" cy="31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J4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D8BD0EF-1BD9-4A83-9E71-E3042B7F0B33}"/>
              </a:ext>
            </a:extLst>
          </p:cNvPr>
          <p:cNvSpPr/>
          <p:nvPr/>
        </p:nvSpPr>
        <p:spPr>
          <a:xfrm>
            <a:off x="3363427" y="4860257"/>
            <a:ext cx="1230285" cy="31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J5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8E0FAE1-5823-49E4-9778-BB3879BE75A5}"/>
              </a:ext>
            </a:extLst>
          </p:cNvPr>
          <p:cNvSpPr/>
          <p:nvPr/>
        </p:nvSpPr>
        <p:spPr>
          <a:xfrm>
            <a:off x="4593711" y="4278937"/>
            <a:ext cx="1230285" cy="31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J6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66EA814-6010-44FB-90C0-E989251547CD}"/>
              </a:ext>
            </a:extLst>
          </p:cNvPr>
          <p:cNvSpPr/>
          <p:nvPr/>
        </p:nvSpPr>
        <p:spPr>
          <a:xfrm>
            <a:off x="4593708" y="4859940"/>
            <a:ext cx="1230285" cy="31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J7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818C34E-B5C3-4012-98CE-8AC3B81F8A65}"/>
              </a:ext>
            </a:extLst>
          </p:cNvPr>
          <p:cNvSpPr txBox="1"/>
          <p:nvPr/>
        </p:nvSpPr>
        <p:spPr>
          <a:xfrm>
            <a:off x="8410089" y="3531375"/>
            <a:ext cx="150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T1 = 6</a:t>
            </a:r>
            <a:endParaRPr lang="zh-CN" altLang="en-US" sz="28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5B6911F-36C3-4A7D-97A7-A785B51FA361}"/>
              </a:ext>
            </a:extLst>
          </p:cNvPr>
          <p:cNvSpPr txBox="1"/>
          <p:nvPr/>
        </p:nvSpPr>
        <p:spPr>
          <a:xfrm>
            <a:off x="8427840" y="4118129"/>
            <a:ext cx="2000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T2 = 6</a:t>
            </a:r>
            <a:endParaRPr lang="zh-CN" altLang="en-US" sz="28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33CE3D4-B8F5-4BA2-9E4A-9FC9EA07D675}"/>
              </a:ext>
            </a:extLst>
          </p:cNvPr>
          <p:cNvSpPr txBox="1"/>
          <p:nvPr/>
        </p:nvSpPr>
        <p:spPr>
          <a:xfrm>
            <a:off x="8427841" y="4704884"/>
            <a:ext cx="2443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T3 = 6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FDC5DDF-7638-4FA7-BEB6-CE916FF7D6B4}"/>
                  </a:ext>
                </a:extLst>
              </p:cNvPr>
              <p:cNvSpPr txBox="1"/>
              <p:nvPr/>
            </p:nvSpPr>
            <p:spPr>
              <a:xfrm>
                <a:off x="1008608" y="5793453"/>
                <a:ext cx="525548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3200" dirty="0"/>
                  <a:t>6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FDC5DDF-7638-4FA7-BEB6-CE916FF7D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608" y="5793453"/>
                <a:ext cx="5255483" cy="584775"/>
              </a:xfrm>
              <a:prstGeom prst="rect">
                <a:avLst/>
              </a:prstGeom>
              <a:blipFill>
                <a:blip r:embed="rId2"/>
                <a:stretch>
                  <a:fillRect t="-1354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4719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EA6C3A5-1001-445C-A77E-0C8EA367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/>
              <a:t>Exercise 2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ECF6ECE-3685-494B-9166-39BEFD73C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89707" cy="1117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In normal conditions, such as the order is (2,2,2,2,2,2,6), the tasks distribution will be as follows:</a:t>
            </a:r>
          </a:p>
          <a:p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81749EA-E482-42AC-AA3A-BEEEFD2CD20D}"/>
              </a:ext>
            </a:extLst>
          </p:cNvPr>
          <p:cNvSpPr txBox="1"/>
          <p:nvPr/>
        </p:nvSpPr>
        <p:spPr>
          <a:xfrm>
            <a:off x="1293471" y="3563859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M1</a:t>
            </a:r>
            <a:endParaRPr lang="zh-CN" altLang="en-US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C519E88-28E1-4638-8F74-F829B63AADE6}"/>
              </a:ext>
            </a:extLst>
          </p:cNvPr>
          <p:cNvSpPr txBox="1"/>
          <p:nvPr/>
        </p:nvSpPr>
        <p:spPr>
          <a:xfrm>
            <a:off x="1311222" y="4150613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M2</a:t>
            </a:r>
            <a:endParaRPr lang="zh-CN" altLang="en-US" sz="2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42239BF-E18D-40AC-99ED-1266ACDFAFC5}"/>
              </a:ext>
            </a:extLst>
          </p:cNvPr>
          <p:cNvSpPr txBox="1"/>
          <p:nvPr/>
        </p:nvSpPr>
        <p:spPr>
          <a:xfrm>
            <a:off x="1311223" y="4737368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M3</a:t>
            </a:r>
            <a:endParaRPr lang="zh-CN" altLang="en-US" sz="2800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9AC01F6-8BB1-457B-8DBA-7A0B32878399}"/>
              </a:ext>
            </a:extLst>
          </p:cNvPr>
          <p:cNvCxnSpPr/>
          <p:nvPr/>
        </p:nvCxnSpPr>
        <p:spPr>
          <a:xfrm>
            <a:off x="2133145" y="3428922"/>
            <a:ext cx="0" cy="201523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5C35B1C7-CC08-40A2-9B7D-09EFAD10145F}"/>
              </a:ext>
            </a:extLst>
          </p:cNvPr>
          <p:cNvSpPr/>
          <p:nvPr/>
        </p:nvSpPr>
        <p:spPr>
          <a:xfrm>
            <a:off x="4593707" y="3691477"/>
            <a:ext cx="3690845" cy="31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J7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3CA04E4-FB6C-4BC2-B858-3FF4B2098845}"/>
              </a:ext>
            </a:extLst>
          </p:cNvPr>
          <p:cNvSpPr/>
          <p:nvPr/>
        </p:nvSpPr>
        <p:spPr>
          <a:xfrm>
            <a:off x="2133144" y="4279027"/>
            <a:ext cx="1230285" cy="31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J2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8C442FA-22E6-498A-9212-47EAF7C55F2C}"/>
              </a:ext>
            </a:extLst>
          </p:cNvPr>
          <p:cNvSpPr/>
          <p:nvPr/>
        </p:nvSpPr>
        <p:spPr>
          <a:xfrm>
            <a:off x="2133143" y="4857398"/>
            <a:ext cx="1230285" cy="31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J3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5BCB39F-DCDE-4E08-A863-99D0F68BFA13}"/>
              </a:ext>
            </a:extLst>
          </p:cNvPr>
          <p:cNvSpPr/>
          <p:nvPr/>
        </p:nvSpPr>
        <p:spPr>
          <a:xfrm>
            <a:off x="3363427" y="3697485"/>
            <a:ext cx="1230285" cy="31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J4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D8BD0EF-1BD9-4A83-9E71-E3042B7F0B33}"/>
              </a:ext>
            </a:extLst>
          </p:cNvPr>
          <p:cNvSpPr/>
          <p:nvPr/>
        </p:nvSpPr>
        <p:spPr>
          <a:xfrm>
            <a:off x="3363423" y="4278937"/>
            <a:ext cx="1230285" cy="31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J5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8E0FAE1-5823-49E4-9778-BB3879BE75A5}"/>
              </a:ext>
            </a:extLst>
          </p:cNvPr>
          <p:cNvSpPr/>
          <p:nvPr/>
        </p:nvSpPr>
        <p:spPr>
          <a:xfrm>
            <a:off x="3363422" y="4854870"/>
            <a:ext cx="1230285" cy="31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J6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818C34E-B5C3-4012-98CE-8AC3B81F8A65}"/>
              </a:ext>
            </a:extLst>
          </p:cNvPr>
          <p:cNvSpPr txBox="1"/>
          <p:nvPr/>
        </p:nvSpPr>
        <p:spPr>
          <a:xfrm>
            <a:off x="8410089" y="3531375"/>
            <a:ext cx="150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T1 = 10</a:t>
            </a:r>
            <a:endParaRPr lang="zh-CN" altLang="en-US" sz="28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5B6911F-36C3-4A7D-97A7-A785B51FA361}"/>
              </a:ext>
            </a:extLst>
          </p:cNvPr>
          <p:cNvSpPr txBox="1"/>
          <p:nvPr/>
        </p:nvSpPr>
        <p:spPr>
          <a:xfrm>
            <a:off x="8427840" y="4118129"/>
            <a:ext cx="2000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T2 = 4</a:t>
            </a:r>
            <a:endParaRPr lang="zh-CN" altLang="en-US" sz="28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33CE3D4-B8F5-4BA2-9E4A-9FC9EA07D675}"/>
              </a:ext>
            </a:extLst>
          </p:cNvPr>
          <p:cNvSpPr txBox="1"/>
          <p:nvPr/>
        </p:nvSpPr>
        <p:spPr>
          <a:xfrm>
            <a:off x="8427841" y="4704884"/>
            <a:ext cx="2443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T3 = 4</a:t>
            </a:r>
            <a:endParaRPr lang="zh-CN" altLang="en-US" sz="28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A0EBDA3-295F-4B66-8063-964746553EAE}"/>
              </a:ext>
            </a:extLst>
          </p:cNvPr>
          <p:cNvSpPr/>
          <p:nvPr/>
        </p:nvSpPr>
        <p:spPr>
          <a:xfrm>
            <a:off x="2150897" y="3692415"/>
            <a:ext cx="1230285" cy="31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AECD00F-DFE0-43EF-97EB-BAE6FDC47924}"/>
                  </a:ext>
                </a:extLst>
              </p:cNvPr>
              <p:cNvSpPr txBox="1"/>
              <p:nvPr/>
            </p:nvSpPr>
            <p:spPr>
              <a:xfrm>
                <a:off x="1195860" y="5779204"/>
                <a:ext cx="15701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AECD00F-DFE0-43EF-97EB-BAE6FDC47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860" y="5779204"/>
                <a:ext cx="1570179" cy="461665"/>
              </a:xfrm>
              <a:prstGeom prst="rect">
                <a:avLst/>
              </a:prstGeom>
              <a:blipFill>
                <a:blip r:embed="rId2"/>
                <a:stretch>
                  <a:fillRect l="-388" r="-7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71259C1-1BA2-4FDC-8914-F4F84372D7D1}"/>
                  </a:ext>
                </a:extLst>
              </p:cNvPr>
              <p:cNvSpPr txBox="1"/>
              <p:nvPr/>
            </p:nvSpPr>
            <p:spPr>
              <a:xfrm>
                <a:off x="3097417" y="5619352"/>
                <a:ext cx="2078182" cy="781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=0.833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71259C1-1BA2-4FDC-8914-F4F84372D7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417" y="5619352"/>
                <a:ext cx="2078182" cy="7813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6568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EA6C3A5-1001-445C-A77E-0C8EA367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/>
              <a:t>Exercise 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AECF6ECE-3685-494B-9166-39BEFD73C7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818091" cy="48707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Actually we can assume that we have m machines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/>
                  <a:t> jobs, and only one of the jobs(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j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) consumes m times as long as the rest.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/>
                  <a:t>In the optimal </a:t>
                </a:r>
                <a:r>
                  <a:rPr lang="en-US" altLang="zh-CN" dirty="0" err="1"/>
                  <a:t>condition,one</a:t>
                </a:r>
                <a:r>
                  <a:rPr lang="en-US" altLang="zh-CN" dirty="0"/>
                  <a:t> machine only deal with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j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 we have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While in the worst case, every machine first deal with (m-1) </a:t>
                </a:r>
                <a:r>
                  <a:rPr lang="en-US" altLang="zh-CN" dirty="0" err="1"/>
                  <a:t>jobs,and</a:t>
                </a:r>
                <a:r>
                  <a:rPr lang="en-US" altLang="zh-CN" dirty="0"/>
                  <a:t> one of them deal with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j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−1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AECF6ECE-3685-494B-9166-39BEFD73C7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818091" cy="4870740"/>
              </a:xfrm>
              <a:blipFill>
                <a:blip r:embed="rId2"/>
                <a:stretch>
                  <a:fillRect l="-1127" t="-2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8243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EA6C3A5-1001-445C-A77E-0C8EA367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/>
              <a:t>Exercise 3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ECF6ECE-3685-494B-9166-39BEFD73C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89707" cy="20277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Assume that we have three machines and 4 jobs with processing time(8,2,2,2).</a:t>
            </a:r>
          </a:p>
          <a:p>
            <a:pPr marL="0" indent="0">
              <a:buNone/>
            </a:pPr>
            <a:r>
              <a:rPr lang="en-US" altLang="zh-CN" dirty="0"/>
              <a:t>In the worst order(2,2,2,8), the machine execution process is as follows: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81749EA-E482-42AC-AA3A-BEEEFD2CD20D}"/>
              </a:ext>
            </a:extLst>
          </p:cNvPr>
          <p:cNvSpPr txBox="1"/>
          <p:nvPr/>
        </p:nvSpPr>
        <p:spPr>
          <a:xfrm>
            <a:off x="970198" y="3859422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M1</a:t>
            </a:r>
            <a:endParaRPr lang="zh-CN" altLang="en-US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C519E88-28E1-4638-8F74-F829B63AADE6}"/>
              </a:ext>
            </a:extLst>
          </p:cNvPr>
          <p:cNvSpPr txBox="1"/>
          <p:nvPr/>
        </p:nvSpPr>
        <p:spPr>
          <a:xfrm>
            <a:off x="987949" y="4446176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M2</a:t>
            </a:r>
            <a:endParaRPr lang="zh-CN" altLang="en-US" sz="2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42239BF-E18D-40AC-99ED-1266ACDFAFC5}"/>
              </a:ext>
            </a:extLst>
          </p:cNvPr>
          <p:cNvSpPr txBox="1"/>
          <p:nvPr/>
        </p:nvSpPr>
        <p:spPr>
          <a:xfrm>
            <a:off x="987950" y="5032931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M3</a:t>
            </a:r>
            <a:endParaRPr lang="zh-CN" altLang="en-US" sz="2800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9AC01F6-8BB1-457B-8DBA-7A0B32878399}"/>
              </a:ext>
            </a:extLst>
          </p:cNvPr>
          <p:cNvCxnSpPr/>
          <p:nvPr/>
        </p:nvCxnSpPr>
        <p:spPr>
          <a:xfrm>
            <a:off x="1809872" y="3724485"/>
            <a:ext cx="0" cy="201523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63CA04E4-FB6C-4BC2-B858-3FF4B2098845}"/>
              </a:ext>
            </a:extLst>
          </p:cNvPr>
          <p:cNvSpPr/>
          <p:nvPr/>
        </p:nvSpPr>
        <p:spPr>
          <a:xfrm>
            <a:off x="1809871" y="4574590"/>
            <a:ext cx="1230285" cy="31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J2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8C442FA-22E6-498A-9212-47EAF7C55F2C}"/>
              </a:ext>
            </a:extLst>
          </p:cNvPr>
          <p:cNvSpPr/>
          <p:nvPr/>
        </p:nvSpPr>
        <p:spPr>
          <a:xfrm>
            <a:off x="1809870" y="5152961"/>
            <a:ext cx="1230285" cy="31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J3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5BCB39F-DCDE-4E08-A863-99D0F68BFA13}"/>
              </a:ext>
            </a:extLst>
          </p:cNvPr>
          <p:cNvSpPr/>
          <p:nvPr/>
        </p:nvSpPr>
        <p:spPr>
          <a:xfrm>
            <a:off x="3048673" y="3987978"/>
            <a:ext cx="2462400" cy="31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J4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818C34E-B5C3-4012-98CE-8AC3B81F8A65}"/>
              </a:ext>
            </a:extLst>
          </p:cNvPr>
          <p:cNvSpPr txBox="1"/>
          <p:nvPr/>
        </p:nvSpPr>
        <p:spPr>
          <a:xfrm>
            <a:off x="8086816" y="3826938"/>
            <a:ext cx="150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T1 = 6</a:t>
            </a:r>
            <a:endParaRPr lang="zh-CN" altLang="en-US" sz="28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5B6911F-36C3-4A7D-97A7-A785B51FA361}"/>
              </a:ext>
            </a:extLst>
          </p:cNvPr>
          <p:cNvSpPr txBox="1"/>
          <p:nvPr/>
        </p:nvSpPr>
        <p:spPr>
          <a:xfrm>
            <a:off x="8104567" y="4413692"/>
            <a:ext cx="2000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T2 = 2</a:t>
            </a:r>
            <a:endParaRPr lang="zh-CN" altLang="en-US" sz="28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33CE3D4-B8F5-4BA2-9E4A-9FC9EA07D675}"/>
              </a:ext>
            </a:extLst>
          </p:cNvPr>
          <p:cNvSpPr txBox="1"/>
          <p:nvPr/>
        </p:nvSpPr>
        <p:spPr>
          <a:xfrm>
            <a:off x="8104568" y="5000447"/>
            <a:ext cx="2443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T3 = 2</a:t>
            </a:r>
            <a:endParaRPr lang="zh-CN" altLang="en-US" sz="28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A0EBDA3-295F-4B66-8063-964746553EAE}"/>
              </a:ext>
            </a:extLst>
          </p:cNvPr>
          <p:cNvSpPr/>
          <p:nvPr/>
        </p:nvSpPr>
        <p:spPr>
          <a:xfrm>
            <a:off x="1818388" y="3987978"/>
            <a:ext cx="1230285" cy="31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AECD00F-DFE0-43EF-97EB-BAE6FDC47924}"/>
                  </a:ext>
                </a:extLst>
              </p:cNvPr>
              <p:cNvSpPr txBox="1"/>
              <p:nvPr/>
            </p:nvSpPr>
            <p:spPr>
              <a:xfrm>
                <a:off x="1818388" y="5932220"/>
                <a:ext cx="15701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AECD00F-DFE0-43EF-97EB-BAE6FDC47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388" y="5932220"/>
                <a:ext cx="1570179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3000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EA6C3A5-1001-445C-A77E-0C8EA367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/>
              <a:t>Exercise 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AECF6ECE-3685-494B-9166-39BEFD73C7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489707" cy="9853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While in general case, like (4,2,2,2), we can obtain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AECF6ECE-3685-494B-9166-39BEFD73C7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489707" cy="985345"/>
              </a:xfrm>
              <a:blipFill>
                <a:blip r:embed="rId2"/>
                <a:stretch>
                  <a:fillRect l="-1221" t="-104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581749EA-E482-42AC-AA3A-BEEEFD2CD20D}"/>
              </a:ext>
            </a:extLst>
          </p:cNvPr>
          <p:cNvSpPr txBox="1"/>
          <p:nvPr/>
        </p:nvSpPr>
        <p:spPr>
          <a:xfrm>
            <a:off x="1247289" y="2644397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M1</a:t>
            </a:r>
            <a:endParaRPr lang="zh-CN" altLang="en-US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C519E88-28E1-4638-8F74-F829B63AADE6}"/>
              </a:ext>
            </a:extLst>
          </p:cNvPr>
          <p:cNvSpPr txBox="1"/>
          <p:nvPr/>
        </p:nvSpPr>
        <p:spPr>
          <a:xfrm>
            <a:off x="1265040" y="3231151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M2</a:t>
            </a:r>
            <a:endParaRPr lang="zh-CN" altLang="en-US" sz="2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42239BF-E18D-40AC-99ED-1266ACDFAFC5}"/>
              </a:ext>
            </a:extLst>
          </p:cNvPr>
          <p:cNvSpPr txBox="1"/>
          <p:nvPr/>
        </p:nvSpPr>
        <p:spPr>
          <a:xfrm>
            <a:off x="1265041" y="3817906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M3</a:t>
            </a:r>
            <a:endParaRPr lang="zh-CN" altLang="en-US" sz="2800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9AC01F6-8BB1-457B-8DBA-7A0B32878399}"/>
              </a:ext>
            </a:extLst>
          </p:cNvPr>
          <p:cNvCxnSpPr/>
          <p:nvPr/>
        </p:nvCxnSpPr>
        <p:spPr>
          <a:xfrm>
            <a:off x="2086963" y="2509460"/>
            <a:ext cx="0" cy="201523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63CA04E4-FB6C-4BC2-B858-3FF4B2098845}"/>
              </a:ext>
            </a:extLst>
          </p:cNvPr>
          <p:cNvSpPr/>
          <p:nvPr/>
        </p:nvSpPr>
        <p:spPr>
          <a:xfrm>
            <a:off x="2086962" y="3359565"/>
            <a:ext cx="1230285" cy="31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J2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8C442FA-22E6-498A-9212-47EAF7C55F2C}"/>
              </a:ext>
            </a:extLst>
          </p:cNvPr>
          <p:cNvSpPr/>
          <p:nvPr/>
        </p:nvSpPr>
        <p:spPr>
          <a:xfrm>
            <a:off x="2086961" y="3937936"/>
            <a:ext cx="1230285" cy="31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J3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5BCB39F-DCDE-4E08-A863-99D0F68BFA13}"/>
              </a:ext>
            </a:extLst>
          </p:cNvPr>
          <p:cNvSpPr/>
          <p:nvPr/>
        </p:nvSpPr>
        <p:spPr>
          <a:xfrm>
            <a:off x="2095479" y="2780176"/>
            <a:ext cx="2462400" cy="31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J1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818C34E-B5C3-4012-98CE-8AC3B81F8A65}"/>
              </a:ext>
            </a:extLst>
          </p:cNvPr>
          <p:cNvSpPr txBox="1"/>
          <p:nvPr/>
        </p:nvSpPr>
        <p:spPr>
          <a:xfrm>
            <a:off x="8363907" y="2611913"/>
            <a:ext cx="150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T1 = 4</a:t>
            </a:r>
            <a:endParaRPr lang="zh-CN" altLang="en-US" sz="28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5B6911F-36C3-4A7D-97A7-A785B51FA361}"/>
              </a:ext>
            </a:extLst>
          </p:cNvPr>
          <p:cNvSpPr txBox="1"/>
          <p:nvPr/>
        </p:nvSpPr>
        <p:spPr>
          <a:xfrm>
            <a:off x="8381658" y="3198667"/>
            <a:ext cx="2000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T2 = 2</a:t>
            </a:r>
            <a:endParaRPr lang="zh-CN" altLang="en-US" sz="28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33CE3D4-B8F5-4BA2-9E4A-9FC9EA07D675}"/>
              </a:ext>
            </a:extLst>
          </p:cNvPr>
          <p:cNvSpPr txBox="1"/>
          <p:nvPr/>
        </p:nvSpPr>
        <p:spPr>
          <a:xfrm>
            <a:off x="8381659" y="3785422"/>
            <a:ext cx="2443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T3 = 2</a:t>
            </a:r>
            <a:endParaRPr lang="zh-CN" altLang="en-US" sz="28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A0EBDA3-295F-4B66-8063-964746553EAE}"/>
              </a:ext>
            </a:extLst>
          </p:cNvPr>
          <p:cNvSpPr/>
          <p:nvPr/>
        </p:nvSpPr>
        <p:spPr>
          <a:xfrm>
            <a:off x="3325764" y="3362959"/>
            <a:ext cx="1230285" cy="31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AECD00F-DFE0-43EF-97EB-BAE6FDC47924}"/>
                  </a:ext>
                </a:extLst>
              </p:cNvPr>
              <p:cNvSpPr txBox="1"/>
              <p:nvPr/>
            </p:nvSpPr>
            <p:spPr>
              <a:xfrm>
                <a:off x="1448933" y="4827530"/>
                <a:ext cx="15701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AECD00F-DFE0-43EF-97EB-BAE6FDC47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933" y="4827530"/>
                <a:ext cx="1570179" cy="461665"/>
              </a:xfrm>
              <a:prstGeom prst="rect">
                <a:avLst/>
              </a:prstGeom>
              <a:blipFill>
                <a:blip r:embed="rId3"/>
                <a:stretch>
                  <a:fillRect l="-778" r="-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25113323-1900-4D96-8716-C599AF2DA24F}"/>
              </a:ext>
            </a:extLst>
          </p:cNvPr>
          <p:cNvSpPr txBox="1"/>
          <p:nvPr/>
        </p:nvSpPr>
        <p:spPr>
          <a:xfrm>
            <a:off x="4339913" y="5158797"/>
            <a:ext cx="6485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In this case, one particular order consumes 1.5 times than general case/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2C7340D-E379-479B-8C43-7E45588A3E6B}"/>
                  </a:ext>
                </a:extLst>
              </p:cNvPr>
              <p:cNvSpPr txBox="1"/>
              <p:nvPr/>
            </p:nvSpPr>
            <p:spPr>
              <a:xfrm>
                <a:off x="1002822" y="5357313"/>
                <a:ext cx="2462400" cy="632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=1.5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2C7340D-E379-479B-8C43-7E45588A3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822" y="5357313"/>
                <a:ext cx="2462400" cy="6324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0070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B2114E1-AF3C-4B50-A200-959FA8D55298}"/>
              </a:ext>
            </a:extLst>
          </p:cNvPr>
          <p:cNvSpPr txBox="1"/>
          <p:nvPr/>
        </p:nvSpPr>
        <p:spPr>
          <a:xfrm>
            <a:off x="3835154" y="2494625"/>
            <a:ext cx="90463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/>
              <a:t>Thank you</a:t>
            </a:r>
            <a:endParaRPr lang="zh-CN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837287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384</Words>
  <Application>Microsoft Office PowerPoint</Application>
  <PresentationFormat>宽屏</PresentationFormat>
  <Paragraphs>98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Arial</vt:lpstr>
      <vt:lpstr>Cambria Math</vt:lpstr>
      <vt:lpstr>Times New Roman</vt:lpstr>
      <vt:lpstr>Office 主题​​</vt:lpstr>
      <vt:lpstr>Advanced Algorithm Assignment 2 Load Balancing Problem</vt:lpstr>
      <vt:lpstr>context</vt:lpstr>
      <vt:lpstr>Exercise 1</vt:lpstr>
      <vt:lpstr>Exercise 2</vt:lpstr>
      <vt:lpstr>Exercise 2</vt:lpstr>
      <vt:lpstr>Exercise 2</vt:lpstr>
      <vt:lpstr>Exercise 3</vt:lpstr>
      <vt:lpstr>Exercise 3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Algorithm Assignment 2 Load Balancing Problem</dc:title>
  <dc:creator>刘 禹熙</dc:creator>
  <cp:lastModifiedBy>刘 禹熙</cp:lastModifiedBy>
  <cp:revision>23</cp:revision>
  <dcterms:created xsi:type="dcterms:W3CDTF">2020-09-25T08:28:14Z</dcterms:created>
  <dcterms:modified xsi:type="dcterms:W3CDTF">2020-09-26T09:34:31Z</dcterms:modified>
</cp:coreProperties>
</file>