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25F45-7A1A-4F64-8D6B-F299382C41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18(32)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16(30)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17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16(28)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</p:spTree>
    <p:extLst>
      <p:ext uri="{BB962C8B-B14F-4D97-AF65-F5344CB8AC3E}">
        <p14:creationId xmlns:p14="http://schemas.microsoft.com/office/powerpoint/2010/main" val="525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18(28)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23(28)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9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</p:spTree>
    <p:extLst>
      <p:ext uri="{BB962C8B-B14F-4D97-AF65-F5344CB8AC3E}">
        <p14:creationId xmlns:p14="http://schemas.microsoft.com/office/powerpoint/2010/main" val="74914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23(27)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40695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23(27)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338474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26(32)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26(32)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26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351835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26(30)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26(30)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28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7051784" y="5336182"/>
            <a:ext cx="3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</a:p>
        </p:txBody>
      </p:sp>
    </p:spTree>
    <p:extLst>
      <p:ext uri="{BB962C8B-B14F-4D97-AF65-F5344CB8AC3E}">
        <p14:creationId xmlns:p14="http://schemas.microsoft.com/office/powerpoint/2010/main" val="240424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28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26(28)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28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7051784" y="5336182"/>
            <a:ext cx="3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C6D82-CCD3-4A67-932E-5949B6608C1B}"/>
              </a:ext>
            </a:extLst>
          </p:cNvPr>
          <p:cNvSpPr/>
          <p:nvPr/>
        </p:nvSpPr>
        <p:spPr>
          <a:xfrm>
            <a:off x="7034389" y="4201827"/>
            <a:ext cx="1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en-US" altLang="zh-CN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98C0B6-9A8A-4973-BF73-0C53EA3C1C88}"/>
                  </a:ext>
                </a:extLst>
              </p:cNvPr>
              <p:cNvSpPr txBox="1"/>
              <p:nvPr/>
            </p:nvSpPr>
            <p:spPr>
              <a:xfrm>
                <a:off x="1149671" y="6161011"/>
                <a:ext cx="9277165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In this case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28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98C0B6-9A8A-4973-BF73-0C53EA3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71" y="6161011"/>
                <a:ext cx="9277165" cy="475451"/>
              </a:xfrm>
              <a:prstGeom prst="rect">
                <a:avLst/>
              </a:prstGeom>
              <a:blipFill>
                <a:blip r:embed="rId3"/>
                <a:stretch>
                  <a:fillRect l="-105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5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Difficult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Nine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</a:t>
                </a:r>
                <a:r>
                  <a:rPr lang="en-US" altLang="zh-CN" dirty="0"/>
                  <a:t>18</a:t>
                </a:r>
                <a:r>
                  <a:rPr lang="en-US" altLang="zh-CN" b="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1,2,3,…,9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26(30)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26(30)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28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7051784" y="5336182"/>
            <a:ext cx="3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/>
              <a:t>J1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7E6437-CBA2-404C-8731-308B8246FAA5}"/>
              </a:ext>
            </a:extLst>
          </p:cNvPr>
          <p:cNvSpPr txBox="1"/>
          <p:nvPr/>
        </p:nvSpPr>
        <p:spPr>
          <a:xfrm>
            <a:off x="378209" y="3579466"/>
            <a:ext cx="19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SPGA Function: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01878-3075-448B-BFDF-3C16F21070CD}"/>
              </a:ext>
            </a:extLst>
          </p:cNvPr>
          <p:cNvSpPr txBox="1"/>
          <p:nvPr/>
        </p:nvSpPr>
        <p:spPr>
          <a:xfrm>
            <a:off x="5494522" y="6080461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 = 28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Difficult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Nine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</a:t>
                </a:r>
                <a:r>
                  <a:rPr lang="en-US" altLang="zh-CN" dirty="0"/>
                  <a:t>18</a:t>
                </a:r>
                <a:r>
                  <a:rPr lang="en-US" altLang="zh-CN" b="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1,2,3,…,9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3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22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22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4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216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3808280" y="5332325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070032" y="5332324"/>
            <a:ext cx="72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610032" y="4771106"/>
            <a:ext cx="72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4531784" y="4195634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5790032" y="5332324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6335426" y="5331732"/>
            <a:ext cx="1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altLang="zh-CN" sz="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7E6437-CBA2-404C-8731-308B8246FAA5}"/>
              </a:ext>
            </a:extLst>
          </p:cNvPr>
          <p:cNvSpPr txBox="1"/>
          <p:nvPr/>
        </p:nvSpPr>
        <p:spPr>
          <a:xfrm>
            <a:off x="378209" y="3579466"/>
            <a:ext cx="19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Function: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601878-3075-448B-BFDF-3C16F21070CD}"/>
                  </a:ext>
                </a:extLst>
              </p:cNvPr>
              <p:cNvSpPr txBox="1"/>
              <p:nvPr/>
            </p:nvSpPr>
            <p:spPr>
              <a:xfrm>
                <a:off x="2394110" y="6073648"/>
                <a:ext cx="2137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= 23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601878-3075-448B-BFDF-3C16F2107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110" y="6073648"/>
                <a:ext cx="2137674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50E8EF-BD55-45DB-8C40-B92CE6A84D0C}"/>
                  </a:ext>
                </a:extLst>
              </p:cNvPr>
              <p:cNvSpPr txBox="1"/>
              <p:nvPr/>
            </p:nvSpPr>
            <p:spPr>
              <a:xfrm>
                <a:off x="4438280" y="5984328"/>
                <a:ext cx="3568819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1.22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50E8EF-BD55-45DB-8C40-B92CE6A8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80" y="5984328"/>
                <a:ext cx="3568819" cy="701859"/>
              </a:xfrm>
              <a:prstGeom prst="rect">
                <a:avLst/>
              </a:prstGeom>
              <a:blipFill>
                <a:blip r:embed="rId5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2-1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2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We assume that there are three machines and seven jobs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  <a:blipFill>
                <a:blip r:embed="rId2"/>
                <a:stretch>
                  <a:fillRect l="-1471" t="-9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2349217" y="3621704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2366968" y="420845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2366969" y="47952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3188891" y="3486767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3188890" y="3709874"/>
            <a:ext cx="180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231839" y="362083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9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249590" y="420758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9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249591" y="479434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9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1395948" y="5860974"/>
                <a:ext cx="1906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48" y="5860974"/>
                <a:ext cx="19065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C05997A-14AB-4CE3-A001-B4ACD941C3D1}"/>
              </a:ext>
            </a:extLst>
          </p:cNvPr>
          <p:cNvSpPr/>
          <p:nvPr/>
        </p:nvSpPr>
        <p:spPr>
          <a:xfrm>
            <a:off x="3188890" y="4334805"/>
            <a:ext cx="1800000" cy="31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82E9D2-44F7-434D-8EC5-CE46A8E001B3}"/>
              </a:ext>
            </a:extLst>
          </p:cNvPr>
          <p:cNvSpPr/>
          <p:nvPr/>
        </p:nvSpPr>
        <p:spPr>
          <a:xfrm>
            <a:off x="4988890" y="3709874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57E32-D230-47BE-91FB-3DDA5BD23D90}"/>
              </a:ext>
            </a:extLst>
          </p:cNvPr>
          <p:cNvSpPr/>
          <p:nvPr/>
        </p:nvSpPr>
        <p:spPr>
          <a:xfrm>
            <a:off x="4988890" y="4334805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BD73E7-8DCF-43B9-94F3-F5251156FD12}"/>
              </a:ext>
            </a:extLst>
          </p:cNvPr>
          <p:cNvSpPr/>
          <p:nvPr/>
        </p:nvSpPr>
        <p:spPr>
          <a:xfrm>
            <a:off x="3188890" y="4915243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4AE0B-489A-4990-808C-88E699FC7662}"/>
              </a:ext>
            </a:extLst>
          </p:cNvPr>
          <p:cNvSpPr/>
          <p:nvPr/>
        </p:nvSpPr>
        <p:spPr>
          <a:xfrm>
            <a:off x="4277763" y="4915243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349BF5-19F0-4523-B0A4-51E9836E0D11}"/>
              </a:ext>
            </a:extLst>
          </p:cNvPr>
          <p:cNvSpPr/>
          <p:nvPr/>
        </p:nvSpPr>
        <p:spPr>
          <a:xfrm>
            <a:off x="5366636" y="4909742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64A90F-6FB0-4FCB-BF5E-8CEDF0C4EB9C}"/>
              </a:ext>
            </a:extLst>
          </p:cNvPr>
          <p:cNvSpPr txBox="1"/>
          <p:nvPr/>
        </p:nvSpPr>
        <p:spPr>
          <a:xfrm>
            <a:off x="763480" y="2983952"/>
            <a:ext cx="319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optimal solution: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71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We assume that there are three machines and seven jobs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  <a:blipFill>
                <a:blip r:embed="rId2"/>
                <a:stretch>
                  <a:fillRect l="-1471" t="-9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2349217" y="3621704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2366968" y="420845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2366969" y="47952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3188891" y="3486767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3188890" y="3709874"/>
            <a:ext cx="180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231839" y="362083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11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249590" y="420758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9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249591" y="479434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9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1591256" y="5725105"/>
                <a:ext cx="2199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56" y="5725105"/>
                <a:ext cx="21995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C05997A-14AB-4CE3-A001-B4ACD941C3D1}"/>
              </a:ext>
            </a:extLst>
          </p:cNvPr>
          <p:cNvSpPr/>
          <p:nvPr/>
        </p:nvSpPr>
        <p:spPr>
          <a:xfrm>
            <a:off x="3188890" y="4334805"/>
            <a:ext cx="1800000" cy="3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82E9D2-44F7-434D-8EC5-CE46A8E001B3}"/>
              </a:ext>
            </a:extLst>
          </p:cNvPr>
          <p:cNvSpPr/>
          <p:nvPr/>
        </p:nvSpPr>
        <p:spPr>
          <a:xfrm>
            <a:off x="3188890" y="4917713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57E32-D230-47BE-91FB-3DDA5BD23D90}"/>
              </a:ext>
            </a:extLst>
          </p:cNvPr>
          <p:cNvSpPr/>
          <p:nvPr/>
        </p:nvSpPr>
        <p:spPr>
          <a:xfrm>
            <a:off x="4628889" y="4917713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BD73E7-8DCF-43B9-94F3-F5251156FD12}"/>
              </a:ext>
            </a:extLst>
          </p:cNvPr>
          <p:cNvSpPr/>
          <p:nvPr/>
        </p:nvSpPr>
        <p:spPr>
          <a:xfrm>
            <a:off x="4988889" y="4334805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4AE0B-489A-4990-808C-88E699FC7662}"/>
              </a:ext>
            </a:extLst>
          </p:cNvPr>
          <p:cNvSpPr/>
          <p:nvPr/>
        </p:nvSpPr>
        <p:spPr>
          <a:xfrm>
            <a:off x="4988889" y="3712786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349BF5-19F0-4523-B0A4-51E9836E0D11}"/>
              </a:ext>
            </a:extLst>
          </p:cNvPr>
          <p:cNvSpPr/>
          <p:nvPr/>
        </p:nvSpPr>
        <p:spPr>
          <a:xfrm>
            <a:off x="6068889" y="3712786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64A90F-6FB0-4FCB-BF5E-8CEDF0C4EB9C}"/>
              </a:ext>
            </a:extLst>
          </p:cNvPr>
          <p:cNvSpPr txBox="1"/>
          <p:nvPr/>
        </p:nvSpPr>
        <p:spPr>
          <a:xfrm>
            <a:off x="736069" y="2961955"/>
            <a:ext cx="404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Sort Greedy Algorithm: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E4F44-816C-4B97-AF8F-6A14215C5372}"/>
                  </a:ext>
                </a:extLst>
              </p:cNvPr>
              <p:cNvSpPr txBox="1"/>
              <p:nvPr/>
            </p:nvSpPr>
            <p:spPr>
              <a:xfrm>
                <a:off x="3639067" y="5590870"/>
                <a:ext cx="5465318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1.22⟹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E4F44-816C-4B97-AF8F-6A14215C5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067" y="5590870"/>
                <a:ext cx="5465318" cy="781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69" y="233487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50743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To solve this problem, we proposed the Sorted Posterior Greedy Algorithm(SPGA),the algorithm is shown as follow: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weight according to the execution time of different machines, and sort the jobs after tradeoff.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Assign jobs in descending order to the machine that can complete the job earliest.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5074302"/>
              </a:xfrm>
              <a:blipFill>
                <a:blip r:embed="rId2"/>
                <a:stretch>
                  <a:fillRect l="-1019" t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526619D-C0E1-432F-BC55-C8B40DD7C4DE}"/>
              </a:ext>
            </a:extLst>
          </p:cNvPr>
          <p:cNvSpPr/>
          <p:nvPr/>
        </p:nvSpPr>
        <p:spPr>
          <a:xfrm>
            <a:off x="1855433" y="2475900"/>
            <a:ext cx="8655728" cy="42622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492B8C-936D-46B1-A05A-A36D197E636A}"/>
                  </a:ext>
                </a:extLst>
              </p:cNvPr>
              <p:cNvSpPr txBox="1"/>
              <p:nvPr/>
            </p:nvSpPr>
            <p:spPr>
              <a:xfrm>
                <a:off x="1077784" y="1001522"/>
                <a:ext cx="9655319" cy="147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We define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representative the execution time of job j with machine m, and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800" dirty="0"/>
                  <a:t> denote the weigh of the execution time of machine m, with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sz="2800" dirty="0"/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492B8C-936D-46B1-A05A-A36D197E6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84" y="1001522"/>
                <a:ext cx="9655319" cy="1474378"/>
              </a:xfrm>
              <a:prstGeom prst="rect">
                <a:avLst/>
              </a:prstGeom>
              <a:blipFill>
                <a:blip r:embed="rId2"/>
                <a:stretch>
                  <a:fillRect l="-1326" t="-4132" r="-1768" b="-10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2241030-21CB-4A57-8319-56755FA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06" y="-43341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8C1B5F-D3D2-4C77-80CE-B478A9848D3B}"/>
                  </a:ext>
                </a:extLst>
              </p:cNvPr>
              <p:cNvSpPr txBox="1"/>
              <p:nvPr/>
            </p:nvSpPr>
            <p:spPr>
              <a:xfrm>
                <a:off x="1962241" y="2539536"/>
                <a:ext cx="8300345" cy="413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SPGA(m,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){</a:t>
                </a:r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        Sort jobs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m {</a:t>
                </a:r>
              </a:p>
              <a:p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      load on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      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      jobs assigned to machine I</a:t>
                </a:r>
              </a:p>
              <a:p>
                <a:r>
                  <a:rPr lang="en-US" altLang="zh-CN" dirty="0"/>
                  <a:t>        }</a:t>
                </a:r>
              </a:p>
              <a:p>
                <a:r>
                  <a:rPr lang="en-US" altLang="zh-CN" dirty="0"/>
                  <a:t>        for j = 1 to n {</a:t>
                </a:r>
              </a:p>
              <a:p>
                <a:r>
                  <a:rPr lang="en-US" altLang="zh-CN" dirty="0"/>
                  <a:t>             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machine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complete the job j earliest</a:t>
                </a:r>
              </a:p>
              <a:p>
                <a:r>
                  <a:rPr lang="en-US" altLang="zh-CN" dirty="0"/>
                  <a:t>              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assign job j to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updata</a:t>
                </a:r>
                <a:r>
                  <a:rPr lang="en-US" altLang="zh-CN" dirty="0"/>
                  <a:t> load of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}</a:t>
                </a:r>
              </a:p>
              <a:p>
                <a:r>
                  <a:rPr lang="en-US" altLang="zh-CN" dirty="0"/>
                  <a:t>        return J(1),…,J(m)</a:t>
                </a:r>
              </a:p>
              <a:p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8C1B5F-D3D2-4C77-80CE-B478A984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41" y="2539536"/>
                <a:ext cx="8300345" cy="4134978"/>
              </a:xfrm>
              <a:prstGeom prst="rect">
                <a:avLst/>
              </a:prstGeom>
              <a:blipFill>
                <a:blip r:embed="rId3"/>
                <a:stretch>
                  <a:fillRect l="-661" t="-3392" b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8" y="4051392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(20)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(20)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8" y="4051392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(18)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 (19)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594D05-57ED-469B-9379-7E9FAFD44767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61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18(34)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10(18)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1505</Words>
  <Application>Microsoft Office PowerPoint</Application>
  <PresentationFormat>宽屏</PresentationFormat>
  <Paragraphs>369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3 Load Balancing Problem</vt:lpstr>
      <vt:lpstr>context</vt:lpstr>
      <vt:lpstr>Exercise 2-1</vt:lpstr>
      <vt:lpstr>Exercise 2-1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刘 禹熙</cp:lastModifiedBy>
  <cp:revision>30</cp:revision>
  <dcterms:created xsi:type="dcterms:W3CDTF">2020-09-26T06:24:58Z</dcterms:created>
  <dcterms:modified xsi:type="dcterms:W3CDTF">2020-09-26T11:04:49Z</dcterms:modified>
</cp:coreProperties>
</file>