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260" r:id="rId5"/>
    <p:sldId id="261" r:id="rId6"/>
    <p:sldId id="356" r:id="rId7"/>
    <p:sldId id="275" r:id="rId8"/>
    <p:sldId id="284" r:id="rId9"/>
    <p:sldId id="285" r:id="rId10"/>
    <p:sldId id="286" r:id="rId11"/>
    <p:sldId id="290" r:id="rId12"/>
    <p:sldId id="332" r:id="rId13"/>
    <p:sldId id="287" r:id="rId14"/>
    <p:sldId id="288" r:id="rId15"/>
    <p:sldId id="291" r:id="rId16"/>
    <p:sldId id="294" r:id="rId17"/>
    <p:sldId id="355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 autoAdjust="0"/>
    <p:restoredTop sz="78875" autoAdjust="0"/>
  </p:normalViewPr>
  <p:slideViewPr>
    <p:cSldViewPr>
      <p:cViewPr varScale="1">
        <p:scale>
          <a:sx n="88" d="100"/>
          <a:sy n="88" d="100"/>
        </p:scale>
        <p:origin x="19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fld id="{9B826AA1-E7E8-4048-9366-C85C52BB344E}" type="datetimeFigureOut">
              <a:rPr lang="en-US"/>
              <a:pPr>
                <a:defRPr/>
              </a:pPr>
              <a:t>4/8/20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fld id="{12742DF3-4033-4BBC-9A10-E563366FC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C60FC00-CB8F-4268-93EC-7ABB39D2F63C}" type="datetimeFigureOut">
              <a:rPr lang="zh-CN" altLang="en-US"/>
              <a:pPr>
                <a:defRPr/>
              </a:pPr>
              <a:t>2020/4/8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2ACF634-60D1-4D3C-A44B-2EAF90B3CD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7E9DA5-596E-415B-B2CF-D3D7706EBE0C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CB7F33-5CCF-4E41-A402-0D45A8B66F06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500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endParaRPr lang="en-US" altLang="en-US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180EE27-3742-4235-A396-311600EDB858}" type="slidenum">
              <a:rPr lang="zh-CN" altLang="en-US" sz="1200" smtClean="0"/>
              <a:pPr/>
              <a:t>17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C33903-F58A-4BED-A396-A14DD1A115E3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endParaRPr lang="en-US" altLang="en-US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6BAF92-66FD-4BEE-933B-72D1534B0F24}" type="slidenum">
              <a:rPr lang="zh-CN" altLang="en-US" sz="1200" smtClean="0"/>
              <a:pPr/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  <p:sp>
        <p:nvSpPr>
          <p:cNvPr id="2253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AF4E7EC-E9F1-4C42-81A1-F1D09C53CB01}" type="slidenum">
              <a:rPr lang="zh-CN" altLang="en-US" sz="1200" smtClean="0"/>
              <a:pPr/>
              <a:t>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zh-CN" altLang="en-US" sz="800" dirty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98844F-832B-45A2-809B-3226C9FC51D2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10000"/>
          </a:bodyPr>
          <a:lstStyle/>
          <a:p>
            <a:endParaRPr lang="en-US" altLang="zh-CN" dirty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854E5D-41C4-4F4A-ABB0-77EDFDD1DAF2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/>
          <a:p>
            <a:endParaRPr lang="zh-CN" altLang="en-US" dirty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2DBE31E-0DF0-45CD-A2C5-462207B6AB44}" type="slidenum">
              <a:rPr lang="zh-CN" altLang="en-US" sz="1200" smtClean="0"/>
              <a:pPr/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6319F2-1F8D-4482-9703-B5BCDDC8A3BD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endParaRPr lang="en-US" altLang="en-US" dirty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F56A664-37FB-4401-B4DA-AF41C87F214B}" type="slidenum">
              <a:rPr lang="zh-CN" altLang="en-US" sz="1200" smtClean="0"/>
              <a:pPr/>
              <a:t>10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1C79E6E-AA8C-43CB-81EF-578FE00FE0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16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42E9C-AEC5-42B8-B28F-353EEBC5F4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AAB10-D719-4480-B976-D8E1438752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48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58EE9-9E73-45F0-A7CA-90363CDC52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48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E5781-787B-4524-97F6-D13F686BE9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1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6B6B5-C72E-4707-8D38-0078B96912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09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232C7-CC6F-4239-8087-869718C2E8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54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DF00C-2567-4347-BB4C-FF60FAABE3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87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0D70A-2DCA-447D-8A44-E39195ABF6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92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02F7D-0FF9-43D9-A322-394D01B577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2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F9437-ED2D-4FDD-A393-0E1DE6FC04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8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665F2C4-38A6-42C8-8060-30E04DF4A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2" r:id="rId1"/>
    <p:sldLayoutId id="2147484642" r:id="rId2"/>
    <p:sldLayoutId id="2147484643" r:id="rId3"/>
    <p:sldLayoutId id="2147484644" r:id="rId4"/>
    <p:sldLayoutId id="2147484645" r:id="rId5"/>
    <p:sldLayoutId id="2147484646" r:id="rId6"/>
    <p:sldLayoutId id="2147484647" r:id="rId7"/>
    <p:sldLayoutId id="2147484648" r:id="rId8"/>
    <p:sldLayoutId id="2147484649" r:id="rId9"/>
    <p:sldLayoutId id="2147484650" r:id="rId10"/>
    <p:sldLayoutId id="214748465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C++</a:t>
            </a:r>
            <a:r>
              <a:rPr lang="zh-CN" altLang="en-US"/>
              <a:t>程序设计（</a:t>
            </a:r>
            <a:r>
              <a:rPr lang="en-US" altLang="zh-CN"/>
              <a:t>part 2）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成员初始化表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535487"/>
          </a:xfrm>
        </p:spPr>
        <p:txBody>
          <a:bodyPr/>
          <a:lstStyle/>
          <a:p>
            <a:pPr algn="just" eaLnBrk="1" hangingPunct="1"/>
            <a:r>
              <a:rPr lang="en-GB" altLang="en-US" sz="2400">
                <a:latin typeface="宋体" panose="02010600030101010101" pitchFamily="2" charset="-122"/>
              </a:rPr>
              <a:t>成员初始化</a:t>
            </a:r>
            <a:r>
              <a:rPr lang="en-GB" altLang="en-US" sz="2800" b="1">
                <a:solidFill>
                  <a:srgbClr val="C00000"/>
                </a:solidFill>
                <a:latin typeface="宋体" panose="02010600030101010101" pitchFamily="2" charset="-122"/>
              </a:rPr>
              <a:t>表</a:t>
            </a:r>
          </a:p>
          <a:p>
            <a:pPr lvl="1" algn="just" eaLnBrk="1" hangingPunct="1"/>
            <a:r>
              <a:rPr lang="zh-CN" altLang="en-US" sz="2000">
                <a:latin typeface="宋体" panose="02010600030101010101" pitchFamily="2" charset="-122"/>
              </a:rPr>
              <a:t>构造函数的补充</a:t>
            </a:r>
            <a:endParaRPr lang="en-US" altLang="zh-CN" sz="2000">
              <a:latin typeface="宋体" panose="02010600030101010101" pitchFamily="2" charset="-122"/>
            </a:endParaRPr>
          </a:p>
          <a:p>
            <a:pPr lvl="1" algn="just" eaLnBrk="1" hangingPunct="1"/>
            <a:endParaRPr lang="en-US" altLang="zh-CN" sz="20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 sz="2000">
                <a:latin typeface="宋体" panose="02010600030101010101" pitchFamily="2" charset="-122"/>
              </a:rPr>
              <a:t>执行</a:t>
            </a:r>
            <a:endParaRPr lang="en-US" altLang="zh-CN" sz="2000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zh-CN" altLang="en-US" sz="1800">
                <a:latin typeface="宋体" panose="02010600030101010101" pitchFamily="2" charset="-122"/>
              </a:rPr>
              <a:t>先于构造函数体</a:t>
            </a:r>
            <a:endParaRPr lang="en-US" altLang="zh-CN" sz="1800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zh-CN" altLang="en-US" sz="1800">
                <a:latin typeface="宋体" panose="02010600030101010101" pitchFamily="2" charset="-122"/>
              </a:rPr>
              <a:t>按类数据成员申明次序</a:t>
            </a:r>
            <a:endParaRPr lang="en-US" altLang="en-US" sz="1800">
              <a:latin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en-US">
                <a:latin typeface="宋体" panose="02010600030101010101" pitchFamily="2" charset="-122"/>
              </a:rPr>
              <a:t>  </a:t>
            </a:r>
            <a:r>
              <a:rPr lang="en-GB" altLang="zh-CN" sz="1800" i="1"/>
              <a:t>class A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{      int    x;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      </a:t>
            </a:r>
            <a:r>
              <a:rPr lang="en-GB" altLang="zh-CN" sz="1800" b="1" i="1">
                <a:solidFill>
                  <a:srgbClr val="C00000"/>
                </a:solidFill>
              </a:rPr>
              <a:t>const  int   y</a:t>
            </a:r>
            <a:r>
              <a:rPr lang="en-GB" altLang="zh-CN" sz="1800" i="1"/>
              <a:t>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      </a:t>
            </a:r>
            <a:r>
              <a:rPr lang="en-GB" altLang="zh-CN" sz="1800" b="1" i="1">
                <a:solidFill>
                  <a:srgbClr val="C00000"/>
                </a:solidFill>
              </a:rPr>
              <a:t>int&amp; z</a:t>
            </a:r>
            <a:r>
              <a:rPr lang="en-GB" altLang="zh-CN" sz="1800" i="1"/>
              <a:t>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  public: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       A(): </a:t>
            </a:r>
            <a:r>
              <a:rPr lang="en-GB" altLang="zh-CN" sz="1800" b="1" i="1">
                <a:solidFill>
                  <a:srgbClr val="C00000"/>
                </a:solidFill>
              </a:rPr>
              <a:t>y(1),z(x), </a:t>
            </a:r>
            <a:r>
              <a:rPr lang="en-GB" altLang="zh-CN" sz="1800" i="1"/>
              <a:t>x(0)  {  </a:t>
            </a:r>
            <a:r>
              <a:rPr lang="en-US" altLang="zh-CN" sz="1800" i="1"/>
              <a:t>x = 100; </a:t>
            </a:r>
            <a:r>
              <a:rPr lang="en-GB" altLang="zh-CN" sz="1800" i="1"/>
              <a:t>}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};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45000" y="1989138"/>
            <a:ext cx="43561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class </a:t>
            </a:r>
            <a:r>
              <a:rPr lang="en-US" altLang="zh-CN" sz="1600" i="1" dirty="0" err="1">
                <a:solidFill>
                  <a:schemeClr val="accent6">
                    <a:lumMod val="50000"/>
                  </a:schemeClr>
                </a:solidFill>
              </a:rPr>
              <a:t>CString</a:t>
            </a: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{     char   *p; 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       </a:t>
            </a:r>
            <a:r>
              <a:rPr lang="en-US" altLang="zh-CN" sz="1600" i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   size;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public: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altLang="zh-CN" sz="1600" i="1" dirty="0" err="1">
                <a:solidFill>
                  <a:schemeClr val="accent6">
                    <a:lumMod val="50000"/>
                  </a:schemeClr>
                </a:solidFill>
              </a:rPr>
              <a:t>CString</a:t>
            </a: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altLang="zh-CN" sz="1600" i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 x):size(x),p(new char[size]){}    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};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715125" y="2608263"/>
            <a:ext cx="328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-581657">
            <a:off x="4302125" y="4043363"/>
            <a:ext cx="220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C00000"/>
                </a:solidFill>
              </a:rPr>
              <a:t>减轻</a:t>
            </a:r>
            <a:r>
              <a:rPr lang="en-US" altLang="zh-CN" sz="2000">
                <a:solidFill>
                  <a:srgbClr val="C00000"/>
                </a:solidFill>
              </a:rPr>
              <a:t>Compiler</a:t>
            </a:r>
            <a:r>
              <a:rPr lang="zh-CN" altLang="en-US" sz="2000">
                <a:solidFill>
                  <a:srgbClr val="C00000"/>
                </a:solidFill>
              </a:rPr>
              <a:t>负担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成员初始化表</a:t>
            </a:r>
          </a:p>
        </p:txBody>
      </p:sp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1257300" y="1955800"/>
            <a:ext cx="2870200" cy="193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class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{      int 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 A() { m = 0;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</a:t>
            </a:r>
            <a:r>
              <a:rPr lang="en-GB" altLang="zh-CN" sz="2000" b="1" i="1">
                <a:solidFill>
                  <a:srgbClr val="C00000"/>
                </a:solidFill>
                <a:latin typeface="Times New Roman" panose="02020603050405020304" pitchFamily="18" charset="0"/>
              </a:rPr>
              <a:t>A(int m1) </a:t>
            </a:r>
            <a:r>
              <a:rPr lang="en-GB" altLang="zh-CN" sz="2000" i="1">
                <a:latin typeface="Times New Roman" panose="02020603050405020304" pitchFamily="18" charset="0"/>
              </a:rPr>
              <a:t>{ m = m1;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};</a:t>
            </a:r>
            <a:endParaRPr lang="en-US" altLang="zh-CN" sz="2000" i="1">
              <a:latin typeface="Times New Roman" panose="02020603050405020304" pitchFamily="18" charset="0"/>
            </a:endParaRP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4381500" y="1955800"/>
            <a:ext cx="4289425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class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{        int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    </a:t>
            </a:r>
            <a:r>
              <a:rPr lang="en-GB" altLang="zh-CN" sz="2000" b="1" i="1">
                <a:solidFill>
                  <a:srgbClr val="C00000"/>
                </a:solidFill>
                <a:latin typeface="Times New Roman" panose="02020603050405020304" pitchFamily="18" charset="0"/>
              </a:rPr>
              <a:t>A a</a:t>
            </a:r>
            <a:r>
              <a:rPr lang="en-GB" altLang="zh-CN" sz="2000" i="1"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    B(){ x = 0;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   B(int x1) { x = x1;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  B(int x1, int m1): </a:t>
            </a:r>
            <a:r>
              <a:rPr lang="en-GB" altLang="zh-CN" sz="2000" b="1" i="1">
                <a:solidFill>
                  <a:srgbClr val="C00000"/>
                </a:solidFill>
                <a:latin typeface="Times New Roman" panose="02020603050405020304" pitchFamily="18" charset="0"/>
              </a:rPr>
              <a:t>a(m1)</a:t>
            </a:r>
            <a:r>
              <a:rPr lang="en-GB" altLang="zh-CN" sz="2000" i="1">
                <a:latin typeface="Times New Roman" panose="02020603050405020304" pitchFamily="18" charset="0"/>
              </a:rPr>
              <a:t> { x = x1;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};</a:t>
            </a:r>
            <a:endParaRPr lang="en-US" altLang="zh-CN" sz="2000" i="1">
              <a:latin typeface="Times New Roman" panose="02020603050405020304" pitchFamily="18" charset="0"/>
            </a:endParaRP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1249363" y="4648200"/>
            <a:ext cx="4846637" cy="193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void main()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{      B b1;        </a:t>
            </a:r>
            <a:r>
              <a:rPr lang="en-GB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//</a:t>
            </a:r>
            <a:r>
              <a:rPr lang="en-GB" altLang="en-US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调用</a:t>
            </a: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B::B()</a:t>
            </a:r>
            <a:r>
              <a:rPr lang="zh-CN" altLang="en-US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A::A()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 B b2(1);   </a:t>
            </a:r>
            <a:r>
              <a:rPr lang="en-GB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//</a:t>
            </a:r>
            <a:r>
              <a:rPr lang="en-GB" altLang="en-US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调用</a:t>
            </a: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B::B(int)</a:t>
            </a:r>
            <a:r>
              <a:rPr lang="zh-CN" altLang="en-US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A::A()</a:t>
            </a:r>
            <a:endParaRPr lang="en-GB" altLang="zh-CN" sz="2000" b="1" i="1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B b3(1,2); </a:t>
            </a:r>
            <a:r>
              <a:rPr lang="en-GB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//</a:t>
            </a:r>
            <a:r>
              <a:rPr lang="en-GB" altLang="en-US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调用</a:t>
            </a: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B::B(int,int)</a:t>
            </a:r>
            <a:r>
              <a:rPr lang="zh-CN" altLang="en-US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A::A(int)</a:t>
            </a:r>
            <a:endParaRPr lang="en-GB" altLang="zh-CN" sz="2000" b="1" i="1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}</a:t>
            </a:r>
            <a:endParaRPr lang="en-US" altLang="zh-CN" sz="20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成员初始化表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87887"/>
          </a:xfrm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chemeClr val="folHlink"/>
                </a:solidFill>
              </a:rPr>
              <a:t>在构造函数中尽量使用成员初始化表取代赋值动作</a:t>
            </a:r>
          </a:p>
          <a:p>
            <a:pPr lvl="1" eaLnBrk="1" hangingPunct="1"/>
            <a:r>
              <a:rPr lang="en-US" altLang="zh-CN" sz="2000"/>
              <a:t>const </a:t>
            </a:r>
            <a:r>
              <a:rPr lang="zh-CN" altLang="en-US" sz="2000"/>
              <a:t>成员/</a:t>
            </a:r>
            <a:r>
              <a:rPr lang="en-US" altLang="zh-CN" sz="2000"/>
              <a:t>reference </a:t>
            </a:r>
            <a:r>
              <a:rPr lang="zh-CN" altLang="en-US" sz="2000"/>
              <a:t>成员</a:t>
            </a:r>
            <a:r>
              <a:rPr lang="en-US" altLang="zh-CN" sz="2000"/>
              <a:t>/</a:t>
            </a:r>
            <a:r>
              <a:rPr lang="zh-CN" altLang="en-US" sz="2000"/>
              <a:t>对象成员</a:t>
            </a:r>
            <a:endParaRPr lang="en-US" altLang="zh-CN" sz="2000"/>
          </a:p>
          <a:p>
            <a:pPr lvl="1" eaLnBrk="1" hangingPunct="1"/>
            <a:endParaRPr lang="zh-CN" altLang="en-US" sz="2000"/>
          </a:p>
          <a:p>
            <a:pPr lvl="1" eaLnBrk="1" hangingPunct="1"/>
            <a:r>
              <a:rPr lang="zh-CN" altLang="en-US" sz="2000"/>
              <a:t>效率高</a:t>
            </a:r>
            <a:endParaRPr lang="en-US" altLang="zh-CN" sz="2000"/>
          </a:p>
          <a:p>
            <a:pPr lvl="1" eaLnBrk="1" hangingPunct="1"/>
            <a:endParaRPr lang="zh-CN" altLang="en-US" sz="2000"/>
          </a:p>
          <a:p>
            <a:pPr lvl="1" eaLnBrk="1" hangingPunct="1"/>
            <a:r>
              <a:rPr lang="zh-CN" altLang="en-US" sz="2000"/>
              <a:t>数据成员太多时，不采用本条准则</a:t>
            </a:r>
          </a:p>
          <a:p>
            <a:pPr lvl="2" eaLnBrk="1" hangingPunct="1"/>
            <a:r>
              <a:rPr lang="zh-CN" altLang="en-US" sz="2000"/>
              <a:t>降低可维护性</a:t>
            </a:r>
          </a:p>
          <a:p>
            <a:pPr lvl="2" eaLnBrk="1" hangingPunct="1"/>
            <a:endParaRPr lang="zh-CN" altLang="en-US" sz="2800"/>
          </a:p>
          <a:p>
            <a:pPr eaLnBrk="1" hangingPunct="1"/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析构函数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47000" cy="4554537"/>
          </a:xfrm>
        </p:spPr>
        <p:txBody>
          <a:bodyPr/>
          <a:lstStyle/>
          <a:p>
            <a:pPr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 sz="2400">
                <a:latin typeface="宋体" panose="02010600030101010101" pitchFamily="2" charset="-122"/>
              </a:rPr>
              <a:t>析构函数</a:t>
            </a:r>
            <a:endParaRPr lang="zh-CN" altLang="en-US" sz="2400"/>
          </a:p>
          <a:p>
            <a:pPr lvl="1" algn="just" eaLnBrk="1" hangingPunct="1"/>
            <a:r>
              <a:rPr lang="en-GB" altLang="en-US" sz="2000" i="1">
                <a:latin typeface="宋体" panose="02010600030101010101" pitchFamily="2" charset="-122"/>
              </a:rPr>
              <a:t>~</a:t>
            </a:r>
            <a:r>
              <a:rPr lang="en-GB" altLang="zh-CN" sz="2000">
                <a:latin typeface="宋体" panose="02010600030101010101" pitchFamily="2" charset="-122"/>
              </a:rPr>
              <a:t>&lt;</a:t>
            </a:r>
            <a:r>
              <a:rPr lang="en-GB" altLang="en-US" sz="2000">
                <a:latin typeface="宋体" panose="02010600030101010101" pitchFamily="2" charset="-122"/>
              </a:rPr>
              <a:t>类名&gt;() </a:t>
            </a:r>
          </a:p>
          <a:p>
            <a:pPr lvl="1" algn="just" eaLnBrk="1" hangingPunct="1"/>
            <a:r>
              <a:rPr lang="en-GB" altLang="en-US" sz="2000">
                <a:latin typeface="宋体" panose="02010600030101010101" pitchFamily="2" charset="-122"/>
              </a:rPr>
              <a:t>对象消亡时,系统自动调用</a:t>
            </a:r>
          </a:p>
          <a:p>
            <a:pPr lvl="1" algn="just" eaLnBrk="1" hangingPunct="1"/>
            <a:endParaRPr lang="en-GB" altLang="en-US" sz="20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US" altLang="zh-CN" sz="2000" i="1">
                <a:latin typeface="宋体" panose="02010600030101010101" pitchFamily="2" charset="-122"/>
              </a:rPr>
              <a:t>public</a:t>
            </a:r>
          </a:p>
          <a:p>
            <a:pPr lvl="2" algn="just" eaLnBrk="1" hangingPunct="1"/>
            <a:r>
              <a:rPr lang="zh-CN" altLang="en-US" sz="1800">
                <a:latin typeface="宋体" panose="02010600030101010101" pitchFamily="2" charset="-122"/>
              </a:rPr>
              <a:t>可定义为</a:t>
            </a:r>
            <a:r>
              <a:rPr lang="en-US" altLang="zh-CN" sz="1800" i="1">
                <a:latin typeface="宋体" panose="02010600030101010101" pitchFamily="2" charset="-122"/>
              </a:rPr>
              <a:t>private</a:t>
            </a:r>
            <a:endParaRPr lang="en-GB" altLang="en-US" sz="1800" i="1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19700" y="1989138"/>
            <a:ext cx="1541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Java: finalize()</a:t>
            </a:r>
            <a:endParaRPr lang="zh-CN" altLang="en-US" sz="1600" i="1">
              <a:solidFill>
                <a:srgbClr val="0066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19700" y="2420938"/>
            <a:ext cx="34305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2060"/>
                </a:solidFill>
              </a:rPr>
              <a:t>RAII  vs  GC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2060"/>
                </a:solidFill>
              </a:rPr>
              <a:t>Resource Acquisition Is Initialization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59338" y="476250"/>
            <a:ext cx="24606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i="1">
                <a:solidFill>
                  <a:srgbClr val="C00000"/>
                </a:solidFill>
              </a:rPr>
              <a:t>效率障碍</a:t>
            </a:r>
            <a:endParaRPr lang="en-US" altLang="zh-CN" sz="1600" b="1" i="1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i="1">
                <a:solidFill>
                  <a:srgbClr val="C00000"/>
                </a:solidFill>
              </a:rPr>
              <a:t>存在不能用</a:t>
            </a:r>
            <a:r>
              <a:rPr lang="en-US" altLang="zh-CN" sz="1600" b="1" i="1">
                <a:solidFill>
                  <a:srgbClr val="C00000"/>
                </a:solidFill>
              </a:rPr>
              <a:t>GC</a:t>
            </a:r>
            <a:r>
              <a:rPr lang="zh-CN" altLang="en-US" sz="1600" b="1" i="1">
                <a:solidFill>
                  <a:srgbClr val="C00000"/>
                </a:solidFill>
              </a:rPr>
              <a:t>的场合</a:t>
            </a:r>
            <a:endParaRPr lang="en-US" altLang="zh-CN" sz="1600" b="1" i="1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i="1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i="1">
                <a:solidFill>
                  <a:srgbClr val="006600"/>
                </a:solidFill>
              </a:rPr>
              <a:t>需要时，程序员自行实现</a:t>
            </a:r>
            <a:endParaRPr lang="en-US" altLang="zh-CN" sz="1600" b="1" i="1">
              <a:solidFill>
                <a:srgbClr val="0066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00563" y="188913"/>
            <a:ext cx="619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2060"/>
                </a:solidFill>
              </a:rPr>
              <a:t>GC</a:t>
            </a:r>
            <a:endParaRPr lang="zh-CN" altLang="en-US" sz="2400" b="1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9388" y="4005263"/>
            <a:ext cx="1471612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2060"/>
                </a:solidFill>
              </a:rPr>
              <a:t>class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2060"/>
                </a:solidFill>
              </a:rPr>
              <a:t>{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2060"/>
                </a:solidFill>
              </a:rPr>
              <a:t>          A();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2060"/>
                </a:solidFill>
              </a:rPr>
              <a:t>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2060"/>
                </a:solidFill>
              </a:rPr>
              <a:t>     private</a:t>
            </a:r>
            <a:r>
              <a:rPr lang="zh-CN" altLang="en-US" sz="1800" i="1">
                <a:solidFill>
                  <a:srgbClr val="002060"/>
                </a:solidFill>
              </a:rPr>
              <a:t>：</a:t>
            </a:r>
            <a:endParaRPr lang="en-US" altLang="zh-CN" sz="1800" i="1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2060"/>
                </a:solidFill>
              </a:rPr>
              <a:t>         ~A();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2060"/>
                </a:solidFill>
              </a:rPr>
              <a:t>};</a:t>
            </a:r>
            <a:endParaRPr lang="zh-CN" altLang="en-US" sz="1800" i="1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713" y="5229225"/>
            <a:ext cx="1235075" cy="1477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b="1" i="1" dirty="0">
                <a:solidFill>
                  <a:schemeClr val="accent6">
                    <a:lumMod val="50000"/>
                  </a:schemeClr>
                </a:solidFill>
              </a:rPr>
              <a:t>A   </a:t>
            </a:r>
            <a:r>
              <a:rPr lang="en-US" altLang="zh-CN" sz="1800" b="1" i="1" dirty="0" err="1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altLang="zh-CN" sz="1800" b="1" i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eaLnBrk="1" hangingPunct="1">
              <a:defRPr/>
            </a:pPr>
            <a:endParaRPr lang="en-US" altLang="zh-CN" sz="18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altLang="zh-CN" sz="1800" i="1" dirty="0" err="1">
                <a:solidFill>
                  <a:srgbClr val="002060"/>
                </a:solidFill>
              </a:rPr>
              <a:t>int</a:t>
            </a:r>
            <a:r>
              <a:rPr lang="en-US" altLang="zh-CN" sz="1800" i="1" dirty="0">
                <a:solidFill>
                  <a:srgbClr val="002060"/>
                </a:solidFill>
              </a:rPr>
              <a:t> main()</a:t>
            </a:r>
          </a:p>
          <a:p>
            <a:pPr eaLnBrk="1" hangingPunct="1">
              <a:defRPr/>
            </a:pPr>
            <a:r>
              <a:rPr lang="en-US" altLang="zh-CN" sz="1800" i="1" dirty="0">
                <a:solidFill>
                  <a:srgbClr val="002060"/>
                </a:solidFill>
              </a:rPr>
              <a:t>{    </a:t>
            </a:r>
            <a:r>
              <a:rPr lang="en-US" altLang="zh-CN" sz="1800" b="1" i="1" dirty="0">
                <a:solidFill>
                  <a:schemeClr val="accent6">
                    <a:lumMod val="50000"/>
                  </a:schemeClr>
                </a:solidFill>
              </a:rPr>
              <a:t>A  </a:t>
            </a:r>
            <a:r>
              <a:rPr lang="en-US" altLang="zh-CN" sz="1800" b="1" i="1" dirty="0" err="1">
                <a:solidFill>
                  <a:schemeClr val="accent6">
                    <a:lumMod val="50000"/>
                  </a:schemeClr>
                </a:solidFill>
              </a:rPr>
              <a:t>aa</a:t>
            </a:r>
            <a:r>
              <a:rPr lang="en-US" altLang="zh-CN" sz="1800" b="1" i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eaLnBrk="1" hangingPunct="1">
              <a:defRPr/>
            </a:pPr>
            <a:r>
              <a:rPr lang="en-US" altLang="zh-CN" sz="1800" i="1" dirty="0">
                <a:solidFill>
                  <a:srgbClr val="002060"/>
                </a:solidFill>
              </a:rPr>
              <a:t>};</a:t>
            </a:r>
            <a:endParaRPr lang="zh-CN" altLang="en-US" sz="1800" i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 rot="-393747">
            <a:off x="3503613" y="5989638"/>
            <a:ext cx="326231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C00000"/>
                </a:solidFill>
              </a:rPr>
              <a:t>强制自主控制对象存储分配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63938" y="3284538"/>
            <a:ext cx="2954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2060"/>
                </a:solidFill>
              </a:rPr>
              <a:t>释放对象持有的非内存资源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84213" y="4797425"/>
            <a:ext cx="3351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0070C0"/>
                </a:solidFill>
              </a:rPr>
              <a:t>void destroy() {delete this;}</a:t>
            </a:r>
            <a:endParaRPr lang="zh-CN" altLang="en-US" sz="200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692275" y="5229225"/>
            <a:ext cx="393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X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051050" y="6021388"/>
            <a:ext cx="395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X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67175" y="4581525"/>
            <a:ext cx="18288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b="1" i="1" dirty="0">
                <a:solidFill>
                  <a:schemeClr val="accent5">
                    <a:lumMod val="25000"/>
                  </a:schemeClr>
                </a:solidFill>
              </a:rPr>
              <a:t>A *p = new A;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960813" y="4941888"/>
            <a:ext cx="395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X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067175" y="5445125"/>
            <a:ext cx="172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0070C0"/>
                </a:solidFill>
              </a:rPr>
              <a:t>p-&gt;destroy();</a:t>
            </a:r>
            <a:endParaRPr lang="zh-CN" altLang="en-US" sz="2000" i="1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67175" y="4973638"/>
            <a:ext cx="13176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 i="1" dirty="0">
                <a:solidFill>
                  <a:schemeClr val="accent6">
                    <a:lumMod val="50000"/>
                  </a:schemeClr>
                </a:solidFill>
              </a:rPr>
              <a:t>delete p;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011863" y="3860800"/>
            <a:ext cx="2663825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6600"/>
                </a:solidFill>
              </a:rPr>
              <a:t>Better Solution</a:t>
            </a:r>
            <a:r>
              <a:rPr lang="zh-CN" altLang="en-US" sz="1800" i="1">
                <a:solidFill>
                  <a:srgbClr val="006600"/>
                </a:solidFill>
              </a:rPr>
              <a:t>：</a:t>
            </a:r>
            <a:endParaRPr lang="en-US" altLang="zh-CN" sz="1800" i="1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static void free(A *p)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       { delete p;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6600"/>
                </a:solidFill>
              </a:rPr>
              <a:t>A::free(p);</a:t>
            </a:r>
            <a:endParaRPr lang="zh-CN" altLang="en-US" sz="1800" i="1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p"/>
      <p:bldP spid="8" grpId="0" build="allAtOnce"/>
      <p:bldP spid="9" grpId="0" build="allAtOnce"/>
      <p:bldP spid="10" grpId="0" build="allAtOnce"/>
      <p:bldP spid="11" grpId="0" build="allAtOnce"/>
      <p:bldP spid="14" grpId="0" build="allAtOnce"/>
      <p:bldP spid="15" grpId="0" build="allAtOnce"/>
      <p:bldP spid="16" grpId="0" build="allAtOnce"/>
      <p:bldP spid="17" grpId="0" build="allAtOnce"/>
      <p:bldP spid="18" grpId="0" build="allAtOnce"/>
      <p:bldP spid="19" grpId="0" build="allAtOnce"/>
      <p:bldP spid="20" grpId="0" build="allAtOnce"/>
      <p:bldP spid="21" grpId="0" build="allAtOnce"/>
      <p:bldP spid="22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析构函数</a:t>
            </a:r>
          </a:p>
        </p:txBody>
      </p:sp>
      <p:sp>
        <p:nvSpPr>
          <p:cNvPr id="3891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87900" y="1916113"/>
            <a:ext cx="4105275" cy="475297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i="1">
                <a:solidFill>
                  <a:schemeClr val="accent2"/>
                </a:solidFill>
              </a:rPr>
              <a:t>     </a:t>
            </a:r>
            <a:r>
              <a:rPr lang="en-US" altLang="zh-CN" sz="1600" i="1">
                <a:solidFill>
                  <a:schemeClr val="folHlink"/>
                </a:solidFill>
              </a:rPr>
              <a:t>void set_char(int i, char value)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     {  str[i] = value;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char &amp;char_at(int i)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	{  return str[i];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char *get_str() 	{   return str;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char *strcpy(char *p)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{   delete []str;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    str = new char[strlen(p)+1];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   strcpy(str,p); return str;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String &amp;strcpy(String &amp;s)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{   delete []str;  str = newchar[strlen(s.str)+1];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  strcpy(str,s.str);  return *this;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600" i="1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char *strcat(char *p);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String &amp;strcat(String &amp;s); };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250825" y="2349500"/>
            <a:ext cx="4392613" cy="329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class String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{  	char *str;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  	String() 	{  str = NULL;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  	String(char *p)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{ str = new char[strlen(p)+1];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                strcpy(str,p);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  	~String()  {  delete []str;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int length()  { return strlen(str);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char get_char(int i)  {  return str[i]; }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拷贝构造函数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66825"/>
          </a:xfrm>
        </p:spPr>
        <p:txBody>
          <a:bodyPr/>
          <a:lstStyle/>
          <a:p>
            <a:pPr eaLnBrk="1" hangingPunct="1"/>
            <a:r>
              <a:rPr lang="en-GB" altLang="en-US" sz="2000"/>
              <a:t>Copy Constructor</a:t>
            </a:r>
            <a:endParaRPr lang="zh-CN" altLang="en-US" sz="2000"/>
          </a:p>
          <a:p>
            <a:pPr lvl="1" eaLnBrk="1" hangingPunct="1"/>
            <a:r>
              <a:rPr lang="en-GB" altLang="en-US" sz="2000">
                <a:latin typeface="宋体" panose="02010600030101010101" pitchFamily="2" charset="-122"/>
              </a:rPr>
              <a:t>创建对象时，用一同类的对象对其初始化</a:t>
            </a:r>
          </a:p>
          <a:p>
            <a:pPr lvl="1" eaLnBrk="1" hangingPunct="1"/>
            <a:r>
              <a:rPr lang="en-GB" altLang="en-US" sz="2000">
                <a:latin typeface="宋体" panose="02010600030101010101" pitchFamily="2" charset="-122"/>
              </a:rPr>
              <a:t>自动调用</a:t>
            </a:r>
          </a:p>
          <a:p>
            <a:pPr lvl="1" eaLnBrk="1" hangingPunct="1"/>
            <a:endParaRPr lang="en-GB" altLang="en-US" sz="2000">
              <a:latin typeface="宋体" panose="02010600030101010101" pitchFamily="2" charset="-122"/>
            </a:endParaRP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2000" i="1">
                <a:solidFill>
                  <a:schemeClr val="accent2"/>
                </a:solidFill>
              </a:rPr>
              <a:t>   </a:t>
            </a:r>
            <a:endParaRPr lang="zh-CN" altLang="en-US" sz="18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8313" y="3284538"/>
            <a:ext cx="12255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A 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A  b=a;</a:t>
            </a:r>
            <a:endParaRPr lang="zh-CN" altLang="en-US" sz="2400" i="1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835150" y="3284538"/>
            <a:ext cx="13335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f(A a)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{   ....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i="1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A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f(b);</a:t>
            </a:r>
            <a:endParaRPr lang="zh-CN" altLang="en-US" sz="2400" i="1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492500" y="3213100"/>
            <a:ext cx="17637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A  f()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{   A a;  ….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    return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i="1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f();</a:t>
            </a:r>
            <a:endParaRPr lang="zh-CN" altLang="en-US" sz="2400" i="1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795963" y="3357563"/>
            <a:ext cx="25669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A(</a:t>
            </a:r>
            <a:r>
              <a:rPr lang="en-US" altLang="zh-CN" sz="2400" i="1">
                <a:solidFill>
                  <a:srgbClr val="006600"/>
                </a:solidFill>
              </a:rPr>
              <a:t>const</a:t>
            </a:r>
            <a:r>
              <a:rPr lang="en-US" altLang="zh-CN" sz="2400"/>
              <a:t> A&amp; a);</a:t>
            </a:r>
            <a:endParaRPr lang="zh-CN" altLang="en-US" sz="24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547813" y="5581650"/>
            <a:ext cx="53165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默认拷贝构造函数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000"/>
              <a:t>逐个成员初始化</a:t>
            </a:r>
            <a:r>
              <a:rPr lang="en-US" altLang="zh-CN" sz="2000"/>
              <a:t>(member-wise initialization)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000"/>
              <a:t>对于对象成员，该定义是递归的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allAtOnce"/>
      <p:bldP spid="10" grpId="0" build="allAtOnce"/>
      <p:bldP spid="11" grpId="0" build="allAtOnce"/>
      <p:bldP spid="12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拷贝构造函数</a:t>
            </a: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43000" y="2414588"/>
            <a:ext cx="3733800" cy="358616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class string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{   char *p;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public: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	string(char *str)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     {  p = new char[strlen(str)+1]; 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        strcpy(p, str);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     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    ~string() { delete[] p; 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GB" altLang="zh-CN" sz="1600" i="1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string  s1(</a:t>
            </a:r>
            <a:r>
              <a:rPr lang="en-GB" altLang="zh-CN" sz="1600" i="1">
                <a:latin typeface="Times New Roman" panose="02020603050405020304" pitchFamily="18" charset="0"/>
              </a:rPr>
              <a:t>“</a:t>
            </a:r>
            <a:r>
              <a:rPr lang="en-GB" altLang="zh-CN" sz="1600" i="1"/>
              <a:t>abcd</a:t>
            </a:r>
            <a:r>
              <a:rPr lang="en-GB" altLang="zh-CN" sz="1600" i="1">
                <a:latin typeface="Times New Roman" panose="02020603050405020304" pitchFamily="18" charset="0"/>
              </a:rPr>
              <a:t>”</a:t>
            </a:r>
            <a:r>
              <a:rPr lang="en-GB" altLang="zh-CN" sz="1600" i="1"/>
              <a:t>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string  s2=s1;</a:t>
            </a:r>
            <a:endParaRPr lang="en-US" altLang="zh-CN" sz="1600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5638800" y="2962275"/>
            <a:ext cx="533400" cy="223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8919" name="Rectangle 8"/>
          <p:cNvSpPr>
            <a:spLocks noChangeArrowheads="1"/>
          </p:cNvSpPr>
          <p:nvPr/>
        </p:nvSpPr>
        <p:spPr bwMode="auto">
          <a:xfrm>
            <a:off x="8229600" y="2890838"/>
            <a:ext cx="533400" cy="223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6858000" y="3643313"/>
            <a:ext cx="668338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abcd</a:t>
            </a:r>
          </a:p>
        </p:txBody>
      </p:sp>
      <p:sp>
        <p:nvSpPr>
          <p:cNvPr id="38923" name="Line 12"/>
          <p:cNvSpPr>
            <a:spLocks noChangeShapeType="1"/>
          </p:cNvSpPr>
          <p:nvPr/>
        </p:nvSpPr>
        <p:spPr bwMode="auto">
          <a:xfrm>
            <a:off x="6000750" y="3105150"/>
            <a:ext cx="85725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4" name="Line 13"/>
          <p:cNvSpPr>
            <a:spLocks noChangeShapeType="1"/>
          </p:cNvSpPr>
          <p:nvPr/>
        </p:nvSpPr>
        <p:spPr bwMode="auto">
          <a:xfrm flipH="1">
            <a:off x="7543800" y="3033713"/>
            <a:ext cx="8143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5" name="Text Box 14"/>
          <p:cNvSpPr txBox="1">
            <a:spLocks noChangeArrowheads="1"/>
          </p:cNvSpPr>
          <p:nvPr/>
        </p:nvSpPr>
        <p:spPr bwMode="auto">
          <a:xfrm>
            <a:off x="5667375" y="2928938"/>
            <a:ext cx="2619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8926" name="Text Box 15"/>
          <p:cNvSpPr txBox="1">
            <a:spLocks noChangeArrowheads="1"/>
          </p:cNvSpPr>
          <p:nvPr/>
        </p:nvSpPr>
        <p:spPr bwMode="auto">
          <a:xfrm>
            <a:off x="8382000" y="2867025"/>
            <a:ext cx="2619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8927" name="Text Box 16"/>
          <p:cNvSpPr txBox="1">
            <a:spLocks noChangeArrowheads="1"/>
          </p:cNvSpPr>
          <p:nvPr/>
        </p:nvSpPr>
        <p:spPr bwMode="auto">
          <a:xfrm>
            <a:off x="5643563" y="2533650"/>
            <a:ext cx="395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</a:t>
            </a:r>
            <a:r>
              <a:rPr lang="en-US" altLang="zh-CN" sz="1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8928" name="Text Box 17"/>
          <p:cNvSpPr txBox="1">
            <a:spLocks noChangeArrowheads="1"/>
          </p:cNvSpPr>
          <p:nvPr/>
        </p:nvSpPr>
        <p:spPr bwMode="auto">
          <a:xfrm>
            <a:off x="8286750" y="2500313"/>
            <a:ext cx="395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</a:t>
            </a:r>
            <a:r>
              <a:rPr lang="en-US" altLang="zh-CN" sz="1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4162" name="Text Box 18"/>
          <p:cNvSpPr txBox="1">
            <a:spLocks noChangeArrowheads="1"/>
          </p:cNvSpPr>
          <p:nvPr/>
        </p:nvSpPr>
        <p:spPr bwMode="auto">
          <a:xfrm>
            <a:off x="5334000" y="4572000"/>
            <a:ext cx="3309938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>
                <a:latin typeface="Times New Roman" panose="02020603050405020304" pitchFamily="18" charset="0"/>
              </a:rPr>
              <a:t>string::string(const string&amp; 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>
                <a:latin typeface="Times New Roman" panose="02020603050405020304" pitchFamily="18" charset="0"/>
              </a:rPr>
              <a:t>{   p = new char[strlen(s.p)+1];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>
                <a:latin typeface="Times New Roman" panose="02020603050405020304" pitchFamily="18" charset="0"/>
              </a:rPr>
              <a:t>    strcpy(p,  s.p);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>
                <a:latin typeface="Times New Roman" panose="02020603050405020304" pitchFamily="18" charset="0"/>
              </a:rPr>
              <a:t>}		    </a:t>
            </a:r>
            <a:r>
              <a:rPr lang="en-GB" altLang="zh-CN" sz="1800" b="1" i="1">
                <a:solidFill>
                  <a:srgbClr val="C00000"/>
                </a:solidFill>
                <a:latin typeface="Times New Roman" panose="02020603050405020304" pitchFamily="18" charset="0"/>
              </a:rPr>
              <a:t>deep copy</a:t>
            </a:r>
            <a:endParaRPr lang="zh-CN" altLang="en-US" sz="1800" b="1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500813" y="2528888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CC0000"/>
                </a:solidFill>
              </a:rPr>
              <a:t>悬挂指针</a:t>
            </a:r>
          </a:p>
        </p:txBody>
      </p:sp>
      <p:sp>
        <p:nvSpPr>
          <p:cNvPr id="40974" name="TextBox 18"/>
          <p:cNvSpPr txBox="1">
            <a:spLocks noChangeArrowheads="1"/>
          </p:cNvSpPr>
          <p:nvPr/>
        </p:nvSpPr>
        <p:spPr bwMode="auto">
          <a:xfrm>
            <a:off x="5000625" y="642938"/>
            <a:ext cx="3816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</a:rPr>
              <a:t>何时需要</a:t>
            </a:r>
            <a:r>
              <a:rPr lang="en-US" altLang="zh-CN" sz="2400">
                <a:solidFill>
                  <a:srgbClr val="C00000"/>
                </a:solidFill>
              </a:rPr>
              <a:t>copy constructor?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8151813" y="3676650"/>
            <a:ext cx="668337" cy="400050"/>
          </a:xfrm>
          <a:prstGeom prst="rect">
            <a:avLst/>
          </a:prstGeom>
          <a:noFill/>
          <a:ln w="34925">
            <a:solidFill>
              <a:srgbClr val="0066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abcd</a:t>
            </a: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8459788" y="3141663"/>
            <a:ext cx="0" cy="574675"/>
          </a:xfrm>
          <a:prstGeom prst="line">
            <a:avLst/>
          </a:prstGeom>
          <a:noFill/>
          <a:ln w="34925">
            <a:solidFill>
              <a:srgbClr val="0066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1" name="直接箭头连接符 20"/>
          <p:cNvCxnSpPr>
            <a:cxnSpLocks noChangeShapeType="1"/>
            <a:stCxn id="38924" idx="0"/>
            <a:endCxn id="38924" idx="1"/>
          </p:cNvCxnSpPr>
          <p:nvPr/>
        </p:nvCxnSpPr>
        <p:spPr bwMode="auto">
          <a:xfrm flipH="1">
            <a:off x="7543800" y="3033713"/>
            <a:ext cx="814388" cy="609600"/>
          </a:xfrm>
          <a:prstGeom prst="straightConnector1">
            <a:avLst/>
          </a:prstGeom>
          <a:noFill/>
          <a:ln w="47625">
            <a:solidFill>
              <a:schemeClr val="bg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8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allAtOnce" animBg="1"/>
      <p:bldP spid="38916" grpId="0" animBg="1"/>
      <p:bldP spid="38919" grpId="0" animBg="1"/>
      <p:bldP spid="38922" grpId="0" animBg="1"/>
      <p:bldP spid="38925" grpId="0"/>
      <p:bldP spid="38926" grpId="0"/>
      <p:bldP spid="38927" grpId="0" build="allAtOnce"/>
      <p:bldP spid="38928" grpId="0"/>
      <p:bldP spid="134162" grpId="0" animBg="1" autoUpdateAnimBg="0"/>
      <p:bldP spid="18" grpId="0" build="allAtOnce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拷贝构造函数</a:t>
            </a:r>
          </a:p>
        </p:txBody>
      </p:sp>
      <p:sp>
        <p:nvSpPr>
          <p:cNvPr id="41986" name="TextBox 2"/>
          <p:cNvSpPr txBox="1">
            <a:spLocks noChangeArrowheads="1"/>
          </p:cNvSpPr>
          <p:nvPr/>
        </p:nvSpPr>
        <p:spPr bwMode="auto">
          <a:xfrm>
            <a:off x="1042988" y="1963738"/>
            <a:ext cx="305435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class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{      int x,y;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   A() { x = y = 0;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   void inc() { x++; y++;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class 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{      int z;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   A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   B() { z = 0;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   B(const B&amp; b) { z = b.z;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   void inc() { z++; a.inc();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......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B b1;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b1.inc();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B b2(b1);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95513" y="5661025"/>
            <a:ext cx="24653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//b1.z=b1.a.x=b1.a.y =0</a:t>
            </a:r>
            <a:endParaRPr lang="zh-CN" altLang="en-US" sz="1600" i="1">
              <a:solidFill>
                <a:srgbClr val="0066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78050" y="5876925"/>
            <a:ext cx="2401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//b1.a.x=b1.a.y=b1.z=1</a:t>
            </a:r>
            <a:endParaRPr lang="zh-CN" altLang="en-US" sz="1600" i="1">
              <a:solidFill>
                <a:srgbClr val="0066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24075" y="6115050"/>
            <a:ext cx="32623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//b2.z=1</a:t>
            </a:r>
            <a:r>
              <a:rPr lang="zh-CN" altLang="en-US" sz="1600" i="1">
                <a:solidFill>
                  <a:srgbClr val="006600"/>
                </a:solidFill>
              </a:rPr>
              <a:t>，</a:t>
            </a:r>
            <a:r>
              <a:rPr lang="en-US" altLang="zh-CN" sz="1600" b="1" i="1">
                <a:solidFill>
                  <a:srgbClr val="0070C0"/>
                </a:solidFill>
              </a:rPr>
              <a:t>b2.a.x=0</a:t>
            </a:r>
            <a:r>
              <a:rPr lang="zh-CN" altLang="en-US" sz="1600" b="1" i="1">
                <a:solidFill>
                  <a:srgbClr val="0070C0"/>
                </a:solidFill>
              </a:rPr>
              <a:t>，</a:t>
            </a:r>
            <a:r>
              <a:rPr lang="en-US" altLang="zh-CN" sz="1600" b="1" i="1">
                <a:solidFill>
                  <a:srgbClr val="0070C0"/>
                </a:solidFill>
              </a:rPr>
              <a:t>b2.a.y=0</a:t>
            </a:r>
            <a:endParaRPr lang="zh-CN" altLang="en-US" sz="1600" b="1" i="1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822575" y="4652963"/>
            <a:ext cx="1965325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C0000"/>
                </a:solidFill>
              </a:rPr>
              <a:t>: a(b.a) </a:t>
            </a:r>
            <a:r>
              <a:rPr lang="en-US" altLang="zh-CN" sz="1600" i="1">
                <a:solidFill>
                  <a:srgbClr val="002060"/>
                </a:solidFill>
              </a:rPr>
              <a:t>{ z = b.z; }</a:t>
            </a:r>
            <a:endParaRPr lang="zh-CN" altLang="en-US" sz="1600" i="1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435600" y="188913"/>
            <a:ext cx="338455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包含成员对象的类</a:t>
            </a:r>
            <a:endParaRPr lang="en-US" altLang="zh-CN" sz="240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</a:rPr>
              <a:t>默认拷贝构造函数</a:t>
            </a:r>
            <a:endParaRPr lang="en-US" altLang="zh-CN" sz="2400" b="1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调用成员对象的</a:t>
            </a:r>
            <a:r>
              <a:rPr lang="zh-CN" altLang="en-US" sz="2400" b="1">
                <a:solidFill>
                  <a:srgbClr val="002060"/>
                </a:solidFill>
                <a:latin typeface="宋体" panose="02010600030101010101" pitchFamily="2" charset="-122"/>
              </a:rPr>
              <a:t>拷贝构造函数</a:t>
            </a:r>
            <a:endParaRPr lang="en-US" altLang="zh-CN" sz="2400" b="1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</a:rPr>
              <a:t>自定义拷贝构造函数</a:t>
            </a:r>
            <a:r>
              <a:rPr lang="zh-CN" altLang="en-US" sz="2400">
                <a:latin typeface="宋体" panose="02010600030101010101" pitchFamily="2" charset="-122"/>
              </a:rPr>
              <a:t>调用成员对象的</a:t>
            </a:r>
            <a:r>
              <a:rPr lang="zh-CN" altLang="en-US" sz="2400" b="1">
                <a:solidFill>
                  <a:srgbClr val="002060"/>
                </a:solidFill>
                <a:latin typeface="宋体" panose="02010600030101010101" pitchFamily="2" charset="-122"/>
              </a:rPr>
              <a:t>默认构造函数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 rot="-540948">
            <a:off x="6726238" y="5407025"/>
            <a:ext cx="21526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2060"/>
                </a:solidFill>
              </a:rPr>
              <a:t>移动构造函数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move constructor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A(A&amp;&amp;)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 rot="-805269">
            <a:off x="6372225" y="3586163"/>
            <a:ext cx="23574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2060"/>
                </a:solidFill>
              </a:rPr>
              <a:t>string generate()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2060"/>
                </a:solidFill>
              </a:rPr>
              <a:t>{    ......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2060"/>
                </a:solidFill>
              </a:rPr>
              <a:t>     return string("test");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2060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2060"/>
                </a:solidFill>
              </a:rPr>
              <a:t>string S=generate();</a:t>
            </a:r>
            <a:endParaRPr lang="zh-CN" altLang="en-US" sz="16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  <p:bldP spid="7" grpId="0" build="allAtOnce" animBg="1"/>
      <p:bldP spid="8" grpId="0" build="allAtOnce"/>
      <p:bldP spid="9" grpId="0" build="allAtOnce"/>
      <p:bldP spid="11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OOP</a:t>
            </a:r>
            <a:endParaRPr lang="zh-CN" alt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j-lt"/>
              </a:rPr>
              <a:t>Why</a:t>
            </a:r>
            <a:endParaRPr lang="zh-CN" altLang="en-US" dirty="0">
              <a:latin typeface="+mj-lt"/>
            </a:endParaRPr>
          </a:p>
          <a:p>
            <a:pPr lvl="1" eaLnBrk="1" hangingPunct="1">
              <a:defRPr/>
            </a:pPr>
            <a:r>
              <a:rPr lang="en-GB" altLang="en-US" dirty="0"/>
              <a:t>non-OO Solution</a:t>
            </a:r>
            <a:endParaRPr lang="zh-CN" altLang="en-US" dirty="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295400" y="3181350"/>
            <a:ext cx="3429000" cy="354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altLang="en-US" sz="1400" i="1" dirty="0"/>
              <a:t>#</a:t>
            </a:r>
            <a:r>
              <a:rPr lang="en-GB" altLang="zh-CN" sz="1400" i="1" dirty="0"/>
              <a:t>include    &lt;</a:t>
            </a:r>
            <a:r>
              <a:rPr lang="en-GB" altLang="zh-CN" sz="1400" i="1" dirty="0" err="1"/>
              <a:t>stdio.h</a:t>
            </a:r>
            <a:r>
              <a:rPr lang="en-GB" altLang="zh-CN" sz="1400" i="1" dirty="0"/>
              <a:t>&gt;</a:t>
            </a:r>
          </a:p>
          <a:p>
            <a:pPr>
              <a:defRPr/>
            </a:pPr>
            <a:r>
              <a:rPr lang="en-GB" altLang="zh-CN" sz="1400" i="1" dirty="0"/>
              <a:t>#define     STACK_SIZE   100</a:t>
            </a:r>
          </a:p>
          <a:p>
            <a:pPr>
              <a:defRPr/>
            </a:pPr>
            <a:r>
              <a:rPr lang="en-GB" altLang="zh-CN" sz="1400" i="1" dirty="0" err="1"/>
              <a:t>struct</a:t>
            </a:r>
            <a:r>
              <a:rPr lang="en-GB" altLang="zh-CN" sz="1400" i="1" dirty="0"/>
              <a:t> Stack</a:t>
            </a:r>
          </a:p>
          <a:p>
            <a:pPr>
              <a:defRPr/>
            </a:pPr>
            <a:r>
              <a:rPr lang="en-GB" altLang="zh-CN" sz="1400" i="1" dirty="0"/>
              <a:t>{   </a:t>
            </a:r>
            <a:r>
              <a:rPr lang="en-GB" altLang="zh-CN" sz="1400" i="1" dirty="0" err="1"/>
              <a:t>int</a:t>
            </a:r>
            <a:r>
              <a:rPr lang="en-GB" altLang="zh-CN" sz="1400" i="1" dirty="0"/>
              <a:t>   top;</a:t>
            </a:r>
          </a:p>
          <a:p>
            <a:pPr>
              <a:defRPr/>
            </a:pPr>
            <a:r>
              <a:rPr lang="en-GB" altLang="zh-CN" sz="1400" i="1" dirty="0"/>
              <a:t>    </a:t>
            </a:r>
            <a:r>
              <a:rPr lang="en-GB" altLang="zh-CN" sz="1400" i="1" dirty="0" err="1"/>
              <a:t>int</a:t>
            </a:r>
            <a:r>
              <a:rPr lang="en-GB" altLang="zh-CN" sz="1400" i="1" dirty="0"/>
              <a:t>   buffer[STACK_SIZE];</a:t>
            </a:r>
          </a:p>
          <a:p>
            <a:pPr>
              <a:defRPr/>
            </a:pPr>
            <a:r>
              <a:rPr lang="en-GB" altLang="zh-CN" sz="1400" i="1" dirty="0"/>
              <a:t>};</a:t>
            </a:r>
          </a:p>
          <a:p>
            <a:pPr>
              <a:defRPr/>
            </a:pPr>
            <a:r>
              <a:rPr lang="en-GB" altLang="zh-CN" sz="1400" i="1" dirty="0"/>
              <a:t>void main()</a:t>
            </a:r>
          </a:p>
          <a:p>
            <a:pPr>
              <a:defRPr/>
            </a:pPr>
            <a:r>
              <a:rPr lang="en-GB" altLang="zh-CN" sz="1400" i="1" dirty="0"/>
              <a:t>{   Stack   st1, st2;</a:t>
            </a:r>
          </a:p>
          <a:p>
            <a:pPr>
              <a:defRPr/>
            </a:pPr>
            <a:r>
              <a:rPr lang="en-GB" altLang="zh-CN" sz="1400" i="1" dirty="0"/>
              <a:t>     </a:t>
            </a:r>
            <a:r>
              <a:rPr lang="en-GB" altLang="zh-CN" sz="1400" b="1" i="1" dirty="0">
                <a:solidFill>
                  <a:schemeClr val="accent5">
                    <a:lumMod val="50000"/>
                  </a:schemeClr>
                </a:solidFill>
              </a:rPr>
              <a:t>st1.top = -1;</a:t>
            </a:r>
          </a:p>
          <a:p>
            <a:pPr>
              <a:defRPr/>
            </a:pPr>
            <a:r>
              <a:rPr lang="en-GB" altLang="zh-CN" sz="1400" b="1" i="1" dirty="0">
                <a:solidFill>
                  <a:schemeClr val="accent5">
                    <a:lumMod val="50000"/>
                  </a:schemeClr>
                </a:solidFill>
              </a:rPr>
              <a:t>     st2.top = -1;</a:t>
            </a:r>
          </a:p>
          <a:p>
            <a:pPr>
              <a:defRPr/>
            </a:pPr>
            <a:r>
              <a:rPr lang="en-GB" altLang="zh-CN" sz="1400" i="1" dirty="0"/>
              <a:t>     </a:t>
            </a:r>
            <a:r>
              <a:rPr lang="en-GB" altLang="zh-CN" sz="1400" i="1" dirty="0" err="1"/>
              <a:t>int</a:t>
            </a:r>
            <a:r>
              <a:rPr lang="en-GB" altLang="zh-CN" sz="1400" i="1" dirty="0"/>
              <a:t>  x; </a:t>
            </a:r>
          </a:p>
          <a:p>
            <a:pPr>
              <a:defRPr/>
            </a:pPr>
            <a:r>
              <a:rPr lang="en-GB" altLang="zh-CN" sz="1400" i="1" dirty="0"/>
              <a:t>     push(st1,12);  </a:t>
            </a:r>
          </a:p>
          <a:p>
            <a:pPr>
              <a:defRPr/>
            </a:pPr>
            <a:r>
              <a:rPr lang="en-GB" altLang="zh-CN" sz="1400" i="1" dirty="0"/>
              <a:t>     pop(st1,x);</a:t>
            </a:r>
          </a:p>
          <a:p>
            <a:pPr>
              <a:defRPr/>
            </a:pPr>
            <a:endParaRPr lang="en-GB" altLang="zh-CN" sz="1400" b="1" i="1" dirty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GB" altLang="zh-CN" sz="1400" b="1" i="1" dirty="0">
                <a:solidFill>
                  <a:srgbClr val="CC0000"/>
                </a:solidFill>
              </a:rPr>
              <a:t>	</a:t>
            </a:r>
          </a:p>
          <a:p>
            <a:pPr>
              <a:defRPr/>
            </a:pPr>
            <a:r>
              <a:rPr lang="en-GB" altLang="zh-CN" sz="1400" i="1" dirty="0"/>
              <a:t>}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4724400" y="2590800"/>
            <a:ext cx="38735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bool  push(Stack &amp;s, int 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{   if  (s.top == STACK_SIZE-1)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{   printf(“Stack is overflow.\n”);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    return false;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{    s.top++;  s.buffer[s.top] =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    return true;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}</a:t>
            </a:r>
            <a:endParaRPr lang="en-US" altLang="zh-CN" sz="1400" i="1"/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4724400" y="4648200"/>
            <a:ext cx="3886200" cy="20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bool pop(Stack &amp;s, int &amp;i)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{   if  (s.top == -1)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{   printf(“Stack is empty.\n”);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    return false;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else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{   i = s.buffer[s.top];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  s.top--;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  return true;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}</a:t>
            </a:r>
            <a:endParaRPr lang="en-US" altLang="zh-CN" sz="1400" i="1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31938" y="6002338"/>
            <a:ext cx="2032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b="1" i="1">
                <a:solidFill>
                  <a:srgbClr val="00B050"/>
                </a:solidFill>
              </a:rPr>
              <a:t>st1.buffer[2] = 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b="1" i="1">
                <a:solidFill>
                  <a:srgbClr val="00B050"/>
                </a:solidFill>
              </a:rPr>
              <a:t>st2.buffer[2] ++;	</a:t>
            </a:r>
            <a:endParaRPr lang="zh-CN" altLang="en-US" sz="140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31938" y="4797425"/>
            <a:ext cx="10953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C00000"/>
                </a:solidFill>
              </a:rPr>
              <a:t>________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C00000"/>
                </a:solidFill>
              </a:rPr>
              <a:t>________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43213" y="4941888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C00000"/>
                </a:solidFill>
              </a:rPr>
              <a:t>安全隐患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771775" y="5732463"/>
            <a:ext cx="2032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C00000"/>
                </a:solidFill>
              </a:rPr>
              <a:t>不符合数据类型定义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allAtOnce"/>
      <p:bldP spid="10" grpId="0" build="allAtOnce"/>
      <p:bldP spid="11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20713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zh-CN"/>
              <a:t>OOP</a:t>
            </a:r>
            <a:endParaRPr lang="zh-CN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GB" altLang="en-US" dirty="0">
                <a:latin typeface="+mj-lt"/>
              </a:rPr>
              <a:t>OO Solution</a:t>
            </a:r>
            <a:endParaRPr lang="zh-CN" altLang="en-US" dirty="0">
              <a:latin typeface="+mj-lt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627313" y="2789238"/>
            <a:ext cx="2211387" cy="3602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altLang="en-US" sz="1200" i="1" dirty="0"/>
              <a:t>#</a:t>
            </a:r>
            <a:r>
              <a:rPr lang="en-GB" altLang="zh-CN" sz="1200" i="1" dirty="0"/>
              <a:t>include &lt;</a:t>
            </a:r>
            <a:r>
              <a:rPr lang="en-GB" altLang="zh-CN" sz="1200" i="1" dirty="0" err="1"/>
              <a:t>iostream.h</a:t>
            </a:r>
            <a:r>
              <a:rPr lang="en-GB" altLang="zh-CN" sz="1200" i="1" dirty="0"/>
              <a:t>&gt;</a:t>
            </a:r>
          </a:p>
          <a:p>
            <a:pPr>
              <a:defRPr/>
            </a:pPr>
            <a:r>
              <a:rPr lang="en-GB" altLang="zh-CN" sz="1200" i="1" dirty="0"/>
              <a:t>#define   STACK_SIZE 100</a:t>
            </a:r>
          </a:p>
          <a:p>
            <a:pPr>
              <a:defRPr/>
            </a:pPr>
            <a:r>
              <a:rPr lang="en-GB" altLang="zh-CN" sz="1200" i="1" dirty="0"/>
              <a:t>class Stack</a:t>
            </a:r>
          </a:p>
          <a:p>
            <a:pPr>
              <a:defRPr/>
            </a:pPr>
            <a:r>
              <a:rPr lang="en-GB" altLang="zh-CN" sz="1200" i="1" dirty="0"/>
              <a:t>{   </a:t>
            </a:r>
            <a:r>
              <a:rPr lang="en-GB" altLang="zh-CN" sz="1200" b="1" i="1" dirty="0">
                <a:solidFill>
                  <a:srgbClr val="006600"/>
                </a:solidFill>
              </a:rPr>
              <a:t>private:</a:t>
            </a:r>
            <a:r>
              <a:rPr lang="en-GB" altLang="zh-CN" sz="1200" i="1" dirty="0"/>
              <a:t> </a:t>
            </a:r>
          </a:p>
          <a:p>
            <a:pPr>
              <a:defRPr/>
            </a:pPr>
            <a:r>
              <a:rPr lang="en-GB" altLang="zh-CN" sz="1200" i="1" dirty="0"/>
              <a:t>       </a:t>
            </a:r>
            <a:r>
              <a:rPr lang="en-GB" altLang="zh-CN" sz="1200" i="1" dirty="0" err="1"/>
              <a:t>int</a:t>
            </a:r>
            <a:r>
              <a:rPr lang="en-GB" altLang="zh-CN" sz="1200" i="1" dirty="0"/>
              <a:t>   top;</a:t>
            </a:r>
          </a:p>
          <a:p>
            <a:pPr>
              <a:defRPr/>
            </a:pPr>
            <a:r>
              <a:rPr lang="en-GB" altLang="zh-CN" sz="1200" i="1" dirty="0"/>
              <a:t>      </a:t>
            </a:r>
            <a:r>
              <a:rPr lang="en-GB" altLang="zh-CN" sz="1200" i="1" dirty="0" err="1"/>
              <a:t>int</a:t>
            </a:r>
            <a:r>
              <a:rPr lang="en-GB" altLang="zh-CN" sz="1200" i="1" dirty="0"/>
              <a:t>   buffer[STACK_SIZE];</a:t>
            </a:r>
          </a:p>
          <a:p>
            <a:pPr>
              <a:defRPr/>
            </a:pPr>
            <a:r>
              <a:rPr lang="en-GB" altLang="zh-CN" sz="1200" b="1" i="1" dirty="0"/>
              <a:t>    </a:t>
            </a:r>
            <a:r>
              <a:rPr lang="en-GB" altLang="zh-CN" sz="1200" b="1" i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GB" altLang="zh-CN" sz="1200" b="1" i="1" dirty="0">
                <a:solidFill>
                  <a:srgbClr val="006600"/>
                </a:solidFill>
              </a:rPr>
              <a:t>:</a:t>
            </a:r>
          </a:p>
          <a:p>
            <a:pPr>
              <a:defRPr/>
            </a:pPr>
            <a:r>
              <a:rPr lang="en-GB" altLang="zh-CN" sz="1200" i="1" dirty="0"/>
              <a:t>         Stack()  { </a:t>
            </a:r>
            <a:r>
              <a:rPr lang="en-GB" altLang="zh-CN" sz="1200" b="1" i="1" dirty="0">
                <a:solidFill>
                  <a:srgbClr val="006600"/>
                </a:solidFill>
              </a:rPr>
              <a:t>top = -1; </a:t>
            </a:r>
            <a:r>
              <a:rPr lang="en-GB" altLang="zh-CN" sz="1200" i="1" dirty="0"/>
              <a:t>}</a:t>
            </a:r>
          </a:p>
          <a:p>
            <a:pPr>
              <a:defRPr/>
            </a:pPr>
            <a:r>
              <a:rPr lang="en-GB" altLang="zh-CN" sz="1200" i="1" dirty="0"/>
              <a:t>         </a:t>
            </a:r>
            <a:r>
              <a:rPr lang="en-GB" altLang="zh-CN" sz="1200" i="1" dirty="0" err="1"/>
              <a:t>bool</a:t>
            </a:r>
            <a:r>
              <a:rPr lang="en-GB" altLang="zh-CN" sz="1200" i="1" dirty="0"/>
              <a:t> push(</a:t>
            </a:r>
            <a:r>
              <a:rPr lang="en-GB" altLang="zh-CN" sz="1200" i="1" dirty="0" err="1"/>
              <a:t>int</a:t>
            </a:r>
            <a:r>
              <a:rPr lang="en-GB" altLang="zh-CN" sz="1200" i="1" dirty="0"/>
              <a:t> </a:t>
            </a:r>
            <a:r>
              <a:rPr lang="en-GB" altLang="zh-CN" sz="1200" i="1" dirty="0" err="1"/>
              <a:t>i</a:t>
            </a:r>
            <a:r>
              <a:rPr lang="en-GB" altLang="zh-CN" sz="1200" i="1" dirty="0"/>
              <a:t>);</a:t>
            </a:r>
          </a:p>
          <a:p>
            <a:pPr>
              <a:defRPr/>
            </a:pPr>
            <a:r>
              <a:rPr lang="en-GB" altLang="zh-CN" sz="1200" i="1" dirty="0"/>
              <a:t>         </a:t>
            </a:r>
            <a:r>
              <a:rPr lang="en-GB" altLang="zh-CN" sz="1200" i="1" dirty="0" err="1"/>
              <a:t>bool</a:t>
            </a:r>
            <a:r>
              <a:rPr lang="en-GB" altLang="zh-CN" sz="1200" i="1" dirty="0"/>
              <a:t> pop(</a:t>
            </a:r>
            <a:r>
              <a:rPr lang="en-GB" altLang="zh-CN" sz="1200" i="1" dirty="0" err="1"/>
              <a:t>int</a:t>
            </a:r>
            <a:r>
              <a:rPr lang="en-GB" altLang="zh-CN" sz="1200" i="1" dirty="0"/>
              <a:t>&amp; </a:t>
            </a:r>
            <a:r>
              <a:rPr lang="en-GB" altLang="zh-CN" sz="1200" i="1" dirty="0" err="1"/>
              <a:t>i</a:t>
            </a:r>
            <a:r>
              <a:rPr lang="en-GB" altLang="zh-CN" sz="1200" i="1" dirty="0"/>
              <a:t>);</a:t>
            </a:r>
          </a:p>
          <a:p>
            <a:pPr>
              <a:defRPr/>
            </a:pPr>
            <a:r>
              <a:rPr lang="en-GB" altLang="zh-CN" sz="1200" i="1" dirty="0"/>
              <a:t>};</a:t>
            </a:r>
            <a:endParaRPr lang="en-US" altLang="zh-CN" sz="1200" i="1" dirty="0"/>
          </a:p>
          <a:p>
            <a:pPr>
              <a:defRPr/>
            </a:pPr>
            <a:r>
              <a:rPr lang="en-US" altLang="zh-CN" sz="1200" i="1" dirty="0"/>
              <a:t>void main()</a:t>
            </a:r>
          </a:p>
          <a:p>
            <a:pPr>
              <a:defRPr/>
            </a:pPr>
            <a:r>
              <a:rPr lang="en-US" altLang="zh-CN" sz="1200" i="1" dirty="0"/>
              <a:t>{    </a:t>
            </a:r>
            <a:r>
              <a:rPr lang="en-GB" altLang="zh-CN" sz="1200" i="1" dirty="0"/>
              <a:t>Stack st1,st2;</a:t>
            </a:r>
          </a:p>
          <a:p>
            <a:pPr>
              <a:defRPr/>
            </a:pPr>
            <a:r>
              <a:rPr lang="en-GB" altLang="zh-CN" sz="1200" i="1" dirty="0"/>
              <a:t>     </a:t>
            </a:r>
            <a:r>
              <a:rPr lang="en-GB" altLang="zh-CN" sz="1200" i="1" dirty="0" err="1"/>
              <a:t>int</a:t>
            </a:r>
            <a:r>
              <a:rPr lang="en-GB" altLang="zh-CN" sz="1200" i="1" dirty="0"/>
              <a:t> x;</a:t>
            </a:r>
          </a:p>
          <a:p>
            <a:pPr>
              <a:defRPr/>
            </a:pPr>
            <a:r>
              <a:rPr lang="en-GB" altLang="zh-CN" sz="1200" i="1" dirty="0"/>
              <a:t>     st1.push(12); </a:t>
            </a:r>
          </a:p>
          <a:p>
            <a:pPr>
              <a:defRPr/>
            </a:pPr>
            <a:r>
              <a:rPr lang="en-GB" altLang="zh-CN" sz="1200" i="1" dirty="0"/>
              <a:t>     st1.pop(x);</a:t>
            </a:r>
          </a:p>
          <a:p>
            <a:pPr>
              <a:defRPr/>
            </a:pPr>
            <a:endParaRPr lang="en-GB" altLang="zh-CN" sz="1200" i="1" dirty="0"/>
          </a:p>
          <a:p>
            <a:pPr>
              <a:defRPr/>
            </a:pPr>
            <a:r>
              <a:rPr lang="en-GB" altLang="zh-CN" sz="1200" b="1" i="1" dirty="0">
                <a:solidFill>
                  <a:schemeClr val="bg1">
                    <a:lumMod val="50000"/>
                  </a:schemeClr>
                </a:solidFill>
              </a:rPr>
              <a:t>     </a:t>
            </a:r>
          </a:p>
          <a:p>
            <a:pPr>
              <a:defRPr/>
            </a:pPr>
            <a:r>
              <a:rPr lang="en-US" altLang="zh-CN" sz="1200" i="1" dirty="0"/>
              <a:t>}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4841875" y="2820988"/>
            <a:ext cx="4267200" cy="1570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bool Stack::push(int i);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{     if  (          top == STACK_SIZE-1)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{   cout &lt;&lt; “Stack is overflow.\n”;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    return false;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{           top++;           buffer[         top] =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    return true;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}</a:t>
            </a:r>
            <a:endParaRPr lang="en-US" altLang="zh-CN" sz="1200" i="1"/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4841875" y="4379913"/>
            <a:ext cx="4267200" cy="175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bool Stack::pop(int&amp; 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{    if  (           top == -1)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{    cout &lt;&lt; “Stack is empty.\n”;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     return   false;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else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{    i =            buffer[          top];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           top--;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    return   true;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}</a:t>
            </a:r>
            <a:endParaRPr lang="en-US" altLang="zh-CN" sz="120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85788" y="2420938"/>
            <a:ext cx="2114550" cy="2678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i="1"/>
              <a:t>#</a:t>
            </a:r>
            <a:r>
              <a:rPr lang="en-GB" altLang="zh-CN" sz="1200" i="1"/>
              <a:t>include &lt;iostream.h&gt;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#define   STACK_SIZE 100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struct Stack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{   int   top;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int   buffer[STACK_SIZE];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void main()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{   Stack   st1, st2;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st1.top = 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st2.top = 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int  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push(&amp;st1, 12);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pop(&amp;st1, x);</a:t>
            </a:r>
            <a:r>
              <a:rPr lang="en-GB" altLang="zh-CN" sz="1200" b="1" i="1">
                <a:solidFill>
                  <a:srgbClr val="CC0000"/>
                </a:solidFill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}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276600" y="5805488"/>
            <a:ext cx="360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</a:rPr>
              <a:t>X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51400" y="2760663"/>
            <a:ext cx="2951163" cy="307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>
                <a:solidFill>
                  <a:srgbClr val="006600"/>
                </a:solidFill>
              </a:rPr>
              <a:t>bool  push(Stack * const </a:t>
            </a:r>
            <a:r>
              <a:rPr lang="en-GB" altLang="zh-CN" sz="1400" i="1">
                <a:solidFill>
                  <a:srgbClr val="C00000"/>
                </a:solidFill>
              </a:rPr>
              <a:t>this</a:t>
            </a:r>
            <a:r>
              <a:rPr lang="en-GB" altLang="zh-CN" sz="1400" i="1">
                <a:solidFill>
                  <a:srgbClr val="006600"/>
                </a:solidFill>
              </a:rPr>
              <a:t>, int i)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859338" y="4292600"/>
            <a:ext cx="2990850" cy="307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bool pop(Stack * const </a:t>
            </a:r>
            <a:r>
              <a:rPr lang="en-GB" altLang="zh-CN" sz="1400" i="1">
                <a:solidFill>
                  <a:srgbClr val="C00000"/>
                </a:solidFill>
              </a:rPr>
              <a:t>this</a:t>
            </a:r>
            <a:r>
              <a:rPr lang="en-GB" altLang="zh-CN" sz="1400" i="1"/>
              <a:t>,  int &amp;i)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19725" y="3008313"/>
            <a:ext cx="595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292725" y="3727450"/>
            <a:ext cx="5937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353175" y="3727450"/>
            <a:ext cx="5953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216775" y="3716338"/>
            <a:ext cx="5953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416550" y="4592638"/>
            <a:ext cx="595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651500" y="5311775"/>
            <a:ext cx="5953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640513" y="5311775"/>
            <a:ext cx="5953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273675" y="5445125"/>
            <a:ext cx="5937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3213" y="5876925"/>
            <a:ext cx="1620837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200" b="1" i="1" dirty="0">
                <a:solidFill>
                  <a:schemeClr val="bg1">
                    <a:lumMod val="50000"/>
                  </a:schemeClr>
                </a:solidFill>
              </a:rPr>
              <a:t>st1.buffer[2] = -1;</a:t>
            </a:r>
            <a:endParaRPr lang="zh-CN" altLang="en-US" sz="1200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 rot="-526711">
            <a:off x="5776913" y="5711825"/>
            <a:ext cx="2354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70C0"/>
                </a:solidFill>
              </a:rPr>
              <a:t>Encapsulation</a:t>
            </a:r>
            <a:endParaRPr lang="zh-CN" altLang="en-US" sz="2400" b="1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 rot="-594335">
            <a:off x="6397625" y="6084888"/>
            <a:ext cx="2554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i="1">
                <a:solidFill>
                  <a:srgbClr val="006600"/>
                </a:solidFill>
              </a:rPr>
              <a:t>Information Hidding</a:t>
            </a:r>
            <a:endParaRPr lang="zh-CN" altLang="en-US" sz="1800" b="1" i="1">
              <a:solidFill>
                <a:srgbClr val="006600"/>
              </a:solidFill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555875" y="260350"/>
            <a:ext cx="38735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bool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push(Stack &amp;s,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   if  (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s.top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== STACK_SIZE-1) 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{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printf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(“Stack is overflow.\n”);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return false; }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else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{ 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s.top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++;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s.buffer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s.top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 =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return true;  }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  <a:endParaRPr lang="en-US" altLang="zh-CN" sz="12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5438775" y="882650"/>
            <a:ext cx="38862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bool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pop(Stack &amp;s,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&amp;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   if  (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s.top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== -1) 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{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printf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(“Stack is empty.\n”);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return false;   }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else 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{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s.buffer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s.top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]; 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s.top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--;         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return true;  }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  <a:endParaRPr lang="en-US" altLang="zh-CN" sz="12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107950" y="5084763"/>
            <a:ext cx="34290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struct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Stack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top;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buffer[STACK_SIZE];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void main()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   Stack   st1, st2;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st1.top = -1;  st2.top = -1;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x;      push(st1,12);       pop(st1,x);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 rot="-557952">
            <a:off x="4097338" y="5030788"/>
            <a:ext cx="1155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Cfront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8" grpId="0" build="allAtOnce"/>
      <p:bldP spid="9" grpId="0" build="allAtOnce" animBg="1"/>
      <p:bldP spid="10" grpId="0" build="allAtOnce" animBg="1"/>
      <p:bldP spid="11" grpId="0" build="allAtOnce"/>
      <p:bldP spid="18" grpId="0" build="allAtOnce"/>
      <p:bldP spid="19" grpId="0" build="allAtOnce"/>
      <p:bldP spid="20" grpId="0" build="allAtOnce"/>
      <p:bldP spid="21" grpId="0" build="allAtOnce"/>
      <p:bldP spid="22" grpId="0" build="allAtOnce"/>
      <p:bldP spid="23" grpId="0" build="allAtOnce"/>
      <p:bldP spid="24" grpId="0" build="allAtOnce"/>
      <p:bldP spid="25" grpId="0" build="allAtOnce"/>
      <p:bldP spid="26" grpId="0" build="allAtOnce"/>
      <p:bldP spid="27" grpId="0" build="allAtOnce"/>
      <p:bldP spid="28" grpId="0" build="allAtOnce"/>
      <p:bldP spid="29" grpId="0" build="allAtOnce"/>
      <p:bldP spid="30" grpId="0" build="allAtOnce"/>
      <p:bldP spid="31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OOP</a:t>
            </a:r>
            <a:endParaRPr lang="zh-CN" alt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4592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GB" altLang="en-US" sz="2800" dirty="0">
                <a:latin typeface="+mj-lt"/>
              </a:rPr>
              <a:t>Concepts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zh-CN" sz="1800" dirty="0">
                <a:latin typeface="+mj-lt"/>
              </a:rPr>
              <a:t>Program</a:t>
            </a:r>
            <a:r>
              <a:rPr lang="zh-CN" altLang="en-US" sz="1800" dirty="0">
                <a:latin typeface="+mj-lt"/>
              </a:rPr>
              <a:t>＝</a:t>
            </a:r>
            <a:r>
              <a:rPr lang="en-US" altLang="zh-CN" sz="1800" dirty="0">
                <a:latin typeface="+mj-lt"/>
              </a:rPr>
              <a:t>Object1 </a:t>
            </a:r>
            <a:r>
              <a:rPr lang="en-GB" altLang="en-US" sz="1800" dirty="0"/>
              <a:t>+ </a:t>
            </a:r>
            <a:r>
              <a:rPr lang="en-US" altLang="zh-CN" sz="1800" dirty="0">
                <a:latin typeface="+mj-lt"/>
              </a:rPr>
              <a:t>Object2 </a:t>
            </a:r>
            <a:r>
              <a:rPr lang="en-GB" altLang="en-US" sz="1800" dirty="0"/>
              <a:t>+</a:t>
            </a:r>
            <a:r>
              <a:rPr lang="zh-CN" altLang="en-US" sz="1800" dirty="0">
                <a:latin typeface="+mj-lt"/>
              </a:rPr>
              <a:t>……</a:t>
            </a:r>
            <a:r>
              <a:rPr lang="en-GB" altLang="en-US" sz="1800" dirty="0"/>
              <a:t> + </a:t>
            </a:r>
            <a:r>
              <a:rPr lang="en-US" altLang="zh-CN" sz="1800" dirty="0" err="1">
                <a:latin typeface="+mj-lt"/>
              </a:rPr>
              <a:t>Objectn</a:t>
            </a:r>
            <a:endParaRPr lang="en-US" altLang="zh-CN" sz="1800" dirty="0">
              <a:latin typeface="+mj-lt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endParaRPr lang="en-GB" altLang="en-US" sz="1800" dirty="0">
              <a:latin typeface="+mj-lt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GB" altLang="en-US" sz="1800" dirty="0">
                <a:latin typeface="+mj-lt"/>
              </a:rPr>
              <a:t>Object: Data + Operation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GB" altLang="en-US" sz="1800" dirty="0">
                <a:latin typeface="+mj-lt"/>
              </a:rPr>
              <a:t>Message:  function call</a:t>
            </a:r>
          </a:p>
          <a:p>
            <a:pPr lvl="1" algn="just" eaLnBrk="1" hangingPunct="1">
              <a:lnSpc>
                <a:spcPct val="90000"/>
              </a:lnSpc>
              <a:defRPr/>
            </a:pPr>
            <a:endParaRPr lang="en-GB" altLang="en-US" sz="1800" dirty="0">
              <a:latin typeface="+mj-lt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en-US" sz="1800" dirty="0">
                <a:latin typeface="+mj-lt"/>
              </a:rPr>
              <a:t>Class</a:t>
            </a:r>
          </a:p>
          <a:p>
            <a:pPr lvl="1" algn="just" eaLnBrk="1" hangingPunct="1">
              <a:lnSpc>
                <a:spcPct val="90000"/>
              </a:lnSpc>
              <a:defRPr/>
            </a:pPr>
            <a:endParaRPr lang="en-US" altLang="en-GB" sz="2400" dirty="0">
              <a:latin typeface="+mj-lt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GB" altLang="en-US" sz="2800" dirty="0">
                <a:latin typeface="+mj-lt"/>
              </a:rPr>
              <a:t>Classify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GB" altLang="zh-CN" sz="1800" dirty="0"/>
              <a:t>Object-Oriented</a:t>
            </a:r>
            <a:endParaRPr lang="en-US" altLang="en-GB" sz="1800" dirty="0">
              <a:latin typeface="宋体" pitchFamily="2" charset="-122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GB" altLang="zh-CN" sz="1800" dirty="0"/>
              <a:t>Object-Based</a:t>
            </a:r>
            <a:endParaRPr lang="en-GB" altLang="en-US" sz="1800" dirty="0">
              <a:latin typeface="宋体" pitchFamily="2" charset="-122"/>
            </a:endParaRPr>
          </a:p>
          <a:p>
            <a:pPr lvl="2" algn="just" eaLnBrk="1" hangingPunct="1">
              <a:lnSpc>
                <a:spcPct val="90000"/>
              </a:lnSpc>
              <a:defRPr/>
            </a:pPr>
            <a:r>
              <a:rPr lang="en-GB" altLang="en-US" sz="1800" dirty="0">
                <a:latin typeface="+mj-lt"/>
              </a:rPr>
              <a:t>Without Inheritance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3635375" y="5373688"/>
            <a:ext cx="573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6600"/>
                </a:solidFill>
              </a:rPr>
              <a:t>Ada</a:t>
            </a:r>
            <a:endParaRPr lang="zh-CN" altLang="en-US" sz="180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OOP</a:t>
            </a:r>
            <a:endParaRPr lang="zh-CN" altLang="en-US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Why</a:t>
            </a:r>
            <a:endParaRPr lang="zh-CN" altLang="en-US" sz="2800"/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评价标</a:t>
            </a:r>
            <a:r>
              <a:rPr lang="zh-CN" altLang="en-US" sz="2000">
                <a:latin typeface="宋体" panose="02010600030101010101" pitchFamily="2" charset="-122"/>
              </a:rPr>
              <a:t>准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Arial Unicode MS" pitchFamily="34" charset="-128"/>
                <a:ea typeface="Arial Unicode MS" pitchFamily="34" charset="-128"/>
              </a:rPr>
              <a:t>Efficency of Development</a:t>
            </a:r>
          </a:p>
          <a:p>
            <a:pPr lvl="3" eaLnBrk="1" hangingPunct="1">
              <a:lnSpc>
                <a:spcPct val="90000"/>
              </a:lnSpc>
            </a:pPr>
            <a:endParaRPr lang="en-GB" altLang="en-US">
              <a:latin typeface="Arial Unicode MS" pitchFamily="34" charset="-128"/>
              <a:ea typeface="Arial Unicode MS" pitchFamily="34" charset="-128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Arial Unicode MS" pitchFamily="34" charset="-128"/>
                <a:ea typeface="Arial Unicode MS" pitchFamily="34" charset="-128"/>
              </a:rPr>
              <a:t>Quality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GB" altLang="en-US">
                <a:latin typeface="Arial Unicode MS" pitchFamily="34" charset="-128"/>
                <a:ea typeface="Arial Unicode MS" pitchFamily="34" charset="-128"/>
              </a:rPr>
              <a:t>External</a:t>
            </a:r>
          </a:p>
          <a:p>
            <a:pPr lvl="3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>
                <a:latin typeface="Arial Unicode MS" pitchFamily="34" charset="-128"/>
                <a:ea typeface="Arial Unicode MS" pitchFamily="34" charset="-128"/>
              </a:rPr>
              <a:t>    Correctness、Efficiency</a:t>
            </a:r>
            <a:r>
              <a:rPr lang="zh-CN" altLang="en-US">
                <a:latin typeface="Arial Unicode MS" pitchFamily="34" charset="-128"/>
                <a:ea typeface="Arial Unicode MS" pitchFamily="34" charset="-128"/>
              </a:rPr>
              <a:t>、</a:t>
            </a:r>
            <a:r>
              <a:rPr lang="en-US" altLang="zh-CN">
                <a:latin typeface="Arial Unicode MS" pitchFamily="34" charset="-128"/>
                <a:ea typeface="Arial Unicode MS" pitchFamily="34" charset="-128"/>
              </a:rPr>
              <a:t>R</a:t>
            </a:r>
            <a:r>
              <a:rPr lang="en-GB" altLang="zh-CN">
                <a:latin typeface="Arial Unicode MS" pitchFamily="34" charset="-128"/>
                <a:ea typeface="Arial Unicode MS" pitchFamily="34" charset="-128"/>
              </a:rPr>
              <a:t>obustness、</a:t>
            </a:r>
            <a:r>
              <a:rPr lang="en-GB" altLang="zh-CN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</a:rPr>
              <a:t>Reliability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latin typeface="Arial Unicode MS" pitchFamily="34" charset="-128"/>
                <a:ea typeface="Arial Unicode MS" pitchFamily="34" charset="-128"/>
              </a:rPr>
              <a:t>           Usability、</a:t>
            </a:r>
            <a:r>
              <a:rPr lang="en-GB" altLang="zh-CN" sz="200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</a:rPr>
              <a:t>Reusability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2000"/>
          </a:p>
          <a:p>
            <a:pPr lvl="3" algn="just" eaLnBrk="1" hangingPunct="1">
              <a:lnSpc>
                <a:spcPct val="90000"/>
              </a:lnSpc>
            </a:pPr>
            <a:r>
              <a:rPr lang="en-GB" altLang="en-US">
                <a:latin typeface="Arial Unicode MS" pitchFamily="34" charset="-128"/>
                <a:ea typeface="Arial Unicode MS" pitchFamily="34" charset="-128"/>
              </a:rPr>
              <a:t>Internal   </a:t>
            </a:r>
          </a:p>
          <a:p>
            <a:pPr lvl="3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>
                <a:latin typeface="Arial Unicode MS" pitchFamily="34" charset="-128"/>
                <a:ea typeface="Arial Unicode MS" pitchFamily="34" charset="-128"/>
              </a:rPr>
              <a:t>    </a:t>
            </a:r>
            <a:r>
              <a:rPr lang="en-GB" altLang="zh-CN">
                <a:latin typeface="Arial Unicode MS" pitchFamily="34" charset="-128"/>
                <a:ea typeface="Arial Unicode MS" pitchFamily="34" charset="-128"/>
              </a:rPr>
              <a:t>Readability、Maintainability</a:t>
            </a:r>
            <a:r>
              <a:rPr lang="zh-CN" altLang="en-US">
                <a:latin typeface="Arial Unicode MS" pitchFamily="34" charset="-128"/>
                <a:ea typeface="Arial Unicode MS" pitchFamily="34" charset="-128"/>
              </a:rPr>
              <a:t>、</a:t>
            </a:r>
            <a:r>
              <a:rPr lang="en-US" altLang="zh-CN">
                <a:latin typeface="Arial Unicode MS" pitchFamily="34" charset="-128"/>
                <a:ea typeface="Arial Unicode MS" pitchFamily="34" charset="-128"/>
              </a:rPr>
              <a:t>Portability</a:t>
            </a:r>
            <a:endParaRPr lang="en-GB" altLang="zh-CN">
              <a:latin typeface="Arial Unicode MS" pitchFamily="34" charset="-128"/>
              <a:ea typeface="Arial Unicode MS" pitchFamily="34" charset="-128"/>
            </a:endParaRPr>
          </a:p>
          <a:p>
            <a:pPr lvl="3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400" b="1">
              <a:latin typeface="宋体" panose="02010600030101010101" pitchFamily="2" charset="-122"/>
            </a:endParaRPr>
          </a:p>
        </p:txBody>
      </p:sp>
      <p:sp>
        <p:nvSpPr>
          <p:cNvPr id="23555" name="TextBox 5"/>
          <p:cNvSpPr txBox="1">
            <a:spLocks noChangeArrowheads="1"/>
          </p:cNvSpPr>
          <p:nvPr/>
        </p:nvSpPr>
        <p:spPr bwMode="auto">
          <a:xfrm>
            <a:off x="357188" y="6072188"/>
            <a:ext cx="6637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6600"/>
                </a:solidFill>
              </a:rPr>
              <a:t>产品在规定的条件下和规定的时间内完成规定功能的能力</a:t>
            </a:r>
            <a:endParaRPr lang="en-US" altLang="zh-CN" sz="2000" b="1">
              <a:solidFill>
                <a:srgbClr val="006600"/>
              </a:solidFill>
            </a:endParaRPr>
          </a:p>
        </p:txBody>
      </p: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6151563" y="785813"/>
            <a:ext cx="11144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6600"/>
                </a:solidFill>
                <a:latin typeface="宋体" panose="02010600030101010101" pitchFamily="2" charset="-122"/>
              </a:rPr>
              <a:t>需求</a:t>
            </a:r>
            <a:endParaRPr lang="en-US" altLang="zh-CN" sz="1800" b="1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6600"/>
                </a:solidFill>
                <a:latin typeface="宋体" panose="02010600030101010101" pitchFamily="2" charset="-122"/>
              </a:rPr>
              <a:t>架构</a:t>
            </a:r>
            <a:endParaRPr lang="en-US" altLang="zh-CN" sz="1800" b="1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6600"/>
                </a:solidFill>
                <a:latin typeface="宋体" panose="02010600030101010101" pitchFamily="2" charset="-122"/>
              </a:rPr>
              <a:t>构建模式</a:t>
            </a:r>
            <a:endParaRPr lang="en-US" altLang="zh-CN" sz="1800" b="1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6600"/>
                </a:solidFill>
                <a:latin typeface="宋体" panose="02010600030101010101" pitchFamily="2" charset="-122"/>
              </a:rPr>
              <a:t>代码</a:t>
            </a:r>
            <a:endParaRPr lang="en-US" altLang="zh-CN" sz="1800" b="1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6600"/>
                </a:solidFill>
                <a:latin typeface="宋体" panose="02010600030101010101" pitchFamily="2" charset="-122"/>
              </a:rPr>
              <a:t>测试用例</a:t>
            </a:r>
            <a:endParaRPr lang="en-US" altLang="zh-CN" sz="1800" b="1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6600"/>
                </a:solidFill>
                <a:latin typeface="宋体" panose="02010600030101010101" pitchFamily="2" charset="-122"/>
              </a:rPr>
              <a:t>项目组织</a:t>
            </a:r>
            <a:endParaRPr lang="zh-CN" altLang="en-US" sz="1800">
              <a:latin typeface="宋体" panose="02010600030101010101" pitchFamily="2" charset="-122"/>
            </a:endParaRPr>
          </a:p>
        </p:txBody>
      </p:sp>
      <p:sp>
        <p:nvSpPr>
          <p:cNvPr id="23557" name="上箭头 7"/>
          <p:cNvSpPr>
            <a:spLocks noChangeArrowheads="1"/>
          </p:cNvSpPr>
          <p:nvPr/>
        </p:nvSpPr>
        <p:spPr bwMode="auto">
          <a:xfrm>
            <a:off x="5580063" y="2565400"/>
            <a:ext cx="144462" cy="647700"/>
          </a:xfrm>
          <a:prstGeom prst="upArrow">
            <a:avLst>
              <a:gd name="adj1" fmla="val 50000"/>
              <a:gd name="adj2" fmla="val 498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3558" name="上箭头 8"/>
          <p:cNvSpPr>
            <a:spLocks noChangeArrowheads="1"/>
          </p:cNvSpPr>
          <p:nvPr/>
        </p:nvSpPr>
        <p:spPr bwMode="auto">
          <a:xfrm>
            <a:off x="2195513" y="4292600"/>
            <a:ext cx="144462" cy="649288"/>
          </a:xfrm>
          <a:prstGeom prst="upArrow">
            <a:avLst>
              <a:gd name="adj1" fmla="val 50000"/>
              <a:gd name="adj2" fmla="val 499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2636838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Encapsulation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类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79388" y="2349500"/>
            <a:ext cx="3671887" cy="181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class   TDate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{ 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        void SetDate(int y, int m, int d);</a:t>
            </a:r>
            <a:endParaRPr lang="en-GB" altLang="zh-CN" sz="1600" b="1" i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        int IsLeapYear();</a:t>
            </a:r>
            <a:endParaRPr lang="en-GB" altLang="zh-CN" sz="1600" b="1" i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    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       int  year, month, day;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79388" y="4341813"/>
            <a:ext cx="5486400" cy="1814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void </a:t>
            </a:r>
            <a:r>
              <a:rPr lang="en-US" altLang="zh-CN" sz="1600" b="1" i="1">
                <a:solidFill>
                  <a:srgbClr val="C00000"/>
                </a:solidFill>
                <a:latin typeface="Times New Roman" panose="02020603050405020304" pitchFamily="18" charset="0"/>
              </a:rPr>
              <a:t>TDate::</a:t>
            </a:r>
            <a:r>
              <a:rPr lang="en-US" altLang="zh-CN" sz="1600" b="1" i="1">
                <a:latin typeface="Times New Roman" panose="02020603050405020304" pitchFamily="18" charset="0"/>
              </a:rPr>
              <a:t>SetDate(int y,  int m,  int d)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b="1" i="1">
                <a:latin typeface="Times New Roman" panose="02020603050405020304" pitchFamily="18" charset="0"/>
              </a:rPr>
              <a:t>{    </a:t>
            </a:r>
            <a:r>
              <a:rPr lang="en-US" altLang="zh-CN" sz="1600" b="1" i="1">
                <a:latin typeface="Times New Roman" panose="02020603050405020304" pitchFamily="18" charset="0"/>
              </a:rPr>
              <a:t>year = 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     month = 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     day = 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b="1" i="1">
                <a:latin typeface="Times New Roman" panose="02020603050405020304" pitchFamily="18" charset="0"/>
              </a:rPr>
              <a:t>int </a:t>
            </a:r>
            <a:r>
              <a:rPr lang="en-US" altLang="zh-CN" sz="1600" b="1" i="1">
                <a:solidFill>
                  <a:srgbClr val="C00000"/>
                </a:solidFill>
                <a:latin typeface="Times New Roman" panose="02020603050405020304" pitchFamily="18" charset="0"/>
              </a:rPr>
              <a:t>TDate:: </a:t>
            </a:r>
            <a:r>
              <a:rPr lang="en-US" altLang="zh-CN" sz="1600" b="1" i="1">
                <a:latin typeface="Times New Roman" panose="02020603050405020304" pitchFamily="18" charset="0"/>
              </a:rPr>
              <a:t>IsLeapYear()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{ return (year%4 == 0 &amp;&amp; year%100 != 0) || (year%400==0); }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987675" y="2060575"/>
            <a:ext cx="519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a.h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572000" y="4076700"/>
            <a:ext cx="741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a.cpp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67175" y="1052513"/>
            <a:ext cx="4398963" cy="280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class  TDate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{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     void SetDate(int y, int m, int d)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     {    year = y;  month = m; day = d;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     int  IsLeapYear()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          { return (year%4 == 0 &amp;&amp; year%100 !=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                                  || (year%400==0);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i="1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     int  year, month, day;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};</a:t>
            </a:r>
            <a:endParaRPr lang="zh-CN" altLang="en-US" sz="1600" b="1" i="1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451725" y="1341438"/>
            <a:ext cx="82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C00000"/>
                </a:solidFill>
              </a:rPr>
              <a:t>inline</a:t>
            </a:r>
            <a:endParaRPr lang="zh-CN" altLang="en-US" sz="1800" b="1">
              <a:solidFill>
                <a:srgbClr val="C00000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795963" y="4005263"/>
            <a:ext cx="2879725" cy="280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g;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i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int  main()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{     </a:t>
            </a: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g.SetDate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(2000,1,1);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i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t.SetDate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(2015,11,17);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i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*p = new </a:t>
            </a: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    p-&gt;</a:t>
            </a: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(2015,11,17);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 rot="-739854">
            <a:off x="3392488" y="3746500"/>
            <a:ext cx="10048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</a:rPr>
              <a:t>ADT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3500438"/>
            <a:ext cx="210661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i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1800" i="1" dirty="0">
                <a:solidFill>
                  <a:schemeClr val="accent6">
                    <a:lumMod val="50000"/>
                  </a:schemeClr>
                </a:solidFill>
              </a:rPr>
              <a:t>  year=2000, … </a:t>
            </a:r>
            <a:endParaRPr lang="zh-CN" altLang="en-US" sz="18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219700" y="3471863"/>
            <a:ext cx="395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X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6636" name="TextBox 16"/>
          <p:cNvSpPr txBox="1">
            <a:spLocks noChangeArrowheads="1"/>
          </p:cNvSpPr>
          <p:nvPr/>
        </p:nvSpPr>
        <p:spPr bwMode="auto">
          <a:xfrm>
            <a:off x="1979613" y="908050"/>
            <a:ext cx="14160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2060"/>
                </a:solidFill>
                <a:latin typeface="宋体" panose="02010600030101010101" pitchFamily="2" charset="-122"/>
              </a:rPr>
              <a:t>成员变量</a:t>
            </a:r>
            <a:endParaRPr lang="en-US" altLang="zh-CN" sz="2400" b="1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2060"/>
                </a:solidFill>
                <a:latin typeface="宋体" panose="02010600030101010101" pitchFamily="2" charset="-122"/>
              </a:rPr>
              <a:t>成员函数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 rot="-583114">
            <a:off x="7123113" y="4162425"/>
            <a:ext cx="1050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Value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53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allAtOnce" animBg="1"/>
      <p:bldP spid="15365" grpId="0" build="allAtOnce" animBg="1"/>
      <p:bldP spid="15366" grpId="0" build="allAtOnce"/>
      <p:bldP spid="15367" grpId="0" build="allAtOnce"/>
      <p:bldP spid="10" grpId="0" build="allAtOnce" animBg="1"/>
      <p:bldP spid="11" grpId="0" build="allAtOnce"/>
      <p:bldP spid="13" grpId="0" build="allAtOnce" animBg="1"/>
      <p:bldP spid="14" grpId="0" build="allAtOnce"/>
      <p:bldP spid="15" grpId="0" build="allAtOnce"/>
      <p:bldP spid="16" grpId="0" build="allAtOnce"/>
      <p:bldP spid="18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构造函数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2017713"/>
            <a:ext cx="7954963" cy="4114800"/>
          </a:xfrm>
        </p:spPr>
        <p:txBody>
          <a:bodyPr/>
          <a:lstStyle/>
          <a:p>
            <a:pPr algn="just" eaLnBrk="1" hangingPunct="1"/>
            <a:r>
              <a:rPr lang="en-GB" altLang="en-US" sz="2400">
                <a:latin typeface="宋体" panose="02010600030101010101" pitchFamily="2" charset="-122"/>
              </a:rPr>
              <a:t>对象的初始化</a:t>
            </a:r>
          </a:p>
          <a:p>
            <a:pPr algn="just" eaLnBrk="1" hangingPunct="1"/>
            <a:r>
              <a:rPr lang="zh-CN" altLang="en-US" sz="2400">
                <a:latin typeface="宋体" panose="02010600030101010101" pitchFamily="2" charset="-122"/>
              </a:rPr>
              <a:t>描述</a:t>
            </a:r>
            <a:endParaRPr lang="en-GB" altLang="en-US" sz="2400"/>
          </a:p>
          <a:p>
            <a:pPr lvl="1" algn="just" eaLnBrk="1" hangingPunct="1"/>
            <a:r>
              <a:rPr lang="en-GB" altLang="en-US" sz="1800">
                <a:latin typeface="宋体" panose="02010600030101010101" pitchFamily="2" charset="-122"/>
              </a:rPr>
              <a:t>与类同名、无返回类型</a:t>
            </a:r>
          </a:p>
          <a:p>
            <a:pPr lvl="1" algn="just" eaLnBrk="1" hangingPunct="1"/>
            <a:r>
              <a:rPr lang="en-GB" altLang="en-US" sz="1800">
                <a:latin typeface="宋体" panose="02010600030101010101" pitchFamily="2" charset="-122"/>
              </a:rPr>
              <a:t>自动调用</a:t>
            </a:r>
            <a:r>
              <a:rPr lang="en-GB" altLang="zh-CN" sz="1800">
                <a:latin typeface="宋体" panose="02010600030101010101" pitchFamily="2" charset="-122"/>
              </a:rPr>
              <a:t>，</a:t>
            </a:r>
            <a:r>
              <a:rPr lang="en-GB" altLang="en-US" sz="1800">
                <a:latin typeface="宋体" panose="02010600030101010101" pitchFamily="2" charset="-122"/>
              </a:rPr>
              <a:t>不可直接调用</a:t>
            </a:r>
            <a:endParaRPr lang="en-GB" altLang="en-US" sz="1800"/>
          </a:p>
          <a:p>
            <a:pPr lvl="1" algn="just" eaLnBrk="1" hangingPunct="1"/>
            <a:r>
              <a:rPr lang="en-GB" altLang="en-US" sz="1800">
                <a:latin typeface="宋体" panose="02010600030101010101" pitchFamily="2" charset="-122"/>
              </a:rPr>
              <a:t>可重载</a:t>
            </a:r>
          </a:p>
          <a:p>
            <a:pPr lvl="1" algn="just" eaLnBrk="1" hangingPunct="1"/>
            <a:endParaRPr lang="en-GB" altLang="en-US" sz="18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GB" altLang="en-US" sz="1800" b="1">
                <a:solidFill>
                  <a:srgbClr val="C00000"/>
                </a:solidFill>
                <a:latin typeface="宋体" panose="02010600030101010101" pitchFamily="2" charset="-122"/>
              </a:rPr>
              <a:t>默认构造函数</a:t>
            </a:r>
            <a:r>
              <a:rPr lang="en-GB" altLang="en-US" sz="1800">
                <a:latin typeface="宋体" panose="02010600030101010101" pitchFamily="2" charset="-122"/>
              </a:rPr>
              <a:t>    </a:t>
            </a:r>
            <a:r>
              <a:rPr lang="zh-CN" altLang="en-US" sz="1800" i="1">
                <a:latin typeface="宋体" panose="02010600030101010101" pitchFamily="2" charset="-122"/>
              </a:rPr>
              <a:t>无</a:t>
            </a:r>
            <a:r>
              <a:rPr lang="en-GB" altLang="en-US" sz="1800" i="1">
                <a:latin typeface="宋体" panose="02010600030101010101" pitchFamily="2" charset="-122"/>
              </a:rPr>
              <a:t>参数</a:t>
            </a:r>
          </a:p>
          <a:p>
            <a:pPr lvl="2" algn="just" eaLnBrk="1" hangingPunct="1"/>
            <a:r>
              <a:rPr lang="en-GB" altLang="en-US" sz="1800" b="1">
                <a:solidFill>
                  <a:srgbClr val="002060"/>
                </a:solidFill>
                <a:latin typeface="宋体" panose="02010600030101010101" pitchFamily="2" charset="-122"/>
              </a:rPr>
              <a:t>当类中未提供构造函数时，编译系统</a:t>
            </a:r>
            <a:r>
              <a:rPr lang="zh-CN" altLang="en-US" sz="1800" b="1">
                <a:solidFill>
                  <a:srgbClr val="002060"/>
                </a:solidFill>
                <a:latin typeface="宋体" panose="02010600030101010101" pitchFamily="2" charset="-122"/>
              </a:rPr>
              <a:t>提供</a:t>
            </a:r>
            <a:endParaRPr lang="en-US" altLang="zh-CN" sz="1800" b="1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lvl="1" algn="just" eaLnBrk="1" hangingPunct="1"/>
            <a:endParaRPr lang="en-US" altLang="zh-CN" sz="18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GB" altLang="zh-CN" sz="2000" i="1"/>
              <a:t>public</a:t>
            </a:r>
            <a:endParaRPr lang="en-GB" altLang="zh-CN" sz="2000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zh-CN" altLang="en-US" sz="1600">
                <a:latin typeface="宋体" panose="02010600030101010101" pitchFamily="2" charset="-122"/>
              </a:rPr>
              <a:t>可定义为</a:t>
            </a:r>
            <a:r>
              <a:rPr lang="en-US" altLang="zh-CN" sz="1800" b="1" i="1">
                <a:latin typeface="宋体" panose="02010600030101010101" pitchFamily="2" charset="-122"/>
              </a:rPr>
              <a:t>private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en-US" sz="1600">
                <a:latin typeface="宋体" panose="02010600030101010101" pitchFamily="2" charset="-122"/>
              </a:rPr>
              <a:t>   </a:t>
            </a:r>
            <a:r>
              <a:rPr lang="zh-CN" altLang="en-US" sz="1600">
                <a:latin typeface="宋体" panose="02010600030101010101" pitchFamily="2" charset="-122"/>
              </a:rPr>
              <a:t>接管</a:t>
            </a:r>
            <a:r>
              <a:rPr lang="en-GB" altLang="en-US" sz="1600">
                <a:latin typeface="宋体" panose="02010600030101010101" pitchFamily="2" charset="-122"/>
              </a:rPr>
              <a:t>对象</a:t>
            </a:r>
            <a:r>
              <a:rPr lang="zh-CN" altLang="en-US" sz="1600">
                <a:latin typeface="宋体" panose="02010600030101010101" pitchFamily="2" charset="-122"/>
              </a:rPr>
              <a:t>创建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 rot="463639">
            <a:off x="4670425" y="4148138"/>
            <a:ext cx="109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C00000"/>
                </a:solidFill>
              </a:rPr>
              <a:t>Why？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构造函数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altLang="en-US" sz="2400">
                <a:latin typeface="宋体" panose="02010600030101010101" pitchFamily="2" charset="-122"/>
              </a:rPr>
              <a:t>调用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自动调用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600" i="1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class 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{   …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 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	A();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	A(int i);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	A(char *p);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A   a1=A(1);  </a:t>
            </a:r>
            <a:r>
              <a:rPr lang="en-GB" altLang="zh-CN" sz="1600" i="1">
                <a:sym typeface="Wingdings" panose="05000000000000000000" pitchFamily="2" charset="2"/>
              </a:rPr>
              <a:t></a:t>
            </a:r>
            <a:r>
              <a:rPr lang="en-GB" altLang="zh-CN" sz="1600" i="1"/>
              <a:t> A a1(1);  </a:t>
            </a:r>
            <a:r>
              <a:rPr lang="en-GB" altLang="zh-CN" sz="1600" i="1">
                <a:sym typeface="Wingdings" panose="05000000000000000000" pitchFamily="2" charset="2"/>
              </a:rPr>
              <a:t></a:t>
            </a:r>
            <a:r>
              <a:rPr lang="en-GB" altLang="zh-CN" sz="1600" i="1"/>
              <a:t> A a1=1; 	</a:t>
            </a:r>
            <a:r>
              <a:rPr lang="en-GB" altLang="zh-CN" sz="1600" i="1">
                <a:solidFill>
                  <a:srgbClr val="006600"/>
                </a:solidFill>
              </a:rPr>
              <a:t>//</a:t>
            </a:r>
            <a:r>
              <a:rPr lang="en-GB" altLang="en-US" sz="1600" i="1">
                <a:solidFill>
                  <a:srgbClr val="006600"/>
                </a:solidFill>
              </a:rPr>
              <a:t>调</a:t>
            </a:r>
            <a:r>
              <a:rPr lang="en-GB" altLang="zh-CN" sz="1600" i="1">
                <a:solidFill>
                  <a:srgbClr val="006600"/>
                </a:solidFill>
              </a:rPr>
              <a:t>A(int i)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A   a2=A(); </a:t>
            </a:r>
            <a:r>
              <a:rPr lang="en-GB" altLang="zh-CN" sz="1600" i="1">
                <a:sym typeface="Wingdings" panose="05000000000000000000" pitchFamily="2" charset="2"/>
              </a:rPr>
              <a:t></a:t>
            </a:r>
            <a:r>
              <a:rPr lang="en-GB" altLang="zh-CN" sz="1600" i="1"/>
              <a:t> A a2; 	</a:t>
            </a:r>
            <a:r>
              <a:rPr lang="en-GB" altLang="zh-CN" sz="1600" i="1">
                <a:solidFill>
                  <a:srgbClr val="006600"/>
                </a:solidFill>
              </a:rPr>
              <a:t>//</a:t>
            </a:r>
            <a:r>
              <a:rPr lang="en-GB" altLang="en-US" sz="1600" i="1">
                <a:solidFill>
                  <a:srgbClr val="006600"/>
                </a:solidFill>
              </a:rPr>
              <a:t>调</a:t>
            </a:r>
            <a:r>
              <a:rPr lang="en-GB" altLang="zh-CN" sz="1600" i="1">
                <a:solidFill>
                  <a:srgbClr val="006600"/>
                </a:solidFill>
              </a:rPr>
              <a:t>A()，</a:t>
            </a:r>
            <a:r>
              <a:rPr lang="en-GB" altLang="en-US" sz="1600" i="1">
                <a:solidFill>
                  <a:srgbClr val="006600"/>
                </a:solidFill>
              </a:rPr>
              <a:t>注意：不能写成：</a:t>
            </a:r>
            <a:r>
              <a:rPr lang="en-GB" altLang="zh-CN" sz="1600" i="1">
                <a:solidFill>
                  <a:srgbClr val="006600"/>
                </a:solidFill>
              </a:rPr>
              <a:t>A a2();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A   a3=A(“abcd”); </a:t>
            </a:r>
            <a:r>
              <a:rPr lang="en-GB" altLang="zh-CN" sz="1600" i="1">
                <a:sym typeface="Wingdings" panose="05000000000000000000" pitchFamily="2" charset="2"/>
              </a:rPr>
              <a:t></a:t>
            </a:r>
            <a:r>
              <a:rPr lang="en-GB" altLang="zh-CN" sz="1600" i="1"/>
              <a:t> A a3(“abcd”); </a:t>
            </a:r>
            <a:r>
              <a:rPr lang="en-GB" altLang="zh-CN" sz="1600" i="1">
                <a:sym typeface="Wingdings" panose="05000000000000000000" pitchFamily="2" charset="2"/>
              </a:rPr>
              <a:t></a:t>
            </a:r>
            <a:r>
              <a:rPr lang="en-GB" altLang="zh-CN" sz="1600" i="1"/>
              <a:t> A a3=“abcd”;  </a:t>
            </a:r>
            <a:r>
              <a:rPr lang="en-GB" altLang="zh-CN" sz="1600" i="1">
                <a:solidFill>
                  <a:srgbClr val="006600"/>
                </a:solidFill>
              </a:rPr>
              <a:t>//</a:t>
            </a:r>
            <a:r>
              <a:rPr lang="en-GB" altLang="en-US" sz="1600" i="1">
                <a:solidFill>
                  <a:srgbClr val="006600"/>
                </a:solidFill>
              </a:rPr>
              <a:t>调</a:t>
            </a:r>
            <a:r>
              <a:rPr lang="en-GB" altLang="zh-CN" sz="1600" i="1">
                <a:solidFill>
                  <a:srgbClr val="006600"/>
                </a:solidFill>
              </a:rPr>
              <a:t>A(char *)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</a:t>
            </a:r>
            <a:r>
              <a:rPr lang="en-US" altLang="zh-CN" sz="1600" i="1"/>
              <a:t>A   a[4]; 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调用</a:t>
            </a:r>
            <a:r>
              <a:rPr lang="en-US" altLang="zh-CN" sz="1600" i="1">
                <a:solidFill>
                  <a:srgbClr val="006600"/>
                </a:solidFill>
              </a:rPr>
              <a:t>a[0]、a[1]、a[2]、a[3]</a:t>
            </a:r>
            <a:r>
              <a:rPr lang="zh-CN" altLang="en-US" sz="1600" i="1">
                <a:solidFill>
                  <a:srgbClr val="006600"/>
                </a:solidFill>
              </a:rPr>
              <a:t>的</a:t>
            </a:r>
            <a:r>
              <a:rPr lang="en-US" altLang="zh-CN" sz="1600" i="1">
                <a:solidFill>
                  <a:srgbClr val="006600"/>
                </a:solidFill>
              </a:rPr>
              <a:t>A()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/>
              <a:t>	A   b[5]={ A(), A(1), A("abcd"), 2, "xyz“ };</a:t>
            </a:r>
            <a:endParaRPr lang="zh-CN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9152</TotalTime>
  <Words>2328</Words>
  <Application>Microsoft Macintosh PowerPoint</Application>
  <PresentationFormat>全屏显示(4:3)</PresentationFormat>
  <Paragraphs>466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Arial Unicode MS</vt:lpstr>
      <vt:lpstr>Calibri</vt:lpstr>
      <vt:lpstr>Tahoma</vt:lpstr>
      <vt:lpstr>Times New Roman</vt:lpstr>
      <vt:lpstr>Wingdings</vt:lpstr>
      <vt:lpstr>Blends</vt:lpstr>
      <vt:lpstr>C++程序设计（part 2）</vt:lpstr>
      <vt:lpstr>OOP</vt:lpstr>
      <vt:lpstr>OOP</vt:lpstr>
      <vt:lpstr>OOP</vt:lpstr>
      <vt:lpstr>OOP</vt:lpstr>
      <vt:lpstr>Encapsulation</vt:lpstr>
      <vt:lpstr>类</vt:lpstr>
      <vt:lpstr>构造函数</vt:lpstr>
      <vt:lpstr>构造函数</vt:lpstr>
      <vt:lpstr>成员初始化表</vt:lpstr>
      <vt:lpstr>成员初始化表</vt:lpstr>
      <vt:lpstr>成员初始化表</vt:lpstr>
      <vt:lpstr>析构函数</vt:lpstr>
      <vt:lpstr>析构函数</vt:lpstr>
      <vt:lpstr>拷贝构造函数</vt:lpstr>
      <vt:lpstr>拷贝构造函数</vt:lpstr>
      <vt:lpstr>拷贝构造函数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</dc:title>
  <dc:creator>zt</dc:creator>
  <cp:lastModifiedBy>Microsoft Office User</cp:lastModifiedBy>
  <cp:revision>479</cp:revision>
  <cp:lastPrinted>1601-01-01T00:00:00Z</cp:lastPrinted>
  <dcterms:created xsi:type="dcterms:W3CDTF">2007-03-08T08:43:17Z</dcterms:created>
  <dcterms:modified xsi:type="dcterms:W3CDTF">2020-04-08T06:25:20Z</dcterms:modified>
</cp:coreProperties>
</file>