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handoutMasterIdLst>
    <p:handoutMasterId r:id="rId30"/>
  </p:handoutMasterIdLst>
  <p:sldIdLst>
    <p:sldId id="360" r:id="rId2"/>
    <p:sldId id="262" r:id="rId3"/>
    <p:sldId id="295" r:id="rId4"/>
    <p:sldId id="296" r:id="rId5"/>
    <p:sldId id="297" r:id="rId6"/>
    <p:sldId id="263" r:id="rId7"/>
    <p:sldId id="264" r:id="rId8"/>
    <p:sldId id="265" r:id="rId9"/>
    <p:sldId id="298" r:id="rId10"/>
    <p:sldId id="268" r:id="rId11"/>
    <p:sldId id="269" r:id="rId12"/>
    <p:sldId id="299" r:id="rId13"/>
    <p:sldId id="300" r:id="rId14"/>
    <p:sldId id="303" r:id="rId15"/>
    <p:sldId id="304" r:id="rId16"/>
    <p:sldId id="305" r:id="rId17"/>
    <p:sldId id="306" r:id="rId18"/>
    <p:sldId id="307" r:id="rId19"/>
    <p:sldId id="330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3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61" autoAdjust="0"/>
    <p:restoredTop sz="72436" autoAdjust="0"/>
  </p:normalViewPr>
  <p:slideViewPr>
    <p:cSldViewPr>
      <p:cViewPr varScale="1">
        <p:scale>
          <a:sx n="76" d="100"/>
          <a:sy n="76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9B826AA1-E7E8-4048-9366-C85C52BB344E}" type="datetimeFigureOut">
              <a:rPr lang="en-US"/>
              <a:pPr>
                <a:defRPr/>
              </a:pPr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charset="0"/>
                <a:ea typeface="宋体" charset="-122"/>
              </a:defRPr>
            </a:lvl1pPr>
          </a:lstStyle>
          <a:p>
            <a:pPr>
              <a:defRPr/>
            </a:pPr>
            <a:fld id="{12742DF3-4033-4BBC-9A10-E563366FC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0FC00-CB8F-4268-93EC-7ABB39D2F63C}" type="datetimeFigureOut">
              <a:rPr lang="zh-CN" altLang="en-US"/>
              <a:pPr>
                <a:defRPr/>
              </a:pPr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2ACF634-60D1-4D3C-A44B-2EAF90B3CD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endParaRPr lang="en-US" alt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180EE27-3742-4235-A396-311600EDB858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0697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C37D02-03E1-4BF7-AC82-C47A59485A03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FC9731-6D3D-42A9-AB39-F0F4D4BB2E8E}" type="slidenum">
              <a:rPr lang="zh-CN" altLang="en-US" sz="1200" smtClean="0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70AE28-72DB-4620-8BEA-B4D7EA981104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87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9E654B4-73F4-4581-96EA-B53BD797BB43}" type="slidenum">
              <a:rPr lang="zh-CN" altLang="en-US" sz="1200" smtClean="0"/>
              <a:pPr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5E2CC7-CB89-4BB6-B8AF-FA24DD7E020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0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98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4B25BF-A078-4115-8C2C-FAC660BCE81E}" type="slidenum">
              <a:rPr lang="zh-CN" altLang="en-US" sz="1200" smtClean="0"/>
              <a:pPr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1208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E52E737-4EAE-4C95-943C-CE2F547B5557}" type="slidenum">
              <a:rPr lang="zh-CN" altLang="en-US" sz="1200" smtClean="0"/>
              <a:pPr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60E3AC-035D-4F00-88EA-46B5E4948660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B1827EB-F764-4565-9579-EE488F6D2C03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695393-E428-4EC2-8BAF-5453BB1F191A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05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4148682-31A4-4747-B569-E8BE617932D8}" type="slidenum">
              <a:rPr lang="zh-CN" altLang="en-US" sz="1200" smtClean="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4CA018-CE80-4521-9312-0E17053D63B1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6118B2-1B50-43D9-B74E-287D3B6AEAD0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9294CE5-49A0-431F-A3DA-5A926CE79C5C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6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36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9B5FE8-08B1-4306-A457-5EB5AAEDE676}" type="slidenum">
              <a:rPr lang="zh-CN" altLang="en-US" sz="1200" smtClean="0"/>
              <a:pPr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47BF38-6BD9-425A-825B-BBED692952E7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79E6E-AA8C-43CB-81EF-578FE00FE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42E9C-AEC5-42B8-B28F-353EEBC5F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AB10-D719-4480-B976-D8E143875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58EE9-9E73-45F0-A7CA-90363CDC5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4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E5781-787B-4524-97F6-D13F686BE9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6B6B5-C72E-4707-8D38-0078B969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9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232C7-CC6F-4239-8087-869718C2E8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F00C-2567-4347-BB4C-FF60FAABE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0D70A-2DCA-447D-8A44-E39195ABF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2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2F7D-0FF9-43D9-A322-394D01B577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2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F9437-ED2D-4FDD-A393-0E1DE6FC04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65F2C4-38A6-42C8-8060-30E04DF4A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移动构造函数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-540948">
            <a:off x="5137112" y="2825016"/>
            <a:ext cx="216590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移动构造函数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move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A(A&amp;&amp;)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64648" y="2263548"/>
            <a:ext cx="356739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generate()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{    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     return string("test");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string S=generate();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9B96D8C-7ACC-6E41-BBCC-79A0B40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809" y="4917023"/>
            <a:ext cx="35673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x=5;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int &amp; y=x;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const int &amp; z=5;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4EFC45-28F9-DC4E-A03A-B0616D86EBC3}"/>
              </a:ext>
            </a:extLst>
          </p:cNvPr>
          <p:cNvSpPr/>
          <p:nvPr/>
        </p:nvSpPr>
        <p:spPr>
          <a:xfrm>
            <a:off x="4355976" y="4870856"/>
            <a:ext cx="5760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2060"/>
                </a:solidFill>
              </a:rPr>
              <a:t>string::string (String &amp;&amp;s):p(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02060"/>
                </a:solidFill>
              </a:rPr>
              <a:t>{</a:t>
            </a:r>
            <a:r>
              <a:rPr lang="en-US" altLang="zh-CN" sz="2000" dirty="0" err="1">
                <a:solidFill>
                  <a:srgbClr val="002060"/>
                </a:solidFill>
              </a:rPr>
              <a:t>s.p</a:t>
            </a:r>
            <a:r>
              <a:rPr lang="en-US" altLang="zh-CN" sz="2000" dirty="0">
                <a:solidFill>
                  <a:srgbClr val="002060"/>
                </a:solidFill>
              </a:rPr>
              <a:t>=</a:t>
            </a:r>
            <a:r>
              <a:rPr lang="en-US" altLang="zh-CN" sz="2000" dirty="0" err="1">
                <a:solidFill>
                  <a:srgbClr val="002060"/>
                </a:solidFill>
              </a:rPr>
              <a:t>nullptr</a:t>
            </a:r>
            <a:r>
              <a:rPr lang="en-US" altLang="zh-CN" sz="2000" dirty="0">
                <a:solidFill>
                  <a:srgbClr val="002060"/>
                </a:solidFill>
              </a:rPr>
              <a:t>; }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4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Algorithm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Allocate the number of rows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400" dirty="0"/>
              <a:t>For each row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200" dirty="0"/>
              <a:t>Allocate the columns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Example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ROWS = 3;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 err="1"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COLUMNS = 4;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 **chArray2;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rows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chArray2 = new char* [ ROWS ];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400" b="1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// allocate the (pointer) elements for each row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</a:rPr>
              <a:t> row = 0; row &lt; ROWS; row++ 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400" b="1" dirty="0">
                <a:latin typeface="Courier New" panose="02070309020205020404" pitchFamily="49" charset="0"/>
              </a:rPr>
              <a:t>	chArray2[ row ] = new char[ COLUMNS ];</a:t>
            </a:r>
            <a:r>
              <a:rPr lang="en-US" sz="1400" dirty="0"/>
              <a:t> 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943600" y="26670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943600" y="33528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038600"/>
            <a:ext cx="609600" cy="685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5438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0010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84582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029200" y="1981200"/>
            <a:ext cx="6096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419600" y="16764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/>
              <a:t>char**: chArray2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V="1">
            <a:off x="6248400" y="29718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086600" y="27432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5438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80010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4582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7086600" y="34290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5438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80010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4582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7086600" y="4114800"/>
            <a:ext cx="4572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V="1">
            <a:off x="6248400" y="3657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6248400" y="4343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334000" y="22098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4" grpId="0" animBg="1"/>
      <p:bldP spid="21525" grpId="0" animBg="1"/>
      <p:bldP spid="21526" grpId="0" animBg="1"/>
      <p:bldP spid="21508" grpId="0" animBg="1"/>
      <p:bldP spid="21509" grpId="0" animBg="1"/>
      <p:bldP spid="21510" grpId="0" animBg="1"/>
      <p:bldP spid="21512" grpId="0" animBg="1"/>
      <p:bldP spid="21513" grpId="0"/>
      <p:bldP spid="21515" grpId="0" animBg="1"/>
      <p:bldP spid="21516" grpId="0" animBg="1"/>
      <p:bldP spid="21517" grpId="0" animBg="1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2D</a:t>
            </a:r>
            <a:r>
              <a:rPr lang="zh-CN" altLang="en-US"/>
              <a:t>数组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Delete?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Reverse the creation algorithm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For each row</a:t>
            </a:r>
          </a:p>
          <a:p>
            <a:pPr lvl="3">
              <a:lnSpc>
                <a:spcPct val="80000"/>
              </a:lnSpc>
            </a:pPr>
            <a:r>
              <a:rPr lang="en-US" altLang="zh-CN" sz="1200"/>
              <a:t>Delete the columns</a:t>
            </a:r>
          </a:p>
          <a:p>
            <a:pPr lvl="2">
              <a:lnSpc>
                <a:spcPct val="80000"/>
              </a:lnSpc>
            </a:pPr>
            <a:r>
              <a:rPr lang="en-US" altLang="zh-CN" sz="1400"/>
              <a:t>Delete the rows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for (int row = 0; row &lt; ROWS; row++)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delete [ ] chArray2[ row ];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	chArray2[ row ] = NULL;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delete [ ] chArray2;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chArray2 = NULL; </a:t>
            </a:r>
          </a:p>
          <a:p>
            <a:pPr>
              <a:lnSpc>
                <a:spcPct val="80000"/>
              </a:lnSpc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 i="1"/>
              <a:t>const</a:t>
            </a:r>
            <a:r>
              <a:rPr lang="en-GB" altLang="zh-CN" sz="2800">
                <a:latin typeface="宋体" panose="02010600030101010101" pitchFamily="2" charset="-122"/>
              </a:rPr>
              <a:t> </a:t>
            </a:r>
            <a:r>
              <a:rPr lang="en-GB" altLang="en-US" sz="2800">
                <a:latin typeface="宋体" panose="02010600030101010101" pitchFamily="2" charset="-122"/>
              </a:rPr>
              <a:t>成员</a:t>
            </a:r>
            <a:endParaRPr lang="en-GB" altLang="en-US" sz="2800"/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 </a:t>
            </a:r>
            <a:r>
              <a:rPr lang="en-GB" altLang="en-US" sz="2400">
                <a:latin typeface="宋体" panose="02010600030101010101" pitchFamily="2" charset="-122"/>
              </a:rPr>
              <a:t>成员变量</a:t>
            </a:r>
          </a:p>
          <a:p>
            <a:pPr lvl="2" algn="just" eaLnBrk="1" hangingPunct="1">
              <a:lnSpc>
                <a:spcPct val="90000"/>
              </a:lnSpc>
            </a:pPr>
            <a:endParaRPr lang="en-GB" altLang="en-US" sz="2000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   const int x;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宋体" panose="02010600030101010101" pitchFamily="2" charset="-122"/>
              </a:rPr>
              <a:t>初始化放在构造函数的成员初始化表中进行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{	        const  int x;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  public: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A(int c): </a:t>
            </a:r>
            <a:r>
              <a:rPr lang="en-US" altLang="zh-CN" sz="1800" i="1"/>
              <a:t>x(c) {  }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Const </a:t>
            </a:r>
            <a:r>
              <a:rPr lang="zh-CN" altLang="en-US"/>
              <a:t>成员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808912" cy="403225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2400" i="1"/>
              <a:t>const</a:t>
            </a:r>
            <a:r>
              <a:rPr lang="en-GB" altLang="zh-CN" sz="2400">
                <a:latin typeface="宋体" panose="02010600030101010101" pitchFamily="2" charset="-122"/>
              </a:rPr>
              <a:t> </a:t>
            </a:r>
            <a:r>
              <a:rPr lang="en-GB" altLang="en-US" sz="2400">
                <a:latin typeface="宋体" panose="02010600030101010101" pitchFamily="2" charset="-122"/>
              </a:rPr>
              <a:t>成员函数</a:t>
            </a:r>
            <a:endParaRPr lang="en-GB" altLang="en-US" sz="2400"/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827088" y="2492375"/>
            <a:ext cx="3324225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class A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  int x,y;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 public: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 </a:t>
            </a:r>
            <a:r>
              <a:rPr lang="en-US" altLang="zh-CN" sz="1800" i="1">
                <a:solidFill>
                  <a:srgbClr val="002060"/>
                </a:solidFill>
              </a:rPr>
              <a:t>A(int x1, int y1);</a:t>
            </a:r>
            <a:endParaRPr lang="en-GB" altLang="zh-CN" sz="1800" i="1">
              <a:solidFill>
                <a:srgbClr val="002060"/>
              </a:solidFill>
            </a:endParaRP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f();</a:t>
            </a:r>
          </a:p>
          <a:p>
            <a:pPr lvl="3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i="1">
                <a:solidFill>
                  <a:srgbClr val="002060"/>
                </a:solidFill>
              </a:rPr>
              <a:t>void show();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};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27600" y="2565400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const A a(0,0);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27600" y="3141663"/>
            <a:ext cx="12684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a.f();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a.show();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19250" y="4533900"/>
            <a:ext cx="25304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A::f()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x = 1; y = 1; }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void A::show()</a:t>
            </a:r>
            <a:r>
              <a:rPr lang="zh-CN" altLang="en-US" sz="2000" i="1">
                <a:solidFill>
                  <a:srgbClr val="002060"/>
                </a:solidFill>
              </a:rPr>
              <a:t> </a:t>
            </a:r>
            <a:r>
              <a:rPr lang="en-US" altLang="zh-CN" sz="2000" i="1">
                <a:solidFill>
                  <a:srgbClr val="002060"/>
                </a:solidFill>
              </a:rPr>
              <a:t>const</a:t>
            </a:r>
            <a:endParaRPr lang="en-GB" altLang="zh-CN" sz="2000" i="1">
              <a:solidFill>
                <a:srgbClr val="002060"/>
              </a:solidFill>
            </a:endParaRP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002060"/>
                </a:solidFill>
              </a:rPr>
              <a:t>{  cout &lt;&lt;x &lt;&lt; y;}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2500" y="3749675"/>
            <a:ext cx="10080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1">
                <a:solidFill>
                  <a:srgbClr val="C00000"/>
                </a:solidFill>
              </a:rPr>
              <a:t>const </a:t>
            </a:r>
            <a:r>
              <a:rPr lang="en-GB" altLang="zh-CN" sz="2000" i="1">
                <a:solidFill>
                  <a:srgbClr val="002060"/>
                </a:solidFill>
              </a:rPr>
              <a:t>;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076825" y="3068638"/>
            <a:ext cx="36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X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27763" y="3429000"/>
            <a:ext cx="40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50"/>
                </a:solidFill>
              </a:rPr>
              <a:t>√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984312">
            <a:off x="3746500" y="4170363"/>
            <a:ext cx="175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</a:rPr>
              <a:t>compiler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7538" y="836613"/>
            <a:ext cx="3743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f( A * const this);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void show(</a:t>
            </a:r>
            <a:r>
              <a:rPr lang="en-US" altLang="zh-CN" sz="2000">
                <a:solidFill>
                  <a:srgbClr val="C00000"/>
                </a:solidFill>
              </a:rPr>
              <a:t>const</a:t>
            </a:r>
            <a:r>
              <a:rPr lang="en-US" altLang="zh-CN" sz="2000"/>
              <a:t> A* const this);</a:t>
            </a:r>
            <a:endParaRPr lang="zh-CN" altLang="en-US" sz="200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35600" y="4365625"/>
            <a:ext cx="3414713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class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int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int &amp; </a:t>
            </a:r>
            <a:r>
              <a:rPr lang="en-US" altLang="zh-CN" sz="1600" i="1" dirty="0" err="1"/>
              <a:t>indirect_int</a:t>
            </a:r>
            <a:r>
              <a:rPr lang="en-US" altLang="zh-CN" sz="1600" i="1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public: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 A():</a:t>
            </a:r>
            <a:r>
              <a:rPr lang="en-US" altLang="zh-CN" sz="1600" i="1" dirty="0" err="1"/>
              <a:t>indirect_int</a:t>
            </a:r>
            <a:r>
              <a:rPr lang="en-US" altLang="zh-CN" sz="1600" i="1" dirty="0"/>
              <a:t>(*new int){ ...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~A() { delete &amp;</a:t>
            </a:r>
            <a:r>
              <a:rPr lang="en-US" altLang="zh-CN" sz="1600" i="1" dirty="0" err="1"/>
              <a:t>indirect_int</a:t>
            </a:r>
            <a:r>
              <a:rPr lang="en-US" altLang="zh-CN" sz="1600" i="1" dirty="0"/>
              <a:t>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    void f(</a:t>
            </a:r>
            <a:r>
              <a:rPr lang="en-US" altLang="zh-CN" sz="1600" dirty="0"/>
              <a:t>) const { </a:t>
            </a:r>
            <a:r>
              <a:rPr lang="en-US" altLang="zh-CN" sz="1600" dirty="0" err="1"/>
              <a:t>indirect_int</a:t>
            </a:r>
            <a:r>
              <a:rPr lang="en-US" altLang="zh-CN" sz="1600" dirty="0"/>
              <a:t>++;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50825" y="3429000"/>
            <a:ext cx="1281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mutable</a:t>
            </a:r>
            <a:endParaRPr lang="zh-CN" altLang="en-US" i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allAtOnce"/>
      <p:bldP spid="5" grpId="0" build="allAtOnce"/>
      <p:bldP spid="6" grpId="0" build="allAtOnce"/>
      <p:bldP spid="7" grpId="0" build="allAtOnce"/>
      <p:bldP spid="8" grpId="0" build="allAtOnce" animBg="1"/>
      <p:bldP spid="9" grpId="0" build="allAtOnce"/>
      <p:bldP spid="10" grpId="0" build="allAtOnce"/>
      <p:bldP spid="11" grpId="0" build="allAtOnce"/>
      <p:bldP spid="13" grpId="0" build="allAtOnce"/>
      <p:bldP spid="15" grpId="0" build="allAtOnce" animBg="1"/>
      <p:bldP spid="16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宋体" panose="02010600030101010101" pitchFamily="2" charset="-122"/>
              </a:rPr>
              <a:t>静态成员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类刻划了一组具有相同属性的对象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对象是类的实例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endParaRPr lang="en-GB" altLang="en-US" sz="2000"/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问题：同一个类的不同对象如何共享变量？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000">
                <a:latin typeface="宋体" panose="02010600030101010101" pitchFamily="2" charset="-122"/>
              </a:rPr>
              <a:t>如果把这些共享变量定义为全局变量，则缺乏数据保护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>
                <a:latin typeface="宋体" panose="02010600030101010101" pitchFamily="2" charset="-122"/>
              </a:rPr>
              <a:t>名污染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宋体" panose="02010600030101010101" pitchFamily="2" charset="-122"/>
              </a:rPr>
              <a:t>静态成员变量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{    int   x,y;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     static int shared;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    .....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</a:t>
            </a:r>
            <a:r>
              <a:rPr lang="en-US" altLang="zh-CN" sz="1800" i="1">
                <a:solidFill>
                  <a:srgbClr val="C00000"/>
                </a:solidFill>
              </a:rPr>
              <a:t>int A::shared=0;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    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/>
              <a:t>	A a, b;</a:t>
            </a:r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类对象所共享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唯一拷贝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 sz="2400">
                <a:latin typeface="宋体" panose="02010600030101010101" pitchFamily="2" charset="-122"/>
              </a:rPr>
              <a:t>静态成员函数</a:t>
            </a:r>
            <a:endParaRPr lang="zh-CN" altLang="en-US" sz="24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en-US" altLang="zh-CN" sz="1800" i="1"/>
              <a:t>class A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{    static int shared;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int x;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public: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static void f() { 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     void q() { …x…shared…}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US" altLang="zh-CN" sz="1800" i="1"/>
              <a:t>	};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2000" i="1"/>
          </a:p>
          <a:p>
            <a:pPr lvl="2" algn="just" eaLnBrk="1" hangingPunct="1"/>
            <a:r>
              <a:rPr lang="en-GB" altLang="en-US" sz="2000" b="1">
                <a:solidFill>
                  <a:srgbClr val="C00000"/>
                </a:solidFill>
                <a:latin typeface="宋体" panose="02010600030101010101" pitchFamily="2" charset="-122"/>
              </a:rPr>
              <a:t>只能存取静态成员变量，调用静态成员函数</a:t>
            </a:r>
          </a:p>
          <a:p>
            <a:pPr lvl="2" algn="just" eaLnBrk="1" hangingPunct="1"/>
            <a:r>
              <a:rPr lang="zh-CN" altLang="en-US" sz="2000">
                <a:latin typeface="宋体" panose="02010600030101010101" pitchFamily="2" charset="-122"/>
              </a:rPr>
              <a:t>遵循类访问控制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静态成员的使用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通过对象使用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 a;  a.f();</a:t>
            </a:r>
          </a:p>
          <a:p>
            <a:pPr lvl="2" algn="just" eaLnBrk="1" hangingPunct="1"/>
            <a:r>
              <a:rPr lang="en-GB" altLang="en-US" sz="2000">
                <a:latin typeface="宋体" panose="02010600030101010101" pitchFamily="2" charset="-122"/>
              </a:rPr>
              <a:t>通过类使用</a:t>
            </a:r>
            <a:endParaRPr lang="en-GB" altLang="en-US" sz="2000"/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i="1"/>
              <a:t>	</a:t>
            </a:r>
            <a:r>
              <a:rPr lang="en-GB" altLang="zh-CN" sz="1800" i="1"/>
              <a:t>A::f();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zh-CN" sz="2400">
                <a:latin typeface="宋体" panose="02010600030101010101" pitchFamily="2" charset="-122"/>
              </a:rPr>
              <a:t>C++</a:t>
            </a:r>
            <a:r>
              <a:rPr lang="zh-CN" altLang="en-US" sz="2400">
                <a:latin typeface="宋体" panose="02010600030101010101" pitchFamily="2" charset="-122"/>
              </a:rPr>
              <a:t>支持观点  “</a:t>
            </a:r>
            <a:r>
              <a:rPr lang="en-GB" altLang="en-US" sz="2400">
                <a:latin typeface="宋体" panose="02010600030101010101" pitchFamily="2" charset="-122"/>
              </a:rPr>
              <a:t>类也是对象</a:t>
            </a:r>
            <a:r>
              <a:rPr lang="zh-CN" altLang="en-US" sz="2400">
                <a:latin typeface="宋体" panose="02010600030101010101" pitchFamily="2" charset="-122"/>
              </a:rPr>
              <a:t>”</a:t>
            </a:r>
            <a:endParaRPr lang="en-GB" altLang="en-US" sz="2400">
              <a:latin typeface="宋体" panose="02010600030101010101" pitchFamily="2" charset="-122"/>
            </a:endParaRPr>
          </a:p>
          <a:p>
            <a:pPr lvl="2" algn="just" eaLnBrk="1" hangingPunct="1"/>
            <a:r>
              <a:rPr lang="en-GB" altLang="zh-CN" sz="2000"/>
              <a:t>Smalltalk</a:t>
            </a:r>
            <a:endParaRPr lang="en-GB" altLang="en-US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静态成员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class 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{      static int obj_count;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A()  {   obj_count++;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~A()  {   obj_count--;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static int get_num_of_obj() 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   </a:t>
            </a:r>
            <a:r>
              <a:rPr lang="en-GB" altLang="zh-CN" sz="1800" i="1">
                <a:latin typeface="Times New Roman" panose="02020603050405020304" pitchFamily="18" charset="0"/>
              </a:rPr>
              <a:t>…</a:t>
            </a: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int  A::obj_count=0;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int  </a:t>
            </a:r>
            <a:r>
              <a:rPr lang="en-US" altLang="zh-CN" sz="1800" i="1"/>
              <a:t>A::</a:t>
            </a:r>
            <a:r>
              <a:rPr lang="en-GB" altLang="zh-CN" sz="1800" i="1"/>
              <a:t>get_num_of_obj() { return obj_count;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583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class  singleton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{	protected: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singleton(){}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 singleton(const singleton 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instance()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{   return  m_instance == NULL?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		m_instance = new singleton: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void destroy()  { delete m_instance; m_instance = NULL;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		static singleton * m_instance;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0000FF"/>
                </a:solidFill>
              </a:rPr>
              <a:t>singleton * singleton ::m_instance= NULL;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57813" y="1071563"/>
            <a:ext cx="1408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singleton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29250" y="2143125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Resource Control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原则：谁创建，谁归还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Types of memory from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Stack – local variables and pass-by-value parameters are allocated here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Heap – dynamic memory is allocated here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malloc() – memory allocation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free() – free memory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C++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new – create space for a new object (allocate)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delete – delete this object (free)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宋体" panose="02010600030101010101" pitchFamily="2" charset="-122"/>
              </a:rPr>
              <a:t>友元</a:t>
            </a:r>
          </a:p>
          <a:p>
            <a:pPr lvl="1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类外部不能访问该类的</a:t>
            </a:r>
            <a:r>
              <a:rPr lang="en-US" altLang="zh-CN" sz="2000" i="1"/>
              <a:t>private</a:t>
            </a:r>
            <a:r>
              <a:rPr lang="zh-CN" altLang="en-US" sz="2000"/>
              <a:t>成员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通过该类的</a:t>
            </a:r>
            <a:r>
              <a:rPr lang="en-US" altLang="zh-CN" sz="2000" i="1"/>
              <a:t>public</a:t>
            </a:r>
            <a:r>
              <a:rPr lang="zh-CN" altLang="en-US" sz="2000"/>
              <a:t>方法</a:t>
            </a:r>
          </a:p>
          <a:p>
            <a:pPr lvl="2"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 sz="2000"/>
              <a:t>会降低对</a:t>
            </a:r>
            <a:r>
              <a:rPr lang="en-US" altLang="zh-CN" sz="2000" i="1"/>
              <a:t>private</a:t>
            </a:r>
            <a:r>
              <a:rPr lang="zh-CN" altLang="en-US" sz="2000"/>
              <a:t>成员的访问效率，缺乏灵活性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lvl="2" eaLnBrk="1" hangingPunct="1"/>
            <a:r>
              <a:rPr lang="zh-CN" altLang="en-US" sz="2000"/>
              <a:t>例：矩阵类(</a:t>
            </a:r>
            <a:r>
              <a:rPr lang="en-US" altLang="zh-CN" sz="2000"/>
              <a:t>Matrix)、</a:t>
            </a:r>
            <a:r>
              <a:rPr lang="zh-CN" altLang="en-US" sz="2000"/>
              <a:t>向量类(</a:t>
            </a:r>
            <a:r>
              <a:rPr lang="en-US" altLang="zh-CN" sz="2000"/>
              <a:t>Vector)</a:t>
            </a:r>
            <a:r>
              <a:rPr lang="zh-CN" altLang="en-US" sz="2000"/>
              <a:t>和全局函数(</a:t>
            </a:r>
            <a:r>
              <a:rPr lang="en-US" altLang="zh-CN" sz="2000"/>
              <a:t>multiply)，</a:t>
            </a:r>
            <a:r>
              <a:rPr lang="zh-CN" altLang="en-US" sz="2000"/>
              <a:t>全局函数实现矩阵和向量相乘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038600" y="1104900"/>
            <a:ext cx="438785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i, int j)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*(p_data+i*col+j);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&amp;l, int &amp;c)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 l = lin;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c =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 int *p=p_data;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{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 p++;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-304800" y="2362200"/>
            <a:ext cx="50292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Matrix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int   lin,col;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Matrix(int l, int c) 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  lin = 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col = c;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p_data = new int[lin*col];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~Matrix()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delete []p_data;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-381000" y="2341563"/>
            <a:ext cx="408940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class Vector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 int  *p_data;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int   num;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public: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Vector(int 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{ num = n;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p_data = new int[num];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~Vector()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{  delete []p_data;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3505200" y="2051050"/>
            <a:ext cx="45799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int &amp;element(int i)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{  return p_data[i];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dimension(int &amp;n)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n = num;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void display()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{  int *p=p_data;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for (int i=0; i&lt;num; i++,p++)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cout &lt;&lt; *p &lt;&lt; ' ';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cout &lt;&lt; endl;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           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90600" y="1860550"/>
            <a:ext cx="5821363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  multiply(Matrix &amp;m, Vector &amp;v, Vector &amp;r)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int  lin,  col;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m.dimension(lin,col);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for (int i=0; i&lt;lin; i++)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{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= 0;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for (int j=0; j&lt;col; j++)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       </a:t>
            </a:r>
            <a:r>
              <a:rPr lang="en-US" altLang="zh-CN" sz="1600" i="1" u="sng">
                <a:solidFill>
                  <a:schemeClr val="hlink"/>
                </a:solidFill>
              </a:rPr>
              <a:t>r.element(i)</a:t>
            </a:r>
            <a:r>
              <a:rPr lang="en-US" altLang="zh-CN" sz="1600" i="1"/>
              <a:t> += </a:t>
            </a:r>
            <a:r>
              <a:rPr lang="en-US" altLang="zh-CN" sz="1600" i="1" u="sng">
                <a:solidFill>
                  <a:schemeClr val="hlink"/>
                </a:solidFill>
              </a:rPr>
              <a:t>m.element(i,j)</a:t>
            </a:r>
            <a:r>
              <a:rPr lang="en-US" altLang="zh-CN" sz="1600" i="1" u="sng"/>
              <a:t>*</a:t>
            </a:r>
            <a:r>
              <a:rPr lang="en-US" altLang="zh-CN" sz="1600" i="1" u="sng">
                <a:solidFill>
                  <a:schemeClr val="hlink"/>
                </a:solidFill>
              </a:rPr>
              <a:t>v.element(j)</a:t>
            </a:r>
            <a:r>
              <a:rPr lang="en-US" altLang="zh-CN" sz="1600" i="1" u="sng"/>
              <a:t>;</a:t>
            </a: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void main()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{    Matrix m(10,5);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v(5);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Vector r(10);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......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multiply(m,v,r);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m.display();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v.display();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    r.display();</a:t>
            </a:r>
          </a:p>
          <a:p>
            <a:pPr lvl="2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分类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友元函数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友元类成员函数</a:t>
            </a:r>
          </a:p>
          <a:p>
            <a:pPr lvl="2" algn="just" eaLnBrk="1" hangingPunct="1">
              <a:lnSpc>
                <a:spcPct val="90000"/>
              </a:lnSpc>
            </a:pPr>
            <a:endParaRPr lang="zh-CN" altLang="en-US" sz="20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作用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提高程序设计灵活性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>
                <a:latin typeface="宋体" panose="02010600030101010101" pitchFamily="2" charset="-122"/>
              </a:rPr>
              <a:t>数据保护和对数据的存取效率之间的一个折中方案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void func()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B;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{  …….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 void f();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};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class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     {   	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void func();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 </a:t>
            </a:r>
            <a:r>
              <a:rPr lang="en-GB" altLang="zh-CN" sz="1800" i="1"/>
              <a:t>class B; 	 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		</a:t>
            </a:r>
            <a:r>
              <a:rPr lang="en-GB" altLang="zh-CN" sz="1800" i="1">
                <a:solidFill>
                  <a:srgbClr val="0070C0"/>
                </a:solidFill>
              </a:rPr>
              <a:t>friend</a:t>
            </a:r>
            <a:r>
              <a:rPr lang="en-GB" altLang="zh-CN" sz="1800" i="1"/>
              <a:t> void C::f(); 	</a:t>
            </a:r>
            <a:r>
              <a:rPr lang="en-GB" altLang="zh-CN" sz="1800" b="1" i="1">
                <a:solidFill>
                  <a:srgbClr val="006600"/>
                </a:solidFill>
              </a:rPr>
              <a:t>//</a:t>
            </a:r>
            <a:r>
              <a:rPr lang="en-GB" altLang="en-US" sz="1800" b="1" i="1">
                <a:solidFill>
                  <a:srgbClr val="006600"/>
                </a:solidFill>
              </a:rPr>
              <a:t>友元类成员函数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800" i="1"/>
              <a:t>	};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友元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class Matrix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	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		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class Vector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{    ......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	            friend void multiply(Matrix &amp;m, Vector &amp;v, Vector &amp;r);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1800" i="1" dirty="0"/>
              <a:t>             };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i="1" dirty="0"/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友元不具有传递性</a:t>
            </a:r>
            <a:endParaRPr lang="zh-CN" altLang="en-US" sz="20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能编译吗？</a:t>
            </a: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原则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避免将</a:t>
            </a:r>
            <a:r>
              <a:rPr lang="en-US" altLang="zh-CN" sz="2400"/>
              <a:t>data member</a:t>
            </a:r>
            <a:r>
              <a:rPr lang="zh-CN" altLang="en-US" sz="2400"/>
              <a:t>放在公开接口中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endParaRPr lang="zh-CN" altLang="en-US" sz="2400"/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努力让接口完满 (</a:t>
            </a:r>
            <a:r>
              <a:rPr lang="en-US" altLang="zh-CN" sz="2400"/>
              <a:t>complete) </a:t>
            </a:r>
            <a:r>
              <a:rPr lang="zh-CN" altLang="en-US" sz="2400"/>
              <a:t>且最小化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71875" y="2362200"/>
            <a:ext cx="5343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class AccessLevels {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public: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FF0000"/>
                </a:solidFill>
              </a:rPr>
              <a:t>ReadOnly </a:t>
            </a:r>
            <a:r>
              <a:rPr lang="en-US" altLang="zh-CN" sz="1600" i="1"/>
              <a:t>const { return readOnly;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>
                <a:solidFill>
                  <a:srgbClr val="FF0000"/>
                </a:solidFill>
              </a:rPr>
              <a:t>(</a:t>
            </a:r>
            <a:r>
              <a:rPr lang="en-US" altLang="zh-CN" sz="1600" i="1"/>
              <a:t>int value) { readWrite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get</a:t>
            </a:r>
            <a:r>
              <a:rPr lang="en-US" altLang="zh-CN" sz="1600" b="1" i="1">
                <a:solidFill>
                  <a:srgbClr val="006600"/>
                </a:solidFill>
              </a:rPr>
              <a:t>ReadWrite</a:t>
            </a:r>
            <a:r>
              <a:rPr lang="en-US" altLang="zh-CN" sz="1600" i="1"/>
              <a:t>() { return readWrite;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void set</a:t>
            </a:r>
            <a:r>
              <a:rPr lang="en-US" altLang="zh-CN" sz="1600" b="1" i="1">
                <a:solidFill>
                  <a:srgbClr val="FF0000"/>
                </a:solidFill>
              </a:rPr>
              <a:t>WriteOnly</a:t>
            </a:r>
            <a:r>
              <a:rPr lang="en-US" altLang="zh-CN" sz="1600" i="1"/>
              <a:t>(int value) { writeOnly = value; }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private: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noAccess;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readWrite;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   int writeOnly;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1600" i="1"/>
              <a:t>};</a:t>
            </a:r>
            <a:endParaRPr lang="zh-CN" altLang="en-US" sz="1600" i="1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1813" y="2803525"/>
          <a:ext cx="2552700" cy="1463675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           Get</a:t>
                      </a:r>
                      <a:r>
                        <a:rPr lang="en-US" altLang="zh-CN" sz="1800" baseline="0" dirty="0"/>
                        <a:t>          Set</a:t>
                      </a:r>
                    </a:p>
                    <a:p>
                      <a:r>
                        <a:rPr lang="en-US" altLang="zh-CN" sz="1800" baseline="0" dirty="0"/>
                        <a:t>R             </a:t>
                      </a:r>
                      <a:r>
                        <a:rPr lang="en-US" altLang="zh-CN" sz="1800" b="1" baseline="0" dirty="0">
                          <a:solidFill>
                            <a:srgbClr val="006600"/>
                          </a:solidFill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W               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RW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r>
                        <a:rPr lang="en-US" altLang="zh-CN" sz="1800" baseline="0" dirty="0"/>
                        <a:t>            </a:t>
                      </a:r>
                      <a:r>
                        <a:rPr lang="en-US" altLang="zh-CN" sz="1800" b="1" kern="1200" baseline="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  <a:p>
                      <a:r>
                        <a:rPr lang="en-US" altLang="zh-CN" sz="1800" baseline="0" dirty="0"/>
                        <a:t>NONE</a:t>
                      </a:r>
                      <a:endParaRPr lang="zh-CN" altLang="en-US" sz="1800" dirty="0"/>
                    </a:p>
                  </a:txBody>
                  <a:tcPr marL="91455" marR="91455" marT="45740" marB="4574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 rot="-491613">
            <a:off x="5507038" y="90805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400" b="1">
                <a:solidFill>
                  <a:srgbClr val="002060"/>
                </a:solidFill>
              </a:rPr>
              <a:t>Law of Demeter</a:t>
            </a:r>
            <a:endParaRPr lang="zh-CN" altLang="en-US" sz="2400" b="1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6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动态对象</a:t>
            </a:r>
          </a:p>
          <a:p>
            <a:pPr lvl="1" eaLnBrk="1" hangingPunct="1"/>
            <a:r>
              <a:rPr lang="en-GB" altLang="en-US" sz="2000">
                <a:latin typeface="宋体" panose="02010600030101010101" pitchFamily="2" charset="-122"/>
              </a:rPr>
              <a:t>在</a:t>
            </a:r>
            <a:r>
              <a:rPr lang="en-US" altLang="zh-CN" sz="2000" i="1"/>
              <a:t>h</a:t>
            </a:r>
            <a:r>
              <a:rPr lang="en-GB" altLang="zh-CN" sz="2000" i="1"/>
              <a:t>eap </a:t>
            </a:r>
            <a:r>
              <a:rPr lang="en-GB" altLang="en-US" sz="2000">
                <a:latin typeface="宋体" panose="02010600030101010101" pitchFamily="2" charset="-122"/>
              </a:rPr>
              <a:t>中创建</a:t>
            </a:r>
          </a:p>
          <a:p>
            <a:pPr lvl="1" eaLnBrk="1" hangingPunct="1"/>
            <a:endParaRPr lang="en-GB" altLang="en-US" sz="2000">
              <a:latin typeface="宋体" panose="02010600030101010101" pitchFamily="2" charset="-122"/>
            </a:endParaRPr>
          </a:p>
          <a:p>
            <a:pPr lvl="1" eaLnBrk="1" hangingPunct="1"/>
            <a:r>
              <a:rPr lang="en-GB" altLang="zh-CN" sz="2000" i="1">
                <a:solidFill>
                  <a:srgbClr val="006600"/>
                </a:solidFill>
              </a:rPr>
              <a:t>new </a:t>
            </a:r>
            <a:r>
              <a:rPr lang="en-GB" altLang="en-US" sz="2000">
                <a:latin typeface="宋体" panose="02010600030101010101" pitchFamily="2" charset="-122"/>
              </a:rPr>
              <a:t>/</a:t>
            </a:r>
            <a:r>
              <a:rPr lang="en-GB" altLang="zh-CN" sz="2000" i="1">
                <a:solidFill>
                  <a:srgbClr val="006600"/>
                </a:solidFill>
              </a:rPr>
              <a:t>delete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835150" y="4365625"/>
            <a:ext cx="496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C0000"/>
                </a:solidFill>
              </a:rPr>
              <a:t>为什么要引入</a:t>
            </a:r>
            <a:r>
              <a:rPr lang="en-US" altLang="zh-CN" sz="2400">
                <a:solidFill>
                  <a:srgbClr val="CC0000"/>
                </a:solidFill>
              </a:rPr>
              <a:t>new</a:t>
            </a:r>
            <a:r>
              <a:rPr lang="zh-CN" altLang="en-US" sz="2400">
                <a:solidFill>
                  <a:srgbClr val="CC0000"/>
                </a:solidFill>
              </a:rPr>
              <a:t>、</a:t>
            </a:r>
            <a:r>
              <a:rPr lang="en-US" altLang="zh-CN" sz="2400">
                <a:solidFill>
                  <a:srgbClr val="CC0000"/>
                </a:solidFill>
              </a:rPr>
              <a:t>delete</a:t>
            </a:r>
            <a:r>
              <a:rPr lang="zh-CN" altLang="en-US" sz="2400">
                <a:solidFill>
                  <a:srgbClr val="CC0000"/>
                </a:solidFill>
              </a:rPr>
              <a:t>操作符？</a:t>
            </a:r>
            <a:endParaRPr lang="en-US" altLang="zh-CN" sz="2400">
              <a:solidFill>
                <a:srgbClr val="CC000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16113" y="4722813"/>
            <a:ext cx="3205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2060"/>
                </a:solidFill>
              </a:rPr>
              <a:t>constructor/destructor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allAtOnce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A *p,*q;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p = new A;     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zh-CN" sz="1600" i="1"/>
              <a:t> </a:t>
            </a:r>
            <a:r>
              <a:rPr lang="zh-CN" altLang="en-GB" sz="1600" i="1"/>
              <a:t>在</a:t>
            </a:r>
            <a:r>
              <a:rPr lang="en-US" altLang="en-GB" sz="1600" i="1"/>
              <a:t>程序的heap中申请一块大小为</a:t>
            </a:r>
            <a:r>
              <a:rPr lang="en-GB" altLang="zh-CN" sz="1600" i="1"/>
              <a:t>sizeof(A)</a:t>
            </a:r>
            <a:r>
              <a:rPr lang="en-GB" altLang="en-US" sz="1600" i="1"/>
              <a:t>的</a:t>
            </a:r>
            <a:r>
              <a:rPr lang="zh-CN" altLang="en-US" sz="1800" i="1"/>
              <a:t>内存</a:t>
            </a:r>
            <a:endParaRPr lang="en-GB" altLang="en-US" sz="1800" i="1"/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的默认构造函数对该空间上的对象初始化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返回创建的对象的地址并赋值给</a:t>
            </a:r>
            <a:r>
              <a:rPr lang="en-GB" altLang="zh-CN" sz="1600" i="1"/>
              <a:t>p</a:t>
            </a:r>
          </a:p>
          <a:p>
            <a:pPr lvl="3" eaLnBrk="1" hangingPunct="1">
              <a:lnSpc>
                <a:spcPct val="90000"/>
              </a:lnSpc>
            </a:pPr>
            <a:endParaRPr lang="en-GB" altLang="zh-CN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q = new A(1); 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r>
              <a:rPr lang="zh-CN" altLang="en-GB" sz="1600" i="1"/>
              <a:t>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A</a:t>
            </a:r>
            <a:r>
              <a:rPr lang="en-GB" altLang="en-US" sz="1600" i="1"/>
              <a:t>的另一个构造函数 </a:t>
            </a:r>
            <a:r>
              <a:rPr lang="en-GB" altLang="zh-CN" sz="1600" i="1"/>
              <a:t>A::A(int)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GB" sz="1600" i="1">
                <a:latin typeface="Times New Roman" panose="02020603050405020304" pitchFamily="18" charset="0"/>
              </a:rPr>
              <a:t>……</a:t>
            </a:r>
            <a:endParaRPr lang="zh-CN" altLang="en-GB" sz="16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delete  p; 	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调用</a:t>
            </a:r>
            <a:r>
              <a:rPr lang="en-GB" altLang="zh-CN" sz="1600" i="1"/>
              <a:t>p</a:t>
            </a:r>
            <a:r>
              <a:rPr lang="en-GB" altLang="en-US" sz="1600" i="1"/>
              <a:t>所指向的对象的析构函数</a:t>
            </a:r>
          </a:p>
          <a:p>
            <a:pPr lvl="3" eaLnBrk="1" hangingPunct="1">
              <a:lnSpc>
                <a:spcPct val="90000"/>
              </a:lnSpc>
            </a:pPr>
            <a:r>
              <a:rPr lang="en-GB" altLang="en-US" sz="1600" i="1"/>
              <a:t>释放对象空间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delete q;	</a:t>
            </a:r>
            <a:endParaRPr lang="zh-CN" altLang="en-US" sz="1800" i="1"/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4356100" y="260350"/>
            <a:ext cx="3070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class 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</a:rPr>
              <a:t>{ 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</a:t>
            </a:r>
            <a:r>
              <a:rPr lang="en-GB" altLang="zh-CN" sz="1800" b="1" i="1">
                <a:solidFill>
                  <a:srgbClr val="002060"/>
                </a:solidFill>
                <a:latin typeface="Times New Roman" panose="02020603050405020304" pitchFamily="18" charset="0"/>
              </a:rPr>
              <a:t>…</a:t>
            </a:r>
            <a:endParaRPr lang="en-GB" altLang="zh-CN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	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   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	          A(int);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zh-CN" sz="1800" b="1" i="1">
                <a:solidFill>
                  <a:srgbClr val="002060"/>
                </a:solidFill>
              </a:rPr>
              <a:t> }</a:t>
            </a:r>
            <a:r>
              <a:rPr lang="en-GB" altLang="zh-CN" sz="1800" b="1" i="1">
                <a:solidFill>
                  <a:srgbClr val="002060"/>
                </a:solidFill>
                <a:latin typeface="宋体" panose="02010600030101010101" pitchFamily="2" charset="-122"/>
              </a:rPr>
              <a:t>;</a:t>
            </a:r>
            <a:endParaRPr lang="zh-CN" altLang="en-US" sz="1800" b="1" i="1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zh-CN" sz="1800" i="1"/>
              <a:t>p = (A *) malloc (sizeof(A))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free(p)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malloc  </a:t>
            </a:r>
            <a:r>
              <a:rPr lang="en-GB" altLang="en-US" sz="2000">
                <a:latin typeface="宋体" panose="02010600030101010101" pitchFamily="2" charset="-122"/>
              </a:rPr>
              <a:t>不调用构造函数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 i="1"/>
              <a:t>    free     </a:t>
            </a:r>
            <a:r>
              <a:rPr lang="en-GB" altLang="en-US" sz="2000">
                <a:latin typeface="宋体" panose="02010600030101010101" pitchFamily="2" charset="-122"/>
              </a:rPr>
              <a:t>不调</a:t>
            </a:r>
            <a:r>
              <a:rPr lang="zh-CN" altLang="en-US" sz="2000">
                <a:latin typeface="宋体" panose="02010600030101010101" pitchFamily="2" charset="-122"/>
              </a:rPr>
              <a:t>用</a:t>
            </a:r>
            <a:r>
              <a:rPr lang="en-GB" altLang="en-US" sz="2000">
                <a:latin typeface="宋体" panose="02010600030101010101" pitchFamily="2" charset="-122"/>
              </a:rPr>
              <a:t>析构函数</a:t>
            </a:r>
            <a:endParaRPr lang="en-GB" altLang="zh-CN" sz="2000" i="1"/>
          </a:p>
          <a:p>
            <a:pPr lvl="2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US" altLang="en-US" sz="240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000" i="1"/>
              <a:t>n</a:t>
            </a:r>
            <a:r>
              <a:rPr lang="en-GB" altLang="zh-CN" sz="2000" i="1"/>
              <a:t>ew </a:t>
            </a:r>
            <a:r>
              <a:rPr lang="en-GB" altLang="en-US" sz="2000">
                <a:latin typeface="宋体" panose="02010600030101010101" pitchFamily="2" charset="-122"/>
              </a:rPr>
              <a:t>可重载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创建对象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new </a:t>
            </a:r>
          </a:p>
          <a:p>
            <a:pPr lvl="1"/>
            <a:r>
              <a:rPr lang="en-US" altLang="zh-CN"/>
              <a:t>Works with primitives</a:t>
            </a:r>
          </a:p>
          <a:p>
            <a:pPr lvl="1"/>
            <a:r>
              <a:rPr lang="en-US" altLang="zh-CN"/>
              <a:t>Works with class-types</a:t>
            </a:r>
          </a:p>
          <a:p>
            <a:r>
              <a:rPr lang="en-US" altLang="zh-CN"/>
              <a:t>Syntax: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type;</a:t>
            </a:r>
          </a:p>
          <a:p>
            <a:pPr lvl="1"/>
            <a:r>
              <a:rPr lang="en-US" altLang="zh-CN" sz="2400" b="1">
                <a:latin typeface="Courier New" panose="02070309020205020404" pitchFamily="49" charset="0"/>
              </a:rPr>
              <a:t>type* ptrName = new type( params );</a:t>
            </a:r>
          </a:p>
        </p:txBody>
      </p:sp>
      <p:sp>
        <p:nvSpPr>
          <p:cNvPr id="106499" name="Line 4"/>
          <p:cNvSpPr>
            <a:spLocks noChangeShapeType="1"/>
          </p:cNvSpPr>
          <p:nvPr/>
        </p:nvSpPr>
        <p:spPr bwMode="auto">
          <a:xfrm flipH="1">
            <a:off x="6156194" y="2819400"/>
            <a:ext cx="1159006" cy="14016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0" name="Text Box 5"/>
          <p:cNvSpPr txBox="1">
            <a:spLocks noChangeArrowheads="1"/>
          </p:cNvSpPr>
          <p:nvPr/>
        </p:nvSpPr>
        <p:spPr bwMode="auto">
          <a:xfrm>
            <a:off x="6712974" y="2419797"/>
            <a:ext cx="2178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Constructor!</a:t>
            </a:r>
          </a:p>
        </p:txBody>
      </p:sp>
      <p:sp>
        <p:nvSpPr>
          <p:cNvPr id="106501" name="Line 6"/>
          <p:cNvSpPr>
            <a:spLocks noChangeShapeType="1"/>
          </p:cNvSpPr>
          <p:nvPr/>
        </p:nvSpPr>
        <p:spPr bwMode="auto">
          <a:xfrm flipH="1">
            <a:off x="7315200" y="2819400"/>
            <a:ext cx="0" cy="176172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New Examples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49438"/>
            <a:ext cx="8229600" cy="3733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int* intPtr = new int;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Car* carPtr = new Car(“Nissan”, “Pulsar”);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</a:rPr>
              <a:t>Customer* custPtr = new Customer;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5908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0" y="2224088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int*: intPtr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581400" y="2895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876800" y="2590800"/>
            <a:ext cx="762000" cy="533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876800" y="22860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int: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3200400" y="4191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895600" y="3810000"/>
            <a:ext cx="167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Car*: carPtr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3581400" y="4343400"/>
            <a:ext cx="1295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876800" y="3886200"/>
            <a:ext cx="990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Car: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876800" y="4191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Nissan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724400" y="5715000"/>
            <a:ext cx="762000" cy="533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810000" y="5334000"/>
            <a:ext cx="2590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Customer*: custPtr</a:t>
            </a:r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5105400" y="51054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010400" y="4724400"/>
            <a:ext cx="1524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/>
              <a:t>Customer: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4876800" y="4495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Pulsar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7010400" y="50292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7010400" y="53340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08564" name="Text Box 32"/>
          <p:cNvSpPr txBox="1">
            <a:spLocks noChangeArrowheads="1"/>
          </p:cNvSpPr>
          <p:nvPr/>
        </p:nvSpPr>
        <p:spPr bwMode="auto">
          <a:xfrm>
            <a:off x="6629400" y="762000"/>
            <a:ext cx="2209800" cy="3170238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Notice: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These are unnamed objects!  The only way we can get to them is through the pointer!</a:t>
            </a:r>
          </a:p>
          <a:p>
            <a:pPr algn="ctr"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</a:rPr>
              <a:t>Pointers are the same size no matter how big the data is!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010400" y="56388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7010400" y="59436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010400" y="6248400"/>
            <a:ext cx="1447800" cy="304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/>
      <p:bldP spid="16397" grpId="0" animBg="1"/>
      <p:bldP spid="16398" grpId="0"/>
      <p:bldP spid="16400" grpId="0" animBg="1"/>
      <p:bldP spid="16401" grpId="0"/>
      <p:bldP spid="16404" grpId="0"/>
      <p:bldP spid="16405" grpId="0" animBg="1"/>
      <p:bldP spid="16406" grpId="0" animBg="1"/>
      <p:bldP spid="16407" grpId="0"/>
      <p:bldP spid="16410" grpId="0"/>
      <p:bldP spid="16413" grpId="0" animBg="1"/>
      <p:bldP spid="16414" grpId="0" animBg="1"/>
      <p:bldP spid="16415" grpId="0" animBg="1"/>
      <p:bldP spid="16417" grpId="0" animBg="1"/>
      <p:bldP spid="16418" grpId="0" animBg="1"/>
      <p:bldP spid="16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对象删除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Called on the pointer to an object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Works with primitives &amp; class-types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zh-CN" sz="1600"/>
              <a:t>delete ptrName;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intPtr;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intPtr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carPtr;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carPtr = NULL;</a:t>
            </a:r>
          </a:p>
          <a:p>
            <a:pPr lvl="1">
              <a:lnSpc>
                <a:spcPct val="80000"/>
              </a:lnSpc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delete custPtr;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custPtr = NULL;</a:t>
            </a:r>
          </a:p>
        </p:txBody>
      </p:sp>
      <p:sp>
        <p:nvSpPr>
          <p:cNvPr id="111619" name="Line 4"/>
          <p:cNvSpPr>
            <a:spLocks noChangeShapeType="1"/>
          </p:cNvSpPr>
          <p:nvPr/>
        </p:nvSpPr>
        <p:spPr bwMode="auto">
          <a:xfrm flipH="1">
            <a:off x="3124200" y="2895600"/>
            <a:ext cx="914400" cy="76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Text Box 5"/>
          <p:cNvSpPr txBox="1">
            <a:spLocks noChangeArrowheads="1"/>
          </p:cNvSpPr>
          <p:nvPr/>
        </p:nvSpPr>
        <p:spPr bwMode="auto">
          <a:xfrm>
            <a:off x="4054475" y="2781300"/>
            <a:ext cx="2514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Set to NULL so that you can use it later – protect yourself from accidentally using that object!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动态对象数组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动态对象数组的创建与撤消</a:t>
            </a:r>
            <a:endParaRPr lang="en-GB" altLang="en-US" sz="24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GB" altLang="en-US"/>
              <a:t>		</a:t>
            </a:r>
            <a:r>
              <a:rPr lang="en-GB" altLang="zh-CN" sz="1800" i="1"/>
              <a:t>A *p;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p = new A[100];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1800" i="1"/>
              <a:t>delete  []p;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en-US" sz="180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en-GB" altLang="en-US" sz="2400">
                <a:latin typeface="宋体" panose="02010600030101010101" pitchFamily="2" charset="-122"/>
              </a:rPr>
              <a:t>注意</a:t>
            </a:r>
          </a:p>
          <a:p>
            <a:pPr lvl="2" algn="just" eaLnBrk="1" hangingPunct="1"/>
            <a:r>
              <a:rPr lang="en-GB" altLang="en-US" sz="2000">
                <a:solidFill>
                  <a:srgbClr val="C00000"/>
                </a:solidFill>
                <a:latin typeface="宋体" panose="02010600030101010101" pitchFamily="2" charset="-122"/>
              </a:rPr>
              <a:t>不能显式初始化，相应的类必须有默认构造函数</a:t>
            </a:r>
          </a:p>
          <a:p>
            <a:pPr lvl="2" algn="just" eaLnBrk="1" hangingPunct="1"/>
            <a:r>
              <a:rPr lang="en-GB" altLang="zh-CN" sz="2000">
                <a:latin typeface="Times New Roman" panose="02020603050405020304" pitchFamily="18" charset="0"/>
              </a:rPr>
              <a:t>delete</a:t>
            </a:r>
            <a:r>
              <a:rPr lang="en-GB" altLang="en-US" sz="2000">
                <a:latin typeface="宋体" panose="02010600030101010101" pitchFamily="2" charset="-122"/>
              </a:rPr>
              <a:t>中的[]不能省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9511</TotalTime>
  <Words>1926</Words>
  <Application>Microsoft Macintosh PowerPoint</Application>
  <PresentationFormat>全屏显示(4:3)</PresentationFormat>
  <Paragraphs>445</Paragraphs>
  <Slides>27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Arial Unicode MS</vt:lpstr>
      <vt:lpstr>Calibri</vt:lpstr>
      <vt:lpstr>Courier New</vt:lpstr>
      <vt:lpstr>Tahoma</vt:lpstr>
      <vt:lpstr>Times New Roman</vt:lpstr>
      <vt:lpstr>Wingdings</vt:lpstr>
      <vt:lpstr>Blends</vt:lpstr>
      <vt:lpstr>移动构造函数</vt:lpstr>
      <vt:lpstr>动态内存</vt:lpstr>
      <vt:lpstr>动态对象</vt:lpstr>
      <vt:lpstr>动态对象</vt:lpstr>
      <vt:lpstr>动态对象</vt:lpstr>
      <vt:lpstr>创建对象</vt:lpstr>
      <vt:lpstr>New Examples</vt:lpstr>
      <vt:lpstr>对象删除</vt:lpstr>
      <vt:lpstr>动态对象数组</vt:lpstr>
      <vt:lpstr>动态2D数组</vt:lpstr>
      <vt:lpstr>动态2D数组</vt:lpstr>
      <vt:lpstr>Const 成员</vt:lpstr>
      <vt:lpstr>Const 成员</vt:lpstr>
      <vt:lpstr>静态成员</vt:lpstr>
      <vt:lpstr>静态成员</vt:lpstr>
      <vt:lpstr>静态成员</vt:lpstr>
      <vt:lpstr>静态成员</vt:lpstr>
      <vt:lpstr>静态成员</vt:lpstr>
      <vt:lpstr>示例</vt:lpstr>
      <vt:lpstr>友元</vt:lpstr>
      <vt:lpstr>友元</vt:lpstr>
      <vt:lpstr>友元</vt:lpstr>
      <vt:lpstr>友元</vt:lpstr>
      <vt:lpstr>友元</vt:lpstr>
      <vt:lpstr>友元</vt:lpstr>
      <vt:lpstr>友元</vt:lpstr>
      <vt:lpstr>原则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zt</dc:creator>
  <cp:lastModifiedBy>Microsoft Office User</cp:lastModifiedBy>
  <cp:revision>499</cp:revision>
  <cp:lastPrinted>1601-01-01T00:00:00Z</cp:lastPrinted>
  <dcterms:created xsi:type="dcterms:W3CDTF">2007-03-08T08:43:17Z</dcterms:created>
  <dcterms:modified xsi:type="dcterms:W3CDTF">2020-04-14T10:09:31Z</dcterms:modified>
</cp:coreProperties>
</file>