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316" r:id="rId2"/>
    <p:sldId id="320" r:id="rId3"/>
    <p:sldId id="359" r:id="rId4"/>
    <p:sldId id="325" r:id="rId5"/>
    <p:sldId id="326" r:id="rId6"/>
    <p:sldId id="337" r:id="rId7"/>
    <p:sldId id="338" r:id="rId8"/>
    <p:sldId id="339" r:id="rId9"/>
    <p:sldId id="340" r:id="rId10"/>
    <p:sldId id="341" r:id="rId11"/>
    <p:sldId id="345" r:id="rId12"/>
    <p:sldId id="34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2340" autoAdjust="0"/>
  </p:normalViewPr>
  <p:slideViewPr>
    <p:cSldViewPr>
      <p:cViewPr varScale="1">
        <p:scale>
          <a:sx n="80" d="100"/>
          <a:sy n="80" d="100"/>
        </p:scale>
        <p:origin x="21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5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181FD-7827-4E72-B9B4-32716B75D6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继承</a:t>
            </a:r>
            <a:r>
              <a:rPr lang="zh-CN" altLang="en-GB" sz="2400">
                <a:latin typeface="宋体" panose="02010600030101010101" pitchFamily="2" charset="-122"/>
              </a:rPr>
              <a:t>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基于</a:t>
            </a:r>
            <a:r>
              <a:rPr lang="en-GB" altLang="en-US" sz="2000" b="1">
                <a:latin typeface="宋体" panose="02010600030101010101" pitchFamily="2" charset="-122"/>
              </a:rPr>
              <a:t>目标代码</a:t>
            </a:r>
            <a:r>
              <a:rPr lang="en-GB" altLang="en-US" sz="2000">
                <a:latin typeface="宋体" panose="02010600030101010101" pitchFamily="2" charset="-122"/>
              </a:rPr>
              <a:t>的复用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对事物进行分类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派生类是基类的具体化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把事物（概念）以层次结构表示出来，有利于描述和解决问题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增量开发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如基类中被定义为虚成员函数，则派生类中对其重定义的成员函数均为虚函数</a:t>
            </a:r>
            <a:endParaRPr lang="zh-CN" altLang="en-US"/>
          </a:p>
          <a:p>
            <a:pPr algn="just" eaLnBrk="1" hangingPunct="1"/>
            <a:endParaRPr lang="zh-CN" altLang="en-US"/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限制</a:t>
            </a:r>
            <a:endParaRPr lang="zh-CN" altLang="en-US" sz="2400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类的成员函数才可以是虚函数</a:t>
            </a:r>
            <a:endParaRPr lang="zh-CN" altLang="en-US"/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静态成员函数不能是虚函数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内联成员函数不能是虚函数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构造函数不能是虚函数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析构函数可以（往往）是虚函数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后期绑定的实现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606550" y="2493963"/>
            <a:ext cx="182245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{     int x,y;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virtual 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virtual g();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{      int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  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A a; B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A *p;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779838" y="2565400"/>
            <a:ext cx="330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对象的内存空间中含有指针，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指向其虚函数表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7010400" y="5589588"/>
            <a:ext cx="730250" cy="111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78" name="Line 8"/>
          <p:cNvSpPr>
            <a:spLocks noChangeShapeType="1"/>
          </p:cNvSpPr>
          <p:nvPr/>
        </p:nvSpPr>
        <p:spPr bwMode="auto">
          <a:xfrm>
            <a:off x="7010400" y="632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4"/>
          <p:cNvSpPr txBox="1">
            <a:spLocks noChangeArrowheads="1"/>
          </p:cNvSpPr>
          <p:nvPr/>
        </p:nvSpPr>
        <p:spPr bwMode="auto">
          <a:xfrm>
            <a:off x="6659563" y="56610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79880" name="Text Box 15"/>
          <p:cNvSpPr txBox="1">
            <a:spLocks noChangeArrowheads="1"/>
          </p:cNvSpPr>
          <p:nvPr/>
        </p:nvSpPr>
        <p:spPr bwMode="auto">
          <a:xfrm>
            <a:off x="7239000" y="5527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1" name="Text Box 16"/>
          <p:cNvSpPr txBox="1">
            <a:spLocks noChangeArrowheads="1"/>
          </p:cNvSpPr>
          <p:nvPr/>
        </p:nvSpPr>
        <p:spPr bwMode="auto">
          <a:xfrm>
            <a:off x="7223125" y="5873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  <a:endParaRPr lang="en-US" altLang="zh-CN" sz="2000"/>
          </a:p>
        </p:txBody>
      </p:sp>
      <p:sp>
        <p:nvSpPr>
          <p:cNvPr id="79882" name="Text Box 17"/>
          <p:cNvSpPr txBox="1">
            <a:spLocks noChangeArrowheads="1"/>
          </p:cNvSpPr>
          <p:nvPr/>
        </p:nvSpPr>
        <p:spPr bwMode="auto">
          <a:xfrm>
            <a:off x="7239000" y="6289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z</a:t>
            </a:r>
          </a:p>
        </p:txBody>
      </p: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7924800" y="4818063"/>
            <a:ext cx="1143000" cy="1312862"/>
            <a:chOff x="7924800" y="4818063"/>
            <a:chExt cx="1143000" cy="1312862"/>
          </a:xfrm>
        </p:grpSpPr>
        <p:sp>
          <p:nvSpPr>
            <p:cNvPr id="79910" name="Line 10"/>
            <p:cNvSpPr>
              <a:spLocks noChangeShapeType="1"/>
            </p:cNvSpPr>
            <p:nvPr/>
          </p:nvSpPr>
          <p:spPr bwMode="auto">
            <a:xfrm flipV="1">
              <a:off x="8077200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11" name="组合 46"/>
            <p:cNvGrpSpPr>
              <a:grpSpLocks/>
            </p:cNvGrpSpPr>
            <p:nvPr/>
          </p:nvGrpSpPr>
          <p:grpSpPr bwMode="auto">
            <a:xfrm>
              <a:off x="7924800" y="4818063"/>
              <a:ext cx="1143000" cy="1312862"/>
              <a:chOff x="7924800" y="4818063"/>
              <a:chExt cx="1143000" cy="1312862"/>
            </a:xfrm>
          </p:grpSpPr>
          <p:sp>
            <p:nvSpPr>
              <p:cNvPr id="79912" name="Rectangle 9"/>
              <p:cNvSpPr>
                <a:spLocks noChangeArrowheads="1"/>
              </p:cNvSpPr>
              <p:nvPr/>
            </p:nvSpPr>
            <p:spPr bwMode="auto">
              <a:xfrm>
                <a:off x="8077200" y="5216525"/>
                <a:ext cx="7620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9913" name="Text Box 11"/>
              <p:cNvSpPr txBox="1">
                <a:spLocks noChangeArrowheads="1"/>
              </p:cNvSpPr>
              <p:nvPr/>
            </p:nvSpPr>
            <p:spPr bwMode="auto">
              <a:xfrm>
                <a:off x="8169275" y="5257800"/>
                <a:ext cx="6699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B::f</a:t>
                </a:r>
              </a:p>
            </p:txBody>
          </p:sp>
          <p:sp>
            <p:nvSpPr>
              <p:cNvPr id="79914" name="Text Box 12"/>
              <p:cNvSpPr txBox="1">
                <a:spLocks noChangeArrowheads="1"/>
              </p:cNvSpPr>
              <p:nvPr/>
            </p:nvSpPr>
            <p:spPr bwMode="auto">
              <a:xfrm>
                <a:off x="8077200" y="5680075"/>
                <a:ext cx="762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A::g</a:t>
                </a:r>
                <a:endParaRPr lang="en-US" altLang="zh-CN" sz="2000"/>
              </a:p>
            </p:txBody>
          </p:sp>
          <p:sp>
            <p:nvSpPr>
              <p:cNvPr id="79915" name="Text Box 18"/>
              <p:cNvSpPr txBox="1">
                <a:spLocks noChangeArrowheads="1"/>
              </p:cNvSpPr>
              <p:nvPr/>
            </p:nvSpPr>
            <p:spPr bwMode="auto">
              <a:xfrm>
                <a:off x="7924800" y="4818063"/>
                <a:ext cx="11430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B_vtable</a:t>
                </a:r>
              </a:p>
            </p:txBody>
          </p:sp>
        </p:grp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276600" y="5876925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70C0"/>
                </a:solidFill>
              </a:rPr>
              <a:t>(**((char *)p-4))(p)</a:t>
            </a:r>
          </a:p>
        </p:txBody>
      </p:sp>
      <p:sp>
        <p:nvSpPr>
          <p:cNvPr id="79885" name="Rectangle 21"/>
          <p:cNvSpPr>
            <a:spLocks noChangeArrowheads="1"/>
          </p:cNvSpPr>
          <p:nvPr/>
        </p:nvSpPr>
        <p:spPr bwMode="auto">
          <a:xfrm>
            <a:off x="4859338" y="4292600"/>
            <a:ext cx="576262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86" name="Text Box 26"/>
          <p:cNvSpPr txBox="1">
            <a:spLocks noChangeArrowheads="1"/>
          </p:cNvSpPr>
          <p:nvPr/>
        </p:nvSpPr>
        <p:spPr bwMode="auto">
          <a:xfrm>
            <a:off x="4500563" y="429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</a:t>
            </a:r>
            <a:endParaRPr lang="en-US" altLang="zh-CN" sz="1800"/>
          </a:p>
        </p:txBody>
      </p:sp>
      <p:sp>
        <p:nvSpPr>
          <p:cNvPr id="79887" name="Text Box 27"/>
          <p:cNvSpPr txBox="1">
            <a:spLocks noChangeArrowheads="1"/>
          </p:cNvSpPr>
          <p:nvPr/>
        </p:nvSpPr>
        <p:spPr bwMode="auto">
          <a:xfrm>
            <a:off x="4953000" y="425132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8" name="Text Box 28"/>
          <p:cNvSpPr txBox="1">
            <a:spLocks noChangeArrowheads="1"/>
          </p:cNvSpPr>
          <p:nvPr/>
        </p:nvSpPr>
        <p:spPr bwMode="auto">
          <a:xfrm>
            <a:off x="4937125" y="4578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</a:p>
        </p:txBody>
      </p:sp>
      <p:grpSp>
        <p:nvGrpSpPr>
          <p:cNvPr id="5" name="组合 45"/>
          <p:cNvGrpSpPr>
            <a:grpSpLocks/>
          </p:cNvGrpSpPr>
          <p:nvPr/>
        </p:nvGrpSpPr>
        <p:grpSpPr bwMode="auto">
          <a:xfrm>
            <a:off x="5715000" y="3581400"/>
            <a:ext cx="1219200" cy="1303338"/>
            <a:chOff x="5715000" y="3581400"/>
            <a:chExt cx="1219200" cy="1303338"/>
          </a:xfrm>
        </p:grpSpPr>
        <p:sp>
          <p:nvSpPr>
            <p:cNvPr id="79905" name="Rectangle 23"/>
            <p:cNvSpPr>
              <a:spLocks noChangeArrowheads="1"/>
            </p:cNvSpPr>
            <p:nvPr/>
          </p:nvSpPr>
          <p:spPr bwMode="auto">
            <a:xfrm>
              <a:off x="5867400" y="3970338"/>
              <a:ext cx="762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9906" name="Line 24"/>
            <p:cNvSpPr>
              <a:spLocks noChangeShapeType="1"/>
            </p:cNvSpPr>
            <p:nvPr/>
          </p:nvSpPr>
          <p:spPr bwMode="auto">
            <a:xfrm>
              <a:off x="5867400" y="44275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7" name="Text Box 29"/>
            <p:cNvSpPr txBox="1">
              <a:spLocks noChangeArrowheads="1"/>
            </p:cNvSpPr>
            <p:nvPr/>
          </p:nvSpPr>
          <p:spPr bwMode="auto">
            <a:xfrm>
              <a:off x="5943600" y="4011613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A::f</a:t>
              </a:r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5851525" y="4433888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 A::g</a:t>
              </a:r>
              <a:endParaRPr lang="en-US" altLang="zh-CN" sz="2000"/>
            </a:p>
          </p:txBody>
        </p:sp>
        <p:sp>
          <p:nvSpPr>
            <p:cNvPr id="79909" name="Text Box 31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A_vtable</a:t>
              </a: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4859338" y="3933825"/>
            <a:ext cx="576262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>
            <a:off x="5181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TextBox 31"/>
          <p:cNvSpPr txBox="1">
            <a:spLocks noChangeArrowheads="1"/>
          </p:cNvSpPr>
          <p:nvPr/>
        </p:nvSpPr>
        <p:spPr bwMode="auto">
          <a:xfrm>
            <a:off x="4030663" y="3716338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3" name="直接箭头连接符 33"/>
          <p:cNvCxnSpPr>
            <a:cxnSpLocks noChangeShapeType="1"/>
          </p:cNvCxnSpPr>
          <p:nvPr/>
        </p:nvCxnSpPr>
        <p:spPr bwMode="auto">
          <a:xfrm>
            <a:off x="4356100" y="3989388"/>
            <a:ext cx="50323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4" name="TextBox 34"/>
          <p:cNvSpPr txBox="1">
            <a:spLocks noChangeArrowheads="1"/>
          </p:cNvSpPr>
          <p:nvPr/>
        </p:nvSpPr>
        <p:spPr bwMode="auto">
          <a:xfrm>
            <a:off x="6191250" y="5084763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5" name="直接箭头连接符 35"/>
          <p:cNvCxnSpPr>
            <a:cxnSpLocks noChangeShapeType="1"/>
          </p:cNvCxnSpPr>
          <p:nvPr/>
        </p:nvCxnSpPr>
        <p:spPr bwMode="auto">
          <a:xfrm>
            <a:off x="6516688" y="5357813"/>
            <a:ext cx="50323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9" name="TextBox 37"/>
          <p:cNvSpPr txBox="1">
            <a:spLocks noChangeArrowheads="1"/>
          </p:cNvSpPr>
          <p:nvPr/>
        </p:nvSpPr>
        <p:spPr bwMode="auto">
          <a:xfrm>
            <a:off x="3635375" y="4581525"/>
            <a:ext cx="1304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case1: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  p = &amp;a;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210" name="TextBox 38"/>
          <p:cNvSpPr txBox="1">
            <a:spLocks noChangeArrowheads="1"/>
          </p:cNvSpPr>
          <p:nvPr/>
        </p:nvSpPr>
        <p:spPr bwMode="auto">
          <a:xfrm>
            <a:off x="5940425" y="5949950"/>
            <a:ext cx="11620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 2: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p = &amp;b;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19925" y="5229225"/>
            <a:ext cx="720725" cy="3603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467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TextBox 36"/>
          <p:cNvSpPr txBox="1">
            <a:spLocks noChangeArrowheads="1"/>
          </p:cNvSpPr>
          <p:nvPr/>
        </p:nvSpPr>
        <p:spPr bwMode="auto">
          <a:xfrm>
            <a:off x="4427538" y="5300663"/>
            <a:ext cx="1584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2060"/>
                </a:solidFill>
              </a:rPr>
              <a:t>p-&gt;f()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235825" y="3573463"/>
            <a:ext cx="14668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虚函数表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 err="1">
                <a:latin typeface="+mn-ea"/>
                <a:ea typeface="+mn-ea"/>
              </a:rPr>
              <a:t>vtable</a:t>
            </a:r>
            <a:r>
              <a:rPr lang="en-US" altLang="zh-CN" sz="2000" dirty="0">
                <a:latin typeface="+mn-ea"/>
                <a:ea typeface="+mn-ea"/>
              </a:rPr>
              <a:t>）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H="1">
            <a:off x="6732588" y="4076700"/>
            <a:ext cx="6477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  <a:stCxn id="38" idx="2"/>
          </p:cNvCxnSpPr>
          <p:nvPr/>
        </p:nvCxnSpPr>
        <p:spPr bwMode="auto">
          <a:xfrm>
            <a:off x="7969250" y="4281488"/>
            <a:ext cx="34766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/>
          <p:cNvCxnSpPr>
            <a:cxnSpLocks noChangeShapeType="1"/>
            <a:endCxn id="31" idx="0"/>
          </p:cNvCxnSpPr>
          <p:nvPr/>
        </p:nvCxnSpPr>
        <p:spPr bwMode="auto">
          <a:xfrm>
            <a:off x="5003800" y="3213100"/>
            <a:ext cx="144463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59" grpId="0" build="allAtOnce"/>
      <p:bldP spid="31" grpId="0" animBg="1"/>
      <p:bldP spid="41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08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2133600"/>
            <a:ext cx="3405187" cy="4495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A() { f();}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virtual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void h() { f(); g();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B: public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	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4038600" y="4708525"/>
            <a:ext cx="457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 b;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A *p=&amp;b;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p-&gt;f();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p-&gt;g();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p-&gt;h();	</a:t>
            </a:r>
            <a:endParaRPr lang="zh-CN" altLang="en-US" sz="2000" i="1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34000" y="5013325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/</a:t>
            </a:r>
            <a:r>
              <a:rPr lang="zh-CN" altLang="en-US" sz="2000" i="1">
                <a:solidFill>
                  <a:srgbClr val="006600"/>
                </a:solidFill>
              </a:rPr>
              <a:t>/ </a:t>
            </a:r>
            <a:r>
              <a:rPr lang="en-US" altLang="zh-CN" sz="2000" i="1">
                <a:solidFill>
                  <a:srgbClr val="006600"/>
                </a:solidFill>
              </a:rPr>
              <a:t>A::A()</a:t>
            </a:r>
            <a:r>
              <a:rPr lang="zh-CN" altLang="en-US" sz="2000" i="1">
                <a:solidFill>
                  <a:srgbClr val="006600"/>
                </a:solidFill>
              </a:rPr>
              <a:t>，</a:t>
            </a:r>
            <a:r>
              <a:rPr lang="en-US" altLang="zh-CN" sz="2000" i="1">
                <a:solidFill>
                  <a:srgbClr val="006600"/>
                </a:solidFill>
              </a:rPr>
              <a:t>A::f, B::B(),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5254625" y="56007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B::f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5254625" y="588645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A::g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214938" y="6215063"/>
            <a:ext cx="204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A::h, B::f, A::g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73725" y="428625"/>
            <a:ext cx="24003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virtual void f( 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f( ) { g();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A* p = 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p-&gt;f();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250" y="4273550"/>
            <a:ext cx="985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800" i="1" dirty="0">
                <a:solidFill>
                  <a:srgbClr val="006600"/>
                </a:solidFill>
                <a:latin typeface="+mj-lt"/>
              </a:rPr>
              <a:t>//</a:t>
            </a:r>
            <a:r>
              <a:rPr lang="en-US" altLang="zh-CN" sz="1800" i="1" dirty="0" err="1">
                <a:solidFill>
                  <a:srgbClr val="006600"/>
                </a:solidFill>
                <a:latin typeface="+mj-lt"/>
              </a:rPr>
              <a:t>b.B</a:t>
            </a:r>
            <a:r>
              <a:rPr lang="en-US" altLang="zh-CN" sz="1800" i="1" dirty="0">
                <a:solidFill>
                  <a:srgbClr val="006600"/>
                </a:solidFill>
                <a:latin typeface="+mj-lt"/>
              </a:rPr>
              <a:t>::g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273002">
            <a:off x="2506663" y="1890713"/>
            <a:ext cx="300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直到构造函数返回之后，</a:t>
            </a:r>
            <a:endParaRPr lang="en-US" altLang="zh-CN" sz="20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对象方可正常使用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05700" y="1916113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B* const this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H="1">
            <a:off x="7019925" y="2276475"/>
            <a:ext cx="6477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24750" y="3213100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this-&gt;g();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 flipV="1">
            <a:off x="7596188" y="2924175"/>
            <a:ext cx="43180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utoUpdateAnimBg="0"/>
      <p:bldP spid="185352" grpId="0" autoUpdateAnimBg="0"/>
      <p:bldP spid="185353" grpId="0" autoUpdateAnimBg="0"/>
      <p:bldP spid="9" grpId="0" build="allAtOnce"/>
      <p:bldP spid="10" grpId="0" build="allAtOnce"/>
      <p:bldP spid="11" grpId="0" build="allAtOnce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单继承</a:t>
            </a:r>
          </a:p>
        </p:txBody>
      </p:sp>
      <p:sp>
        <p:nvSpPr>
          <p:cNvPr id="70658" name="TextBox 6"/>
          <p:cNvSpPr txBox="1">
            <a:spLocks noChangeArrowheads="1"/>
          </p:cNvSpPr>
          <p:nvPr/>
        </p:nvSpPr>
        <p:spPr bwMode="auto">
          <a:xfrm>
            <a:off x="323850" y="1916113"/>
            <a:ext cx="48593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class 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id;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char nickname[16];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set_ID</a:t>
            </a:r>
            <a:r>
              <a:rPr lang="en-US" altLang="zh-CN" sz="1600" i="1" dirty="0">
                <a:solidFill>
                  <a:srgbClr val="002060"/>
                </a:solidFill>
              </a:rPr>
              <a:t>(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x)  </a:t>
            </a:r>
            <a:r>
              <a:rPr lang="en-US" altLang="zh-CN" sz="1200" i="1" dirty="0">
                <a:solidFill>
                  <a:srgbClr val="002060"/>
                </a:solidFill>
              </a:rPr>
              <a:t>{ id = 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SetNickName</a:t>
            </a:r>
            <a:r>
              <a:rPr lang="en-US" altLang="zh-CN" sz="1600" i="1" dirty="0">
                <a:solidFill>
                  <a:srgbClr val="002060"/>
                </a:solidFill>
              </a:rPr>
              <a:t>(char *s)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strcpy</a:t>
            </a:r>
            <a:r>
              <a:rPr lang="en-US" altLang="zh-CN" sz="1200" i="1" dirty="0">
                <a:solidFill>
                  <a:srgbClr val="002060"/>
                </a:solidFill>
              </a:rPr>
              <a:t>(</a:t>
            </a:r>
            <a:r>
              <a:rPr lang="en-US" altLang="zh-CN" sz="1200" i="1" dirty="0" err="1">
                <a:solidFill>
                  <a:srgbClr val="002060"/>
                </a:solidFill>
              </a:rPr>
              <a:t>nickname,s</a:t>
            </a:r>
            <a:r>
              <a:rPr lang="en-US" altLang="zh-CN" sz="1200" i="1" dirty="0">
                <a:solidFill>
                  <a:srgbClr val="002060"/>
                </a:solidFill>
              </a:rPr>
              <a:t>);}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showInfo</a:t>
            </a:r>
            <a:r>
              <a:rPr lang="en-US" altLang="zh-CN" sz="1600" i="1" dirty="0">
                <a:solidFill>
                  <a:srgbClr val="002060"/>
                </a:solidFill>
              </a:rPr>
              <a:t>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cout</a:t>
            </a:r>
            <a:r>
              <a:rPr lang="en-US" altLang="zh-CN" sz="1200" i="1" dirty="0">
                <a:solidFill>
                  <a:srgbClr val="002060"/>
                </a:solidFill>
              </a:rPr>
              <a:t> &lt;&lt; nickname &lt;&lt; “ : “ &lt;&lt; id &lt;&lt;</a:t>
            </a:r>
            <a:r>
              <a:rPr lang="en-US" altLang="zh-CN" sz="1200" i="1" dirty="0" err="1">
                <a:solidFill>
                  <a:srgbClr val="002060"/>
                </a:solidFill>
              </a:rPr>
              <a:t>endl</a:t>
            </a:r>
            <a:r>
              <a:rPr lang="en-US" altLang="zh-CN" sz="1200" i="1" dirty="0">
                <a:solidFill>
                  <a:srgbClr val="00206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4076700"/>
            <a:ext cx="4538662" cy="280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: public </a:t>
            </a:r>
            <a:r>
              <a:rPr lang="en-US" altLang="zh-CN" sz="1600" i="1" dirty="0">
                <a:solidFill>
                  <a:srgbClr val="002060"/>
                </a:solidFill>
              </a:rPr>
              <a:t>Student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600" i="1" dirty="0">
                <a:solidFill>
                  <a:srgbClr val="002060"/>
                </a:solidFill>
              </a:rPr>
              <a:t>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setDeptNo</a:t>
            </a:r>
            <a:r>
              <a:rPr lang="en-US" altLang="zh-CN" sz="1600" i="1" dirty="0">
                <a:solidFill>
                  <a:srgbClr val="002060"/>
                </a:solidFill>
              </a:rPr>
              <a:t>(int x)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200" i="1" dirty="0">
                <a:solidFill>
                  <a:srgbClr val="002060"/>
                </a:solidFill>
              </a:rPr>
              <a:t> = x; }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3" y="58054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   Student::nickname;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4213" y="6259513"/>
            <a:ext cx="2109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SetNickName</a:t>
            </a:r>
            <a:r>
              <a:rPr lang="en-US" altLang="zh-CN" sz="1600" i="1" dirty="0">
                <a:solidFill>
                  <a:srgbClr val="C00000"/>
                </a:solidFill>
              </a:rPr>
              <a:t> ();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0538"/>
              </p:ext>
            </p:extLst>
          </p:nvPr>
        </p:nvGraphicFramePr>
        <p:xfrm>
          <a:off x="6804025" y="2708275"/>
          <a:ext cx="15128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nickname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dept_no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24075" y="5300663"/>
            <a:ext cx="49101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5">
                    <a:lumMod val="25000"/>
                  </a:schemeClr>
                </a:solidFill>
              </a:rPr>
              <a:t>showInfo</a:t>
            </a: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()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{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cout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dept_no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“: “&lt;&lt; nickname &lt;&lt;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endl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; }</a:t>
            </a:r>
          </a:p>
          <a:p>
            <a:pPr eaLnBrk="1" hangingPunct="1">
              <a:defRPr/>
            </a:pP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06613" y="5084763"/>
            <a:ext cx="3402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set_ID</a:t>
            </a:r>
            <a:r>
              <a:rPr lang="en-US" altLang="zh-CN" sz="1600" i="1" dirty="0">
                <a:solidFill>
                  <a:srgbClr val="C00000"/>
                </a:solidFill>
              </a:rPr>
              <a:t>(</a:t>
            </a:r>
            <a:r>
              <a:rPr lang="en-US" altLang="zh-CN" sz="1600" i="1" dirty="0" err="1">
                <a:solidFill>
                  <a:srgbClr val="C00000"/>
                </a:solidFill>
              </a:rPr>
              <a:t>int</a:t>
            </a:r>
            <a:r>
              <a:rPr lang="en-US" altLang="zh-CN" sz="1600" i="1" dirty="0">
                <a:solidFill>
                  <a:srgbClr val="C00000"/>
                </a:solidFill>
              </a:rPr>
              <a:t> x) </a:t>
            </a:r>
            <a:r>
              <a:rPr lang="en-US" altLang="zh-CN" sz="1200" i="1" dirty="0">
                <a:solidFill>
                  <a:srgbClr val="C00000"/>
                </a:solidFill>
              </a:rPr>
              <a:t>{……}</a:t>
            </a:r>
            <a:endParaRPr lang="zh-CN" altLang="en-US" sz="12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950" y="3357563"/>
            <a:ext cx="863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virtual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65763" y="4513263"/>
            <a:ext cx="33543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 dirty="0">
                <a:latin typeface="宋体" panose="02010600030101010101" pitchFamily="2" charset="-122"/>
              </a:rPr>
              <a:t>继承方式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006600"/>
                </a:solidFill>
              </a:rPr>
              <a:t>p</a:t>
            </a:r>
            <a:r>
              <a:rPr lang="en-GB" altLang="zh-CN" sz="2000" b="1" i="1" dirty="0" err="1">
                <a:solidFill>
                  <a:srgbClr val="006600"/>
                </a:solidFill>
              </a:rPr>
              <a:t>ublic</a:t>
            </a:r>
            <a:endParaRPr lang="en-GB" altLang="zh-CN" sz="2000" b="1" i="1" dirty="0">
              <a:solidFill>
                <a:srgbClr val="006600"/>
              </a:solidFill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p</a:t>
            </a:r>
            <a:r>
              <a:rPr lang="en-GB" altLang="zh-CN" sz="2000" i="1" dirty="0" err="1">
                <a:solidFill>
                  <a:srgbClr val="C00000"/>
                </a:solidFill>
              </a:rPr>
              <a:t>rivate</a:t>
            </a:r>
            <a:r>
              <a:rPr lang="zh-CN" altLang="en-US" sz="2000" i="1" dirty="0">
                <a:solidFill>
                  <a:srgbClr val="C00000"/>
                </a:solidFill>
              </a:rPr>
              <a:t>、</a:t>
            </a:r>
            <a:r>
              <a:rPr lang="en-GB" altLang="zh-CN" sz="2000" i="1" dirty="0">
                <a:solidFill>
                  <a:srgbClr val="C00000"/>
                </a:solidFill>
              </a:rPr>
              <a:t>protected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0676" name="TextBox 11"/>
          <p:cNvSpPr txBox="1">
            <a:spLocks noChangeArrowheads="1"/>
          </p:cNvSpPr>
          <p:nvPr/>
        </p:nvSpPr>
        <p:spPr bwMode="auto">
          <a:xfrm>
            <a:off x="3132138" y="1989138"/>
            <a:ext cx="1471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protected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995936" y="401178"/>
            <a:ext cx="4680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错误声明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: public Student;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正确声明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友元和</a:t>
            </a:r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3749352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class Base (</a:t>
            </a:r>
          </a:p>
          <a:p>
            <a:pPr marL="0" indent="0">
              <a:buNone/>
            </a:pPr>
            <a:r>
              <a:rPr lang="en-US" altLang="zh-CN" i="1" dirty="0"/>
              <a:t>protected :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prot_mem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 ;</a:t>
            </a:r>
          </a:p>
          <a:p>
            <a:pPr marL="0" indent="0">
              <a:buNone/>
            </a:pPr>
            <a:r>
              <a:rPr lang="en-US" altLang="zh-CN" i="1" dirty="0"/>
              <a:t>class Sneaky : public Base {</a:t>
            </a:r>
          </a:p>
          <a:p>
            <a:pPr marL="0" indent="0">
              <a:buNone/>
            </a:pPr>
            <a:r>
              <a:rPr lang="en-US" altLang="zh-CN" i="1" dirty="0"/>
              <a:t>    friend void clobber{Sneaky&amp;) ;</a:t>
            </a:r>
          </a:p>
          <a:p>
            <a:pPr marL="0" indent="0">
              <a:buNone/>
            </a:pPr>
            <a:r>
              <a:rPr lang="en-US" altLang="zh-CN" i="1" dirty="0"/>
              <a:t>    friend void clobber{Base&amp;);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j;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clobber(Sneaky &amp;s) { </a:t>
            </a:r>
            <a:r>
              <a:rPr lang="en-US" altLang="zh-CN" i="1" dirty="0" err="1"/>
              <a:t>s.j</a:t>
            </a:r>
            <a:r>
              <a:rPr lang="en-US" altLang="zh-CN" i="1" dirty="0"/>
              <a:t> = </a:t>
            </a:r>
            <a:r>
              <a:rPr lang="en-US" altLang="zh-CN" i="1" dirty="0" err="1"/>
              <a:t>s.prot_mem</a:t>
            </a:r>
            <a:r>
              <a:rPr lang="en-US" altLang="zh-CN" i="1" dirty="0"/>
              <a:t> = 0; )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clobber(Base &amp;b) { </a:t>
            </a:r>
            <a:r>
              <a:rPr lang="en-US" altLang="zh-CN" i="1" dirty="0" err="1"/>
              <a:t>b.prot_mem</a:t>
            </a:r>
            <a:r>
              <a:rPr lang="en-US" altLang="zh-CN" i="1" dirty="0"/>
              <a:t> = 0; }</a:t>
            </a:r>
            <a:endParaRPr lang="zh-CN" altLang="en-US" i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564904"/>
            <a:ext cx="41044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protected </a:t>
            </a:r>
            <a:r>
              <a:rPr lang="zh-CN" altLang="en-US" kern="0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j </a:t>
            </a:r>
            <a:r>
              <a:rPr lang="zh-CN" altLang="en-US" kern="0" dirty="0"/>
              <a:t>默认是</a:t>
            </a:r>
            <a:r>
              <a:rPr lang="en-US" altLang="zh-CN" kern="0" dirty="0"/>
              <a:t>private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</a:t>
            </a:r>
            <a:r>
              <a:rPr lang="en-US" altLang="zh-CN" kern="0" dirty="0"/>
              <a:t>clobber 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</a:t>
            </a:r>
            <a:r>
              <a:rPr lang="zh-CN" altLang="en-US" kern="0" dirty="0"/>
              <a:t>对象的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clobber 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</a:t>
            </a:r>
            <a:r>
              <a:rPr lang="zh-CN" altLang="en-US" kern="0" dirty="0"/>
              <a:t>的</a:t>
            </a:r>
            <a:r>
              <a:rPr lang="en-US" altLang="zh-CN" dirty="0"/>
              <a:t>protected </a:t>
            </a:r>
            <a:r>
              <a:rPr lang="zh-CN" altLang="en-US" dirty="0"/>
              <a:t>成员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753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派生类对象的初始化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由基类和派生类共同完成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构造函数的执行次序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基类的构造函数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>
                <a:latin typeface="宋体" panose="02010600030101010101" pitchFamily="2" charset="-122"/>
              </a:rPr>
              <a:t>派生类</a:t>
            </a:r>
            <a:r>
              <a:rPr lang="en-GB" altLang="en-US" sz="2000">
                <a:latin typeface="宋体" panose="02010600030101010101" pitchFamily="2" charset="-122"/>
              </a:rPr>
              <a:t>对象成员</a:t>
            </a:r>
            <a:r>
              <a:rPr lang="zh-CN" altLang="en-US" sz="2000">
                <a:latin typeface="宋体" panose="02010600030101010101" pitchFamily="2" charset="-122"/>
              </a:rPr>
              <a:t>类</a:t>
            </a:r>
            <a:r>
              <a:rPr lang="en-GB" altLang="en-US" sz="2000">
                <a:latin typeface="宋体" panose="02010600030101010101" pitchFamily="2" charset="-122"/>
              </a:rPr>
              <a:t>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派生类的构造函数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析构</a:t>
            </a:r>
            <a:r>
              <a:rPr lang="en-GB" altLang="en-US" sz="2400">
                <a:latin typeface="宋体" panose="02010600030101010101" pitchFamily="2" charset="-122"/>
              </a:rPr>
              <a:t>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与构造函数相反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基类构造函数</a:t>
            </a:r>
            <a:r>
              <a:rPr lang="en-GB" altLang="zh-CN" sz="2400">
                <a:latin typeface="宋体" panose="02010600030101010101" pitchFamily="2" charset="-122"/>
              </a:rPr>
              <a:t>的</a:t>
            </a:r>
            <a:r>
              <a:rPr lang="zh-CN" altLang="en-GB" sz="2400">
                <a:latin typeface="宋体" panose="02010600030101010101" pitchFamily="2" charset="-122"/>
              </a:rPr>
              <a:t>调用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缺省执行基类默认构造函数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如果要执行基类的</a:t>
            </a:r>
            <a:r>
              <a:rPr lang="en-US" altLang="en-GB" sz="2000" b="1">
                <a:solidFill>
                  <a:srgbClr val="002060"/>
                </a:solidFill>
                <a:latin typeface="宋体" panose="02010600030101010101" pitchFamily="2" charset="-122"/>
              </a:rPr>
              <a:t>非默认构造函数</a:t>
            </a:r>
            <a:r>
              <a:rPr lang="en-US" altLang="en-GB" sz="2000">
                <a:latin typeface="宋体" panose="02010600030101010101" pitchFamily="2" charset="-122"/>
              </a:rPr>
              <a:t>，则必须在派生类构造函数的</a:t>
            </a:r>
            <a:r>
              <a:rPr lang="en-US" altLang="en-GB" sz="2000" b="1">
                <a:solidFill>
                  <a:srgbClr val="0D0D0D"/>
                </a:solidFill>
                <a:latin typeface="宋体" panose="02010600030101010101" pitchFamily="2" charset="-122"/>
              </a:rPr>
              <a:t>成员初始化表</a:t>
            </a:r>
            <a:r>
              <a:rPr lang="en-US" altLang="en-GB" sz="2000">
                <a:latin typeface="宋体" panose="02010600030101010101" pitchFamily="2" charset="-122"/>
              </a:rPr>
              <a:t>中指出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351088" y="3624263"/>
            <a:ext cx="22209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{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A() 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A(int i) { x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321425" y="3505200"/>
            <a:ext cx="213677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  int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B() { y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{ y =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, int j):A(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{   y = j;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 dirty="0"/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273300" y="5500688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b1; 	</a:t>
            </a:r>
            <a:endParaRPr lang="en-US" altLang="zh-CN" sz="1800" b="1" i="1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b2(1); 	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b3(0,1);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7801AB-620B-394A-A137-47F8FE56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47706"/>
            <a:ext cx="2586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B(</a:t>
            </a:r>
            <a:r>
              <a:rPr lang="en-GB" altLang="zh-CN" sz="1800" i="1" dirty="0" err="1"/>
              <a:t>const</a:t>
            </a:r>
            <a:r>
              <a:rPr lang="en-GB" altLang="zh-CN" sz="1800" i="1" dirty="0"/>
              <a:t> B&amp; b){…}  </a:t>
            </a:r>
            <a:r>
              <a:rPr lang="en-GB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??</a:t>
            </a:r>
            <a:endParaRPr lang="zh-CN" alt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4DDF975-3D44-9443-AEF9-CAB8C87E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158" y="5500688"/>
            <a:ext cx="35429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A::A(int)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</a:t>
            </a:r>
            <a:r>
              <a:rPr lang="en-US" altLang="zh-CN" sz="1800" b="1" i="1" dirty="0" err="1">
                <a:solidFill>
                  <a:srgbClr val="006600"/>
                </a:solidFill>
              </a:rPr>
              <a:t>int,int</a:t>
            </a:r>
            <a:r>
              <a:rPr lang="en-US" altLang="zh-CN" sz="1800" b="1" i="1" dirty="0">
                <a:solidFill>
                  <a:srgbClr val="006600"/>
                </a:solidFill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969E959-C5C0-4747-9AA5-08412DF7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054122"/>
            <a:ext cx="365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  <a:r>
              <a:rPr lang="en-US" altLang="zh-CN" sz="1800" i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using A::A; //</a:t>
            </a:r>
            <a:r>
              <a:rPr lang="zh-CN" altLang="en-US" sz="1800" i="1" dirty="0"/>
              <a:t>继承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的构造函数</a:t>
            </a:r>
            <a:endParaRPr lang="en-GB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宋体" panose="02010600030101010101" pitchFamily="2" charset="-122"/>
              </a:rPr>
              <a:t>类型相容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类</a:t>
            </a:r>
            <a:r>
              <a:rPr lang="en-GB" altLang="zh-CN" sz="2400">
                <a:latin typeface="宋体" panose="02010600030101010101" pitchFamily="2" charset="-122"/>
              </a:rPr>
              <a:t>、</a:t>
            </a:r>
            <a:r>
              <a:rPr lang="en-GB" altLang="en-US" sz="2400">
                <a:latin typeface="宋体" panose="02010600030101010101" pitchFamily="2" charset="-122"/>
              </a:rPr>
              <a:t>类型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类型相容</a:t>
            </a:r>
            <a:r>
              <a:rPr lang="en-GB" altLang="zh-CN" sz="2400">
                <a:latin typeface="宋体" panose="02010600030101010101" pitchFamily="2" charset="-122"/>
              </a:rPr>
              <a:t>、</a:t>
            </a:r>
            <a:r>
              <a:rPr lang="en-GB" altLang="en-US" sz="2400">
                <a:latin typeface="宋体" panose="02010600030101010101" pitchFamily="2" charset="-122"/>
              </a:rPr>
              <a:t>赋值相容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问题：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</a:rPr>
              <a:t>是什么类型时，</a:t>
            </a:r>
            <a:r>
              <a:rPr lang="en-US" altLang="zh-CN" sz="2400">
                <a:latin typeface="宋体" panose="02010600030101010101" pitchFamily="2" charset="-122"/>
              </a:rPr>
              <a:t>a = b </a:t>
            </a:r>
            <a:r>
              <a:rPr lang="zh-CN" altLang="en-US" sz="2400">
                <a:latin typeface="宋体" panose="02010600030101010101" pitchFamily="2" charset="-122"/>
              </a:rPr>
              <a:t>合法？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/>
              <a:t>A a; 	 B b; 		class B: public A</a:t>
            </a:r>
            <a:endParaRPr lang="zh-CN" altLang="en-GB" sz="2000"/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对象的身份发生变化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属于派生类的属性已不存在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/>
              <a:t>B* pb;  A* pa = pb; 	   	class B: public A 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/>
              <a:t>B  b; 	   A &amp;a=b; 	class B: public A</a:t>
            </a:r>
            <a:r>
              <a:rPr lang="en-GB" altLang="zh-CN" sz="2000">
                <a:latin typeface="宋体" panose="02010600030101010101" pitchFamily="2" charset="-12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对象身份没有发生变化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1981200" cy="3657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x,y</a:t>
            </a:r>
            <a:r>
              <a:rPr lang="en-US" altLang="zh-CN" sz="1800" i="1" dirty="0"/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  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B: public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 z;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g();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18637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 </a:t>
            </a:r>
            <a:r>
              <a:rPr lang="en-US" altLang="zh-CN" sz="1800" i="1" dirty="0" err="1"/>
              <a:t>a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 </a:t>
            </a:r>
            <a:r>
              <a:rPr lang="en-US" altLang="zh-CN" sz="1800" i="1" dirty="0" err="1"/>
              <a:t>b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= b;     //OK,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= a;     //</a:t>
            </a:r>
            <a:r>
              <a:rPr lang="en-US" altLang="zh-CN" sz="1800" i="1" dirty="0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/>
              <a:t>a.f</a:t>
            </a:r>
            <a:r>
              <a:rPr lang="en-US" altLang="zh-CN" sz="1800" i="1" dirty="0"/>
              <a:t>();      //A::f()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2768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&amp;r_a=b;     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*p_a=&amp;b;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&amp;r_b=a; 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*p_b=&amp;a;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>
              <a:solidFill>
                <a:srgbClr val="CC0000"/>
              </a:solidFill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5562600" y="974725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把派生类对象赋值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给基类对象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876800" y="5919788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基类的引用或指针可以引用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或指向派生类对象</a:t>
            </a:r>
            <a:endParaRPr lang="zh-CN" altLang="en-US" sz="2000" i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6456363" y="1968500"/>
            <a:ext cx="230663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func1(A&amp; 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</a:t>
            </a:r>
            <a:r>
              <a:rPr lang="en-GB" altLang="zh-CN" sz="1800" i="1" dirty="0" err="1"/>
              <a:t>a.f</a:t>
            </a:r>
            <a:r>
              <a:rPr lang="en-GB" altLang="zh-CN" sz="1800" i="1" dirty="0"/>
              <a:t>(); 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func2(A *pa)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pa-&gt;f();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func2(&amp;b);</a:t>
            </a:r>
            <a:endParaRPr lang="en-US" altLang="zh-CN" sz="1800" dirty="0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7772400" y="44196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A::f?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B::f</a:t>
            </a:r>
            <a:r>
              <a:rPr lang="en-GB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 flipV="1">
            <a:off x="76200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H="1">
            <a:off x="4114800" y="16764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H="1" flipV="1">
            <a:off x="4800600" y="4572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utoUpdateAnimBg="0"/>
      <p:bldP spid="181256" grpId="0" autoUpdateAnimBg="0"/>
      <p:bldP spid="1812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前期绑定（</a:t>
            </a:r>
            <a:r>
              <a:rPr lang="en-US" altLang="zh-CN" sz="2400"/>
              <a:t>Early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编译时刻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依据对象的静态类型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效率高、灵活性差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动态绑定（</a:t>
            </a:r>
            <a:r>
              <a:rPr lang="en-US" altLang="zh-CN" sz="2400"/>
              <a:t>Late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运行时刻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依据对象的实际类型（动态）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灵活性高、效率低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注重效率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默认前期绑定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后期绑定需显式指出	</a:t>
            </a:r>
            <a:r>
              <a:rPr lang="en-US" altLang="zh-CN" sz="2000" i="1">
                <a:solidFill>
                  <a:schemeClr val="tx2"/>
                </a:solidFill>
              </a:rPr>
              <a:t>virtual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/>
              <a:t>virtual</a:t>
            </a: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800" i="1">
                <a:latin typeface="宋体" panose="02010600030101010101" pitchFamily="2" charset="-122"/>
              </a:rPr>
              <a:t>			</a:t>
            </a:r>
            <a:r>
              <a:rPr lang="en-GB" altLang="zh-CN" sz="20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{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   </a:t>
            </a:r>
            <a:r>
              <a:rPr lang="en-US" altLang="zh-CN" sz="2000" i="1">
                <a:solidFill>
                  <a:srgbClr val="00B0F0"/>
                </a:solidFill>
              </a:rPr>
              <a:t>virtual </a:t>
            </a:r>
            <a:r>
              <a:rPr lang="en-US" altLang="zh-CN" sz="2000" i="1"/>
              <a:t>void</a:t>
            </a:r>
            <a:r>
              <a:rPr lang="en-US" altLang="zh-CN" sz="2000" i="1">
                <a:solidFill>
                  <a:srgbClr val="00B0F0"/>
                </a:solidFill>
              </a:rPr>
              <a:t> </a:t>
            </a:r>
            <a:r>
              <a:rPr lang="en-GB" altLang="zh-CN" sz="2000" i="1"/>
              <a:t>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400" i="1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宋体" panose="02010600030101010101" pitchFamily="2" charset="-122"/>
              </a:rPr>
              <a:t>动态绑定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 i="1">
                <a:latin typeface="宋体" panose="02010600030101010101" pitchFamily="2" charset="-122"/>
              </a:rPr>
              <a:t> </a:t>
            </a:r>
            <a:r>
              <a:rPr lang="zh-CN" altLang="en-US" sz="2000" i="1">
                <a:latin typeface="宋体" panose="02010600030101010101" pitchFamily="2" charset="-122"/>
              </a:rPr>
              <a:t>根据</a:t>
            </a:r>
            <a:r>
              <a:rPr lang="zh-CN" altLang="en-US" sz="2000">
                <a:latin typeface="宋体" panose="02010600030101010101" pitchFamily="2" charset="-122"/>
              </a:rPr>
              <a:t>实际引用和指向的对象类型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方法重定义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9454</TotalTime>
  <Words>1274</Words>
  <Application>Microsoft Macintosh PowerPoint</Application>
  <PresentationFormat>全屏显示(4:3)</PresentationFormat>
  <Paragraphs>292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Calibri</vt:lpstr>
      <vt:lpstr>Tahoma</vt:lpstr>
      <vt:lpstr>Times New Roman</vt:lpstr>
      <vt:lpstr>Wingdings</vt:lpstr>
      <vt:lpstr>Blends</vt:lpstr>
      <vt:lpstr>继承</vt:lpstr>
      <vt:lpstr>单继承</vt:lpstr>
      <vt:lpstr>友元和protected</vt:lpstr>
      <vt:lpstr>继承</vt:lpstr>
      <vt:lpstr>继承</vt:lpstr>
      <vt:lpstr>虚函数</vt:lpstr>
      <vt:lpstr>虚函数</vt:lpstr>
      <vt:lpstr>虚函数</vt:lpstr>
      <vt:lpstr>虚函数</vt:lpstr>
      <vt:lpstr>虚函数</vt:lpstr>
      <vt:lpstr>虚函数</vt:lpstr>
      <vt:lpstr>虚函数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492</cp:revision>
  <cp:lastPrinted>1601-01-01T00:00:00Z</cp:lastPrinted>
  <dcterms:created xsi:type="dcterms:W3CDTF">2007-03-08T08:43:17Z</dcterms:created>
  <dcterms:modified xsi:type="dcterms:W3CDTF">2020-04-16T11:55:24Z</dcterms:modified>
</cp:coreProperties>
</file>