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7" r:id="rId5"/>
    <p:sldId id="259" r:id="rId6"/>
    <p:sldId id="262" r:id="rId7"/>
    <p:sldId id="264" r:id="rId8"/>
    <p:sldId id="265" r:id="rId9"/>
    <p:sldId id="266" r:id="rId10"/>
    <p:sldId id="268" r:id="rId11"/>
    <p:sldId id="260" r:id="rId12"/>
    <p:sldId id="261" r:id="rId13"/>
    <p:sldId id="271" r:id="rId14"/>
    <p:sldId id="269" r:id="rId15"/>
    <p:sldId id="270" r:id="rId16"/>
    <p:sldId id="263"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00"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38EABD-860B-441C-ABD3-CA3980EFB1D8}" type="datetimeFigureOut">
              <a:rPr lang="zh-CN" altLang="en-US" smtClean="0"/>
              <a:pPr/>
              <a:t>2016/11/3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FCCBD3-C757-4C67-BBE5-607E910FF3A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Data</a:t>
            </a:r>
            <a:r>
              <a:rPr lang="en-US" altLang="zh-CN" baseline="0" dirty="0" smtClean="0"/>
              <a:t> we used to adjust parameters of approximation function called training set.</a:t>
            </a:r>
            <a:endParaRPr lang="zh-CN" altLang="en-US" dirty="0"/>
          </a:p>
        </p:txBody>
      </p:sp>
      <p:sp>
        <p:nvSpPr>
          <p:cNvPr id="4" name="灯片编号占位符 3"/>
          <p:cNvSpPr>
            <a:spLocks noGrp="1"/>
          </p:cNvSpPr>
          <p:nvPr>
            <p:ph type="sldNum" sz="quarter" idx="10"/>
          </p:nvPr>
        </p:nvSpPr>
        <p:spPr/>
        <p:txBody>
          <a:bodyPr/>
          <a:lstStyle/>
          <a:p>
            <a:fld id="{EEFCCBD3-C757-4C67-BBE5-607E910FF3A8}" type="slidenum">
              <a:rPr lang="zh-CN" altLang="en-US" smtClean="0"/>
              <a:pPr/>
              <a:t>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EFCCBD3-C757-4C67-BBE5-607E910FF3A8}" type="slidenum">
              <a:rPr lang="zh-CN" altLang="en-US" smtClean="0"/>
              <a:pPr/>
              <a:t>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Model learnt such mapping</a:t>
            </a:r>
            <a:r>
              <a:rPr lang="en-US" altLang="zh-CN" baseline="0" dirty="0" smtClean="0"/>
              <a:t> called discriminative model, but there are models called generative model learnt under a different objective, which is maximize sum of log probability of all input-target pairs.</a:t>
            </a:r>
          </a:p>
          <a:p>
            <a:r>
              <a:rPr lang="en-US" altLang="zh-CN" baseline="0" dirty="0" smtClean="0"/>
              <a:t>For discriminative model, its objective is to make model’s output/prediction of each training examples’ input as close as its corresponding target, so the error measurement always try to minimize the difference between prediction and target.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Generative </a:t>
            </a:r>
            <a:r>
              <a:rPr lang="en-US" altLang="zh-CN" baseline="0" dirty="0" err="1" smtClean="0"/>
              <a:t>vs</a:t>
            </a:r>
            <a:r>
              <a:rPr lang="en-US" altLang="zh-CN" baseline="0" dirty="0" smtClean="0"/>
              <a:t> Discriminative = P(</a:t>
            </a:r>
            <a:r>
              <a:rPr lang="en-US" altLang="zh-CN" baseline="0" dirty="0" err="1" smtClean="0"/>
              <a:t>x,y</a:t>
            </a:r>
            <a:r>
              <a:rPr lang="en-US" altLang="zh-CN" baseline="0" dirty="0" smtClean="0"/>
              <a:t>) </a:t>
            </a:r>
            <a:r>
              <a:rPr lang="en-US" altLang="zh-CN" baseline="0" dirty="0" err="1" smtClean="0"/>
              <a:t>vs</a:t>
            </a:r>
            <a:r>
              <a:rPr lang="en-US" altLang="zh-CN" baseline="0" dirty="0" smtClean="0"/>
              <a:t> P(</a:t>
            </a:r>
            <a:r>
              <a:rPr lang="en-US" altLang="zh-CN" baseline="0" dirty="0" err="1" smtClean="0"/>
              <a:t>y|x</a:t>
            </a:r>
            <a:r>
              <a:rPr lang="en-US" altLang="zh-CN"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Square error originated from GLM.</a:t>
            </a:r>
          </a:p>
        </p:txBody>
      </p:sp>
      <p:sp>
        <p:nvSpPr>
          <p:cNvPr id="4" name="灯片编号占位符 3"/>
          <p:cNvSpPr>
            <a:spLocks noGrp="1"/>
          </p:cNvSpPr>
          <p:nvPr>
            <p:ph type="sldNum" sz="quarter" idx="10"/>
          </p:nvPr>
        </p:nvSpPr>
        <p:spPr/>
        <p:txBody>
          <a:bodyPr/>
          <a:lstStyle/>
          <a:p>
            <a:fld id="{EEFCCBD3-C757-4C67-BBE5-607E910FF3A8}" type="slidenum">
              <a:rPr lang="zh-CN" altLang="en-US" smtClean="0"/>
              <a:pPr/>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EFCCBD3-C757-4C67-BBE5-607E910FF3A8}" type="slidenum">
              <a:rPr lang="zh-CN" altLang="en-US" smtClean="0"/>
              <a:pPr/>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For</a:t>
            </a:r>
            <a:r>
              <a:rPr lang="en-US" altLang="zh-CN" baseline="0" dirty="0" smtClean="0"/>
              <a:t> unsupervised learning, target is always obscure, but there are still some clues we can fallow.</a:t>
            </a:r>
          </a:p>
          <a:p>
            <a:r>
              <a:rPr lang="en-US" altLang="zh-CN" baseline="0" dirty="0" smtClean="0"/>
              <a:t>Generally, in unsupervised learning, we always want to approximate the underlying function which generated such samples(our training data). This objective often leads us to approximate a identity function or a probability distribution, such that we can choose a corresponding error measurement, like square error for identity function or log likelihood for probability distribution. For the former example, it turn unsupervised learning problem into a supervised learning problem.</a:t>
            </a:r>
          </a:p>
        </p:txBody>
      </p:sp>
      <p:sp>
        <p:nvSpPr>
          <p:cNvPr id="4" name="灯片编号占位符 3"/>
          <p:cNvSpPr>
            <a:spLocks noGrp="1"/>
          </p:cNvSpPr>
          <p:nvPr>
            <p:ph type="sldNum" sz="quarter" idx="10"/>
          </p:nvPr>
        </p:nvSpPr>
        <p:spPr/>
        <p:txBody>
          <a:bodyPr/>
          <a:lstStyle/>
          <a:p>
            <a:fld id="{EEFCCBD3-C757-4C67-BBE5-607E910FF3A8}" type="slidenum">
              <a:rPr lang="zh-CN" altLang="en-US" smtClean="0"/>
              <a:pPr/>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1" dirty="0" err="1" smtClean="0"/>
              <a:t>Overfitting</a:t>
            </a:r>
            <a:r>
              <a:rPr lang="en-US" altLang="zh-CN" b="1" dirty="0" smtClean="0"/>
              <a:t> </a:t>
            </a:r>
            <a:r>
              <a:rPr lang="en-US" altLang="zh-CN" b="0" dirty="0" smtClean="0"/>
              <a:t>is that</a:t>
            </a:r>
            <a:r>
              <a:rPr lang="en-US" altLang="zh-CN" b="0" baseline="0" dirty="0" smtClean="0"/>
              <a:t> model has a low training error but has a high error in unseen data.</a:t>
            </a:r>
          </a:p>
          <a:p>
            <a:r>
              <a:rPr lang="en-US" altLang="zh-CN" b="0" baseline="0" dirty="0" smtClean="0"/>
              <a:t>This is often caused by the model’s extra capacity, because they tend to fit accident regularities to try to make training set error lower, while these regularities often come from the noise of data or the unreliability of data itself.</a:t>
            </a:r>
            <a:endParaRPr lang="en-US" altLang="zh-CN" b="1" dirty="0" smtClean="0"/>
          </a:p>
          <a:p>
            <a:r>
              <a:rPr lang="en-US" altLang="zh-CN" b="1" dirty="0" smtClean="0"/>
              <a:t>Number of free parameters </a:t>
            </a:r>
            <a:r>
              <a:rPr lang="en-US" altLang="zh-CN" dirty="0" smtClean="0"/>
              <a:t>is rough estimation of model capacity.</a:t>
            </a:r>
            <a:endParaRPr lang="zh-CN" altLang="en-US" dirty="0"/>
          </a:p>
        </p:txBody>
      </p:sp>
      <p:sp>
        <p:nvSpPr>
          <p:cNvPr id="4" name="灯片编号占位符 3"/>
          <p:cNvSpPr>
            <a:spLocks noGrp="1"/>
          </p:cNvSpPr>
          <p:nvPr>
            <p:ph type="sldNum" sz="quarter" idx="10"/>
          </p:nvPr>
        </p:nvSpPr>
        <p:spPr/>
        <p:txBody>
          <a:bodyPr/>
          <a:lstStyle/>
          <a:p>
            <a:fld id="{EEFCCBD3-C757-4C67-BBE5-607E910FF3A8}" type="slidenum">
              <a:rPr lang="zh-CN" altLang="en-US" smtClean="0"/>
              <a:pPr/>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EFCCBD3-C757-4C67-BBE5-607E910FF3A8}" type="slidenum">
              <a:rPr lang="zh-CN" altLang="en-US" smtClean="0"/>
              <a:pPr/>
              <a:t>12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Input layer -&gt; hidden layer</a:t>
            </a:r>
            <a:r>
              <a:rPr lang="en-US" altLang="zh-CN" baseline="0" dirty="0" smtClean="0"/>
              <a:t> -&gt; output layer, each neurons represent one dimension/feature.</a:t>
            </a:r>
          </a:p>
          <a:p>
            <a:r>
              <a:rPr lang="en-US" altLang="zh-CN" baseline="0" dirty="0" smtClean="0"/>
              <a:t>W = weights matrix;</a:t>
            </a:r>
            <a:r>
              <a:rPr lang="zh-CN" altLang="en-US" baseline="0" dirty="0" smtClean="0"/>
              <a:t> </a:t>
            </a:r>
            <a:r>
              <a:rPr lang="en-US" altLang="zh-CN" baseline="0" dirty="0" smtClean="0"/>
              <a:t>z = input of layer; a = output of layer; b = bias term; l = the l-</a:t>
            </a:r>
            <a:r>
              <a:rPr lang="en-US" altLang="zh-CN" baseline="0" dirty="0" err="1" smtClean="0"/>
              <a:t>th</a:t>
            </a:r>
            <a:r>
              <a:rPr lang="en-US" altLang="zh-CN" baseline="0" dirty="0" smtClean="0"/>
              <a:t> layer; f = activation function.</a:t>
            </a:r>
          </a:p>
          <a:p>
            <a:r>
              <a:rPr lang="en-US" altLang="zh-CN" baseline="0" dirty="0" smtClean="0"/>
              <a:t>Such computations called forward propagation.</a:t>
            </a:r>
          </a:p>
          <a:p>
            <a:r>
              <a:rPr lang="en-US" altLang="zh-CN" baseline="0" dirty="0" smtClean="0"/>
              <a:t>Using bias term can power up network’s capacity. If no bias, W*a have to cross the origin, so it can’t represent those off origin.</a:t>
            </a:r>
          </a:p>
          <a:p>
            <a:r>
              <a:rPr lang="en-US" altLang="zh-CN" baseline="0" dirty="0" smtClean="0"/>
              <a:t>Sometimes bias term will be refer as x_0.</a:t>
            </a:r>
          </a:p>
        </p:txBody>
      </p:sp>
      <p:sp>
        <p:nvSpPr>
          <p:cNvPr id="4" name="灯片编号占位符 3"/>
          <p:cNvSpPr>
            <a:spLocks noGrp="1"/>
          </p:cNvSpPr>
          <p:nvPr>
            <p:ph type="sldNum" sz="quarter" idx="10"/>
          </p:nvPr>
        </p:nvSpPr>
        <p:spPr/>
        <p:txBody>
          <a:bodyPr/>
          <a:lstStyle/>
          <a:p>
            <a:fld id="{EEFCCBD3-C757-4C67-BBE5-607E910FF3A8}" type="slidenum">
              <a:rPr lang="zh-CN" altLang="en-US" smtClean="0"/>
              <a:pPr/>
              <a:t>14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In each layer, it transform the output, i.e., representation,</a:t>
            </a:r>
            <a:r>
              <a:rPr lang="en-US" altLang="zh-CN" baseline="0" dirty="0" smtClean="0"/>
              <a:t> of previous layer into new representation by means of weights matrix and activation function.</a:t>
            </a:r>
          </a:p>
          <a:p>
            <a:r>
              <a:rPr lang="en-US" altLang="zh-CN" baseline="0" dirty="0" smtClean="0"/>
              <a:t>X: raw input; h: output of layer; y: prediction.</a:t>
            </a:r>
            <a:endParaRPr lang="zh-CN" altLang="en-US" dirty="0"/>
          </a:p>
        </p:txBody>
      </p:sp>
      <p:sp>
        <p:nvSpPr>
          <p:cNvPr id="4" name="灯片编号占位符 3"/>
          <p:cNvSpPr>
            <a:spLocks noGrp="1"/>
          </p:cNvSpPr>
          <p:nvPr>
            <p:ph type="sldNum" sz="quarter" idx="10"/>
          </p:nvPr>
        </p:nvSpPr>
        <p:spPr/>
        <p:txBody>
          <a:bodyPr/>
          <a:lstStyle/>
          <a:p>
            <a:fld id="{EEFCCBD3-C757-4C67-BBE5-607E910FF3A8}" type="slidenum">
              <a:rPr lang="zh-CN" altLang="en-US" smtClean="0"/>
              <a:pPr/>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2016/11/3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lamedrlee@icloud.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Introduction to Deep Learning</a:t>
            </a:r>
            <a:endParaRPr lang="zh-CN" altLang="en-US" dirty="0"/>
          </a:p>
        </p:txBody>
      </p:sp>
      <p:sp>
        <p:nvSpPr>
          <p:cNvPr id="3" name="副标题 2"/>
          <p:cNvSpPr>
            <a:spLocks noGrp="1"/>
          </p:cNvSpPr>
          <p:nvPr>
            <p:ph type="subTitle" idx="1"/>
          </p:nvPr>
        </p:nvSpPr>
        <p:spPr/>
        <p:txBody>
          <a:bodyPr/>
          <a:lstStyle/>
          <a:p>
            <a:r>
              <a:rPr lang="en-US" altLang="zh-CN" dirty="0" smtClean="0"/>
              <a:t>By </a:t>
            </a:r>
            <a:r>
              <a:rPr lang="en-US" altLang="zh-CN" dirty="0" err="1" smtClean="0">
                <a:hlinkClick r:id="rId2"/>
              </a:rPr>
              <a:t>Yanyang</a:t>
            </a:r>
            <a:r>
              <a:rPr lang="en-US" altLang="zh-CN" dirty="0" smtClean="0">
                <a:hlinkClick r:id="rId2"/>
              </a:rPr>
              <a:t> Lee</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Unsupervised Error Measurements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Approximate the underlying function which generated training samples</a:t>
            </a:r>
          </a:p>
          <a:p>
            <a:r>
              <a:rPr lang="en-US" altLang="zh-CN" dirty="0" smtClean="0"/>
              <a:t>Learn to reconstruct training samples with high probability or accuracy</a:t>
            </a:r>
            <a:endParaRPr lang="en-US" altLang="zh-CN" b="1" dirty="0" smtClean="0"/>
          </a:p>
          <a:p>
            <a:pPr>
              <a:buNone/>
            </a:pPr>
            <a:r>
              <a:rPr lang="en-US" altLang="zh-CN" b="1" dirty="0" smtClean="0"/>
              <a:t>Identity function</a:t>
            </a:r>
            <a:r>
              <a:rPr lang="en-US" altLang="zh-CN" dirty="0" smtClean="0"/>
              <a:t>:</a:t>
            </a:r>
          </a:p>
          <a:p>
            <a:r>
              <a:rPr lang="en-US" altLang="zh-CN" dirty="0" smtClean="0"/>
              <a:t>Turn into a supervised learning problem</a:t>
            </a:r>
          </a:p>
          <a:p>
            <a:r>
              <a:rPr lang="en-US" altLang="zh-CN" i="1" dirty="0" smtClean="0"/>
              <a:t>Square Error</a:t>
            </a:r>
          </a:p>
          <a:p>
            <a:pPr>
              <a:buNone/>
            </a:pPr>
            <a:r>
              <a:rPr lang="en-US" altLang="zh-CN" b="1" dirty="0" smtClean="0"/>
              <a:t>Probability Distribution</a:t>
            </a:r>
            <a:r>
              <a:rPr lang="en-US" altLang="zh-CN" dirty="0" smtClean="0"/>
              <a:t>:</a:t>
            </a:r>
          </a:p>
          <a:p>
            <a:r>
              <a:rPr lang="en-US" altLang="zh-CN" i="1" dirty="0" smtClean="0"/>
              <a:t>Maximize Log Likelihood of Each Data Point</a:t>
            </a:r>
            <a:endParaRPr lang="zh-CN" altLang="en-US" i="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Potential Problem</a:t>
            </a:r>
            <a:endParaRPr lang="zh-CN" altLang="en-US" dirty="0"/>
          </a:p>
        </p:txBody>
      </p:sp>
      <p:sp>
        <p:nvSpPr>
          <p:cNvPr id="3" name="内容占位符 2"/>
          <p:cNvSpPr>
            <a:spLocks noGrp="1"/>
          </p:cNvSpPr>
          <p:nvPr>
            <p:ph idx="1"/>
          </p:nvPr>
        </p:nvSpPr>
        <p:spPr/>
        <p:txBody>
          <a:bodyPr>
            <a:normAutofit/>
          </a:bodyPr>
          <a:lstStyle/>
          <a:p>
            <a:r>
              <a:rPr lang="en-US" altLang="zh-CN" dirty="0" smtClean="0"/>
              <a:t>Can’t access unseen data -&gt; Training error</a:t>
            </a:r>
          </a:p>
          <a:p>
            <a:r>
              <a:rPr lang="en-US" altLang="zh-CN" dirty="0" smtClean="0"/>
              <a:t>Low Training error </a:t>
            </a:r>
            <a:r>
              <a:rPr lang="zh-CN" altLang="en-US" dirty="0" smtClean="0"/>
              <a:t>≠ </a:t>
            </a:r>
            <a:r>
              <a:rPr lang="en-US" altLang="zh-CN" dirty="0" smtClean="0"/>
              <a:t>Low error in unseen data</a:t>
            </a:r>
          </a:p>
          <a:p>
            <a:r>
              <a:rPr lang="en-US" altLang="zh-CN" dirty="0" smtClean="0"/>
              <a:t>Above problem called “</a:t>
            </a:r>
            <a:r>
              <a:rPr lang="en-US" altLang="zh-CN" b="1" dirty="0" err="1" smtClean="0"/>
              <a:t>overfitting</a:t>
            </a:r>
            <a:r>
              <a:rPr lang="en-US" altLang="zh-CN" dirty="0" smtClean="0"/>
              <a:t>”</a:t>
            </a:r>
          </a:p>
          <a:p>
            <a:pPr>
              <a:buNone/>
            </a:pPr>
            <a:r>
              <a:rPr lang="en-US" altLang="zh-CN" dirty="0" smtClean="0"/>
              <a:t>Remedy:</a:t>
            </a:r>
          </a:p>
          <a:p>
            <a:r>
              <a:rPr lang="en-US" altLang="zh-CN" dirty="0" smtClean="0"/>
              <a:t>Limit model capacity</a:t>
            </a:r>
          </a:p>
          <a:p>
            <a:r>
              <a:rPr lang="en-US" altLang="zh-CN" dirty="0" smtClean="0"/>
              <a:t>known as “</a:t>
            </a:r>
            <a:r>
              <a:rPr lang="en-US" altLang="zh-CN" b="1" dirty="0" smtClean="0"/>
              <a:t>regularization</a:t>
            </a:r>
            <a:r>
              <a:rPr lang="en-US" altLang="zh-CN" dirty="0" smtClean="0"/>
              <a:t>”</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intro-1.png"/>
          <p:cNvPicPr>
            <a:picLocks noChangeAspect="1"/>
          </p:cNvPicPr>
          <p:nvPr/>
        </p:nvPicPr>
        <p:blipFill>
          <a:blip r:embed="rId3" cstate="print"/>
          <a:stretch>
            <a:fillRect/>
          </a:stretch>
        </p:blipFill>
        <p:spPr>
          <a:xfrm>
            <a:off x="142844" y="786692"/>
            <a:ext cx="8859817" cy="528551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Neural Network Review</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intro_NN.png"/>
          <p:cNvPicPr>
            <a:picLocks noChangeAspect="1"/>
          </p:cNvPicPr>
          <p:nvPr/>
        </p:nvPicPr>
        <p:blipFill>
          <a:blip r:embed="rId3" cstate="print"/>
          <a:stretch>
            <a:fillRect/>
          </a:stretch>
        </p:blipFill>
        <p:spPr>
          <a:xfrm>
            <a:off x="0" y="202962"/>
            <a:ext cx="9144000" cy="6452075"/>
          </a:xfrm>
          <a:prstGeom prst="rect">
            <a:avLst/>
          </a:prstGeom>
        </p:spPr>
      </p:pic>
      <p:pic>
        <p:nvPicPr>
          <p:cNvPr id="3" name="图片 2" descr="NN_Forward_Eq.png"/>
          <p:cNvPicPr>
            <a:picLocks noChangeAspect="1"/>
          </p:cNvPicPr>
          <p:nvPr/>
        </p:nvPicPr>
        <p:blipFill>
          <a:blip r:embed="rId4" cstate="print"/>
          <a:stretch>
            <a:fillRect/>
          </a:stretch>
        </p:blipFill>
        <p:spPr>
          <a:xfrm>
            <a:off x="5214942" y="5214950"/>
            <a:ext cx="3683162" cy="1119193"/>
          </a:xfrm>
          <a:prstGeom prst="rect">
            <a:avLst/>
          </a:prstGeom>
        </p:spPr>
      </p:pic>
      <p:sp>
        <p:nvSpPr>
          <p:cNvPr id="4" name="TextBox 3"/>
          <p:cNvSpPr txBox="1"/>
          <p:nvPr/>
        </p:nvSpPr>
        <p:spPr>
          <a:xfrm>
            <a:off x="5643570" y="214290"/>
            <a:ext cx="3267561" cy="707886"/>
          </a:xfrm>
          <a:prstGeom prst="rect">
            <a:avLst/>
          </a:prstGeom>
          <a:noFill/>
        </p:spPr>
        <p:txBody>
          <a:bodyPr wrap="none" rtlCol="0">
            <a:spAutoFit/>
          </a:bodyPr>
          <a:lstStyle/>
          <a:p>
            <a:r>
              <a:rPr lang="en-US" altLang="zh-CN" sz="4000" dirty="0" smtClean="0"/>
              <a:t>Example of NN</a:t>
            </a:r>
            <a:endParaRPr lang="zh-CN" altLang="en-US" sz="4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NN actually do?</a:t>
            </a:r>
            <a:endParaRPr lang="zh-CN" altLang="en-US" dirty="0"/>
          </a:p>
        </p:txBody>
      </p:sp>
      <p:pic>
        <p:nvPicPr>
          <p:cNvPr id="4" name="内容占位符 3" descr="intro_ANN_2.png"/>
          <p:cNvPicPr>
            <a:picLocks noGrp="1" noChangeAspect="1"/>
          </p:cNvPicPr>
          <p:nvPr>
            <p:ph idx="1"/>
          </p:nvPr>
        </p:nvPicPr>
        <p:blipFill>
          <a:blip r:embed="rId3" cstate="print"/>
          <a:stretch>
            <a:fillRect/>
          </a:stretch>
        </p:blipFill>
        <p:spPr>
          <a:xfrm>
            <a:off x="790575" y="3225006"/>
            <a:ext cx="7562850" cy="127635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So much for Recap</a:t>
            </a:r>
            <a:endParaRPr lang="zh-CN" altLang="en-US" dirty="0"/>
          </a:p>
        </p:txBody>
      </p:sp>
      <p:sp>
        <p:nvSpPr>
          <p:cNvPr id="3" name="副标题 2"/>
          <p:cNvSpPr>
            <a:spLocks noGrp="1"/>
          </p:cNvSpPr>
          <p:nvPr>
            <p:ph type="subTitle" idx="1"/>
          </p:nvPr>
        </p:nvSpPr>
        <p:spPr/>
        <p:txBody>
          <a:bodyPr/>
          <a:lstStyle/>
          <a:p>
            <a:r>
              <a:rPr lang="en-US" altLang="zh-CN" dirty="0" smtClean="0"/>
              <a:t>Next: Learning in DL, part 1</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State at First</a:t>
            </a:r>
            <a:endParaRPr lang="zh-CN" altLang="en-US" dirty="0"/>
          </a:p>
        </p:txBody>
      </p:sp>
      <p:sp>
        <p:nvSpPr>
          <p:cNvPr id="3" name="内容占位符 2"/>
          <p:cNvSpPr>
            <a:spLocks noGrp="1"/>
          </p:cNvSpPr>
          <p:nvPr>
            <p:ph idx="1"/>
          </p:nvPr>
        </p:nvSpPr>
        <p:spPr/>
        <p:txBody>
          <a:bodyPr/>
          <a:lstStyle/>
          <a:p>
            <a:r>
              <a:rPr lang="en-US" altLang="zh-CN" dirty="0" smtClean="0"/>
              <a:t>Provide (may not) all key elements of DL in </a:t>
            </a:r>
            <a:r>
              <a:rPr lang="en-US" altLang="zh-CN" smtClean="0"/>
              <a:t>a broad </a:t>
            </a:r>
            <a:r>
              <a:rPr lang="en-US" altLang="zh-CN" dirty="0" smtClean="0"/>
              <a:t>sense</a:t>
            </a:r>
          </a:p>
          <a:p>
            <a:r>
              <a:rPr lang="en-US" altLang="zh-CN" dirty="0" smtClean="0"/>
              <a:t>Not meant to give all mathematic details and all aspects of DL</a:t>
            </a:r>
          </a:p>
          <a:p>
            <a:r>
              <a:rPr lang="en-US" altLang="zh-CN" dirty="0" smtClean="0"/>
              <a:t>Assume audiences had mathematic foundation and basic knowledge of NN</a:t>
            </a:r>
          </a:p>
          <a:p>
            <a:r>
              <a:rPr lang="en-US" altLang="zh-CN" dirty="0" smtClean="0"/>
              <a:t>There might be mistakes</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to Organize?</a:t>
            </a:r>
            <a:endParaRPr lang="zh-CN" altLang="en-US" dirty="0"/>
          </a:p>
        </p:txBody>
      </p:sp>
      <p:sp>
        <p:nvSpPr>
          <p:cNvPr id="3" name="内容占位符 2"/>
          <p:cNvSpPr>
            <a:spLocks noGrp="1"/>
          </p:cNvSpPr>
          <p:nvPr>
            <p:ph idx="1"/>
          </p:nvPr>
        </p:nvSpPr>
        <p:spPr/>
        <p:txBody>
          <a:bodyPr/>
          <a:lstStyle/>
          <a:p>
            <a:r>
              <a:rPr lang="en-US" altLang="zh-CN" dirty="0" smtClean="0"/>
              <a:t>Consist of 5 parts</a:t>
            </a:r>
          </a:p>
          <a:p>
            <a:r>
              <a:rPr lang="en-US" altLang="zh-CN" dirty="0" smtClean="0"/>
              <a:t>Variants differed from 3 ways</a:t>
            </a:r>
          </a:p>
          <a:p>
            <a:r>
              <a:rPr lang="en-US" altLang="zh-CN" dirty="0" smtClean="0"/>
              <a:t>Neurons, Connections and Learning</a:t>
            </a:r>
          </a:p>
          <a:p>
            <a:r>
              <a:rPr lang="en-US" altLang="zh-CN" dirty="0" smtClean="0"/>
              <a:t>Also cover relative techniques and architectures in one part</a:t>
            </a:r>
          </a:p>
          <a:p>
            <a:r>
              <a:rPr lang="en-US" altLang="zh-CN" dirty="0" smtClean="0"/>
              <a:t>Provided a general view finally</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Basic Concepts Review</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Learning?</a:t>
            </a:r>
            <a:endParaRPr lang="zh-CN" altLang="en-US" dirty="0"/>
          </a:p>
        </p:txBody>
      </p:sp>
      <p:sp>
        <p:nvSpPr>
          <p:cNvPr id="3" name="内容占位符 2"/>
          <p:cNvSpPr>
            <a:spLocks noGrp="1"/>
          </p:cNvSpPr>
          <p:nvPr>
            <p:ph idx="1"/>
          </p:nvPr>
        </p:nvSpPr>
        <p:spPr/>
        <p:txBody>
          <a:bodyPr>
            <a:normAutofit/>
          </a:bodyPr>
          <a:lstStyle/>
          <a:p>
            <a:r>
              <a:rPr lang="en-US" altLang="zh-CN" dirty="0" smtClean="0"/>
              <a:t>Find the “best” approximation (chosen from a fixed function family) of underlying function based on current data</a:t>
            </a:r>
          </a:p>
          <a:p>
            <a:r>
              <a:rPr lang="en-US" altLang="zh-CN" dirty="0" smtClean="0"/>
              <a:t>“best” = minimize the error in </a:t>
            </a:r>
            <a:r>
              <a:rPr lang="en-US" altLang="zh-CN" b="1" dirty="0" smtClean="0"/>
              <a:t>unseen</a:t>
            </a:r>
            <a:r>
              <a:rPr lang="en-US" altLang="zh-CN" dirty="0" smtClean="0"/>
              <a:t> data</a:t>
            </a:r>
          </a:p>
          <a:p>
            <a:r>
              <a:rPr lang="en-US" altLang="zh-CN" dirty="0" smtClean="0"/>
              <a:t>Learning is actually an </a:t>
            </a:r>
            <a:r>
              <a:rPr lang="en-US" altLang="zh-CN" b="1" dirty="0" smtClean="0"/>
              <a:t>optimization problem</a:t>
            </a:r>
          </a:p>
          <a:p>
            <a:r>
              <a:rPr lang="en-US" altLang="zh-CN" dirty="0" smtClean="0"/>
              <a:t>Deep Learning is learning on special graph</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define error?</a:t>
            </a:r>
            <a:endParaRPr lang="zh-CN" altLang="en-US" dirty="0"/>
          </a:p>
        </p:txBody>
      </p:sp>
      <p:sp>
        <p:nvSpPr>
          <p:cNvPr id="3" name="内容占位符 2"/>
          <p:cNvSpPr>
            <a:spLocks noGrp="1"/>
          </p:cNvSpPr>
          <p:nvPr>
            <p:ph idx="1"/>
          </p:nvPr>
        </p:nvSpPr>
        <p:spPr/>
        <p:txBody>
          <a:bodyPr>
            <a:normAutofit/>
          </a:bodyPr>
          <a:lstStyle/>
          <a:p>
            <a:pPr>
              <a:buNone/>
            </a:pPr>
            <a:r>
              <a:rPr lang="en-US" altLang="zh-CN" sz="4000" b="1" dirty="0" smtClean="0"/>
              <a:t>Principles</a:t>
            </a:r>
            <a:r>
              <a:rPr lang="en-US" altLang="zh-CN" sz="4000" dirty="0" smtClean="0"/>
              <a:t>:</a:t>
            </a:r>
          </a:p>
          <a:p>
            <a:r>
              <a:rPr lang="en-US" altLang="zh-CN" sz="4000" dirty="0" smtClean="0"/>
              <a:t>Target(supervised)</a:t>
            </a:r>
          </a:p>
          <a:p>
            <a:r>
              <a:rPr lang="en-US" altLang="zh-CN" sz="4000" dirty="0" smtClean="0"/>
              <a:t>Objective(unsupervised)</a:t>
            </a:r>
            <a:endParaRPr lang="zh-CN" alt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Supervised Error Measurements</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Approximate the underlying function which mapped inputs to targets</a:t>
            </a:r>
          </a:p>
          <a:p>
            <a:pPr>
              <a:buNone/>
            </a:pPr>
            <a:r>
              <a:rPr lang="en-US" altLang="zh-CN" b="1" dirty="0" smtClean="0"/>
              <a:t>Regression</a:t>
            </a:r>
            <a:r>
              <a:rPr lang="en-US" altLang="zh-CN" dirty="0" smtClean="0"/>
              <a:t> = Target -&gt; Continuous</a:t>
            </a:r>
          </a:p>
          <a:p>
            <a:r>
              <a:rPr lang="en-US" altLang="zh-CN" b="1" dirty="0" smtClean="0"/>
              <a:t>Square Error</a:t>
            </a:r>
          </a:p>
          <a:p>
            <a:r>
              <a:rPr lang="en-US" altLang="zh-CN" dirty="0" smtClean="0"/>
              <a:t>L(f(x), y) = (f(x) - y)^2</a:t>
            </a:r>
          </a:p>
          <a:p>
            <a:r>
              <a:rPr lang="en-US" altLang="zh-CN" dirty="0" smtClean="0"/>
              <a:t>Where L = error measurement, f = </a:t>
            </a:r>
            <a:r>
              <a:rPr lang="en-US" altLang="zh-CN" dirty="0" err="1" smtClean="0"/>
              <a:t>approximator</a:t>
            </a:r>
            <a:r>
              <a:rPr lang="en-US" altLang="zh-CN" dirty="0" smtClean="0"/>
              <a:t>, x = input, y = target</a:t>
            </a:r>
          </a:p>
          <a:p>
            <a:pPr>
              <a:buNone/>
            </a:pPr>
            <a:r>
              <a:rPr lang="en-US" altLang="zh-CN" b="1" dirty="0" smtClean="0"/>
              <a:t>Classification</a:t>
            </a:r>
            <a:r>
              <a:rPr lang="en-US" altLang="zh-CN" dirty="0" smtClean="0"/>
              <a:t> = Target -&gt; Discrete</a:t>
            </a:r>
          </a:p>
          <a:p>
            <a:r>
              <a:rPr lang="en-US" altLang="zh-CN" b="1" dirty="0" smtClean="0"/>
              <a:t>Misclassification Error Rate(0-1 error)</a:t>
            </a:r>
          </a:p>
          <a:p>
            <a:r>
              <a:rPr lang="en-US" altLang="zh-CN" dirty="0" smtClean="0"/>
              <a:t>L(f(x), y) = I{f(x) </a:t>
            </a:r>
            <a:r>
              <a:rPr lang="zh-CN" altLang="en-US" dirty="0" smtClean="0"/>
              <a:t>≠ </a:t>
            </a:r>
            <a:r>
              <a:rPr lang="en-US" altLang="zh-CN" dirty="0" smtClean="0"/>
              <a:t>y}</a:t>
            </a:r>
          </a:p>
          <a:p>
            <a:r>
              <a:rPr lang="en-US" altLang="zh-CN" dirty="0" smtClean="0"/>
              <a:t>Where I is equal to 1 when condition within brackets was satisfied and 0 otherwise</a:t>
            </a:r>
            <a:endParaRPr lang="zh-CN" altLang="en-US" dirty="0"/>
          </a:p>
        </p:txBody>
      </p:sp>
      <p:sp>
        <p:nvSpPr>
          <p:cNvPr id="4" name="TextBox 3"/>
          <p:cNvSpPr txBox="1"/>
          <p:nvPr/>
        </p:nvSpPr>
        <p:spPr>
          <a:xfrm>
            <a:off x="5572132" y="2571744"/>
            <a:ext cx="2809872" cy="646331"/>
          </a:xfrm>
          <a:prstGeom prst="rect">
            <a:avLst/>
          </a:prstGeom>
          <a:noFill/>
        </p:spPr>
        <p:txBody>
          <a:bodyPr wrap="none" rtlCol="0">
            <a:spAutoFit/>
          </a:bodyPr>
          <a:lstStyle/>
          <a:p>
            <a:r>
              <a:rPr lang="en-US" altLang="zh-CN" dirty="0" smtClean="0">
                <a:solidFill>
                  <a:srgbClr val="FF0000"/>
                </a:solidFill>
              </a:rPr>
              <a:t>Called “loss function”</a:t>
            </a:r>
          </a:p>
          <a:p>
            <a:r>
              <a:rPr lang="en-US" altLang="zh-CN" dirty="0" smtClean="0">
                <a:solidFill>
                  <a:srgbClr val="FF0000"/>
                </a:solidFill>
              </a:rPr>
              <a:t>Sometime I’ll denote it as </a:t>
            </a:r>
            <a:r>
              <a:rPr lang="en-US" altLang="zh-CN" b="1" dirty="0" smtClean="0"/>
              <a:t>E</a:t>
            </a:r>
            <a:endParaRPr lang="zh-CN" altLang="en-US" b="1" dirty="0"/>
          </a:p>
        </p:txBody>
      </p:sp>
      <p:cxnSp>
        <p:nvCxnSpPr>
          <p:cNvPr id="6" name="直接箭头连接符 5"/>
          <p:cNvCxnSpPr>
            <a:stCxn id="4" idx="1"/>
          </p:cNvCxnSpPr>
          <p:nvPr/>
        </p:nvCxnSpPr>
        <p:spPr>
          <a:xfrm rot="10800000" flipV="1">
            <a:off x="1928794" y="2894910"/>
            <a:ext cx="3643338" cy="2483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Supplement</a:t>
            </a:r>
            <a:endParaRPr lang="zh-CN" altLang="en-US" dirty="0"/>
          </a:p>
        </p:txBody>
      </p:sp>
      <p:sp>
        <p:nvSpPr>
          <p:cNvPr id="3" name="内容占位符 2"/>
          <p:cNvSpPr>
            <a:spLocks noGrp="1"/>
          </p:cNvSpPr>
          <p:nvPr>
            <p:ph idx="1"/>
          </p:nvPr>
        </p:nvSpPr>
        <p:spPr/>
        <p:txBody>
          <a:bodyPr/>
          <a:lstStyle/>
          <a:p>
            <a:r>
              <a:rPr lang="en-US" altLang="zh-CN" dirty="0" smtClean="0"/>
              <a:t>0-1 error is hard to optimize directly</a:t>
            </a:r>
          </a:p>
          <a:p>
            <a:r>
              <a:rPr lang="en-US" altLang="zh-CN" dirty="0" smtClean="0"/>
              <a:t>Gradient is 0 everywhere(const)</a:t>
            </a:r>
          </a:p>
          <a:p>
            <a:r>
              <a:rPr lang="en-US" altLang="zh-CN" dirty="0" smtClean="0"/>
              <a:t>Often use </a:t>
            </a:r>
            <a:r>
              <a:rPr lang="en-US" altLang="zh-CN" b="1" dirty="0" smtClean="0"/>
              <a:t>Cross-Entropy</a:t>
            </a:r>
            <a:r>
              <a:rPr lang="en-US" altLang="zh-CN" dirty="0" smtClean="0"/>
              <a:t> instead</a:t>
            </a:r>
          </a:p>
          <a:p>
            <a:endParaRPr lang="en-US" altLang="zh-CN" dirty="0" smtClean="0"/>
          </a:p>
          <a:p>
            <a:endParaRPr lang="en-US" altLang="zh-CN" dirty="0" smtClean="0"/>
          </a:p>
          <a:p>
            <a:r>
              <a:rPr lang="en-US" altLang="zh-CN" dirty="0" smtClean="0"/>
              <a:t>Where K = number of possible classes, </a:t>
            </a:r>
            <a:r>
              <a:rPr lang="en-US" altLang="zh-CN" dirty="0" err="1" smtClean="0"/>
              <a:t>y_k</a:t>
            </a:r>
            <a:r>
              <a:rPr lang="en-US" altLang="zh-CN" dirty="0" smtClean="0"/>
              <a:t> = target in class k, </a:t>
            </a:r>
            <a:r>
              <a:rPr lang="en-US" altLang="zh-CN" dirty="0" err="1" smtClean="0"/>
              <a:t>y_k</a:t>
            </a:r>
            <a:r>
              <a:rPr lang="en-US" altLang="zh-CN" dirty="0" smtClean="0"/>
              <a:t> = prediction of f in class k</a:t>
            </a:r>
          </a:p>
        </p:txBody>
      </p:sp>
      <p:pic>
        <p:nvPicPr>
          <p:cNvPr id="5" name="图片 4" descr="intro-2.gif"/>
          <p:cNvPicPr>
            <a:picLocks noChangeAspect="1"/>
          </p:cNvPicPr>
          <p:nvPr/>
        </p:nvPicPr>
        <p:blipFill>
          <a:blip r:embed="rId3" cstate="print"/>
          <a:stretch>
            <a:fillRect/>
          </a:stretch>
        </p:blipFill>
        <p:spPr>
          <a:xfrm>
            <a:off x="1714480" y="3286124"/>
            <a:ext cx="4974683" cy="11544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intro-3.png"/>
          <p:cNvPicPr>
            <a:picLocks noChangeAspect="1"/>
          </p:cNvPicPr>
          <p:nvPr/>
        </p:nvPicPr>
        <p:blipFill>
          <a:blip r:embed="rId2" cstate="print"/>
          <a:stretch>
            <a:fillRect/>
          </a:stretch>
        </p:blipFill>
        <p:spPr>
          <a:xfrm>
            <a:off x="404230" y="866417"/>
            <a:ext cx="8335539" cy="5125166"/>
          </a:xfrm>
          <a:prstGeom prst="rect">
            <a:avLst/>
          </a:prstGeom>
        </p:spPr>
      </p:pic>
      <p:sp>
        <p:nvSpPr>
          <p:cNvPr id="3" name="TextBox 2"/>
          <p:cNvSpPr txBox="1"/>
          <p:nvPr/>
        </p:nvSpPr>
        <p:spPr>
          <a:xfrm>
            <a:off x="5786446" y="1071546"/>
            <a:ext cx="2032672" cy="707886"/>
          </a:xfrm>
          <a:prstGeom prst="rect">
            <a:avLst/>
          </a:prstGeom>
          <a:noFill/>
        </p:spPr>
        <p:txBody>
          <a:bodyPr wrap="none" rtlCol="0">
            <a:spAutoFit/>
          </a:bodyPr>
          <a:lstStyle/>
          <a:p>
            <a:r>
              <a:rPr lang="en-US" altLang="zh-CN" sz="4000" dirty="0" smtClean="0"/>
              <a:t>0-1 error</a:t>
            </a:r>
            <a:endParaRPr lang="zh-CN" altLang="en-US" sz="40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787</Words>
  <Application>Microsoft Office PowerPoint</Application>
  <PresentationFormat>全屏显示(4:3)</PresentationFormat>
  <Paragraphs>89</Paragraphs>
  <Slides>16</Slides>
  <Notes>9</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Introduction to Deep Learning</vt:lpstr>
      <vt:lpstr>State at First</vt:lpstr>
      <vt:lpstr>How to Organize?</vt:lpstr>
      <vt:lpstr>Basic Concepts Review</vt:lpstr>
      <vt:lpstr>What is Learning?</vt:lpstr>
      <vt:lpstr>What define error?</vt:lpstr>
      <vt:lpstr>Supervised Error Measurements</vt:lpstr>
      <vt:lpstr>Supplement</vt:lpstr>
      <vt:lpstr>幻灯片 9</vt:lpstr>
      <vt:lpstr>Unsupervised Error Measurements</vt:lpstr>
      <vt:lpstr>Potential Problem</vt:lpstr>
      <vt:lpstr>幻灯片 12</vt:lpstr>
      <vt:lpstr>Neural Network Review</vt:lpstr>
      <vt:lpstr>幻灯片 14</vt:lpstr>
      <vt:lpstr>What NN actually do?</vt:lpstr>
      <vt:lpstr>So much for Recap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Deep Learning</dc:title>
  <dc:creator>李炎洋</dc:creator>
  <cp:lastModifiedBy>Administrator</cp:lastModifiedBy>
  <cp:revision>45</cp:revision>
  <dcterms:created xsi:type="dcterms:W3CDTF">2016-10-26T16:02:11Z</dcterms:created>
  <dcterms:modified xsi:type="dcterms:W3CDTF">2016-11-03T07:07:47Z</dcterms:modified>
</cp:coreProperties>
</file>