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2" r:id="rId4"/>
    <p:sldId id="266" r:id="rId5"/>
    <p:sldId id="258" r:id="rId6"/>
    <p:sldId id="259" r:id="rId7"/>
    <p:sldId id="260" r:id="rId8"/>
    <p:sldId id="261" r:id="rId9"/>
    <p:sldId id="263" r:id="rId10"/>
    <p:sldId id="264" r:id="rId11"/>
    <p:sldId id="270" r:id="rId12"/>
    <p:sldId id="265" r:id="rId13"/>
    <p:sldId id="267" r:id="rId14"/>
    <p:sldId id="268"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F231F-5BA3-4B52-966E-3C8DDC3BF9D2}" type="datetimeFigureOut">
              <a:rPr lang="zh-CN" altLang="en-US" smtClean="0"/>
              <a:pPr/>
              <a:t>2016/12/1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2EEDAD-79CF-45C9-B673-13AE4F898B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Operation</a:t>
            </a:r>
            <a:r>
              <a:rPr lang="en-US" altLang="zh-CN" baseline="0" dirty="0" smtClean="0"/>
              <a:t> provided by neurons called activation </a:t>
            </a:r>
            <a:r>
              <a:rPr lang="en-US" altLang="zh-CN" baseline="0" smtClean="0"/>
              <a:t>function.</a:t>
            </a:r>
            <a:endParaRPr lang="en-US" altLang="zh-CN" baseline="0" dirty="0" smtClean="0"/>
          </a:p>
        </p:txBody>
      </p:sp>
      <p:sp>
        <p:nvSpPr>
          <p:cNvPr id="4" name="灯片编号占位符 3"/>
          <p:cNvSpPr>
            <a:spLocks noGrp="1"/>
          </p:cNvSpPr>
          <p:nvPr>
            <p:ph type="sldNum" sz="quarter" idx="10"/>
          </p:nvPr>
        </p:nvSpPr>
        <p:spPr/>
        <p:txBody>
          <a:bodyPr/>
          <a:lstStyle/>
          <a:p>
            <a:fld id="{BAFC9C1D-6491-4285-A01D-073FC5C9F1DC}"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baseline="0" dirty="0" smtClean="0">
                <a:solidFill>
                  <a:schemeClr val="tx1"/>
                </a:solidFill>
                <a:latin typeface="+mn-lt"/>
                <a:ea typeface="+mn-ea"/>
                <a:cs typeface="+mn-cs"/>
              </a:rPr>
              <a:t>Local Response Normalization</a:t>
            </a:r>
            <a:r>
              <a:rPr lang="en-US" altLang="zh-CN" sz="1200" kern="1200" baseline="0" dirty="0" smtClean="0">
                <a:solidFill>
                  <a:schemeClr val="tx1"/>
                </a:solidFill>
                <a:latin typeface="+mn-lt"/>
                <a:ea typeface="+mn-ea"/>
                <a:cs typeface="+mn-cs"/>
              </a:rPr>
              <a:t>: normalize elements in a feature map by dividing a special weighted sum of several nearby elements.</a:t>
            </a:r>
          </a:p>
          <a:p>
            <a:r>
              <a:rPr lang="en-US" altLang="zh-CN" sz="1200" kern="1200" baseline="0" dirty="0" smtClean="0">
                <a:solidFill>
                  <a:schemeClr val="tx1"/>
                </a:solidFill>
                <a:latin typeface="+mn-lt"/>
                <a:ea typeface="+mn-ea"/>
                <a:cs typeface="+mn-cs"/>
              </a:rPr>
              <a:t>This technique is even less popular than Pooling, so it could be not covered.</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Weights-sharing comes from where several neurons could have same weights(neurons</a:t>
            </a:r>
            <a:r>
              <a:rPr lang="en-US" altLang="zh-CN" baseline="0" dirty="0" smtClean="0"/>
              <a:t> in the same feature map).</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a:t>
            </a:r>
            <a:r>
              <a:rPr lang="en-US" altLang="zh-CN" baseline="0" dirty="0" smtClean="0"/>
              <a:t> </a:t>
            </a:r>
            <a:r>
              <a:rPr lang="en-US" altLang="zh-CN" baseline="0" smtClean="0"/>
              <a:t>Pooling seems </a:t>
            </a:r>
            <a:r>
              <a:rPr lang="en-US" altLang="zh-CN" baseline="0" dirty="0" smtClean="0"/>
              <a:t>less popular than before.</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Assume we want LSTM network</a:t>
            </a:r>
            <a:r>
              <a:rPr lang="en-US" altLang="zh-CN" baseline="0" dirty="0" smtClean="0"/>
              <a:t> to take action when them see something N times, and we let memory of LSTM be a counter. If counter reach N, it should open the output gate to allow network to take action, so we need memory to determine open and close of gates, thus Peephole arose.</a:t>
            </a:r>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Dash lines</a:t>
            </a:r>
            <a:r>
              <a:rPr lang="en-US" altLang="zh-CN" baseline="0" dirty="0" smtClean="0"/>
              <a:t> are </a:t>
            </a:r>
            <a:r>
              <a:rPr lang="en-US" altLang="zh-CN" dirty="0" smtClean="0"/>
              <a:t>peephole connection</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a:t>
            </a:r>
            <a:r>
              <a:rPr lang="en-US" altLang="zh-CN" baseline="0" dirty="0" smtClean="0"/>
              <a:t> sigmoid function.</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Example of Hard-Saturated Activation Function: Linear</a:t>
            </a:r>
            <a:r>
              <a:rPr lang="en-US" altLang="zh-CN" baseline="0" dirty="0" smtClean="0"/>
              <a:t> part of Taylor Expansion of Sigmoid, expanded around 0 and is const(0/1) when linear part’s output exceed a threshold(0/1).(Figure of Slide 12, “Remedy 3”)</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 has a hyper parameter</a:t>
            </a:r>
            <a:r>
              <a:rPr lang="en-US" altLang="zh-CN" baseline="0" dirty="0" smtClean="0"/>
              <a:t> 0(threshold), but it is unnecessary because it could be included in bias term.</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Can be seen as a compromise</a:t>
            </a:r>
            <a:r>
              <a:rPr lang="en-US" altLang="zh-CN" baseline="0" dirty="0" smtClean="0"/>
              <a:t> of </a:t>
            </a:r>
            <a:r>
              <a:rPr lang="en-US" altLang="zh-CN" baseline="0" dirty="0" err="1" smtClean="0"/>
              <a:t>Perceptron</a:t>
            </a:r>
            <a:r>
              <a:rPr lang="en-US" altLang="zh-CN" baseline="0" dirty="0" smtClean="0"/>
              <a:t>, a smooth version.</a:t>
            </a:r>
          </a:p>
          <a:p>
            <a:r>
              <a:rPr lang="en-US" altLang="zh-CN" baseline="0" dirty="0" smtClean="0"/>
              <a:t>Both of Sigmoid and </a:t>
            </a:r>
            <a:r>
              <a:rPr lang="en-US" altLang="zh-CN" baseline="0" dirty="0" err="1" smtClean="0"/>
              <a:t>tanh</a:t>
            </a:r>
            <a:r>
              <a:rPr lang="en-US" altLang="zh-CN" baseline="0" dirty="0" smtClean="0"/>
              <a:t> have no internal/hyper parameters.</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Tanh</a:t>
            </a:r>
            <a:r>
              <a:rPr lang="en-US" altLang="zh-CN" dirty="0" smtClean="0"/>
              <a:t> is more effective</a:t>
            </a:r>
            <a:r>
              <a:rPr lang="en-US" altLang="zh-CN" baseline="0" dirty="0" smtClean="0"/>
              <a:t> than Sigmoid perhaps it has mean 0(similar to normalization, showed in slide 13, “Normalization of Input” of PPT, “2-Learning_1”).</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Soft-Saturated: gradient</a:t>
            </a:r>
            <a:r>
              <a:rPr lang="en-US" altLang="zh-CN" baseline="0" dirty="0" smtClean="0"/>
              <a:t> become 0 in the limit;</a:t>
            </a:r>
          </a:p>
          <a:p>
            <a:r>
              <a:rPr lang="en-US" altLang="zh-CN" baseline="0" dirty="0" smtClean="0"/>
              <a:t>Hard-Saturated: gradient become 0 after some threshold.</a:t>
            </a:r>
          </a:p>
          <a:p>
            <a:r>
              <a:rPr lang="en-US" altLang="zh-CN" baseline="0" dirty="0" smtClean="0"/>
              <a:t>GD is very easy to get stuck in Saturated Regime, since gradient there is very small such that it will take a long time to escape.</a:t>
            </a:r>
          </a:p>
          <a:p>
            <a:r>
              <a:rPr lang="en-US" altLang="zh-CN" baseline="0" dirty="0" smtClean="0"/>
              <a:t>When network got deeper, and recalled that in BP, we multiply gradient according to Chain Rule, this problem become serious since many terms got multiplied are near 0 in Saturated Regime. This situation called Gradient Vanished. This make lower layers hard to adjust their weights.</a:t>
            </a:r>
          </a:p>
          <a:p>
            <a:r>
              <a:rPr lang="en-US" altLang="zh-CN" dirty="0" smtClean="0"/>
              <a:t>When neurons are in Unsaturated</a:t>
            </a:r>
            <a:r>
              <a:rPr lang="en-US" altLang="zh-CN" baseline="0" dirty="0" smtClean="0"/>
              <a:t> Regime and try to BP, gradient become very large since every term got multiplied is const(near linear in Unsaturated Regime). This situation called “gradient exploded” will tend to divergent.</a:t>
            </a:r>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Advantage</a:t>
            </a:r>
            <a:r>
              <a:rPr lang="en-US" altLang="zh-CN" baseline="0" dirty="0" smtClean="0"/>
              <a:t> of mean of noise is positive proportional to distance between Unsaturated and Saturated Regime is that when input is far away from Unsaturated Regime, it would got a larger gradient pushing it back to Unsaturated Regime in expectation.</a:t>
            </a:r>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ReLU</a:t>
            </a:r>
            <a:r>
              <a:rPr lang="en-US" altLang="zh-CN" dirty="0" smtClean="0"/>
              <a:t> was</a:t>
            </a:r>
            <a:r>
              <a:rPr lang="en-US" altLang="zh-CN" baseline="0" dirty="0" smtClean="0"/>
              <a:t> first motivated in RBM to solve problem when standard deviation of visible units is smaller than 1, the effect from hidden units to visible units is much smaller than those from visible units to hidden units, thus we need a family of sigmoid units such that when input got bigger, i.e., standard deviation got smaller, more hidden units would be turned on to enlarge the effect from hidden units to visible units.(from Hinton)</a:t>
            </a:r>
          </a:p>
          <a:p>
            <a:r>
              <a:rPr lang="en-US" altLang="zh-CN" baseline="0" dirty="0" err="1" smtClean="0"/>
              <a:t>ReLU</a:t>
            </a:r>
            <a:r>
              <a:rPr lang="en-US" altLang="zh-CN" baseline="0" dirty="0" smtClean="0"/>
              <a:t> also didn’t have internal/hyper parameters.</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Maxout</a:t>
            </a:r>
            <a:r>
              <a:rPr lang="en-US" altLang="zh-CN" dirty="0" smtClean="0"/>
              <a:t> has internal adjustable parameters and hyper parameter.</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a </a:t>
            </a:r>
            <a:r>
              <a:rPr lang="en-US" altLang="zh-CN" dirty="0" err="1" smtClean="0"/>
              <a:t>Maxout</a:t>
            </a:r>
            <a:r>
              <a:rPr lang="en-US" altLang="zh-CN" dirty="0" smtClean="0"/>
              <a:t> unit example</a:t>
            </a:r>
            <a:r>
              <a:rPr lang="en-US" altLang="zh-CN" baseline="0" dirty="0" smtClean="0"/>
              <a:t> with 2 inputs and k = 5.</a:t>
            </a:r>
            <a:endParaRPr lang="zh-CN" altLang="en-US" dirty="0"/>
          </a:p>
        </p:txBody>
      </p:sp>
      <p:sp>
        <p:nvSpPr>
          <p:cNvPr id="4" name="灯片编号占位符 3"/>
          <p:cNvSpPr>
            <a:spLocks noGrp="1"/>
          </p:cNvSpPr>
          <p:nvPr>
            <p:ph type="sldNum" sz="quarter" idx="10"/>
          </p:nvPr>
        </p:nvSpPr>
        <p:spPr/>
        <p:txBody>
          <a:bodyPr/>
          <a:lstStyle/>
          <a:p>
            <a:fld id="{D22EEDAD-79CF-45C9-B673-13AE4F898B6B}"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lamedrlee@iclou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s231n.github.io/convolutional-networks/" TargetMode="External"/><Relationship Id="rId2" Type="http://schemas.openxmlformats.org/officeDocument/2006/relationships/hyperlink" Target="http://ufldl.stanford.edu/wiki/index.php/UFLDL_Tutori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Neuron in Deep Learning</a:t>
            </a:r>
            <a:endParaRPr lang="zh-CN" altLang="en-US" dirty="0"/>
          </a:p>
        </p:txBody>
      </p:sp>
      <p:sp>
        <p:nvSpPr>
          <p:cNvPr id="3" name="副标题 2"/>
          <p:cNvSpPr>
            <a:spLocks noGrp="1"/>
          </p:cNvSpPr>
          <p:nvPr>
            <p:ph type="subTitle" idx="1"/>
          </p:nvPr>
        </p:nvSpPr>
        <p:spPr/>
        <p:txBody>
          <a:bodyPr/>
          <a:lstStyle/>
          <a:p>
            <a:r>
              <a:rPr lang="en-US" altLang="zh-CN" dirty="0" smtClean="0"/>
              <a:t>By </a:t>
            </a:r>
            <a:r>
              <a:rPr lang="en-US" altLang="zh-CN" dirty="0" err="1" smtClean="0">
                <a:hlinkClick r:id="rId2"/>
              </a:rPr>
              <a:t>Yanyang</a:t>
            </a:r>
            <a:r>
              <a:rPr lang="en-US" altLang="zh-CN" dirty="0" smtClean="0">
                <a:hlinkClick r:id="rId2"/>
              </a:rPr>
              <a:t> Lee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Remedy 1</a:t>
            </a:r>
            <a:endParaRPr lang="zh-CN" altLang="en-US" dirty="0"/>
          </a:p>
        </p:txBody>
      </p:sp>
      <p:sp>
        <p:nvSpPr>
          <p:cNvPr id="3" name="内容占位符 2"/>
          <p:cNvSpPr>
            <a:spLocks noGrp="1"/>
          </p:cNvSpPr>
          <p:nvPr>
            <p:ph idx="1"/>
          </p:nvPr>
        </p:nvSpPr>
        <p:spPr/>
        <p:txBody>
          <a:bodyPr/>
          <a:lstStyle/>
          <a:p>
            <a:pPr marL="571500" indent="-571500">
              <a:buFont typeface="+mj-lt"/>
              <a:buAutoNum type="romanUcPeriod"/>
            </a:pPr>
            <a:r>
              <a:rPr lang="en-US" altLang="zh-CN" dirty="0" smtClean="0"/>
              <a:t>Using </a:t>
            </a:r>
            <a:r>
              <a:rPr lang="en-US" altLang="zh-CN" b="1" dirty="0" smtClean="0"/>
              <a:t>Piece-wise Linear Function</a:t>
            </a:r>
            <a:r>
              <a:rPr lang="en-US" altLang="zh-CN" dirty="0" smtClean="0"/>
              <a:t> instead(This will be covered later)</a:t>
            </a:r>
          </a:p>
          <a:p>
            <a:pPr marL="571500" indent="-571500">
              <a:buFont typeface="+mj-lt"/>
              <a:buAutoNum type="romanUcPeriod"/>
            </a:pPr>
            <a:r>
              <a:rPr lang="en-US" altLang="zh-CN" dirty="0" smtClean="0"/>
              <a:t>Injecting </a:t>
            </a:r>
            <a:r>
              <a:rPr lang="en-US" altLang="zh-CN" b="1" dirty="0" smtClean="0"/>
              <a:t>noise</a:t>
            </a:r>
            <a:r>
              <a:rPr lang="en-US" altLang="zh-CN" dirty="0" smtClean="0"/>
              <a:t> in input/Saturated Regime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Remedy 2</a:t>
            </a:r>
            <a:endParaRPr lang="zh-CN" altLang="en-US" dirty="0"/>
          </a:p>
        </p:txBody>
      </p:sp>
      <p:sp>
        <p:nvSpPr>
          <p:cNvPr id="3" name="内容占位符 2"/>
          <p:cNvSpPr>
            <a:spLocks noGrp="1"/>
          </p:cNvSpPr>
          <p:nvPr>
            <p:ph idx="1"/>
          </p:nvPr>
        </p:nvSpPr>
        <p:spPr/>
        <p:txBody>
          <a:bodyPr/>
          <a:lstStyle/>
          <a:p>
            <a:r>
              <a:rPr lang="en-US" altLang="zh-CN" dirty="0" smtClean="0"/>
              <a:t>Noise in input:</a:t>
            </a:r>
          </a:p>
          <a:p>
            <a:r>
              <a:rPr lang="en-US" altLang="zh-CN" b="1" dirty="0" smtClean="0"/>
              <a:t>Always fluctuate</a:t>
            </a:r>
            <a:r>
              <a:rPr lang="en-US" altLang="zh-CN" dirty="0" smtClean="0"/>
              <a:t> input size </a:t>
            </a:r>
          </a:p>
          <a:p>
            <a:r>
              <a:rPr lang="en-US" altLang="zh-CN" dirty="0" smtClean="0"/>
              <a:t>-&gt; escape from Saturated Regime</a:t>
            </a:r>
          </a:p>
          <a:p>
            <a:r>
              <a:rPr lang="en-US" altLang="zh-CN" dirty="0" smtClean="0"/>
              <a:t>Noise = Gaussian Distribution with 0 mean 1 variance</a:t>
            </a: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Remedy 3</a:t>
            </a:r>
            <a:endParaRPr lang="zh-CN" altLang="en-US" dirty="0"/>
          </a:p>
        </p:txBody>
      </p:sp>
      <p:pic>
        <p:nvPicPr>
          <p:cNvPr id="4" name="图片 3" descr="Neuron_Linear_Approx.png"/>
          <p:cNvPicPr>
            <a:picLocks noChangeAspect="1"/>
          </p:cNvPicPr>
          <p:nvPr/>
        </p:nvPicPr>
        <p:blipFill>
          <a:blip r:embed="rId3" cstate="print"/>
          <a:stretch>
            <a:fillRect/>
          </a:stretch>
        </p:blipFill>
        <p:spPr>
          <a:xfrm>
            <a:off x="5143504" y="5228507"/>
            <a:ext cx="4000496" cy="1629493"/>
          </a:xfrm>
          <a:prstGeom prst="rect">
            <a:avLst/>
          </a:prstGeom>
        </p:spPr>
      </p:pic>
      <p:sp>
        <p:nvSpPr>
          <p:cNvPr id="3" name="内容占位符 2"/>
          <p:cNvSpPr>
            <a:spLocks noGrp="1"/>
          </p:cNvSpPr>
          <p:nvPr>
            <p:ph idx="1"/>
          </p:nvPr>
        </p:nvSpPr>
        <p:spPr/>
        <p:txBody>
          <a:bodyPr>
            <a:normAutofit fontScale="92500" lnSpcReduction="10000"/>
          </a:bodyPr>
          <a:lstStyle/>
          <a:p>
            <a:r>
              <a:rPr lang="en-US" altLang="zh-CN" dirty="0" smtClean="0"/>
              <a:t>Noise in Saturated Regime:</a:t>
            </a:r>
          </a:p>
          <a:p>
            <a:r>
              <a:rPr lang="en-US" altLang="zh-CN" dirty="0" smtClean="0"/>
              <a:t>Add noise </a:t>
            </a:r>
            <a:r>
              <a:rPr lang="en-US" altLang="zh-CN" b="1" dirty="0" smtClean="0"/>
              <a:t>only if</a:t>
            </a:r>
            <a:r>
              <a:rPr lang="en-US" altLang="zh-CN" dirty="0" smtClean="0"/>
              <a:t> input is in Saturated Regime</a:t>
            </a:r>
          </a:p>
          <a:p>
            <a:r>
              <a:rPr lang="en-US" altLang="zh-CN" b="1" dirty="0" smtClean="0"/>
              <a:t>Mean</a:t>
            </a:r>
            <a:r>
              <a:rPr lang="en-US" altLang="zh-CN" dirty="0" smtClean="0"/>
              <a:t> of noise is positive proportional to distance between Unsaturated and Saturated Regime (</a:t>
            </a:r>
            <a:r>
              <a:rPr lang="zh-CN" altLang="en-US" dirty="0" smtClean="0"/>
              <a:t>≈</a:t>
            </a:r>
            <a:r>
              <a:rPr lang="en-US" altLang="zh-CN" dirty="0" smtClean="0"/>
              <a:t> simulated annealing)</a:t>
            </a:r>
          </a:p>
          <a:p>
            <a:r>
              <a:rPr lang="en-US" altLang="zh-CN" dirty="0" smtClean="0"/>
              <a:t>-&gt; noise in gradient</a:t>
            </a:r>
          </a:p>
          <a:p>
            <a:r>
              <a:rPr lang="en-US" altLang="zh-CN" dirty="0" smtClean="0"/>
              <a:t>-&gt; explore more </a:t>
            </a:r>
            <a:r>
              <a:rPr lang="en-US" altLang="zh-CN" dirty="0" err="1" smtClean="0"/>
              <a:t>para</a:t>
            </a:r>
            <a:r>
              <a:rPr lang="en-US" altLang="zh-CN" dirty="0" smtClean="0"/>
              <a:t> setting</a:t>
            </a:r>
          </a:p>
          <a:p>
            <a:r>
              <a:rPr lang="en-US" altLang="zh-CN" b="1" dirty="0" smtClean="0"/>
              <a:t>Companion</a:t>
            </a:r>
            <a:r>
              <a:rPr lang="en-US" altLang="zh-CN" dirty="0" smtClean="0"/>
              <a:t> of Linear Approximation(Linear part of Taylor Expansion) of Sigmoid/</a:t>
            </a:r>
            <a:r>
              <a:rPr lang="en-US" altLang="zh-CN" dirty="0" err="1" smtClean="0"/>
              <a:t>Tanh</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ReLU</a:t>
            </a:r>
            <a:endParaRPr lang="zh-CN" altLang="en-US" dirty="0"/>
          </a:p>
        </p:txBody>
      </p:sp>
      <p:sp>
        <p:nvSpPr>
          <p:cNvPr id="3" name="内容占位符 2"/>
          <p:cNvSpPr>
            <a:spLocks noGrp="1"/>
          </p:cNvSpPr>
          <p:nvPr>
            <p:ph idx="1"/>
          </p:nvPr>
        </p:nvSpPr>
        <p:spPr/>
        <p:txBody>
          <a:bodyPr/>
          <a:lstStyle/>
          <a:p>
            <a:r>
              <a:rPr lang="en-US" altLang="zh-CN" dirty="0" smtClean="0"/>
              <a:t>Approximation of a family of sigmoid differed by 0.5 offset in bias</a:t>
            </a:r>
          </a:p>
          <a:p>
            <a:r>
              <a:rPr lang="en-US" altLang="zh-CN" dirty="0" smtClean="0"/>
              <a:t>No gradient vanish/explode problem(gradient = 1)</a:t>
            </a:r>
          </a:p>
        </p:txBody>
      </p:sp>
      <p:pic>
        <p:nvPicPr>
          <p:cNvPr id="4" name="图片 3" descr="Neuron_ReLU_evolution.png"/>
          <p:cNvPicPr>
            <a:picLocks noChangeAspect="1"/>
          </p:cNvPicPr>
          <p:nvPr/>
        </p:nvPicPr>
        <p:blipFill>
          <a:blip r:embed="rId3" cstate="print"/>
          <a:stretch>
            <a:fillRect/>
          </a:stretch>
        </p:blipFill>
        <p:spPr>
          <a:xfrm>
            <a:off x="0" y="3937246"/>
            <a:ext cx="9144000" cy="2920754"/>
          </a:xfrm>
          <a:prstGeom prst="rect">
            <a:avLst/>
          </a:prstGeom>
        </p:spPr>
      </p:pic>
      <p:sp>
        <p:nvSpPr>
          <p:cNvPr id="7" name="TextBox 6"/>
          <p:cNvSpPr txBox="1"/>
          <p:nvPr/>
        </p:nvSpPr>
        <p:spPr>
          <a:xfrm>
            <a:off x="4286248" y="4000504"/>
            <a:ext cx="1369286" cy="523220"/>
          </a:xfrm>
          <a:prstGeom prst="rect">
            <a:avLst/>
          </a:prstGeom>
          <a:noFill/>
        </p:spPr>
        <p:txBody>
          <a:bodyPr wrap="none" rtlCol="0">
            <a:spAutoFit/>
          </a:bodyPr>
          <a:lstStyle/>
          <a:p>
            <a:r>
              <a:rPr lang="en-US" altLang="zh-CN" sz="2800" dirty="0" err="1" smtClean="0"/>
              <a:t>Softplus</a:t>
            </a:r>
            <a:endParaRPr lang="zh-CN" altLang="en-US" sz="2800" dirty="0"/>
          </a:p>
        </p:txBody>
      </p:sp>
      <p:cxnSp>
        <p:nvCxnSpPr>
          <p:cNvPr id="9" name="直接箭头连接符 8"/>
          <p:cNvCxnSpPr>
            <a:stCxn id="7" idx="3"/>
          </p:cNvCxnSpPr>
          <p:nvPr/>
        </p:nvCxnSpPr>
        <p:spPr>
          <a:xfrm>
            <a:off x="5655534" y="4262114"/>
            <a:ext cx="773854" cy="30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58082" y="4000504"/>
            <a:ext cx="925703" cy="523220"/>
          </a:xfrm>
          <a:prstGeom prst="rect">
            <a:avLst/>
          </a:prstGeom>
          <a:noFill/>
        </p:spPr>
        <p:txBody>
          <a:bodyPr wrap="none" rtlCol="0">
            <a:spAutoFit/>
          </a:bodyPr>
          <a:lstStyle/>
          <a:p>
            <a:r>
              <a:rPr lang="en-US" altLang="zh-CN" sz="2800" dirty="0" err="1" smtClean="0"/>
              <a:t>ReLU</a:t>
            </a:r>
            <a:endParaRPr lang="zh-CN" altLang="en-US" sz="2800" dirty="0"/>
          </a:p>
        </p:txBody>
      </p:sp>
      <p:cxnSp>
        <p:nvCxnSpPr>
          <p:cNvPr id="12" name="直接箭头连接符 11"/>
          <p:cNvCxnSpPr>
            <a:stCxn id="10" idx="3"/>
          </p:cNvCxnSpPr>
          <p:nvPr/>
        </p:nvCxnSpPr>
        <p:spPr>
          <a:xfrm>
            <a:off x="8283785" y="4262114"/>
            <a:ext cx="360181" cy="1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Nonlinearity of </a:t>
            </a:r>
            <a:r>
              <a:rPr lang="en-US" altLang="zh-CN" dirty="0" err="1" smtClean="0"/>
              <a:t>ReLU</a:t>
            </a:r>
            <a:endParaRPr lang="zh-CN" altLang="en-US" dirty="0"/>
          </a:p>
        </p:txBody>
      </p:sp>
      <p:sp>
        <p:nvSpPr>
          <p:cNvPr id="3" name="内容占位符 2"/>
          <p:cNvSpPr>
            <a:spLocks noGrp="1"/>
          </p:cNvSpPr>
          <p:nvPr>
            <p:ph sz="half" idx="1"/>
          </p:nvPr>
        </p:nvSpPr>
        <p:spPr/>
        <p:txBody>
          <a:bodyPr/>
          <a:lstStyle/>
          <a:p>
            <a:r>
              <a:rPr lang="en-US" altLang="zh-CN" dirty="0" smtClean="0"/>
              <a:t>For a given input, it activate a subset of neurons</a:t>
            </a:r>
          </a:p>
          <a:p>
            <a:r>
              <a:rPr lang="en-US" altLang="zh-CN" dirty="0" smtClean="0"/>
              <a:t>Different linear function for different input</a:t>
            </a:r>
            <a:endParaRPr lang="zh-CN" altLang="en-US" dirty="0" smtClean="0"/>
          </a:p>
          <a:p>
            <a:r>
              <a:rPr lang="en-US" altLang="zh-CN" dirty="0" smtClean="0"/>
              <a:t>exponential number of linear models that share parameters</a:t>
            </a:r>
            <a:endParaRPr lang="zh-CN" altLang="en-US" dirty="0"/>
          </a:p>
        </p:txBody>
      </p:sp>
      <p:pic>
        <p:nvPicPr>
          <p:cNvPr id="5" name="内容占位符 4" descr="Neuron_ReLU_Nonlineartiy.png"/>
          <p:cNvPicPr>
            <a:picLocks noGrp="1" noChangeAspect="1"/>
          </p:cNvPicPr>
          <p:nvPr>
            <p:ph sz="half" idx="2"/>
          </p:nvPr>
        </p:nvPicPr>
        <p:blipFill>
          <a:blip r:embed="rId2" cstate="print"/>
          <a:stretch>
            <a:fillRect/>
          </a:stretch>
        </p:blipFill>
        <p:spPr>
          <a:xfrm>
            <a:off x="4648200" y="2212593"/>
            <a:ext cx="4038600" cy="330117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Drawbacks &amp; Remedy of </a:t>
            </a:r>
            <a:r>
              <a:rPr lang="en-US" altLang="zh-CN" dirty="0" err="1" smtClean="0"/>
              <a:t>ReLU</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sz="3600" b="0" dirty="0" smtClean="0"/>
              <a:t>Drawbacks</a:t>
            </a:r>
            <a:endParaRPr lang="zh-CN" altLang="en-US" sz="3600" b="0" dirty="0"/>
          </a:p>
        </p:txBody>
      </p:sp>
      <p:sp>
        <p:nvSpPr>
          <p:cNvPr id="4" name="内容占位符 3"/>
          <p:cNvSpPr>
            <a:spLocks noGrp="1"/>
          </p:cNvSpPr>
          <p:nvPr>
            <p:ph sz="half" idx="2"/>
          </p:nvPr>
        </p:nvSpPr>
        <p:spPr/>
        <p:txBody>
          <a:bodyPr>
            <a:normAutofit/>
          </a:bodyPr>
          <a:lstStyle/>
          <a:p>
            <a:pPr marL="571500" indent="-571500">
              <a:buFont typeface="+mj-lt"/>
              <a:buAutoNum type="romanUcPeriod"/>
            </a:pPr>
            <a:r>
              <a:rPr lang="en-US" altLang="zh-CN" b="1" dirty="0" smtClean="0"/>
              <a:t>Non-differentiable</a:t>
            </a:r>
            <a:r>
              <a:rPr lang="en-US" altLang="zh-CN" dirty="0" smtClean="0"/>
              <a:t> when x = 0</a:t>
            </a:r>
          </a:p>
          <a:p>
            <a:pPr marL="571500" indent="-571500">
              <a:buFont typeface="+mj-lt"/>
              <a:buAutoNum type="romanUcPeriod"/>
            </a:pPr>
            <a:r>
              <a:rPr lang="en-US" altLang="zh-CN" dirty="0" smtClean="0"/>
              <a:t>Output of </a:t>
            </a:r>
            <a:r>
              <a:rPr lang="en-US" altLang="zh-CN" dirty="0" err="1" smtClean="0"/>
              <a:t>ReLU</a:t>
            </a:r>
            <a:r>
              <a:rPr lang="en-US" altLang="zh-CN" dirty="0" smtClean="0"/>
              <a:t> could be large since it is </a:t>
            </a:r>
            <a:r>
              <a:rPr lang="en-US" altLang="zh-CN" b="1" dirty="0" smtClean="0"/>
              <a:t>unbounded</a:t>
            </a:r>
          </a:p>
          <a:p>
            <a:pPr marL="571500" indent="-571500">
              <a:buFont typeface="+mj-lt"/>
              <a:buAutoNum type="romanUcPeriod"/>
            </a:pPr>
            <a:r>
              <a:rPr lang="en-US" altLang="zh-CN" b="1" dirty="0" smtClean="0"/>
              <a:t>Identical</a:t>
            </a:r>
            <a:r>
              <a:rPr lang="en-US" altLang="zh-CN" dirty="0" smtClean="0"/>
              <a:t> network function if biases and weights are </a:t>
            </a:r>
            <a:r>
              <a:rPr lang="en-US" altLang="zh-CN" b="1" dirty="0" smtClean="0"/>
              <a:t>scaled</a:t>
            </a:r>
            <a:r>
              <a:rPr lang="en-US" altLang="zh-CN" dirty="0" smtClean="0"/>
              <a:t> in a special way</a:t>
            </a:r>
          </a:p>
          <a:p>
            <a:endParaRPr lang="zh-CN" altLang="en-US" dirty="0"/>
          </a:p>
        </p:txBody>
      </p:sp>
      <p:sp>
        <p:nvSpPr>
          <p:cNvPr id="5" name="文本占位符 4"/>
          <p:cNvSpPr>
            <a:spLocks noGrp="1"/>
          </p:cNvSpPr>
          <p:nvPr>
            <p:ph type="body" sz="quarter" idx="3"/>
          </p:nvPr>
        </p:nvSpPr>
        <p:spPr/>
        <p:txBody>
          <a:bodyPr>
            <a:normAutofit lnSpcReduction="10000"/>
          </a:bodyPr>
          <a:lstStyle/>
          <a:p>
            <a:r>
              <a:rPr lang="en-US" altLang="zh-CN" sz="3600" b="0" dirty="0" smtClean="0"/>
              <a:t>Remedy</a:t>
            </a:r>
            <a:endParaRPr lang="zh-CN" altLang="en-US" sz="3600" b="0" dirty="0"/>
          </a:p>
        </p:txBody>
      </p:sp>
      <p:sp>
        <p:nvSpPr>
          <p:cNvPr id="6" name="内容占位符 5"/>
          <p:cNvSpPr>
            <a:spLocks noGrp="1"/>
          </p:cNvSpPr>
          <p:nvPr>
            <p:ph sz="quarter" idx="4"/>
          </p:nvPr>
        </p:nvSpPr>
        <p:spPr/>
        <p:txBody>
          <a:bodyPr/>
          <a:lstStyle/>
          <a:p>
            <a:pPr marL="514350" indent="-514350">
              <a:buFont typeface="+mj-lt"/>
              <a:buAutoNum type="romanUcPeriod"/>
            </a:pPr>
            <a:r>
              <a:rPr lang="en-US" altLang="zh-CN" dirty="0" smtClean="0"/>
              <a:t>Need to set gradient to 0 when x = 0</a:t>
            </a:r>
            <a:endParaRPr lang="en-US" altLang="zh-CN" b="1" dirty="0" smtClean="0"/>
          </a:p>
          <a:p>
            <a:pPr marL="514350" indent="-514350">
              <a:buFont typeface="+mj-lt"/>
              <a:buAutoNum type="romanUcPeriod"/>
            </a:pPr>
            <a:r>
              <a:rPr lang="en-US" altLang="zh-CN" dirty="0" smtClean="0"/>
              <a:t>Need regularization</a:t>
            </a:r>
          </a:p>
          <a:p>
            <a:pPr marL="514350" indent="-514350">
              <a:buFont typeface="+mj-lt"/>
              <a:buAutoNum type="romanUcPeriod"/>
            </a:pPr>
            <a:r>
              <a:rPr lang="en-US" altLang="zh-CN" dirty="0" smtClean="0"/>
              <a:t>No solution yet</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Maxout</a:t>
            </a:r>
            <a:endParaRPr lang="zh-CN" altLang="en-US" dirty="0"/>
          </a:p>
        </p:txBody>
      </p:sp>
      <p:sp>
        <p:nvSpPr>
          <p:cNvPr id="3" name="内容占位符 2"/>
          <p:cNvSpPr>
            <a:spLocks noGrp="1"/>
          </p:cNvSpPr>
          <p:nvPr>
            <p:ph idx="1"/>
          </p:nvPr>
        </p:nvSpPr>
        <p:spPr/>
        <p:txBody>
          <a:bodyPr/>
          <a:lstStyle/>
          <a:p>
            <a:r>
              <a:rPr lang="en-US" altLang="zh-CN" dirty="0" smtClean="0"/>
              <a:t>General Form:</a:t>
            </a:r>
          </a:p>
          <a:p>
            <a:endParaRPr lang="en-US" altLang="zh-CN" dirty="0" smtClean="0"/>
          </a:p>
          <a:p>
            <a:endParaRPr lang="en-US" altLang="zh-CN" dirty="0" smtClean="0"/>
          </a:p>
          <a:p>
            <a:endParaRPr lang="en-US" altLang="zh-CN" dirty="0" smtClean="0"/>
          </a:p>
          <a:p>
            <a:r>
              <a:rPr lang="en-US" altLang="zh-CN" dirty="0" smtClean="0"/>
              <a:t>Able to approximate any continuous function arbitrarily well</a:t>
            </a:r>
          </a:p>
          <a:p>
            <a:r>
              <a:rPr lang="en-US" altLang="zh-CN" dirty="0" smtClean="0"/>
              <a:t>Sparse gradients with dropout</a:t>
            </a:r>
            <a:endParaRPr lang="zh-CN" altLang="en-US" dirty="0"/>
          </a:p>
        </p:txBody>
      </p:sp>
      <p:pic>
        <p:nvPicPr>
          <p:cNvPr id="4" name="图片 3" descr="Neuron_Maxout_Eq.png"/>
          <p:cNvPicPr>
            <a:picLocks noChangeAspect="1"/>
          </p:cNvPicPr>
          <p:nvPr/>
        </p:nvPicPr>
        <p:blipFill>
          <a:blip r:embed="rId3" cstate="print"/>
          <a:stretch>
            <a:fillRect/>
          </a:stretch>
        </p:blipFill>
        <p:spPr>
          <a:xfrm>
            <a:off x="2428860" y="2214554"/>
            <a:ext cx="4324954" cy="15432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of </a:t>
            </a:r>
            <a:r>
              <a:rPr lang="en-US" altLang="zh-CN" dirty="0" err="1" smtClean="0"/>
              <a:t>Maxout</a:t>
            </a:r>
            <a:endParaRPr lang="zh-CN" altLang="en-US" dirty="0"/>
          </a:p>
        </p:txBody>
      </p:sp>
      <p:pic>
        <p:nvPicPr>
          <p:cNvPr id="4" name="内容占位符 3" descr="Neuron_Maxout_Equ.png"/>
          <p:cNvPicPr>
            <a:picLocks noGrp="1" noChangeAspect="1"/>
          </p:cNvPicPr>
          <p:nvPr>
            <p:ph idx="1"/>
          </p:nvPr>
        </p:nvPicPr>
        <p:blipFill>
          <a:blip r:embed="rId3" cstate="print"/>
          <a:stretch>
            <a:fillRect/>
          </a:stretch>
        </p:blipFill>
        <p:spPr>
          <a:xfrm>
            <a:off x="1" y="1870430"/>
            <a:ext cx="9148492" cy="39874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Capability of </a:t>
            </a:r>
            <a:r>
              <a:rPr lang="en-US" altLang="zh-CN" dirty="0" err="1" smtClean="0"/>
              <a:t>Maxout</a:t>
            </a:r>
            <a:endParaRPr lang="zh-CN" altLang="en-US" dirty="0"/>
          </a:p>
        </p:txBody>
      </p:sp>
      <p:pic>
        <p:nvPicPr>
          <p:cNvPr id="4" name="内容占位符 3" descr="Neuron_Maxout_Plot.png"/>
          <p:cNvPicPr>
            <a:picLocks noGrp="1" noChangeAspect="1"/>
          </p:cNvPicPr>
          <p:nvPr>
            <p:ph idx="1"/>
          </p:nvPr>
        </p:nvPicPr>
        <p:blipFill>
          <a:blip r:embed="rId2" cstate="print"/>
          <a:stretch>
            <a:fillRect/>
          </a:stretch>
        </p:blipFill>
        <p:spPr>
          <a:xfrm>
            <a:off x="198265" y="2571744"/>
            <a:ext cx="8709854" cy="257176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Drawbacks of </a:t>
            </a:r>
            <a:r>
              <a:rPr lang="en-US" altLang="zh-CN" dirty="0" err="1" smtClean="0"/>
              <a:t>Maxout</a:t>
            </a:r>
            <a:endParaRPr lang="zh-CN" altLang="en-US" dirty="0"/>
          </a:p>
        </p:txBody>
      </p:sp>
      <p:sp>
        <p:nvSpPr>
          <p:cNvPr id="3" name="内容占位符 2"/>
          <p:cNvSpPr>
            <a:spLocks noGrp="1"/>
          </p:cNvSpPr>
          <p:nvPr>
            <p:ph idx="1"/>
          </p:nvPr>
        </p:nvSpPr>
        <p:spPr/>
        <p:txBody>
          <a:bodyPr/>
          <a:lstStyle/>
          <a:p>
            <a:r>
              <a:rPr lang="en-US" altLang="zh-CN" dirty="0" smtClean="0"/>
              <a:t>Produce </a:t>
            </a:r>
            <a:r>
              <a:rPr lang="en-US" altLang="zh-CN" b="1" dirty="0" smtClean="0"/>
              <a:t>dense</a:t>
            </a:r>
            <a:r>
              <a:rPr lang="en-US" altLang="zh-CN" dirty="0" smtClean="0"/>
              <a:t> representation</a:t>
            </a:r>
          </a:p>
          <a:p>
            <a:r>
              <a:rPr lang="en-US" altLang="zh-CN" dirty="0" smtClean="0"/>
              <a:t>Extra hyper parameter(</a:t>
            </a:r>
            <a:r>
              <a:rPr lang="en-US" altLang="zh-CN" i="1" dirty="0" smtClean="0"/>
              <a:t>k</a:t>
            </a:r>
            <a:r>
              <a:rPr lang="en-US" altLang="zh-CN" dirty="0" smtClean="0"/>
              <a:t>)</a:t>
            </a:r>
          </a:p>
          <a:p>
            <a:r>
              <a:rPr lang="en-US" altLang="zh-CN" dirty="0" smtClean="0"/>
              <a:t>More weights(</a:t>
            </a:r>
            <a:r>
              <a:rPr lang="en-US" altLang="zh-CN" i="1" dirty="0" smtClean="0"/>
              <a:t>k</a:t>
            </a:r>
            <a:r>
              <a:rPr lang="en-US" altLang="zh-CN" dirty="0" smtClean="0"/>
              <a:t> times than normal)</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Features of Neurons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What kind of </a:t>
            </a:r>
            <a:r>
              <a:rPr lang="en-US" altLang="zh-CN" b="1" dirty="0" smtClean="0"/>
              <a:t>operation</a:t>
            </a:r>
            <a:r>
              <a:rPr lang="en-US" altLang="zh-CN" dirty="0" smtClean="0"/>
              <a:t> it provided?</a:t>
            </a:r>
          </a:p>
          <a:p>
            <a:pPr marL="571500" indent="-571500">
              <a:buFont typeface="+mj-lt"/>
              <a:buAutoNum type="romanUcPeriod"/>
            </a:pPr>
            <a:r>
              <a:rPr lang="en-US" altLang="zh-CN" dirty="0" smtClean="0"/>
              <a:t>Advantages &amp; Disadvantages</a:t>
            </a:r>
          </a:p>
          <a:p>
            <a:pPr marL="571500" indent="-571500">
              <a:buFont typeface="+mj-lt"/>
              <a:buAutoNum type="romanUcPeriod"/>
            </a:pPr>
            <a:r>
              <a:rPr lang="en-US" altLang="zh-CN" dirty="0" smtClean="0"/>
              <a:t>Remedy/Alternatives</a:t>
            </a:r>
          </a:p>
          <a:p>
            <a:r>
              <a:rPr lang="en-US" altLang="zh-CN" dirty="0" smtClean="0"/>
              <a:t>To what </a:t>
            </a:r>
            <a:r>
              <a:rPr lang="en-US" altLang="zh-CN" b="1" dirty="0" smtClean="0"/>
              <a:t>extent</a:t>
            </a:r>
            <a:r>
              <a:rPr lang="en-US" altLang="zh-CN" dirty="0" smtClean="0"/>
              <a:t> can Input be affected(Output affect)?</a:t>
            </a:r>
          </a:p>
          <a:p>
            <a:pPr marL="571500" indent="-571500">
              <a:buFont typeface="+mj-lt"/>
              <a:buAutoNum type="romanUcPeriod"/>
            </a:pPr>
            <a:r>
              <a:rPr lang="en-US" altLang="zh-CN" dirty="0" smtClean="0"/>
              <a:t>Dimension</a:t>
            </a:r>
          </a:p>
          <a:p>
            <a:pPr marL="571500" indent="-571500">
              <a:buFont typeface="+mj-lt"/>
              <a:buAutoNum type="romanUcPeriod"/>
            </a:pPr>
            <a:r>
              <a:rPr lang="en-US" altLang="zh-CN" dirty="0" smtClean="0"/>
              <a:t>Value</a:t>
            </a:r>
          </a:p>
          <a:p>
            <a:r>
              <a:rPr lang="en-US" altLang="zh-CN" dirty="0" smtClean="0"/>
              <a:t>Need </a:t>
            </a:r>
            <a:r>
              <a:rPr lang="en-US" altLang="zh-CN" b="1" dirty="0" smtClean="0"/>
              <a:t>parameters</a:t>
            </a:r>
            <a:r>
              <a:rPr lang="en-US" altLang="zh-CN" dirty="0" smtClean="0"/>
              <a:t>?</a:t>
            </a:r>
          </a:p>
          <a:p>
            <a:pPr marL="571500" indent="-571500">
              <a:buFont typeface="+mj-lt"/>
              <a:buAutoNum type="romanUcPeriod"/>
            </a:pPr>
            <a:r>
              <a:rPr lang="en-US" altLang="zh-CN" dirty="0" smtClean="0"/>
              <a:t>Internal adjustable parameters</a:t>
            </a:r>
          </a:p>
          <a:p>
            <a:pPr marL="571500" indent="-571500">
              <a:buFont typeface="+mj-lt"/>
              <a:buAutoNum type="romanUcPeriod"/>
            </a:pPr>
            <a:r>
              <a:rPr lang="en-US" altLang="zh-CN" dirty="0" smtClean="0"/>
              <a:t>Hand-Crafted hyper parameters</a:t>
            </a:r>
            <a:endParaRPr lang="zh-CN" altLang="en-US" dirty="0" smtClean="0"/>
          </a:p>
          <a:p>
            <a:r>
              <a:rPr lang="en-US" altLang="zh-CN" b="1" dirty="0" smtClean="0"/>
              <a:t>Meta</a:t>
            </a:r>
            <a:r>
              <a:rPr lang="en-US" altLang="zh-CN" dirty="0" smtClean="0"/>
              <a:t> Neuron?</a:t>
            </a:r>
          </a:p>
          <a:p>
            <a:pPr marL="571500" indent="-571500">
              <a:buFont typeface="+mj-lt"/>
              <a:buAutoNum type="romanUcPeriod"/>
            </a:pPr>
            <a:r>
              <a:rPr lang="en-US" altLang="zh-CN" dirty="0" smtClean="0"/>
              <a:t>Gated Structure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 &amp; Pooling</a:t>
            </a:r>
            <a:endParaRPr lang="zh-CN" altLang="en-US" dirty="0"/>
          </a:p>
        </p:txBody>
      </p:sp>
      <p:sp>
        <p:nvSpPr>
          <p:cNvPr id="3" name="内容占位符 2"/>
          <p:cNvSpPr>
            <a:spLocks noGrp="1"/>
          </p:cNvSpPr>
          <p:nvPr>
            <p:ph idx="1"/>
          </p:nvPr>
        </p:nvSpPr>
        <p:spPr/>
        <p:txBody>
          <a:bodyPr/>
          <a:lstStyle/>
          <a:p>
            <a:r>
              <a:rPr lang="en-US" altLang="zh-CN" dirty="0" smtClean="0"/>
              <a:t>I assume audiences already have concepts of convolution &amp; pooling</a:t>
            </a:r>
          </a:p>
          <a:p>
            <a:r>
              <a:rPr lang="en-US" altLang="zh-CN" dirty="0" smtClean="0"/>
              <a:t>So I just describe some </a:t>
            </a:r>
            <a:r>
              <a:rPr lang="en-US" altLang="zh-CN" b="1" dirty="0" smtClean="0"/>
              <a:t>terminologies</a:t>
            </a:r>
            <a:r>
              <a:rPr lang="en-US" altLang="zh-CN" dirty="0" smtClean="0"/>
              <a:t>, </a:t>
            </a:r>
            <a:r>
              <a:rPr lang="en-US" altLang="zh-CN" b="1" dirty="0" smtClean="0"/>
              <a:t>motivation</a:t>
            </a:r>
            <a:r>
              <a:rPr lang="en-US" altLang="zh-CN" dirty="0" smtClean="0"/>
              <a:t> and my </a:t>
            </a:r>
            <a:r>
              <a:rPr lang="en-US" altLang="zh-CN" b="1" dirty="0" smtClean="0"/>
              <a:t>understanding</a:t>
            </a:r>
          </a:p>
          <a:p>
            <a:r>
              <a:rPr lang="en-US" altLang="zh-CN" dirty="0" smtClean="0"/>
              <a:t>If never heard about them:</a:t>
            </a:r>
          </a:p>
          <a:p>
            <a:pPr marL="571500" indent="-571500">
              <a:buFont typeface="+mj-lt"/>
              <a:buAutoNum type="romanUcPeriod"/>
            </a:pPr>
            <a:r>
              <a:rPr lang="en-US" altLang="zh-CN" dirty="0" smtClean="0">
                <a:hlinkClick r:id="rId2"/>
              </a:rPr>
              <a:t>UFLDL Tutorial</a:t>
            </a:r>
            <a:endParaRPr lang="en-US" altLang="zh-CN" dirty="0" smtClean="0"/>
          </a:p>
          <a:p>
            <a:pPr marL="571500" indent="-571500">
              <a:buFont typeface="+mj-lt"/>
              <a:buAutoNum type="romanUcPeriod"/>
            </a:pPr>
            <a:r>
              <a:rPr lang="en-US" altLang="zh-CN" dirty="0" smtClean="0">
                <a:hlinkClick r:id="rId3"/>
              </a:rPr>
              <a:t>CS231n Lecture Notes - CNN</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Terminologies 1</a:t>
            </a:r>
            <a:endParaRPr lang="zh-CN" altLang="en-US" dirty="0"/>
          </a:p>
        </p:txBody>
      </p:sp>
      <p:sp>
        <p:nvSpPr>
          <p:cNvPr id="3" name="内容占位符 2"/>
          <p:cNvSpPr>
            <a:spLocks noGrp="1"/>
          </p:cNvSpPr>
          <p:nvPr>
            <p:ph idx="1"/>
          </p:nvPr>
        </p:nvSpPr>
        <p:spPr/>
        <p:txBody>
          <a:bodyPr>
            <a:normAutofit/>
          </a:bodyPr>
          <a:lstStyle/>
          <a:p>
            <a:r>
              <a:rPr lang="en-US" altLang="zh-CN" b="1" dirty="0" smtClean="0"/>
              <a:t>Kernel Filter</a:t>
            </a:r>
            <a:r>
              <a:rPr lang="en-US" altLang="zh-CN" dirty="0" smtClean="0"/>
              <a:t>: Set of weights shared by several neurons in different regions.</a:t>
            </a:r>
          </a:p>
          <a:p>
            <a:r>
              <a:rPr lang="en-US" altLang="zh-CN" b="1" dirty="0" smtClean="0"/>
              <a:t>Feature Map</a:t>
            </a:r>
            <a:r>
              <a:rPr lang="en-US" altLang="zh-CN" dirty="0" smtClean="0"/>
              <a:t>/</a:t>
            </a:r>
            <a:r>
              <a:rPr lang="en-US" altLang="zh-CN" b="1" dirty="0" smtClean="0"/>
              <a:t>Channel</a:t>
            </a:r>
            <a:r>
              <a:rPr lang="en-US" altLang="zh-CN" dirty="0" smtClean="0"/>
              <a:t>: Output of neurons in different regions under the same kernel filter.</a:t>
            </a:r>
          </a:p>
          <a:p>
            <a:r>
              <a:rPr lang="en-US" altLang="zh-CN" b="1" dirty="0" smtClean="0"/>
              <a:t>Sub-sampling</a:t>
            </a:r>
            <a:r>
              <a:rPr lang="en-US" altLang="zh-CN" dirty="0" smtClean="0"/>
              <a:t>/</a:t>
            </a:r>
            <a:r>
              <a:rPr lang="en-US" altLang="zh-CN" b="1" dirty="0" smtClean="0"/>
              <a:t>Pooling</a:t>
            </a:r>
            <a:r>
              <a:rPr lang="en-US" altLang="zh-CN" dirty="0" smtClean="0"/>
              <a:t>: A smaller version of feature map it received.</a:t>
            </a:r>
          </a:p>
          <a:p>
            <a:r>
              <a:rPr lang="en-US" altLang="zh-CN" dirty="0" smtClean="0"/>
              <a:t> </a:t>
            </a:r>
            <a:r>
              <a:rPr lang="en-US" altLang="zh-CN" b="1" dirty="0" smtClean="0"/>
              <a:t>Receptive Field</a:t>
            </a:r>
            <a:r>
              <a:rPr lang="en-US" altLang="zh-CN" dirty="0" smtClean="0"/>
              <a:t>: Input of a single neuron.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Terminologies 2</a:t>
            </a:r>
            <a:endParaRPr lang="zh-CN" altLang="en-US" dirty="0"/>
          </a:p>
        </p:txBody>
      </p:sp>
      <p:sp>
        <p:nvSpPr>
          <p:cNvPr id="3" name="内容占位符 2"/>
          <p:cNvSpPr>
            <a:spLocks noGrp="1"/>
          </p:cNvSpPr>
          <p:nvPr>
            <p:ph sz="half" idx="1"/>
          </p:nvPr>
        </p:nvSpPr>
        <p:spPr/>
        <p:txBody>
          <a:bodyPr>
            <a:normAutofit/>
          </a:bodyPr>
          <a:lstStyle/>
          <a:p>
            <a:r>
              <a:rPr lang="en-US" altLang="zh-CN" b="1" dirty="0" smtClean="0"/>
              <a:t>Stride</a:t>
            </a:r>
            <a:r>
              <a:rPr lang="en-US" altLang="zh-CN" dirty="0" smtClean="0"/>
              <a:t>: Pixel distance between 2 nearby receptive field.</a:t>
            </a:r>
            <a:endParaRPr lang="en-US" altLang="zh-CN" b="1" dirty="0" smtClean="0"/>
          </a:p>
          <a:p>
            <a:r>
              <a:rPr lang="en-US" altLang="zh-CN" b="1" dirty="0" smtClean="0"/>
              <a:t>Zero padding</a:t>
            </a:r>
            <a:r>
              <a:rPr lang="en-US" altLang="zh-CN" dirty="0" smtClean="0"/>
              <a:t>: Some receptive fields might exceed the bound of its possible inputs, for those extra elements they have value 0.</a:t>
            </a:r>
            <a:endParaRPr lang="zh-CN" altLang="en-US" dirty="0" smtClean="0"/>
          </a:p>
          <a:p>
            <a:endParaRPr lang="zh-CN" altLang="en-US" dirty="0"/>
          </a:p>
        </p:txBody>
      </p:sp>
      <p:pic>
        <p:nvPicPr>
          <p:cNvPr id="5" name="内容占位符 4" descr="Neuron_ZP.png"/>
          <p:cNvPicPr>
            <a:picLocks noGrp="1" noChangeAspect="1"/>
          </p:cNvPicPr>
          <p:nvPr>
            <p:ph sz="half" idx="2"/>
          </p:nvPr>
        </p:nvPicPr>
        <p:blipFill>
          <a:blip r:embed="rId3" cstate="print"/>
          <a:stretch>
            <a:fillRect/>
          </a:stretch>
        </p:blipFill>
        <p:spPr>
          <a:xfrm>
            <a:off x="5024437" y="2210594"/>
            <a:ext cx="3286125" cy="3305175"/>
          </a:xfrm>
        </p:spPr>
      </p:pic>
      <p:sp>
        <p:nvSpPr>
          <p:cNvPr id="6" name="右箭头 5"/>
          <p:cNvSpPr/>
          <p:nvPr/>
        </p:nvSpPr>
        <p:spPr>
          <a:xfrm>
            <a:off x="4357686" y="4357694"/>
            <a:ext cx="78581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Motivations</a:t>
            </a:r>
            <a:endParaRPr lang="zh-CN" altLang="en-US" dirty="0"/>
          </a:p>
        </p:txBody>
      </p:sp>
      <p:sp>
        <p:nvSpPr>
          <p:cNvPr id="3" name="内容占位符 2"/>
          <p:cNvSpPr>
            <a:spLocks noGrp="1"/>
          </p:cNvSpPr>
          <p:nvPr>
            <p:ph idx="1"/>
          </p:nvPr>
        </p:nvSpPr>
        <p:spPr/>
        <p:txBody>
          <a:bodyPr/>
          <a:lstStyle/>
          <a:p>
            <a:r>
              <a:rPr lang="en-US" altLang="zh-CN" dirty="0" smtClean="0"/>
              <a:t>Same pattern of input occur in different dimensions </a:t>
            </a:r>
          </a:p>
          <a:p>
            <a:r>
              <a:rPr lang="en-US" altLang="zh-CN" dirty="0" smtClean="0"/>
              <a:t>-&gt; </a:t>
            </a:r>
            <a:r>
              <a:rPr lang="en-US" altLang="zh-CN" b="1" dirty="0" smtClean="0"/>
              <a:t>translation invariance</a:t>
            </a:r>
          </a:p>
          <a:p>
            <a:r>
              <a:rPr lang="en-US" altLang="zh-CN" dirty="0" smtClean="0"/>
              <a:t>Images/Texts/Videos are high dimensional data </a:t>
            </a:r>
          </a:p>
          <a:p>
            <a:r>
              <a:rPr lang="en-US" altLang="zh-CN" dirty="0" smtClean="0"/>
              <a:t>-&gt; too many parameters for feed-forward NN</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did Convolution do?</a:t>
            </a:r>
            <a:endParaRPr lang="zh-CN" altLang="en-US" dirty="0"/>
          </a:p>
        </p:txBody>
      </p:sp>
      <p:sp>
        <p:nvSpPr>
          <p:cNvPr id="3" name="内容占位符 2"/>
          <p:cNvSpPr>
            <a:spLocks noGrp="1"/>
          </p:cNvSpPr>
          <p:nvPr>
            <p:ph idx="1"/>
          </p:nvPr>
        </p:nvSpPr>
        <p:spPr/>
        <p:txBody>
          <a:bodyPr>
            <a:normAutofit/>
          </a:bodyPr>
          <a:lstStyle/>
          <a:p>
            <a:r>
              <a:rPr lang="en-US" altLang="zh-CN" b="1" dirty="0" smtClean="0"/>
              <a:t>Detect different features</a:t>
            </a:r>
            <a:r>
              <a:rPr lang="en-US" altLang="zh-CN" dirty="0" smtClean="0"/>
              <a:t> in a small region(2D) through the whole image</a:t>
            </a:r>
          </a:p>
          <a:p>
            <a:r>
              <a:rPr lang="en-US" altLang="zh-CN" dirty="0" smtClean="0"/>
              <a:t>When cross-channel, detecting/abstracting higher dimensional patterns(3D)</a:t>
            </a:r>
          </a:p>
          <a:p>
            <a:r>
              <a:rPr lang="en-US" altLang="zh-CN" dirty="0" smtClean="0"/>
              <a:t>Constructing abstract representation as feed-forward NN</a:t>
            </a:r>
          </a:p>
          <a:p>
            <a:r>
              <a:rPr lang="en-US" altLang="zh-CN" dirty="0" smtClean="0"/>
              <a:t>But reduce number of </a:t>
            </a:r>
            <a:r>
              <a:rPr lang="en-US" altLang="zh-CN" dirty="0" err="1" smtClean="0"/>
              <a:t>paras</a:t>
            </a:r>
            <a:r>
              <a:rPr lang="en-US" altLang="zh-CN" dirty="0" smtClean="0"/>
              <a:t> by </a:t>
            </a:r>
            <a:r>
              <a:rPr lang="en-US" altLang="zh-CN" b="1" dirty="0" smtClean="0"/>
              <a:t>weights-sharing</a:t>
            </a:r>
            <a:r>
              <a:rPr lang="en-US" altLang="zh-CN" dirty="0" smtClean="0"/>
              <a:t> motivated by </a:t>
            </a:r>
            <a:r>
              <a:rPr lang="en-US" altLang="zh-CN" b="1" dirty="0" smtClean="0"/>
              <a:t>translation invariance</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did Pooling do?</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smtClean="0"/>
              <a:t>Summarizing nearby info</a:t>
            </a:r>
            <a:r>
              <a:rPr lang="en-US" altLang="zh-CN" dirty="0" smtClean="0"/>
              <a:t> from feature map of lower layer</a:t>
            </a:r>
          </a:p>
          <a:p>
            <a:r>
              <a:rPr lang="en-US" altLang="zh-CN" dirty="0" smtClean="0"/>
              <a:t>Especially, </a:t>
            </a:r>
            <a:r>
              <a:rPr lang="en-US" altLang="zh-CN" b="1" dirty="0" smtClean="0"/>
              <a:t>Max Pooling</a:t>
            </a:r>
          </a:p>
          <a:p>
            <a:r>
              <a:rPr lang="en-US" altLang="zh-CN" dirty="0" smtClean="0"/>
              <a:t> = competing outputs from same kernel filter but different nearby regions</a:t>
            </a:r>
          </a:p>
          <a:p>
            <a:r>
              <a:rPr lang="en-US" altLang="zh-CN" dirty="0" smtClean="0"/>
              <a:t> = selecting typical output as feature of a slightly larger region</a:t>
            </a:r>
          </a:p>
          <a:p>
            <a:r>
              <a:rPr lang="en-US" altLang="zh-CN" dirty="0" smtClean="0"/>
              <a:t>Reduce parameters by making feature map’s size smaller</a:t>
            </a:r>
          </a:p>
          <a:p>
            <a:r>
              <a:rPr lang="en-US" altLang="zh-CN" dirty="0" smtClean="0"/>
              <a:t>Blur location info of lower layer’s feature </a:t>
            </a:r>
            <a:r>
              <a:rPr lang="en-US" altLang="zh-CN" dirty="0" smtClean="0"/>
              <a:t>map to make selective higher layer’s feature more </a:t>
            </a:r>
            <a:r>
              <a:rPr lang="en-US" altLang="zh-CN" b="1" dirty="0" smtClean="0"/>
              <a:t>general</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LSTM</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Overcome gradient vanishing problem(const self connection -&gt; const gradient, if forget gate is set to 1)</a:t>
            </a:r>
          </a:p>
          <a:p>
            <a:r>
              <a:rPr lang="en-US" altLang="zh-CN" dirty="0" smtClean="0"/>
              <a:t>Make learning long-term dependencies possible since memory are protected by </a:t>
            </a:r>
            <a:r>
              <a:rPr lang="en-US" altLang="zh-CN" b="1" dirty="0" smtClean="0"/>
              <a:t>gated structure</a:t>
            </a:r>
            <a:r>
              <a:rPr lang="en-US" altLang="zh-CN" dirty="0" smtClean="0"/>
              <a:t>(multiplicative operation)</a:t>
            </a:r>
          </a:p>
          <a:p>
            <a:pPr marL="571500" indent="-571500">
              <a:buFont typeface="+mj-lt"/>
              <a:buAutoNum type="romanUcPeriod"/>
            </a:pPr>
            <a:r>
              <a:rPr lang="en-US" altLang="zh-CN" dirty="0" smtClean="0"/>
              <a:t>Forget Gate: Update memory more effectively</a:t>
            </a:r>
          </a:p>
          <a:p>
            <a:pPr marL="571500" indent="-571500">
              <a:buFont typeface="+mj-lt"/>
              <a:buAutoNum type="romanUcPeriod"/>
            </a:pPr>
            <a:r>
              <a:rPr lang="en-US" altLang="zh-CN" dirty="0" smtClean="0"/>
              <a:t>Peephole: Let memory to determine open &amp; close of gates</a:t>
            </a:r>
            <a:endParaRPr lang="zh-CN" altLang="en-US" dirty="0"/>
          </a:p>
        </p:txBody>
      </p:sp>
      <p:sp>
        <p:nvSpPr>
          <p:cNvPr id="4" name="右大括号 3"/>
          <p:cNvSpPr/>
          <p:nvPr/>
        </p:nvSpPr>
        <p:spPr>
          <a:xfrm>
            <a:off x="8215338" y="4786322"/>
            <a:ext cx="285752"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5643570" y="6143644"/>
            <a:ext cx="3500430" cy="461665"/>
          </a:xfrm>
          <a:prstGeom prst="rect">
            <a:avLst/>
          </a:prstGeom>
          <a:noFill/>
        </p:spPr>
        <p:txBody>
          <a:bodyPr wrap="square" rtlCol="0">
            <a:spAutoFit/>
          </a:bodyPr>
          <a:lstStyle/>
          <a:p>
            <a:r>
              <a:rPr lang="en-US" altLang="zh-CN" sz="2400" dirty="0" smtClean="0"/>
              <a:t>2 effective enhancements</a:t>
            </a:r>
            <a:endParaRPr lang="zh-CN" altLang="en-US" sz="2400" dirty="0"/>
          </a:p>
        </p:txBody>
      </p:sp>
      <p:cxnSp>
        <p:nvCxnSpPr>
          <p:cNvPr id="7" name="形状 6"/>
          <p:cNvCxnSpPr>
            <a:endCxn id="5" idx="0"/>
          </p:cNvCxnSpPr>
          <p:nvPr/>
        </p:nvCxnSpPr>
        <p:spPr>
          <a:xfrm rot="5400000">
            <a:off x="7375936" y="5089922"/>
            <a:ext cx="1071572" cy="10358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Neuron_LSTM.png"/>
          <p:cNvPicPr>
            <a:picLocks noChangeAspect="1"/>
          </p:cNvPicPr>
          <p:nvPr/>
        </p:nvPicPr>
        <p:blipFill>
          <a:blip r:embed="rId3" cstate="print"/>
          <a:stretch>
            <a:fillRect/>
          </a:stretch>
        </p:blipFill>
        <p:spPr>
          <a:xfrm>
            <a:off x="2071671" y="37465"/>
            <a:ext cx="5028278" cy="68205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Neuron_LSTM_Eq.png"/>
          <p:cNvPicPr>
            <a:picLocks noChangeAspect="1"/>
          </p:cNvPicPr>
          <p:nvPr/>
        </p:nvPicPr>
        <p:blipFill>
          <a:blip r:embed="rId3" cstate="print"/>
          <a:stretch>
            <a:fillRect/>
          </a:stretch>
        </p:blipFill>
        <p:spPr>
          <a:xfrm>
            <a:off x="1568855" y="0"/>
            <a:ext cx="6006289"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Drawbacks of LSTM</a:t>
            </a:r>
            <a:endParaRPr lang="zh-CN" altLang="en-US" dirty="0"/>
          </a:p>
        </p:txBody>
      </p:sp>
      <p:sp>
        <p:nvSpPr>
          <p:cNvPr id="3" name="内容占位符 2"/>
          <p:cNvSpPr>
            <a:spLocks noGrp="1"/>
          </p:cNvSpPr>
          <p:nvPr>
            <p:ph idx="1"/>
          </p:nvPr>
        </p:nvSpPr>
        <p:spPr/>
        <p:txBody>
          <a:bodyPr/>
          <a:lstStyle/>
          <a:p>
            <a:r>
              <a:rPr lang="en-US" altLang="zh-CN" dirty="0" smtClean="0"/>
              <a:t>Although LSTM can make influence pass through hundreds of time steps possible</a:t>
            </a:r>
          </a:p>
          <a:p>
            <a:r>
              <a:rPr lang="en-US" altLang="zh-CN" dirty="0" smtClean="0"/>
              <a:t>Still unable to pass extremely long time steps</a:t>
            </a:r>
          </a:p>
          <a:p>
            <a:r>
              <a:rPr lang="en-US" altLang="zh-CN" dirty="0" smtClean="0"/>
              <a:t>Cause by </a:t>
            </a:r>
            <a:r>
              <a:rPr lang="en-US" altLang="zh-CN" b="1" dirty="0" smtClean="0"/>
              <a:t>Soft-Saturated Gate</a:t>
            </a:r>
          </a:p>
          <a:p>
            <a:r>
              <a:rPr lang="en-US" altLang="zh-CN" dirty="0" smtClean="0"/>
              <a:t>Resulted in memory leak out &amp; erode memory by external input</a:t>
            </a:r>
          </a:p>
          <a:p>
            <a:r>
              <a:rPr lang="en-US" altLang="zh-CN" dirty="0" smtClean="0"/>
              <a:t>Use Hard-Saturated Activation Function instead, but with non-differentiable problem</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of Neurons</a:t>
            </a:r>
            <a:endParaRPr lang="zh-CN" altLang="en-US" dirty="0"/>
          </a:p>
        </p:txBody>
      </p:sp>
      <p:graphicFrame>
        <p:nvGraphicFramePr>
          <p:cNvPr id="4" name="内容占位符 3"/>
          <p:cNvGraphicFramePr>
            <a:graphicFrameLocks noGrp="1"/>
          </p:cNvGraphicFramePr>
          <p:nvPr>
            <p:ph idx="1"/>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sz="2400" dirty="0" smtClean="0"/>
                        <a:t>Type</a:t>
                      </a:r>
                      <a:endParaRPr lang="zh-CN" altLang="en-US" sz="2400" dirty="0"/>
                    </a:p>
                  </a:txBody>
                  <a:tcPr/>
                </a:tc>
                <a:tc>
                  <a:txBody>
                    <a:bodyPr/>
                    <a:lstStyle/>
                    <a:p>
                      <a:r>
                        <a:rPr lang="en-US" altLang="zh-CN" sz="2400" dirty="0" smtClean="0"/>
                        <a:t>Order</a:t>
                      </a:r>
                      <a:endParaRPr lang="zh-CN" altLang="en-US" sz="2400" dirty="0"/>
                    </a:p>
                  </a:txBody>
                  <a:tcPr/>
                </a:tc>
              </a:tr>
              <a:tr h="370840">
                <a:tc>
                  <a:txBody>
                    <a:bodyPr/>
                    <a:lstStyle/>
                    <a:p>
                      <a:r>
                        <a:rPr lang="en-US" altLang="zh-CN" sz="2400" dirty="0" smtClean="0"/>
                        <a:t>Linear Threshold/</a:t>
                      </a:r>
                      <a:r>
                        <a:rPr lang="en-US" altLang="zh-CN" sz="2400" dirty="0" err="1" smtClean="0"/>
                        <a:t>Perceptron</a:t>
                      </a:r>
                      <a:endParaRPr lang="zh-CN" altLang="en-US" sz="2400" dirty="0"/>
                    </a:p>
                  </a:txBody>
                  <a:tcPr/>
                </a:tc>
                <a:tc>
                  <a:txBody>
                    <a:bodyPr/>
                    <a:lstStyle/>
                    <a:p>
                      <a:r>
                        <a:rPr lang="en-US" altLang="zh-CN" sz="2400" dirty="0" smtClean="0"/>
                        <a:t>1</a:t>
                      </a:r>
                      <a:endParaRPr lang="zh-CN" altLang="en-US" sz="2400" dirty="0"/>
                    </a:p>
                  </a:txBody>
                  <a:tcPr/>
                </a:tc>
              </a:tr>
              <a:tr h="370840">
                <a:tc>
                  <a:txBody>
                    <a:bodyPr/>
                    <a:lstStyle/>
                    <a:p>
                      <a:r>
                        <a:rPr lang="en-US" altLang="zh-CN" sz="2400" dirty="0" smtClean="0"/>
                        <a:t>Sigmoid/Logistic</a:t>
                      </a:r>
                      <a:endParaRPr lang="zh-CN" altLang="en-US" sz="2400" dirty="0"/>
                    </a:p>
                  </a:txBody>
                  <a:tcPr/>
                </a:tc>
                <a:tc>
                  <a:txBody>
                    <a:bodyPr/>
                    <a:lstStyle/>
                    <a:p>
                      <a:r>
                        <a:rPr lang="en-US" altLang="zh-CN" sz="2400" dirty="0" smtClean="0"/>
                        <a:t>2</a:t>
                      </a:r>
                      <a:endParaRPr lang="zh-CN" altLang="en-US" sz="2400" dirty="0"/>
                    </a:p>
                  </a:txBody>
                  <a:tcPr/>
                </a:tc>
              </a:tr>
              <a:tr h="370840">
                <a:tc>
                  <a:txBody>
                    <a:bodyPr/>
                    <a:lstStyle/>
                    <a:p>
                      <a:r>
                        <a:rPr lang="en-US" altLang="zh-CN" sz="2400" dirty="0" err="1" smtClean="0"/>
                        <a:t>Tanh</a:t>
                      </a:r>
                      <a:endParaRPr lang="zh-CN" altLang="en-US" sz="2400" dirty="0"/>
                    </a:p>
                  </a:txBody>
                  <a:tcPr/>
                </a:tc>
                <a:tc>
                  <a:txBody>
                    <a:bodyPr/>
                    <a:lstStyle/>
                    <a:p>
                      <a:r>
                        <a:rPr lang="en-US" altLang="zh-CN" sz="2400" dirty="0" smtClean="0"/>
                        <a:t>3</a:t>
                      </a:r>
                      <a:endParaRPr lang="zh-CN" altLang="en-US" sz="2400" dirty="0"/>
                    </a:p>
                  </a:txBody>
                  <a:tcPr/>
                </a:tc>
              </a:tr>
              <a:tr h="370840">
                <a:tc>
                  <a:txBody>
                    <a:bodyPr/>
                    <a:lstStyle/>
                    <a:p>
                      <a:r>
                        <a:rPr lang="en-US" altLang="zh-CN" sz="2400" dirty="0" err="1" smtClean="0"/>
                        <a:t>ReLU</a:t>
                      </a:r>
                      <a:endParaRPr lang="zh-CN" altLang="en-US" sz="2400" dirty="0"/>
                    </a:p>
                  </a:txBody>
                  <a:tcPr/>
                </a:tc>
                <a:tc>
                  <a:txBody>
                    <a:bodyPr/>
                    <a:lstStyle/>
                    <a:p>
                      <a:r>
                        <a:rPr lang="en-US" altLang="zh-CN" sz="2400" dirty="0" smtClean="0"/>
                        <a:t>4</a:t>
                      </a:r>
                      <a:endParaRPr lang="zh-CN" altLang="en-US" sz="2400" dirty="0"/>
                    </a:p>
                  </a:txBody>
                  <a:tcPr/>
                </a:tc>
              </a:tr>
              <a:tr h="370840">
                <a:tc>
                  <a:txBody>
                    <a:bodyPr/>
                    <a:lstStyle/>
                    <a:p>
                      <a:r>
                        <a:rPr lang="en-US" altLang="zh-CN" sz="2400" dirty="0" err="1" smtClean="0"/>
                        <a:t>Maxout</a:t>
                      </a:r>
                      <a:endParaRPr lang="zh-CN" altLang="en-US" sz="2400" dirty="0"/>
                    </a:p>
                  </a:txBody>
                  <a:tcPr/>
                </a:tc>
                <a:tc>
                  <a:txBody>
                    <a:bodyPr/>
                    <a:lstStyle/>
                    <a:p>
                      <a:r>
                        <a:rPr lang="en-US" altLang="zh-CN" sz="2400" dirty="0" smtClean="0"/>
                        <a:t>5</a:t>
                      </a:r>
                      <a:endParaRPr lang="zh-CN" altLang="en-US" sz="2400" dirty="0"/>
                    </a:p>
                  </a:txBody>
                  <a:tcPr/>
                </a:tc>
              </a:tr>
              <a:tr h="370840">
                <a:tc>
                  <a:txBody>
                    <a:bodyPr/>
                    <a:lstStyle/>
                    <a:p>
                      <a:r>
                        <a:rPr lang="en-US" altLang="zh-CN" sz="2400" dirty="0" smtClean="0"/>
                        <a:t>Convolution &amp; Pooling</a:t>
                      </a:r>
                      <a:endParaRPr lang="zh-CN" altLang="en-US" sz="2400" dirty="0"/>
                    </a:p>
                  </a:txBody>
                  <a:tcPr/>
                </a:tc>
                <a:tc>
                  <a:txBody>
                    <a:bodyPr/>
                    <a:lstStyle/>
                    <a:p>
                      <a:r>
                        <a:rPr lang="en-US" altLang="zh-CN" sz="2400" dirty="0" smtClean="0"/>
                        <a:t>6</a:t>
                      </a:r>
                      <a:endParaRPr lang="zh-CN" altLang="en-US" sz="2400" dirty="0"/>
                    </a:p>
                  </a:txBody>
                  <a:tcPr/>
                </a:tc>
              </a:tr>
              <a:tr h="370840">
                <a:tc>
                  <a:txBody>
                    <a:bodyPr/>
                    <a:lstStyle/>
                    <a:p>
                      <a:r>
                        <a:rPr lang="en-US" altLang="zh-CN" sz="2400" dirty="0" smtClean="0"/>
                        <a:t>LSTM</a:t>
                      </a:r>
                      <a:endParaRPr lang="zh-CN" altLang="en-US" sz="2400" dirty="0"/>
                    </a:p>
                  </a:txBody>
                  <a:tcPr/>
                </a:tc>
                <a:tc>
                  <a:txBody>
                    <a:bodyPr/>
                    <a:lstStyle/>
                    <a:p>
                      <a:r>
                        <a:rPr lang="en-US" altLang="zh-CN" sz="2400" dirty="0" smtClean="0"/>
                        <a:t>7</a:t>
                      </a:r>
                      <a:endParaRPr lang="zh-CN" altLang="en-US" sz="2400" dirty="0"/>
                    </a:p>
                  </a:txBody>
                  <a:tcPr/>
                </a:tc>
              </a:tr>
            </a:tbl>
          </a:graphicData>
        </a:graphic>
      </p:graphicFrame>
      <p:sp>
        <p:nvSpPr>
          <p:cNvPr id="5" name="右大括号 4"/>
          <p:cNvSpPr/>
          <p:nvPr/>
        </p:nvSpPr>
        <p:spPr>
          <a:xfrm>
            <a:off x="4929190" y="3429000"/>
            <a:ext cx="285752" cy="857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214942" y="3714752"/>
            <a:ext cx="3405099" cy="461665"/>
          </a:xfrm>
          <a:prstGeom prst="rect">
            <a:avLst/>
          </a:prstGeom>
          <a:noFill/>
        </p:spPr>
        <p:txBody>
          <a:bodyPr wrap="none" rtlCol="0">
            <a:spAutoFit/>
          </a:bodyPr>
          <a:lstStyle/>
          <a:p>
            <a:r>
              <a:rPr lang="en-US" altLang="zh-CN" sz="2400" dirty="0" smtClean="0"/>
              <a:t>Piece-wise linear function</a:t>
            </a:r>
            <a:endParaRPr lang="zh-CN" altLang="en-US" sz="2400" dirty="0"/>
          </a:p>
        </p:txBody>
      </p:sp>
      <p:sp>
        <p:nvSpPr>
          <p:cNvPr id="7" name="右大括号 6"/>
          <p:cNvSpPr/>
          <p:nvPr/>
        </p:nvSpPr>
        <p:spPr>
          <a:xfrm>
            <a:off x="4929190" y="4357694"/>
            <a:ext cx="285752" cy="857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5214942" y="4643446"/>
            <a:ext cx="3296287" cy="461665"/>
          </a:xfrm>
          <a:prstGeom prst="rect">
            <a:avLst/>
          </a:prstGeom>
          <a:noFill/>
        </p:spPr>
        <p:txBody>
          <a:bodyPr wrap="none" rtlCol="0">
            <a:spAutoFit/>
          </a:bodyPr>
          <a:lstStyle/>
          <a:p>
            <a:r>
              <a:rPr lang="en-US" altLang="zh-CN" sz="2400" dirty="0" smtClean="0"/>
              <a:t>Prior knowledge inspired</a:t>
            </a:r>
            <a:endParaRPr lang="zh-CN" altLang="en-US" sz="2400" dirty="0"/>
          </a:p>
        </p:txBody>
      </p:sp>
      <p:sp>
        <p:nvSpPr>
          <p:cNvPr id="9" name="TextBox 8"/>
          <p:cNvSpPr txBox="1"/>
          <p:nvPr/>
        </p:nvSpPr>
        <p:spPr>
          <a:xfrm>
            <a:off x="5214942" y="2071678"/>
            <a:ext cx="1693733" cy="461665"/>
          </a:xfrm>
          <a:prstGeom prst="rect">
            <a:avLst/>
          </a:prstGeom>
          <a:noFill/>
        </p:spPr>
        <p:txBody>
          <a:bodyPr wrap="none" rtlCol="0">
            <a:spAutoFit/>
          </a:bodyPr>
          <a:lstStyle/>
          <a:p>
            <a:r>
              <a:rPr lang="en-US" altLang="zh-CN" sz="2400" dirty="0" smtClean="0"/>
              <a:t>First version</a:t>
            </a:r>
            <a:endParaRPr lang="zh-CN" altLang="en-US" sz="2400" dirty="0"/>
          </a:p>
        </p:txBody>
      </p:sp>
      <p:sp>
        <p:nvSpPr>
          <p:cNvPr id="14" name="右箭头 13"/>
          <p:cNvSpPr/>
          <p:nvPr/>
        </p:nvSpPr>
        <p:spPr>
          <a:xfrm>
            <a:off x="4929190" y="2214554"/>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大括号 14"/>
          <p:cNvSpPr/>
          <p:nvPr/>
        </p:nvSpPr>
        <p:spPr>
          <a:xfrm>
            <a:off x="4929190" y="2500306"/>
            <a:ext cx="285752" cy="857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214942" y="2786058"/>
            <a:ext cx="3548344" cy="461665"/>
          </a:xfrm>
          <a:prstGeom prst="rect">
            <a:avLst/>
          </a:prstGeom>
          <a:noFill/>
        </p:spPr>
        <p:txBody>
          <a:bodyPr wrap="none" rtlCol="0">
            <a:spAutoFit/>
          </a:bodyPr>
          <a:lstStyle/>
          <a:p>
            <a:r>
              <a:rPr lang="en-US" altLang="zh-CN" sz="2400" dirty="0" smtClean="0"/>
              <a:t>Compromise of </a:t>
            </a:r>
            <a:r>
              <a:rPr lang="en-US" altLang="zh-CN" sz="2400" dirty="0" err="1" smtClean="0"/>
              <a:t>Perceptron</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内容占位符 2"/>
          <p:cNvSpPr>
            <a:spLocks noGrp="1"/>
          </p:cNvSpPr>
          <p:nvPr>
            <p:ph idx="1"/>
          </p:nvPr>
        </p:nvSpPr>
        <p:spPr/>
        <p:txBody>
          <a:bodyPr/>
          <a:lstStyle/>
          <a:p>
            <a:r>
              <a:rPr lang="en-US" altLang="zh-CN" dirty="0" smtClean="0"/>
              <a:t>Different Neuron(Activation Function) are inspired by </a:t>
            </a:r>
            <a:r>
              <a:rPr lang="en-US" altLang="zh-CN" b="1" dirty="0" smtClean="0"/>
              <a:t>prior knowledge</a:t>
            </a:r>
            <a:r>
              <a:rPr lang="en-US" altLang="zh-CN" dirty="0" smtClean="0"/>
              <a:t> or designed for </a:t>
            </a:r>
            <a:r>
              <a:rPr lang="en-US" altLang="zh-CN" b="1" dirty="0" smtClean="0"/>
              <a:t>special task requirements</a:t>
            </a:r>
          </a:p>
          <a:p>
            <a:r>
              <a:rPr lang="en-US" altLang="zh-CN" dirty="0" smtClean="0"/>
              <a:t>There are many other variants not been covered</a:t>
            </a:r>
          </a:p>
          <a:p>
            <a:r>
              <a:rPr lang="en-US" altLang="zh-CN" dirty="0" smtClean="0"/>
              <a:t>Hope audiences could have intuition about mainstream neurons</a:t>
            </a:r>
          </a:p>
          <a:p>
            <a:r>
              <a:rPr lang="en-US" altLang="zh-CN" dirty="0" smtClean="0"/>
              <a:t>And able to design your own neuron</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 much for Neuron in DL </a:t>
            </a:r>
            <a:endParaRPr lang="zh-CN" altLang="en-US" dirty="0"/>
          </a:p>
        </p:txBody>
      </p:sp>
      <p:sp>
        <p:nvSpPr>
          <p:cNvPr id="3" name="副标题 2"/>
          <p:cNvSpPr>
            <a:spLocks noGrp="1"/>
          </p:cNvSpPr>
          <p:nvPr>
            <p:ph type="subTitle" idx="1"/>
          </p:nvPr>
        </p:nvSpPr>
        <p:spPr/>
        <p:txBody>
          <a:bodyPr/>
          <a:lstStyle/>
          <a:p>
            <a:r>
              <a:rPr lang="en-US" altLang="zh-CN" dirty="0" smtClean="0"/>
              <a:t>Next: Connection in DL</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Threshold/</a:t>
            </a:r>
            <a:r>
              <a:rPr lang="en-US" altLang="zh-CN" dirty="0" err="1" smtClean="0"/>
              <a:t>Perceptron</a:t>
            </a:r>
            <a:endParaRPr lang="zh-CN" altLang="en-US" dirty="0"/>
          </a:p>
        </p:txBody>
      </p:sp>
      <p:sp>
        <p:nvSpPr>
          <p:cNvPr id="3" name="内容占位符 2"/>
          <p:cNvSpPr>
            <a:spLocks noGrp="1"/>
          </p:cNvSpPr>
          <p:nvPr>
            <p:ph idx="1"/>
          </p:nvPr>
        </p:nvSpPr>
        <p:spPr/>
        <p:txBody>
          <a:bodyPr/>
          <a:lstStyle/>
          <a:p>
            <a:r>
              <a:rPr lang="en-US" altLang="zh-CN" dirty="0" smtClean="0"/>
              <a:t>Also called “</a:t>
            </a:r>
            <a:r>
              <a:rPr lang="en-US" altLang="zh-CN" dirty="0" err="1" smtClean="0"/>
              <a:t>Perceptron</a:t>
            </a:r>
            <a:r>
              <a:rPr lang="en-US" altLang="zh-CN" dirty="0" smtClean="0"/>
              <a:t>”</a:t>
            </a:r>
          </a:p>
          <a:p>
            <a:endParaRPr lang="en-US" altLang="zh-CN" dirty="0" smtClean="0"/>
          </a:p>
          <a:p>
            <a:endParaRPr lang="en-US" altLang="zh-CN" dirty="0" smtClean="0"/>
          </a:p>
          <a:p>
            <a:r>
              <a:rPr lang="en-US" altLang="zh-CN" dirty="0" smtClean="0"/>
              <a:t>Gradient is always 0</a:t>
            </a:r>
          </a:p>
          <a:p>
            <a:r>
              <a:rPr lang="en-US" altLang="zh-CN" dirty="0" smtClean="0"/>
              <a:t>Hard to optimize(MLP)</a:t>
            </a:r>
          </a:p>
          <a:p>
            <a:endParaRPr lang="zh-CN" altLang="en-US" dirty="0"/>
          </a:p>
        </p:txBody>
      </p:sp>
      <p:pic>
        <p:nvPicPr>
          <p:cNvPr id="4" name="图片 3" descr="Neuron_Perceptron.png"/>
          <p:cNvPicPr>
            <a:picLocks noChangeAspect="1"/>
          </p:cNvPicPr>
          <p:nvPr/>
        </p:nvPicPr>
        <p:blipFill>
          <a:blip r:embed="rId3" cstate="print"/>
          <a:stretch>
            <a:fillRect/>
          </a:stretch>
        </p:blipFill>
        <p:spPr>
          <a:xfrm>
            <a:off x="2786050" y="2285992"/>
            <a:ext cx="3943350" cy="819150"/>
          </a:xfrm>
          <a:prstGeom prst="rect">
            <a:avLst/>
          </a:prstGeom>
        </p:spPr>
      </p:pic>
      <p:pic>
        <p:nvPicPr>
          <p:cNvPr id="6" name="图片 5" descr="Neuron_Perceptron_Plot.png"/>
          <p:cNvPicPr>
            <a:picLocks noChangeAspect="1"/>
          </p:cNvPicPr>
          <p:nvPr/>
        </p:nvPicPr>
        <p:blipFill>
          <a:blip r:embed="rId4" cstate="print"/>
          <a:stretch>
            <a:fillRect/>
          </a:stretch>
        </p:blipFill>
        <p:spPr>
          <a:xfrm>
            <a:off x="4714876" y="4144329"/>
            <a:ext cx="4429124" cy="2713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Sigmoid/Logistic</a:t>
            </a:r>
            <a:endParaRPr lang="zh-CN" altLang="en-US" dirty="0"/>
          </a:p>
        </p:txBody>
      </p:sp>
      <p:sp>
        <p:nvSpPr>
          <p:cNvPr id="3" name="内容占位符 2"/>
          <p:cNvSpPr>
            <a:spLocks noGrp="1"/>
          </p:cNvSpPr>
          <p:nvPr>
            <p:ph idx="1"/>
          </p:nvPr>
        </p:nvSpPr>
        <p:spPr/>
        <p:txBody>
          <a:bodyPr/>
          <a:lstStyle/>
          <a:p>
            <a:endParaRPr lang="en-US" altLang="zh-CN" dirty="0" smtClean="0"/>
          </a:p>
          <a:p>
            <a:pPr>
              <a:buNone/>
            </a:pPr>
            <a:endParaRPr lang="en-US" altLang="zh-CN" dirty="0" smtClean="0"/>
          </a:p>
          <a:p>
            <a:r>
              <a:rPr lang="en-US" altLang="zh-CN" b="1" dirty="0" smtClean="0"/>
              <a:t>Differentiable everywhere</a:t>
            </a:r>
          </a:p>
          <a:p>
            <a:r>
              <a:rPr lang="en-US" altLang="zh-CN" dirty="0" smtClean="0"/>
              <a:t>Probabilistic Interpretation(range from 0 to 1)</a:t>
            </a:r>
          </a:p>
          <a:p>
            <a:r>
              <a:rPr lang="en-US" altLang="zh-CN" dirty="0" smtClean="0"/>
              <a:t>Nonlinearity</a:t>
            </a:r>
          </a:p>
          <a:p>
            <a:r>
              <a:rPr lang="en-US" altLang="zh-CN" dirty="0" smtClean="0"/>
              <a:t>Derivative:</a:t>
            </a:r>
          </a:p>
          <a:p>
            <a:endParaRPr lang="zh-CN" altLang="en-US" dirty="0"/>
          </a:p>
        </p:txBody>
      </p:sp>
      <p:pic>
        <p:nvPicPr>
          <p:cNvPr id="4" name="图片 3" descr="sigmoid-equ.gif"/>
          <p:cNvPicPr>
            <a:picLocks noChangeAspect="1"/>
          </p:cNvPicPr>
          <p:nvPr/>
        </p:nvPicPr>
        <p:blipFill>
          <a:blip r:embed="rId3" cstate="print"/>
          <a:stretch>
            <a:fillRect/>
          </a:stretch>
        </p:blipFill>
        <p:spPr>
          <a:xfrm>
            <a:off x="3143240" y="1571612"/>
            <a:ext cx="2684566" cy="857256"/>
          </a:xfrm>
          <a:prstGeom prst="rect">
            <a:avLst/>
          </a:prstGeom>
        </p:spPr>
      </p:pic>
      <p:pic>
        <p:nvPicPr>
          <p:cNvPr id="6" name="图片 5" descr="Sigmoid_Der.gif"/>
          <p:cNvPicPr>
            <a:picLocks noChangeAspect="1"/>
          </p:cNvPicPr>
          <p:nvPr/>
        </p:nvPicPr>
        <p:blipFill>
          <a:blip r:embed="rId4" cstate="print"/>
          <a:stretch>
            <a:fillRect/>
          </a:stretch>
        </p:blipFill>
        <p:spPr>
          <a:xfrm>
            <a:off x="2500298" y="5429264"/>
            <a:ext cx="4355331" cy="442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igmoid_Plot.png"/>
          <p:cNvPicPr>
            <a:picLocks noChangeAspect="1"/>
          </p:cNvPicPr>
          <p:nvPr/>
        </p:nvPicPr>
        <p:blipFill>
          <a:blip r:embed="rId2" cstate="print"/>
          <a:stretch>
            <a:fillRect/>
          </a:stretch>
        </p:blipFill>
        <p:spPr>
          <a:xfrm>
            <a:off x="-1" y="0"/>
            <a:ext cx="9143999"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Tanh</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en-US" altLang="zh-CN" dirty="0" smtClean="0"/>
              <a:t>Also </a:t>
            </a:r>
            <a:r>
              <a:rPr lang="en-US" altLang="zh-CN" b="1" dirty="0" smtClean="0"/>
              <a:t>differentiable everywhere</a:t>
            </a:r>
          </a:p>
          <a:p>
            <a:r>
              <a:rPr lang="en-US" altLang="zh-CN" dirty="0" smtClean="0"/>
              <a:t>Nonlinearity</a:t>
            </a:r>
          </a:p>
          <a:p>
            <a:r>
              <a:rPr lang="en-US" altLang="zh-CN" dirty="0" smtClean="0"/>
              <a:t>Derivative:</a:t>
            </a:r>
          </a:p>
          <a:p>
            <a:endParaRPr lang="en-US" altLang="zh-CN" dirty="0" smtClean="0"/>
          </a:p>
          <a:p>
            <a:r>
              <a:rPr lang="en-US" altLang="zh-CN" dirty="0" smtClean="0"/>
              <a:t>Relationship with Sigmoid:</a:t>
            </a:r>
          </a:p>
          <a:p>
            <a:endParaRPr lang="en-US" altLang="zh-CN" dirty="0" smtClean="0"/>
          </a:p>
          <a:p>
            <a:r>
              <a:rPr lang="en-US" altLang="zh-CN" b="1" dirty="0" smtClean="0"/>
              <a:t>Rescale</a:t>
            </a:r>
            <a:r>
              <a:rPr lang="en-US" altLang="zh-CN" dirty="0" smtClean="0"/>
              <a:t> Sigmoid output to make it ranged from -1 to 1</a:t>
            </a:r>
            <a:endParaRPr lang="zh-CN" altLang="en-US" dirty="0"/>
          </a:p>
        </p:txBody>
      </p:sp>
      <p:pic>
        <p:nvPicPr>
          <p:cNvPr id="4" name="图片 3" descr="Tanh_Eq.gif"/>
          <p:cNvPicPr>
            <a:picLocks noChangeAspect="1"/>
          </p:cNvPicPr>
          <p:nvPr/>
        </p:nvPicPr>
        <p:blipFill>
          <a:blip r:embed="rId3" cstate="print"/>
          <a:stretch>
            <a:fillRect/>
          </a:stretch>
        </p:blipFill>
        <p:spPr>
          <a:xfrm>
            <a:off x="3428992" y="1285860"/>
            <a:ext cx="2514864" cy="752479"/>
          </a:xfrm>
          <a:prstGeom prst="rect">
            <a:avLst/>
          </a:prstGeom>
        </p:spPr>
      </p:pic>
      <p:pic>
        <p:nvPicPr>
          <p:cNvPr id="5" name="图片 4" descr="Tanh_Der.gif"/>
          <p:cNvPicPr>
            <a:picLocks noChangeAspect="1"/>
          </p:cNvPicPr>
          <p:nvPr/>
        </p:nvPicPr>
        <p:blipFill>
          <a:blip r:embed="rId4" cstate="print"/>
          <a:stretch>
            <a:fillRect/>
          </a:stretch>
        </p:blipFill>
        <p:spPr>
          <a:xfrm>
            <a:off x="2500298" y="3571876"/>
            <a:ext cx="3193279" cy="428628"/>
          </a:xfrm>
          <a:prstGeom prst="rect">
            <a:avLst/>
          </a:prstGeom>
        </p:spPr>
      </p:pic>
      <p:pic>
        <p:nvPicPr>
          <p:cNvPr id="6" name="图片 5" descr="Rela_Sig_Tanh.gif"/>
          <p:cNvPicPr>
            <a:picLocks noChangeAspect="1"/>
          </p:cNvPicPr>
          <p:nvPr/>
        </p:nvPicPr>
        <p:blipFill>
          <a:blip r:embed="rId5" cstate="print"/>
          <a:stretch>
            <a:fillRect/>
          </a:stretch>
        </p:blipFill>
        <p:spPr>
          <a:xfrm>
            <a:off x="2071670" y="4714884"/>
            <a:ext cx="5262599" cy="428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anh_Plot.png"/>
          <p:cNvPicPr>
            <a:picLocks noChangeAspect="1"/>
          </p:cNvPicPr>
          <p:nvPr/>
        </p:nvPicPr>
        <p:blipFill>
          <a:blip r:embed="rId2" cstate="print"/>
          <a:stretch>
            <a:fillRect/>
          </a:stretch>
        </p:blipFill>
        <p:spPr>
          <a:xfrm>
            <a:off x="-1" y="0"/>
            <a:ext cx="9143999"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Drawbacks of </a:t>
            </a:r>
            <a:r>
              <a:rPr lang="en-US" altLang="zh-CN" dirty="0" err="1" smtClean="0"/>
              <a:t>Tanh</a:t>
            </a:r>
            <a:r>
              <a:rPr lang="en-US" altLang="zh-CN" dirty="0" smtClean="0"/>
              <a:t> &amp; Sigmoid</a:t>
            </a:r>
            <a:endParaRPr lang="zh-CN" altLang="en-US" dirty="0"/>
          </a:p>
        </p:txBody>
      </p:sp>
      <p:sp>
        <p:nvSpPr>
          <p:cNvPr id="3" name="内容占位符 2"/>
          <p:cNvSpPr>
            <a:spLocks noGrp="1"/>
          </p:cNvSpPr>
          <p:nvPr>
            <p:ph idx="1"/>
          </p:nvPr>
        </p:nvSpPr>
        <p:spPr/>
        <p:txBody>
          <a:bodyPr/>
          <a:lstStyle/>
          <a:p>
            <a:r>
              <a:rPr lang="en-US" altLang="zh-CN" dirty="0" smtClean="0"/>
              <a:t>When network got deeper -&gt; gradient vanished/exploded</a:t>
            </a:r>
            <a:endParaRPr lang="zh-CN" altLang="en-US" dirty="0"/>
          </a:p>
        </p:txBody>
      </p:sp>
      <p:pic>
        <p:nvPicPr>
          <p:cNvPr id="4" name="图片 3" descr="Neuron_TaS.png"/>
          <p:cNvPicPr>
            <a:picLocks noChangeAspect="1"/>
          </p:cNvPicPr>
          <p:nvPr/>
        </p:nvPicPr>
        <p:blipFill>
          <a:blip r:embed="rId3" cstate="print"/>
          <a:stretch>
            <a:fillRect/>
          </a:stretch>
        </p:blipFill>
        <p:spPr>
          <a:xfrm>
            <a:off x="1428728" y="2680269"/>
            <a:ext cx="5643602" cy="4177731"/>
          </a:xfrm>
          <a:prstGeom prst="rect">
            <a:avLst/>
          </a:prstGeom>
        </p:spPr>
      </p:pic>
      <p:sp>
        <p:nvSpPr>
          <p:cNvPr id="5" name="椭圆 4"/>
          <p:cNvSpPr/>
          <p:nvPr/>
        </p:nvSpPr>
        <p:spPr>
          <a:xfrm rot="2131854">
            <a:off x="3868762" y="3107162"/>
            <a:ext cx="928694" cy="32861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86446" y="2643182"/>
            <a:ext cx="2357454"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8596" y="6286520"/>
            <a:ext cx="2428892" cy="571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428596" y="2500306"/>
            <a:ext cx="2393669" cy="830997"/>
          </a:xfrm>
          <a:prstGeom prst="rect">
            <a:avLst/>
          </a:prstGeom>
          <a:noFill/>
        </p:spPr>
        <p:txBody>
          <a:bodyPr wrap="none" rtlCol="0">
            <a:spAutoFit/>
          </a:bodyPr>
          <a:lstStyle/>
          <a:p>
            <a:r>
              <a:rPr lang="en-US" altLang="zh-CN" sz="2400" dirty="0" smtClean="0"/>
              <a:t>Saturated Regime</a:t>
            </a:r>
          </a:p>
          <a:p>
            <a:r>
              <a:rPr lang="en-US" altLang="zh-CN" sz="2400" dirty="0" smtClean="0"/>
              <a:t>(near const)</a:t>
            </a:r>
          </a:p>
        </p:txBody>
      </p:sp>
      <p:cxnSp>
        <p:nvCxnSpPr>
          <p:cNvPr id="12" name="直接箭头连接符 11"/>
          <p:cNvCxnSpPr>
            <a:stCxn id="10" idx="3"/>
            <a:endCxn id="6" idx="2"/>
          </p:cNvCxnSpPr>
          <p:nvPr/>
        </p:nvCxnSpPr>
        <p:spPr>
          <a:xfrm>
            <a:off x="2822265" y="2915805"/>
            <a:ext cx="2964181" cy="13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7" idx="0"/>
          </p:cNvCxnSpPr>
          <p:nvPr/>
        </p:nvCxnSpPr>
        <p:spPr>
          <a:xfrm rot="16200000" flipH="1">
            <a:off x="156628" y="4800105"/>
            <a:ext cx="2955217" cy="17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72198" y="5857892"/>
            <a:ext cx="2731902" cy="830997"/>
          </a:xfrm>
          <a:prstGeom prst="rect">
            <a:avLst/>
          </a:prstGeom>
          <a:noFill/>
        </p:spPr>
        <p:txBody>
          <a:bodyPr wrap="none" rtlCol="0">
            <a:spAutoFit/>
          </a:bodyPr>
          <a:lstStyle/>
          <a:p>
            <a:r>
              <a:rPr lang="en-US" altLang="zh-CN" sz="2400" dirty="0" smtClean="0"/>
              <a:t>Unsaturated Regime</a:t>
            </a:r>
          </a:p>
          <a:p>
            <a:r>
              <a:rPr lang="en-US" altLang="zh-CN" sz="2400" dirty="0" smtClean="0"/>
              <a:t>(near linear)</a:t>
            </a:r>
            <a:endParaRPr lang="zh-CN" altLang="en-US" sz="2400" dirty="0"/>
          </a:p>
        </p:txBody>
      </p:sp>
      <p:cxnSp>
        <p:nvCxnSpPr>
          <p:cNvPr id="19" name="直接箭头连接符 18"/>
          <p:cNvCxnSpPr>
            <a:stCxn id="17" idx="1"/>
            <a:endCxn id="5" idx="6"/>
          </p:cNvCxnSpPr>
          <p:nvPr/>
        </p:nvCxnSpPr>
        <p:spPr>
          <a:xfrm rot="10800000">
            <a:off x="4710996" y="5020089"/>
            <a:ext cx="1361202" cy="1253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1353</Words>
  <Application>Microsoft Office PowerPoint</Application>
  <PresentationFormat>全屏显示(4:3)</PresentationFormat>
  <Paragraphs>198</Paragraphs>
  <Slides>31</Slides>
  <Notes>16</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Neuron in Deep Learning</vt:lpstr>
      <vt:lpstr>Key Features of Neurons</vt:lpstr>
      <vt:lpstr>Type of Neurons</vt:lpstr>
      <vt:lpstr>Linear Threshold/Perceptron</vt:lpstr>
      <vt:lpstr>Sigmoid/Logistic</vt:lpstr>
      <vt:lpstr>幻灯片 6</vt:lpstr>
      <vt:lpstr>Tanh</vt:lpstr>
      <vt:lpstr>幻灯片 8</vt:lpstr>
      <vt:lpstr>Drawbacks of Tanh &amp; Sigmoid</vt:lpstr>
      <vt:lpstr>Remedy 1</vt:lpstr>
      <vt:lpstr>Remedy 2</vt:lpstr>
      <vt:lpstr>Remedy 3</vt:lpstr>
      <vt:lpstr>ReLU</vt:lpstr>
      <vt:lpstr>Nonlinearity of ReLU</vt:lpstr>
      <vt:lpstr>Drawbacks &amp; Remedy of ReLU</vt:lpstr>
      <vt:lpstr>Maxout</vt:lpstr>
      <vt:lpstr>Example of Maxout</vt:lpstr>
      <vt:lpstr>Capability of Maxout</vt:lpstr>
      <vt:lpstr>Drawbacks of Maxout</vt:lpstr>
      <vt:lpstr>Convolution &amp; Pooling</vt:lpstr>
      <vt:lpstr>Terminologies 1</vt:lpstr>
      <vt:lpstr>Terminologies 2</vt:lpstr>
      <vt:lpstr>Motivations</vt:lpstr>
      <vt:lpstr>What did Convolution do?</vt:lpstr>
      <vt:lpstr>What did Pooling do?</vt:lpstr>
      <vt:lpstr>LSTM</vt:lpstr>
      <vt:lpstr>幻灯片 27</vt:lpstr>
      <vt:lpstr>幻灯片 28</vt:lpstr>
      <vt:lpstr>Drawbacks of LSTM</vt:lpstr>
      <vt:lpstr>Summary</vt:lpstr>
      <vt:lpstr>So much for Neuron in DL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in DL</dc:title>
  <dc:creator>李炎洋</dc:creator>
  <cp:lastModifiedBy>Administrator</cp:lastModifiedBy>
  <cp:revision>142</cp:revision>
  <dcterms:created xsi:type="dcterms:W3CDTF">2016-10-27T18:25:26Z</dcterms:created>
  <dcterms:modified xsi:type="dcterms:W3CDTF">2016-12-01T11:04:51Z</dcterms:modified>
</cp:coreProperties>
</file>