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0" r:id="rId5"/>
    <p:sldId id="261" r:id="rId6"/>
    <p:sldId id="262" r:id="rId7"/>
    <p:sldId id="263" r:id="rId8"/>
    <p:sldId id="265" r:id="rId9"/>
    <p:sldId id="266" r:id="rId10"/>
    <p:sldId id="267" r:id="rId11"/>
    <p:sldId id="268" r:id="rId12"/>
    <p:sldId id="283" r:id="rId13"/>
    <p:sldId id="284" r:id="rId14"/>
    <p:sldId id="271" r:id="rId15"/>
    <p:sldId id="274" r:id="rId16"/>
    <p:sldId id="272" r:id="rId17"/>
    <p:sldId id="273" r:id="rId18"/>
    <p:sldId id="276" r:id="rId19"/>
    <p:sldId id="277" r:id="rId20"/>
    <p:sldId id="278" r:id="rId21"/>
    <p:sldId id="279" r:id="rId22"/>
    <p:sldId id="280" r:id="rId23"/>
    <p:sldId id="281" r:id="rId24"/>
    <p:sldId id="28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4" autoAdjust="0"/>
    <p:restoredTop sz="94660"/>
  </p:normalViewPr>
  <p:slideViewPr>
    <p:cSldViewPr>
      <p:cViewPr>
        <p:scale>
          <a:sx n="65" d="100"/>
          <a:sy n="65" d="100"/>
        </p:scale>
        <p:origin x="-150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E86DC-A501-4699-A256-5B538E8938A9}" type="datetimeFigureOut">
              <a:rPr lang="zh-CN" altLang="en-US" smtClean="0"/>
              <a:pPr/>
              <a:t>2016/12/16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E3F4D-DF9E-411C-AECD-8DB00D66D2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Whole</a:t>
            </a:r>
            <a:r>
              <a:rPr lang="en-US" altLang="zh-CN" baseline="0" dirty="0" smtClean="0"/>
              <a:t> network with a specific configuration is measured by its corresponding energy.</a:t>
            </a:r>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Boltzmann Distribution also contain a temperature term. Here in BM it is always 1 so I omit it.</a:t>
            </a:r>
          </a:p>
          <a:p>
            <a:r>
              <a:rPr lang="en-US" altLang="zh-CN" baseline="0" dirty="0" smtClean="0"/>
              <a:t>Why not multiply probabilities of each unit on together to get this joint probability distribution? Because these probabilities are not independent to each other. In RBM, it will involve some independent assumptions.</a:t>
            </a:r>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Such sampling process is actually a Markov Chain,</a:t>
            </a:r>
            <a:r>
              <a:rPr lang="en-US" altLang="zh-CN" baseline="0" dirty="0" smtClean="0"/>
              <a:t> whose transition probability is determined by the order to pick neuron and their possible energy gaps. The stationary distribution it reached is actually Boltzmann Distribution.</a:t>
            </a:r>
          </a:p>
          <a:p>
            <a:r>
              <a:rPr lang="en-US" altLang="zh-CN" baseline="0" dirty="0" smtClean="0"/>
              <a:t>If you try to sample p(</a:t>
            </a:r>
            <a:r>
              <a:rPr lang="en-US" altLang="zh-CN" baseline="0" dirty="0" err="1" smtClean="0"/>
              <a:t>h|v</a:t>
            </a:r>
            <a:r>
              <a:rPr lang="en-US" altLang="zh-CN" baseline="0" dirty="0" smtClean="0"/>
              <a:t>) rather than p(</a:t>
            </a:r>
            <a:r>
              <a:rPr lang="en-US" altLang="zh-CN" baseline="0" dirty="0" err="1" smtClean="0"/>
              <a:t>v,h</a:t>
            </a:r>
            <a:r>
              <a:rPr lang="en-US" altLang="zh-CN" baseline="0" dirty="0" smtClean="0"/>
              <a:t>), just clamp the visible units and update the hidden units.</a:t>
            </a:r>
          </a:p>
          <a:p>
            <a:r>
              <a:rPr lang="en-US" altLang="zh-CN" baseline="0" dirty="0" smtClean="0"/>
              <a:t>Another way to approximate partition function is </a:t>
            </a:r>
            <a:r>
              <a:rPr lang="en-US" altLang="zh-CN" baseline="0" dirty="0" err="1" smtClean="0"/>
              <a:t>variational</a:t>
            </a:r>
            <a:r>
              <a:rPr lang="en-US" altLang="zh-CN" baseline="0" dirty="0" smtClean="0"/>
              <a:t> inference, which is try to find the best distribution from an easy-to-compute distribution family for the partition function, and “best” is often measured by KL divergence.</a:t>
            </a:r>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thermal equilibrium</a:t>
            </a:r>
            <a:r>
              <a:rPr lang="en-US" altLang="zh-CN" baseline="0" dirty="0" smtClean="0"/>
              <a:t> with temperature 1.</a:t>
            </a:r>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joint probability distribution of the graph is independently determined by every cliques rather than the exponential raw form. This is Markov property </a:t>
            </a:r>
            <a:r>
              <a:rPr lang="en-US" altLang="zh-CN" baseline="0" dirty="0" err="1" smtClean="0"/>
              <a:t>occured</a:t>
            </a:r>
            <a:r>
              <a:rPr lang="en-US" altLang="zh-CN" baseline="0" dirty="0" smtClean="0"/>
              <a:t> in a small local region with respect to its name.</a:t>
            </a:r>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22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a:t>
            </a:r>
            <a:r>
              <a:rPr lang="en-US" altLang="zh-CN" baseline="0" dirty="0" smtClean="0"/>
              <a:t> is my point of view, I am not sure it is right, but I hope it could provide some intuition behind RBM.</a:t>
            </a:r>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All neurons in the</a:t>
            </a:r>
            <a:r>
              <a:rPr lang="en-US" altLang="zh-CN" baseline="0" dirty="0" smtClean="0"/>
              <a:t> same time step could be treated as a single layer of converted ANN.</a:t>
            </a:r>
            <a:endParaRPr lang="zh-CN" altLang="en-US" dirty="0" smtClean="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Deep belief net</a:t>
            </a:r>
            <a:r>
              <a:rPr lang="en-US" altLang="zh-CN" baseline="0" dirty="0" smtClean="0"/>
              <a:t> != belief net with many layers/neurons</a:t>
            </a:r>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is a way to model real particle system.</a:t>
            </a:r>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Here configuration refers</a:t>
            </a:r>
            <a:r>
              <a:rPr lang="en-US" altLang="zh-CN" baseline="0" dirty="0" smtClean="0"/>
              <a:t> to a particular state.</a:t>
            </a:r>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Differences between</a:t>
            </a:r>
            <a:r>
              <a:rPr lang="en-US" altLang="zh-CN" baseline="0" dirty="0" smtClean="0"/>
              <a:t> BM and model for simple particles system described before are:</a:t>
            </a:r>
          </a:p>
          <a:p>
            <a:pPr marL="228600" indent="-228600">
              <a:buAutoNum type="arabicPeriod"/>
            </a:pPr>
            <a:r>
              <a:rPr lang="en-US" altLang="zh-CN" baseline="0" dirty="0" smtClean="0"/>
              <a:t>In Boltzmann Machine, some particles/units can’t be observed, such units correspond to a representation of visible units;</a:t>
            </a:r>
          </a:p>
          <a:p>
            <a:pPr marL="228600" indent="-228600">
              <a:buAutoNum type="arabicPeriod"/>
            </a:pPr>
            <a:r>
              <a:rPr lang="en-US" altLang="zh-CN" baseline="0" dirty="0" smtClean="0"/>
              <a:t>In Boltzmann Machine, we can model not just a particles system but something else, so energy have another meaning: badness of representation, rather than stability.</a:t>
            </a:r>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As energy gap becomes big, the probability of this neuron will be on becomes less possible, which is similar to that required energy to activate a particle is big, it will less possible to activate such particle in statistical sense.</a:t>
            </a:r>
            <a:endParaRPr lang="zh-CN" altLang="en-US" dirty="0"/>
          </a:p>
        </p:txBody>
      </p:sp>
      <p:sp>
        <p:nvSpPr>
          <p:cNvPr id="4" name="灯片编号占位符 3"/>
          <p:cNvSpPr>
            <a:spLocks noGrp="1"/>
          </p:cNvSpPr>
          <p:nvPr>
            <p:ph type="sldNum" sz="quarter" idx="10"/>
          </p:nvPr>
        </p:nvSpPr>
        <p:spPr/>
        <p:txBody>
          <a:bodyPr/>
          <a:lstStyle/>
          <a:p>
            <a:fld id="{A09E3F4D-DF9E-411C-AECD-8DB00D66D203}"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lamedrlee@icloud.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Connection in Deep Learning</a:t>
            </a:r>
            <a:endParaRPr lang="zh-CN" altLang="en-US" dirty="0"/>
          </a:p>
        </p:txBody>
      </p:sp>
      <p:sp>
        <p:nvSpPr>
          <p:cNvPr id="3" name="副标题 2"/>
          <p:cNvSpPr>
            <a:spLocks noGrp="1"/>
          </p:cNvSpPr>
          <p:nvPr>
            <p:ph type="subTitle" idx="1"/>
          </p:nvPr>
        </p:nvSpPr>
        <p:spPr/>
        <p:txBody>
          <a:bodyPr/>
          <a:lstStyle/>
          <a:p>
            <a:r>
              <a:rPr lang="en-US" altLang="zh-CN" dirty="0" smtClean="0"/>
              <a:t>By </a:t>
            </a:r>
            <a:r>
              <a:rPr lang="en-US" altLang="zh-CN" dirty="0" err="1" smtClean="0">
                <a:hlinkClick r:id="rId2"/>
              </a:rPr>
              <a:t>Yanyang</a:t>
            </a:r>
            <a:r>
              <a:rPr lang="en-US" altLang="zh-CN" dirty="0" smtClean="0">
                <a:hlinkClick r:id="rId2"/>
              </a:rPr>
              <a:t> Lee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Value Constrains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In usual, weights are real values and unbounded</a:t>
            </a:r>
          </a:p>
          <a:p>
            <a:pPr marL="571500" indent="-571500">
              <a:buFont typeface="+mj-lt"/>
              <a:buAutoNum type="romanUcPeriod"/>
            </a:pPr>
            <a:r>
              <a:rPr lang="en-US" altLang="zh-CN" dirty="0" smtClean="0"/>
              <a:t>Set an </a:t>
            </a:r>
            <a:r>
              <a:rPr lang="en-US" altLang="zh-CN" b="1" dirty="0" smtClean="0"/>
              <a:t>upper bound</a:t>
            </a:r>
            <a:r>
              <a:rPr lang="en-US" altLang="zh-CN" dirty="0" smtClean="0"/>
              <a:t> of weights’ size(if weight’s value reach that bound, value remain as the bound) in order to regularize</a:t>
            </a:r>
          </a:p>
          <a:p>
            <a:pPr marL="571500" indent="-571500">
              <a:buFont typeface="+mj-lt"/>
              <a:buAutoNum type="romanUcPeriod"/>
            </a:pPr>
            <a:r>
              <a:rPr lang="en-US" altLang="zh-CN" dirty="0" smtClean="0"/>
              <a:t>Only take </a:t>
            </a:r>
            <a:r>
              <a:rPr lang="en-US" altLang="zh-CN" b="1" dirty="0" smtClean="0"/>
              <a:t>0/1</a:t>
            </a:r>
            <a:r>
              <a:rPr lang="en-US" altLang="zh-CN" dirty="0" smtClean="0"/>
              <a:t> value(</a:t>
            </a:r>
            <a:r>
              <a:rPr lang="en-US" altLang="zh-CN" dirty="0" err="1" smtClean="0"/>
              <a:t>Binarized</a:t>
            </a:r>
            <a:r>
              <a:rPr lang="en-US" altLang="zh-CN" dirty="0" smtClean="0"/>
              <a:t> NN) in order to efficient learning</a:t>
            </a:r>
          </a:p>
          <a:p>
            <a:pPr marL="571500" indent="-571500">
              <a:buFont typeface="+mj-lt"/>
              <a:buAutoNum type="romanUcPeriod"/>
            </a:pPr>
            <a:r>
              <a:rPr lang="en-US" altLang="zh-CN" b="1" dirty="0" smtClean="0"/>
              <a:t>Random</a:t>
            </a:r>
            <a:r>
              <a:rPr lang="en-US" altLang="zh-CN" dirty="0" smtClean="0"/>
              <a:t> weights by injecting noise so as to regularize</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Undirected Connection</a:t>
            </a:r>
            <a:endParaRPr lang="zh-CN" altLang="en-US" dirty="0"/>
          </a:p>
        </p:txBody>
      </p:sp>
      <p:sp>
        <p:nvSpPr>
          <p:cNvPr id="3" name="内容占位符 2"/>
          <p:cNvSpPr>
            <a:spLocks noGrp="1"/>
          </p:cNvSpPr>
          <p:nvPr>
            <p:ph idx="1"/>
          </p:nvPr>
        </p:nvSpPr>
        <p:spPr/>
        <p:txBody>
          <a:bodyPr/>
          <a:lstStyle/>
          <a:p>
            <a:r>
              <a:rPr lang="en-US" altLang="zh-CN" dirty="0" smtClean="0"/>
              <a:t>Pure undirected:</a:t>
            </a:r>
          </a:p>
          <a:p>
            <a:pPr marL="571500" indent="-571500">
              <a:buFont typeface="+mj-lt"/>
              <a:buAutoNum type="romanUcPeriod"/>
            </a:pPr>
            <a:r>
              <a:rPr lang="en-US" altLang="zh-CN" dirty="0" smtClean="0"/>
              <a:t>Hopfield Net(not covered)</a:t>
            </a:r>
          </a:p>
          <a:p>
            <a:pPr marL="571500" indent="-571500">
              <a:buFont typeface="+mj-lt"/>
              <a:buAutoNum type="romanUcPeriod"/>
            </a:pPr>
            <a:r>
              <a:rPr lang="en-US" altLang="zh-CN" dirty="0" smtClean="0"/>
              <a:t>Boltzmann Machine &amp; its Variants(EBMs)</a:t>
            </a:r>
          </a:p>
          <a:p>
            <a:r>
              <a:rPr lang="en-US" altLang="zh-CN" dirty="0" smtClean="0"/>
              <a:t>Semi-undirected:</a:t>
            </a:r>
          </a:p>
          <a:p>
            <a:pPr marL="571500" indent="-571500">
              <a:buFont typeface="+mj-lt"/>
              <a:buAutoNum type="romanUcPeriod"/>
            </a:pPr>
            <a:r>
              <a:rPr lang="en-US" altLang="zh-CN" dirty="0" smtClean="0"/>
              <a:t>Deep Belief Net</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Energy-Based Model</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For a single particle:</a:t>
            </a:r>
          </a:p>
          <a:p>
            <a:r>
              <a:rPr lang="en-US" altLang="zh-CN" dirty="0" smtClean="0"/>
              <a:t>When one need more </a:t>
            </a:r>
            <a:r>
              <a:rPr lang="en-US" altLang="zh-CN" b="1" dirty="0" smtClean="0"/>
              <a:t>energy</a:t>
            </a:r>
            <a:r>
              <a:rPr lang="en-US" altLang="zh-CN" dirty="0" smtClean="0"/>
              <a:t> to be activated, it is not likely to be activated in statistic</a:t>
            </a:r>
          </a:p>
          <a:p>
            <a:pPr>
              <a:buNone/>
            </a:pPr>
            <a:r>
              <a:rPr lang="en-US" altLang="zh-CN" dirty="0" smtClean="0"/>
              <a:t>For the whole system:</a:t>
            </a:r>
          </a:p>
          <a:p>
            <a:r>
              <a:rPr lang="en-US" altLang="zh-CN" dirty="0" smtClean="0"/>
              <a:t>low </a:t>
            </a:r>
            <a:r>
              <a:rPr lang="en-US" altLang="zh-CN" b="1" dirty="0" smtClean="0"/>
              <a:t>energy</a:t>
            </a:r>
            <a:r>
              <a:rPr lang="en-US" altLang="zh-CN" dirty="0" smtClean="0"/>
              <a:t> -&gt; high entropy -&gt; more stable</a:t>
            </a:r>
          </a:p>
          <a:p>
            <a:r>
              <a:rPr lang="en-US" altLang="zh-CN" dirty="0" smtClean="0"/>
              <a:t>thus system should have high probability in a stable state and vice versa</a:t>
            </a:r>
          </a:p>
          <a:p>
            <a:pPr>
              <a:buNone/>
            </a:pPr>
            <a:r>
              <a:rPr lang="en-US" altLang="zh-CN" dirty="0" smtClean="0"/>
              <a:t>We want to use a model to capture that fact in probability distribution of the whole system</a:t>
            </a:r>
            <a:endParaRPr lang="zh-CN" altLang="en-US" dirty="0"/>
          </a:p>
        </p:txBody>
      </p:sp>
      <p:sp>
        <p:nvSpPr>
          <p:cNvPr id="4" name="TextBox 3"/>
          <p:cNvSpPr txBox="1"/>
          <p:nvPr/>
        </p:nvSpPr>
        <p:spPr>
          <a:xfrm>
            <a:off x="0" y="5857892"/>
            <a:ext cx="9144000" cy="646331"/>
          </a:xfrm>
          <a:prstGeom prst="rect">
            <a:avLst/>
          </a:prstGeom>
          <a:noFill/>
        </p:spPr>
        <p:txBody>
          <a:bodyPr wrap="square" rtlCol="0">
            <a:spAutoFit/>
          </a:bodyPr>
          <a:lstStyle/>
          <a:p>
            <a:r>
              <a:rPr lang="en-US" altLang="zh-CN" dirty="0" smtClean="0"/>
              <a:t>Same pattern(scalar -&gt; distribution rather than sub-distributions -&gt; distribution) might occur in other fields, not just this particles system, so it can be seen as a toy example to motivate EBM.</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problems</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smtClean="0"/>
              <a:t>When we use a model to describe this prior belief, there comes 2 problems:</a:t>
            </a:r>
          </a:p>
          <a:p>
            <a:r>
              <a:rPr lang="en-US" altLang="zh-CN" b="1" dirty="0" smtClean="0"/>
              <a:t>Inference</a:t>
            </a:r>
            <a:r>
              <a:rPr lang="en-US" altLang="zh-CN" dirty="0" smtClean="0"/>
              <a:t>: given a model, how to find its low energy configuration(under some constrains)?</a:t>
            </a:r>
            <a:endParaRPr lang="zh-CN" altLang="en-US" dirty="0" smtClean="0"/>
          </a:p>
          <a:p>
            <a:r>
              <a:rPr lang="en-US" altLang="zh-CN" b="1" dirty="0" smtClean="0"/>
              <a:t>Learning</a:t>
            </a:r>
            <a:r>
              <a:rPr lang="en-US" altLang="zh-CN" dirty="0" smtClean="0"/>
              <a:t>: given an observed data set, how to learn a model such that a reasonable configuration will have low energy?</a:t>
            </a:r>
          </a:p>
          <a:p>
            <a:pPr>
              <a:buNone/>
            </a:pPr>
            <a:r>
              <a:rPr lang="en-US" altLang="zh-CN" dirty="0" smtClean="0"/>
              <a:t>When we use a specific model, how should it model and to solve these 2 problems?</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Boltzmann Machine</a:t>
            </a:r>
            <a:endParaRPr lang="zh-CN" altLang="en-US" dirty="0"/>
          </a:p>
        </p:txBody>
      </p:sp>
      <p:sp>
        <p:nvSpPr>
          <p:cNvPr id="3" name="内容占位符 2"/>
          <p:cNvSpPr>
            <a:spLocks noGrp="1"/>
          </p:cNvSpPr>
          <p:nvPr>
            <p:ph sz="half" idx="1"/>
          </p:nvPr>
        </p:nvSpPr>
        <p:spPr/>
        <p:txBody>
          <a:bodyPr>
            <a:normAutofit fontScale="92500"/>
          </a:bodyPr>
          <a:lstStyle/>
          <a:p>
            <a:r>
              <a:rPr lang="en-US" altLang="zh-CN" dirty="0" smtClean="0"/>
              <a:t>Particle: Binary Stochastic Neuron</a:t>
            </a:r>
          </a:p>
          <a:p>
            <a:r>
              <a:rPr lang="en-US" altLang="zh-CN" dirty="0" smtClean="0"/>
              <a:t>Undirected connections specify interactions between nearby particles</a:t>
            </a:r>
          </a:p>
          <a:p>
            <a:r>
              <a:rPr lang="en-US" altLang="zh-CN" u="sng" dirty="0" smtClean="0"/>
              <a:t>Input = visible units</a:t>
            </a:r>
          </a:p>
          <a:p>
            <a:r>
              <a:rPr lang="en-US" altLang="zh-CN" u="sng" dirty="0" smtClean="0"/>
              <a:t>Representation of input = hidden units</a:t>
            </a:r>
          </a:p>
          <a:p>
            <a:r>
              <a:rPr lang="en-US" altLang="zh-CN" u="sng" dirty="0" smtClean="0"/>
              <a:t>Badness of representation = energy</a:t>
            </a:r>
          </a:p>
        </p:txBody>
      </p:sp>
      <p:pic>
        <p:nvPicPr>
          <p:cNvPr id="5" name="内容占位符 4" descr="Connection_BM.png"/>
          <p:cNvPicPr>
            <a:picLocks noGrp="1" noChangeAspect="1"/>
          </p:cNvPicPr>
          <p:nvPr>
            <p:ph sz="half" idx="2"/>
          </p:nvPr>
        </p:nvPicPr>
        <p:blipFill>
          <a:blip r:embed="rId3" cstate="print"/>
          <a:stretch>
            <a:fillRect/>
          </a:stretch>
        </p:blipFill>
        <p:spPr>
          <a:xfrm>
            <a:off x="4648200" y="2022763"/>
            <a:ext cx="4038600" cy="3680836"/>
          </a:xfrm>
        </p:spPr>
      </p:pic>
      <p:sp>
        <p:nvSpPr>
          <p:cNvPr id="6" name="TextBox 5"/>
          <p:cNvSpPr txBox="1"/>
          <p:nvPr/>
        </p:nvSpPr>
        <p:spPr>
          <a:xfrm>
            <a:off x="5643570" y="6143644"/>
            <a:ext cx="2133084" cy="369332"/>
          </a:xfrm>
          <a:prstGeom prst="rect">
            <a:avLst/>
          </a:prstGeom>
          <a:noFill/>
        </p:spPr>
        <p:txBody>
          <a:bodyPr wrap="none" rtlCol="0">
            <a:spAutoFit/>
          </a:bodyPr>
          <a:lstStyle/>
          <a:p>
            <a:r>
              <a:rPr lang="en-US" altLang="zh-CN" dirty="0" smtClean="0"/>
              <a:t>Representation View</a:t>
            </a:r>
            <a:endParaRPr lang="zh-CN" altLang="en-US" dirty="0"/>
          </a:p>
        </p:txBody>
      </p:sp>
      <p:cxnSp>
        <p:nvCxnSpPr>
          <p:cNvPr id="8" name="直接箭头连接符 7"/>
          <p:cNvCxnSpPr>
            <a:stCxn id="6" idx="1"/>
          </p:cNvCxnSpPr>
          <p:nvPr/>
        </p:nvCxnSpPr>
        <p:spPr>
          <a:xfrm rot="10800000">
            <a:off x="3286116" y="5072074"/>
            <a:ext cx="2357454" cy="1256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22768" y="1357298"/>
            <a:ext cx="1921232" cy="369332"/>
          </a:xfrm>
          <a:prstGeom prst="rect">
            <a:avLst/>
          </a:prstGeom>
          <a:noFill/>
        </p:spPr>
        <p:txBody>
          <a:bodyPr wrap="none" rtlCol="0">
            <a:spAutoFit/>
          </a:bodyPr>
          <a:lstStyle/>
          <a:p>
            <a:r>
              <a:rPr lang="en-US" altLang="zh-CN" dirty="0" smtClean="0"/>
              <a:t>2 sets, not 2 layers</a:t>
            </a:r>
            <a:endParaRPr lang="zh-CN" altLang="en-US" dirty="0"/>
          </a:p>
        </p:txBody>
      </p:sp>
      <p:cxnSp>
        <p:nvCxnSpPr>
          <p:cNvPr id="10" name="直接箭头连接符 9"/>
          <p:cNvCxnSpPr>
            <a:stCxn id="7" idx="2"/>
          </p:cNvCxnSpPr>
          <p:nvPr/>
        </p:nvCxnSpPr>
        <p:spPr>
          <a:xfrm rot="5400000">
            <a:off x="7705366" y="1879412"/>
            <a:ext cx="630800" cy="325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2"/>
          </p:cNvCxnSpPr>
          <p:nvPr/>
        </p:nvCxnSpPr>
        <p:spPr>
          <a:xfrm rot="16200000" flipH="1">
            <a:off x="6919548" y="2990466"/>
            <a:ext cx="2702502" cy="174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Single Neuron &amp; Energy Gap</a:t>
            </a:r>
            <a:endParaRPr lang="zh-CN" altLang="en-US" dirty="0"/>
          </a:p>
        </p:txBody>
      </p:sp>
      <p:sp>
        <p:nvSpPr>
          <p:cNvPr id="3" name="内容占位符 2"/>
          <p:cNvSpPr>
            <a:spLocks noGrp="1"/>
          </p:cNvSpPr>
          <p:nvPr>
            <p:ph idx="1"/>
          </p:nvPr>
        </p:nvSpPr>
        <p:spPr/>
        <p:txBody>
          <a:bodyPr/>
          <a:lstStyle/>
          <a:p>
            <a:r>
              <a:rPr lang="en-US" altLang="zh-CN" dirty="0" smtClean="0"/>
              <a:t>Probability Distribution -&gt; Stochastic State(0/1) of a single neuron</a:t>
            </a:r>
          </a:p>
          <a:p>
            <a:r>
              <a:rPr lang="en-US" altLang="zh-CN" dirty="0" smtClean="0"/>
              <a:t>Energy Gap -&gt; Probability Distribution</a:t>
            </a:r>
          </a:p>
          <a:p>
            <a:r>
              <a:rPr lang="en-US" altLang="zh-CN" dirty="0" smtClean="0"/>
              <a:t>Weights on surrounding connections -&gt; Energy Gap</a:t>
            </a:r>
            <a:endParaRPr lang="zh-CN" altLang="en-US" dirty="0"/>
          </a:p>
        </p:txBody>
      </p:sp>
      <p:pic>
        <p:nvPicPr>
          <p:cNvPr id="4" name="图片 3" descr="Connection_BM_Eq_1.png"/>
          <p:cNvPicPr>
            <a:picLocks noChangeAspect="1"/>
          </p:cNvPicPr>
          <p:nvPr/>
        </p:nvPicPr>
        <p:blipFill>
          <a:blip r:embed="rId3" cstate="print"/>
          <a:stretch>
            <a:fillRect/>
          </a:stretch>
        </p:blipFill>
        <p:spPr>
          <a:xfrm>
            <a:off x="0" y="4357694"/>
            <a:ext cx="9144000" cy="18306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Whole Network &amp; Energy</a:t>
            </a:r>
            <a:endParaRPr lang="zh-CN" altLang="en-US" dirty="0"/>
          </a:p>
        </p:txBody>
      </p:sp>
      <p:sp>
        <p:nvSpPr>
          <p:cNvPr id="5" name="内容占位符 4"/>
          <p:cNvSpPr>
            <a:spLocks noGrp="1"/>
          </p:cNvSpPr>
          <p:nvPr>
            <p:ph idx="1"/>
          </p:nvPr>
        </p:nvSpPr>
        <p:spPr/>
        <p:txBody>
          <a:bodyPr/>
          <a:lstStyle/>
          <a:p>
            <a:r>
              <a:rPr lang="en-US" altLang="zh-CN" dirty="0" smtClean="0"/>
              <a:t>Energy -&gt; Probability distribution of configurations of whole system</a:t>
            </a:r>
            <a:endParaRPr lang="zh-CN" altLang="en-US" dirty="0"/>
          </a:p>
        </p:txBody>
      </p:sp>
      <p:pic>
        <p:nvPicPr>
          <p:cNvPr id="7" name="图片 6" descr="Connection_BM_Eq_2.png"/>
          <p:cNvPicPr>
            <a:picLocks noChangeAspect="1"/>
          </p:cNvPicPr>
          <p:nvPr/>
        </p:nvPicPr>
        <p:blipFill>
          <a:blip r:embed="rId3" cstate="print"/>
          <a:stretch>
            <a:fillRect/>
          </a:stretch>
        </p:blipFill>
        <p:spPr>
          <a:xfrm>
            <a:off x="0" y="2857496"/>
            <a:ext cx="9144000" cy="340788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Boltzmann Distribution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Energy for a certain (v, h) is low = Present more</a:t>
            </a:r>
          </a:p>
          <a:p>
            <a:r>
              <a:rPr lang="en-US" altLang="zh-CN" dirty="0" smtClean="0"/>
              <a:t>Energy for a certain (v, h) is high = Present less</a:t>
            </a:r>
          </a:p>
          <a:p>
            <a:r>
              <a:rPr lang="en-US" altLang="zh-CN" dirty="0" smtClean="0"/>
              <a:t>So</a:t>
            </a:r>
          </a:p>
          <a:p>
            <a:r>
              <a:rPr lang="en-US" altLang="zh-CN" dirty="0" smtClean="0"/>
              <a:t>Normalize(similar to </a:t>
            </a:r>
            <a:r>
              <a:rPr lang="en-US" altLang="zh-CN" dirty="0" err="1" smtClean="0"/>
              <a:t>Softmax</a:t>
            </a:r>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When we are able to compute </a:t>
            </a:r>
            <a:r>
              <a:rPr lang="en-US" altLang="zh-CN" dirty="0" smtClean="0"/>
              <a:t>partition function, </a:t>
            </a:r>
            <a:r>
              <a:rPr lang="en-US" altLang="zh-CN" dirty="0" smtClean="0"/>
              <a:t>we can solve inference problem easily</a:t>
            </a:r>
            <a:endParaRPr lang="zh-CN" altLang="en-US" dirty="0"/>
          </a:p>
        </p:txBody>
      </p:sp>
      <p:pic>
        <p:nvPicPr>
          <p:cNvPr id="1027" name="Picture 3"/>
          <p:cNvPicPr>
            <a:picLocks noChangeAspect="1" noChangeArrowheads="1"/>
          </p:cNvPicPr>
          <p:nvPr/>
        </p:nvPicPr>
        <p:blipFill>
          <a:blip r:embed="rId3" cstate="print"/>
          <a:srcRect/>
          <a:stretch>
            <a:fillRect/>
          </a:stretch>
        </p:blipFill>
        <p:spPr bwMode="auto">
          <a:xfrm>
            <a:off x="1357290" y="2428868"/>
            <a:ext cx="2667000" cy="5715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500298" y="3357562"/>
            <a:ext cx="3790950" cy="192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Sampling as Remedy</a:t>
            </a:r>
            <a:endParaRPr lang="zh-CN" altLang="en-US" dirty="0"/>
          </a:p>
        </p:txBody>
      </p:sp>
      <p:sp>
        <p:nvSpPr>
          <p:cNvPr id="3" name="文本占位符 2"/>
          <p:cNvSpPr>
            <a:spLocks noGrp="1"/>
          </p:cNvSpPr>
          <p:nvPr>
            <p:ph type="body" idx="1"/>
          </p:nvPr>
        </p:nvSpPr>
        <p:spPr/>
        <p:txBody>
          <a:bodyPr/>
          <a:lstStyle/>
          <a:p>
            <a:r>
              <a:rPr lang="en-US" altLang="zh-CN" dirty="0" smtClean="0"/>
              <a:t>Reason</a:t>
            </a:r>
            <a:endParaRPr lang="zh-CN" altLang="en-US" dirty="0"/>
          </a:p>
        </p:txBody>
      </p:sp>
      <p:sp>
        <p:nvSpPr>
          <p:cNvPr id="4" name="内容占位符 3"/>
          <p:cNvSpPr>
            <a:spLocks noGrp="1"/>
          </p:cNvSpPr>
          <p:nvPr>
            <p:ph sz="half" idx="2"/>
          </p:nvPr>
        </p:nvSpPr>
        <p:spPr/>
        <p:txBody>
          <a:bodyPr/>
          <a:lstStyle/>
          <a:p>
            <a:r>
              <a:rPr lang="en-US" altLang="zh-CN" dirty="0" smtClean="0"/>
              <a:t>Number of terms in partition function grows </a:t>
            </a:r>
            <a:r>
              <a:rPr lang="en-US" altLang="zh-CN" b="1" dirty="0" smtClean="0"/>
              <a:t>rapidly</a:t>
            </a:r>
            <a:endParaRPr lang="en-US" altLang="zh-CN" dirty="0" smtClean="0"/>
          </a:p>
          <a:p>
            <a:r>
              <a:rPr lang="en-US" altLang="zh-CN" dirty="0" smtClean="0"/>
              <a:t>Unable to sum</a:t>
            </a:r>
          </a:p>
        </p:txBody>
      </p:sp>
      <p:sp>
        <p:nvSpPr>
          <p:cNvPr id="5" name="文本占位符 4"/>
          <p:cNvSpPr>
            <a:spLocks noGrp="1"/>
          </p:cNvSpPr>
          <p:nvPr>
            <p:ph type="body" sz="quarter" idx="3"/>
          </p:nvPr>
        </p:nvSpPr>
        <p:spPr/>
        <p:txBody>
          <a:bodyPr/>
          <a:lstStyle/>
          <a:p>
            <a:r>
              <a:rPr lang="en-US" altLang="zh-CN" dirty="0" smtClean="0"/>
              <a:t>Procedure</a:t>
            </a:r>
            <a:endParaRPr lang="zh-CN" altLang="en-US" dirty="0"/>
          </a:p>
        </p:txBody>
      </p:sp>
      <p:sp>
        <p:nvSpPr>
          <p:cNvPr id="6" name="内容占位符 5"/>
          <p:cNvSpPr>
            <a:spLocks noGrp="1"/>
          </p:cNvSpPr>
          <p:nvPr>
            <p:ph sz="quarter" idx="4"/>
          </p:nvPr>
        </p:nvSpPr>
        <p:spPr/>
        <p:txBody>
          <a:bodyPr/>
          <a:lstStyle/>
          <a:p>
            <a:pPr marL="571500" indent="-571500">
              <a:buFont typeface="+mj-lt"/>
              <a:buAutoNum type="romanUcPeriod"/>
            </a:pPr>
            <a:r>
              <a:rPr lang="en-US" altLang="zh-CN" dirty="0" smtClean="0"/>
              <a:t>Start from a random global configuration</a:t>
            </a:r>
          </a:p>
          <a:p>
            <a:pPr marL="571500" indent="-571500">
              <a:buFont typeface="+mj-lt"/>
              <a:buAutoNum type="romanUcPeriod"/>
            </a:pPr>
            <a:r>
              <a:rPr lang="en-US" altLang="zh-CN" dirty="0" smtClean="0"/>
              <a:t>Keep picking a random neuron</a:t>
            </a:r>
          </a:p>
          <a:p>
            <a:pPr marL="571500" indent="-571500">
              <a:buFont typeface="+mj-lt"/>
              <a:buAutoNum type="romanUcPeriod"/>
            </a:pPr>
            <a:r>
              <a:rPr lang="en-US" altLang="zh-CN" dirty="0" smtClean="0"/>
              <a:t>Update its state based on its energy gap</a:t>
            </a:r>
          </a:p>
          <a:p>
            <a:pPr marL="571500" indent="-571500">
              <a:buFont typeface="+mj-lt"/>
              <a:buAutoNum type="romanUcPeriod"/>
            </a:pPr>
            <a:r>
              <a:rPr lang="en-US" altLang="zh-CN" dirty="0" smtClean="0"/>
              <a:t>Stop until reach thermal equilibrium</a:t>
            </a:r>
          </a:p>
          <a:p>
            <a:pPr marL="571500" indent="-571500">
              <a:buFont typeface="+mj-lt"/>
              <a:buAutoNum type="romanUcPeriod"/>
            </a:pPr>
            <a:r>
              <a:rPr lang="en-US" altLang="zh-CN" dirty="0" smtClean="0"/>
              <a:t>Now draw samples</a:t>
            </a: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Thermal Equilibrium</a:t>
            </a:r>
            <a:endParaRPr lang="zh-CN" altLang="en-US" dirty="0"/>
          </a:p>
        </p:txBody>
      </p:sp>
      <p:sp>
        <p:nvSpPr>
          <p:cNvPr id="3" name="内容占位符 2"/>
          <p:cNvSpPr>
            <a:spLocks noGrp="1"/>
          </p:cNvSpPr>
          <p:nvPr>
            <p:ph idx="1"/>
          </p:nvPr>
        </p:nvSpPr>
        <p:spPr/>
        <p:txBody>
          <a:bodyPr/>
          <a:lstStyle/>
          <a:p>
            <a:r>
              <a:rPr lang="en-US" altLang="zh-CN" dirty="0" smtClean="0"/>
              <a:t>Similar to </a:t>
            </a:r>
            <a:r>
              <a:rPr lang="en-US" altLang="zh-CN" b="1" dirty="0" smtClean="0"/>
              <a:t>stationary distribution</a:t>
            </a:r>
            <a:r>
              <a:rPr lang="en-US" altLang="zh-CN" dirty="0" smtClean="0"/>
              <a:t> in Markov Chain</a:t>
            </a:r>
          </a:p>
          <a:p>
            <a:r>
              <a:rPr lang="en-US" altLang="zh-CN" dirty="0" smtClean="0"/>
              <a:t>Not settle down to lowest energy configuration</a:t>
            </a:r>
          </a:p>
          <a:p>
            <a:r>
              <a:rPr lang="en-US" altLang="zh-CN" dirty="0" smtClean="0"/>
              <a:t>But a stationary distribution whose probability of a certain state presented no longer change</a:t>
            </a:r>
          </a:p>
          <a:p>
            <a:r>
              <a:rPr lang="en-US" altLang="zh-CN" dirty="0" smtClean="0"/>
              <a:t>Such distribution is the probability we will in a certain state at any time</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Features of Connection</a:t>
            </a:r>
            <a:endParaRPr lang="zh-CN" altLang="en-US" dirty="0"/>
          </a:p>
        </p:txBody>
      </p:sp>
      <p:sp>
        <p:nvSpPr>
          <p:cNvPr id="3" name="内容占位符 2"/>
          <p:cNvSpPr>
            <a:spLocks noGrp="1"/>
          </p:cNvSpPr>
          <p:nvPr>
            <p:ph idx="1"/>
          </p:nvPr>
        </p:nvSpPr>
        <p:spPr/>
        <p:txBody>
          <a:bodyPr>
            <a:normAutofit/>
          </a:bodyPr>
          <a:lstStyle/>
          <a:p>
            <a:r>
              <a:rPr lang="en-US" altLang="zh-CN" b="1" dirty="0" smtClean="0"/>
              <a:t>From</a:t>
            </a:r>
            <a:r>
              <a:rPr lang="en-US" altLang="zh-CN" dirty="0" smtClean="0"/>
              <a:t>/</a:t>
            </a:r>
            <a:r>
              <a:rPr lang="en-US" altLang="zh-CN" b="1" dirty="0" smtClean="0"/>
              <a:t>To</a:t>
            </a:r>
          </a:p>
          <a:p>
            <a:pPr marL="571500" indent="-571500">
              <a:buFont typeface="+mj-lt"/>
              <a:buAutoNum type="romanUcPeriod"/>
            </a:pPr>
            <a:r>
              <a:rPr lang="en-US" altLang="zh-CN" dirty="0" smtClean="0"/>
              <a:t>Self Connection</a:t>
            </a:r>
          </a:p>
          <a:p>
            <a:pPr marL="571500" indent="-571500">
              <a:buFont typeface="+mj-lt"/>
              <a:buAutoNum type="romanUcPeriod"/>
            </a:pPr>
            <a:r>
              <a:rPr lang="en-US" altLang="zh-CN" dirty="0" smtClean="0"/>
              <a:t>Shortcut Connection</a:t>
            </a:r>
          </a:p>
          <a:p>
            <a:r>
              <a:rPr lang="en-US" altLang="zh-CN" b="1" dirty="0" smtClean="0"/>
              <a:t>Weights Constraints</a:t>
            </a:r>
          </a:p>
          <a:p>
            <a:pPr marL="571500" indent="-571500">
              <a:buFont typeface="+mj-lt"/>
              <a:buAutoNum type="romanUcPeriod"/>
            </a:pPr>
            <a:r>
              <a:rPr lang="en-US" altLang="zh-CN" dirty="0" smtClean="0"/>
              <a:t>Weights Sharing</a:t>
            </a:r>
          </a:p>
          <a:p>
            <a:pPr marL="571500" indent="-571500">
              <a:buFont typeface="+mj-lt"/>
              <a:buAutoNum type="romanUcPeriod"/>
            </a:pPr>
            <a:r>
              <a:rPr lang="en-US" altLang="zh-CN" dirty="0" smtClean="0"/>
              <a:t>Value Constraints</a:t>
            </a:r>
            <a:endParaRPr lang="en-US" altLang="zh-CN" b="1" dirty="0" smtClean="0"/>
          </a:p>
          <a:p>
            <a:r>
              <a:rPr lang="en-US" altLang="zh-CN" b="1" dirty="0" smtClean="0"/>
              <a:t>Directed</a:t>
            </a:r>
            <a:r>
              <a:rPr lang="en-US" altLang="zh-CN" dirty="0" smtClean="0"/>
              <a:t>/</a:t>
            </a:r>
            <a:r>
              <a:rPr lang="en-US" altLang="zh-CN" b="1" dirty="0" smtClean="0"/>
              <a:t>Undirected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Boltzmann Machine</a:t>
            </a:r>
            <a:endParaRPr lang="zh-CN" altLang="en-US" dirty="0"/>
          </a:p>
        </p:txBody>
      </p:sp>
      <p:sp>
        <p:nvSpPr>
          <p:cNvPr id="3" name="内容占位符 2"/>
          <p:cNvSpPr>
            <a:spLocks noGrp="1"/>
          </p:cNvSpPr>
          <p:nvPr>
            <p:ph sz="half" idx="1"/>
          </p:nvPr>
        </p:nvSpPr>
        <p:spPr/>
        <p:txBody>
          <a:bodyPr/>
          <a:lstStyle/>
          <a:p>
            <a:r>
              <a:rPr lang="en-US" altLang="zh-CN" dirty="0" smtClean="0"/>
              <a:t>No connections within a layer</a:t>
            </a:r>
          </a:p>
          <a:p>
            <a:r>
              <a:rPr lang="en-US" altLang="zh-CN" dirty="0" smtClean="0"/>
              <a:t>No skip-layer connections</a:t>
            </a:r>
          </a:p>
          <a:p>
            <a:r>
              <a:rPr lang="en-US" altLang="zh-CN" u="sng" dirty="0" smtClean="0"/>
              <a:t>Allow updating states in the same layers and odd/even layers </a:t>
            </a:r>
            <a:r>
              <a:rPr lang="en-US" altLang="zh-CN" b="1" u="sng" dirty="0" smtClean="0"/>
              <a:t>simultaneously</a:t>
            </a:r>
            <a:endParaRPr lang="zh-CN" altLang="en-US" b="1" u="sng" dirty="0"/>
          </a:p>
        </p:txBody>
      </p:sp>
      <p:pic>
        <p:nvPicPr>
          <p:cNvPr id="5" name="内容占位符 4" descr="Connection_DBM.png"/>
          <p:cNvPicPr>
            <a:picLocks noGrp="1" noChangeAspect="1"/>
          </p:cNvPicPr>
          <p:nvPr>
            <p:ph sz="half" idx="2"/>
          </p:nvPr>
        </p:nvPicPr>
        <p:blipFill>
          <a:blip r:embed="rId2" cstate="print"/>
          <a:stretch>
            <a:fillRect/>
          </a:stretch>
        </p:blipFill>
        <p:spPr>
          <a:xfrm>
            <a:off x="5194834" y="1600200"/>
            <a:ext cx="2945331" cy="4525963"/>
          </a:xfrm>
        </p:spPr>
      </p:pic>
      <p:sp>
        <p:nvSpPr>
          <p:cNvPr id="7" name="矩形 6"/>
          <p:cNvSpPr/>
          <p:nvPr/>
        </p:nvSpPr>
        <p:spPr>
          <a:xfrm>
            <a:off x="5072066" y="3929066"/>
            <a:ext cx="314327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15008" y="1571612"/>
            <a:ext cx="1857388"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7" idx="3"/>
          </p:cNvCxnSpPr>
          <p:nvPr/>
        </p:nvCxnSpPr>
        <p:spPr>
          <a:xfrm flipV="1">
            <a:off x="8215338" y="3143248"/>
            <a:ext cx="57150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p:cNvCxnSpPr>
          <p:nvPr/>
        </p:nvCxnSpPr>
        <p:spPr>
          <a:xfrm>
            <a:off x="7572396" y="1893083"/>
            <a:ext cx="1214446" cy="1250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715008" y="2786058"/>
            <a:ext cx="1785950"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786446" y="5143512"/>
            <a:ext cx="1785950"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a:stCxn id="18" idx="1"/>
          </p:cNvCxnSpPr>
          <p:nvPr/>
        </p:nvCxnSpPr>
        <p:spPr>
          <a:xfrm rot="10800000" flipV="1">
            <a:off x="4429124" y="3071810"/>
            <a:ext cx="1285884"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1"/>
          </p:cNvCxnSpPr>
          <p:nvPr/>
        </p:nvCxnSpPr>
        <p:spPr>
          <a:xfrm rot="10800000">
            <a:off x="4429124" y="4357694"/>
            <a:ext cx="1357322"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Restricted Boltzmann Machine</a:t>
            </a:r>
            <a:endParaRPr lang="zh-CN" altLang="en-US" dirty="0"/>
          </a:p>
        </p:txBody>
      </p:sp>
      <p:sp>
        <p:nvSpPr>
          <p:cNvPr id="3" name="内容占位符 2"/>
          <p:cNvSpPr>
            <a:spLocks noGrp="1"/>
          </p:cNvSpPr>
          <p:nvPr>
            <p:ph sz="half" idx="1"/>
          </p:nvPr>
        </p:nvSpPr>
        <p:spPr/>
        <p:txBody>
          <a:bodyPr/>
          <a:lstStyle/>
          <a:p>
            <a:r>
              <a:rPr lang="en-US" altLang="zh-CN" dirty="0" smtClean="0"/>
              <a:t>One layer of hidden units</a:t>
            </a:r>
          </a:p>
          <a:p>
            <a:r>
              <a:rPr lang="en-US" altLang="zh-CN" dirty="0" smtClean="0"/>
              <a:t>No connections within a layer</a:t>
            </a:r>
          </a:p>
          <a:p>
            <a:r>
              <a:rPr lang="en-US" altLang="zh-CN" u="sng" dirty="0" smtClean="0"/>
              <a:t>Allow to reach thermal </a:t>
            </a:r>
            <a:r>
              <a:rPr lang="en-US" altLang="zh-CN" u="sng" dirty="0" smtClean="0"/>
              <a:t>equilibrium of P(</a:t>
            </a:r>
            <a:r>
              <a:rPr lang="en-US" altLang="zh-CN" u="sng" dirty="0" err="1" smtClean="0"/>
              <a:t>h|v</a:t>
            </a:r>
            <a:r>
              <a:rPr lang="en-US" altLang="zh-CN" u="sng" dirty="0" smtClean="0"/>
              <a:t>) </a:t>
            </a:r>
            <a:r>
              <a:rPr lang="en-US" altLang="zh-CN" u="sng" dirty="0" smtClean="0"/>
              <a:t>in </a:t>
            </a:r>
            <a:r>
              <a:rPr lang="en-US" altLang="zh-CN" b="1" u="sng" dirty="0" smtClean="0"/>
              <a:t>one step</a:t>
            </a:r>
            <a:r>
              <a:rPr lang="en-US" altLang="zh-CN" u="sng" dirty="0" smtClean="0"/>
              <a:t>(when visible units are clamped)</a:t>
            </a:r>
            <a:endParaRPr lang="zh-CN" altLang="en-US" u="sng" dirty="0"/>
          </a:p>
        </p:txBody>
      </p:sp>
      <p:pic>
        <p:nvPicPr>
          <p:cNvPr id="5" name="内容占位符 4" descr="Connection_RBM.png"/>
          <p:cNvPicPr>
            <a:picLocks noGrp="1" noChangeAspect="1"/>
          </p:cNvPicPr>
          <p:nvPr>
            <p:ph sz="half" idx="2"/>
          </p:nvPr>
        </p:nvPicPr>
        <p:blipFill>
          <a:blip r:embed="rId2" cstate="print"/>
          <a:stretch>
            <a:fillRect/>
          </a:stretch>
        </p:blipFill>
        <p:spPr>
          <a:xfrm>
            <a:off x="4648200" y="2462572"/>
            <a:ext cx="4038600" cy="2801219"/>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Markov Random Field</a:t>
            </a:r>
            <a:endParaRPr lang="zh-CN" altLang="en-US" dirty="0"/>
          </a:p>
        </p:txBody>
      </p:sp>
      <p:sp>
        <p:nvSpPr>
          <p:cNvPr id="3" name="内容占位符 2"/>
          <p:cNvSpPr>
            <a:spLocks noGrp="1"/>
          </p:cNvSpPr>
          <p:nvPr>
            <p:ph sz="half" idx="1"/>
          </p:nvPr>
        </p:nvSpPr>
        <p:spPr/>
        <p:txBody>
          <a:bodyPr>
            <a:normAutofit fontScale="70000" lnSpcReduction="20000"/>
          </a:bodyPr>
          <a:lstStyle/>
          <a:p>
            <a:r>
              <a:rPr lang="en-US" altLang="zh-CN" dirty="0" smtClean="0"/>
              <a:t>An undirected graphical model</a:t>
            </a:r>
          </a:p>
          <a:p>
            <a:r>
              <a:rPr lang="en-US" altLang="zh-CN" dirty="0" smtClean="0"/>
              <a:t>Probability of a configuration of random variables could be factorized by </a:t>
            </a:r>
            <a:r>
              <a:rPr lang="en-US" altLang="zh-CN" b="1" dirty="0" smtClean="0"/>
              <a:t>clique</a:t>
            </a:r>
            <a:r>
              <a:rPr lang="en-US" altLang="zh-CN" dirty="0" smtClean="0"/>
              <a:t>s</a:t>
            </a:r>
          </a:p>
          <a:p>
            <a:r>
              <a:rPr lang="en-US" altLang="zh-CN" dirty="0" smtClean="0"/>
              <a:t>Clique = a set of nodes that are all connected to each other</a:t>
            </a:r>
          </a:p>
          <a:p>
            <a:r>
              <a:rPr lang="en-US" altLang="zh-CN" dirty="0" smtClean="0"/>
              <a:t>Each clique        associated with a factor</a:t>
            </a:r>
          </a:p>
          <a:p>
            <a:endParaRPr lang="en-US" altLang="zh-CN" dirty="0" smtClean="0"/>
          </a:p>
          <a:p>
            <a:r>
              <a:rPr lang="en-US" altLang="zh-CN" dirty="0" smtClean="0"/>
              <a:t>Factorization:</a:t>
            </a:r>
          </a:p>
          <a:p>
            <a:endParaRPr lang="en-US" altLang="zh-CN" dirty="0" smtClean="0"/>
          </a:p>
          <a:p>
            <a:endParaRPr lang="en-US" altLang="zh-CN" dirty="0" smtClean="0"/>
          </a:p>
          <a:p>
            <a:r>
              <a:rPr lang="en-US" altLang="zh-CN" dirty="0" smtClean="0"/>
              <a:t>Z denotes normalizing constant</a:t>
            </a:r>
            <a:endParaRPr lang="zh-CN" altLang="en-US" dirty="0"/>
          </a:p>
        </p:txBody>
      </p:sp>
      <p:pic>
        <p:nvPicPr>
          <p:cNvPr id="5" name="内容占位符 4" descr="Connection_MRF.png"/>
          <p:cNvPicPr>
            <a:picLocks noGrp="1" noChangeAspect="1"/>
          </p:cNvPicPr>
          <p:nvPr>
            <p:ph sz="half" idx="2"/>
          </p:nvPr>
        </p:nvPicPr>
        <p:blipFill>
          <a:blip r:embed="rId3" cstate="print"/>
          <a:stretch>
            <a:fillRect/>
          </a:stretch>
        </p:blipFill>
        <p:spPr>
          <a:xfrm>
            <a:off x="4648200" y="2385177"/>
            <a:ext cx="4038600" cy="2956009"/>
          </a:xfrm>
        </p:spPr>
      </p:pic>
      <p:pic>
        <p:nvPicPr>
          <p:cNvPr id="2050" name="Picture 2"/>
          <p:cNvPicPr>
            <a:picLocks noChangeAspect="1" noChangeArrowheads="1"/>
          </p:cNvPicPr>
          <p:nvPr/>
        </p:nvPicPr>
        <p:blipFill>
          <a:blip r:embed="rId4" cstate="print"/>
          <a:srcRect/>
          <a:stretch>
            <a:fillRect/>
          </a:stretch>
        </p:blipFill>
        <p:spPr bwMode="auto">
          <a:xfrm>
            <a:off x="1928794" y="4429132"/>
            <a:ext cx="2409825" cy="53340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1571604" y="3571876"/>
            <a:ext cx="1038225" cy="371475"/>
          </a:xfrm>
          <a:prstGeom prst="rect">
            <a:avLst/>
          </a:prstGeom>
          <a:noFill/>
          <a:ln w="9525">
            <a:noFill/>
            <a:miter lim="800000"/>
            <a:headEnd/>
            <a:tailEnd/>
          </a:ln>
        </p:spPr>
      </p:pic>
      <p:pic>
        <p:nvPicPr>
          <p:cNvPr id="2052" name="Picture 4"/>
          <p:cNvPicPr>
            <a:picLocks noChangeAspect="1" noChangeArrowheads="1"/>
          </p:cNvPicPr>
          <p:nvPr/>
        </p:nvPicPr>
        <p:blipFill>
          <a:blip r:embed="rId6" cstate="print"/>
          <a:srcRect/>
          <a:stretch>
            <a:fillRect/>
          </a:stretch>
        </p:blipFill>
        <p:spPr bwMode="auto">
          <a:xfrm>
            <a:off x="2071670" y="3214686"/>
            <a:ext cx="428625" cy="352425"/>
          </a:xfrm>
          <a:prstGeom prst="rect">
            <a:avLst/>
          </a:prstGeom>
          <a:noFill/>
          <a:ln w="9525">
            <a:noFill/>
            <a:miter lim="800000"/>
            <a:headEnd/>
            <a:tailEnd/>
          </a:ln>
        </p:spPr>
      </p:pic>
      <p:sp>
        <p:nvSpPr>
          <p:cNvPr id="9" name="椭圆 8"/>
          <p:cNvSpPr/>
          <p:nvPr/>
        </p:nvSpPr>
        <p:spPr>
          <a:xfrm>
            <a:off x="5429256" y="2143116"/>
            <a:ext cx="1785950" cy="1643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929322" y="3000372"/>
            <a:ext cx="857256" cy="1857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9138708">
            <a:off x="6752692" y="2190511"/>
            <a:ext cx="785818" cy="17145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RBM as MRF</a:t>
            </a:r>
            <a:endParaRPr lang="zh-CN" altLang="en-US" dirty="0"/>
          </a:p>
        </p:txBody>
      </p:sp>
      <p:sp>
        <p:nvSpPr>
          <p:cNvPr id="3" name="内容占位符 2"/>
          <p:cNvSpPr>
            <a:spLocks noGrp="1"/>
          </p:cNvSpPr>
          <p:nvPr>
            <p:ph sz="half" idx="1"/>
          </p:nvPr>
        </p:nvSpPr>
        <p:spPr/>
        <p:txBody>
          <a:bodyPr>
            <a:normAutofit fontScale="92500"/>
          </a:bodyPr>
          <a:lstStyle/>
          <a:p>
            <a:r>
              <a:rPr lang="en-US" altLang="zh-CN" dirty="0" smtClean="0"/>
              <a:t>Each possible pair of a visible unit and a hidden unit form a clique</a:t>
            </a:r>
          </a:p>
          <a:p>
            <a:r>
              <a:rPr lang="en-US" altLang="zh-CN" dirty="0" smtClean="0"/>
              <a:t>Each bias term itself form a clique</a:t>
            </a:r>
          </a:p>
          <a:p>
            <a:r>
              <a:rPr lang="en-US" altLang="zh-CN" dirty="0" smtClean="0"/>
              <a:t>Factor is determined by weight on connection between units and states of each unit</a:t>
            </a:r>
          </a:p>
          <a:p>
            <a:r>
              <a:rPr lang="en-US" altLang="zh-CN" dirty="0" smtClean="0"/>
              <a:t>So: RBM = log-linear MRF</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4929190" y="5357826"/>
            <a:ext cx="3057525" cy="495300"/>
          </a:xfrm>
          <a:prstGeom prst="rect">
            <a:avLst/>
          </a:prstGeom>
          <a:noFill/>
          <a:ln w="9525">
            <a:noFill/>
            <a:miter lim="800000"/>
            <a:headEnd/>
            <a:tailEnd/>
          </a:ln>
        </p:spPr>
      </p:pic>
      <p:pic>
        <p:nvPicPr>
          <p:cNvPr id="7" name="内容占位符 6" descr="Connection_Factorization.png"/>
          <p:cNvPicPr>
            <a:picLocks noGrp="1" noChangeAspect="1"/>
          </p:cNvPicPr>
          <p:nvPr>
            <p:ph sz="half" idx="2"/>
          </p:nvPr>
        </p:nvPicPr>
        <p:blipFill>
          <a:blip r:embed="rId4" cstate="print"/>
          <a:stretch>
            <a:fillRect/>
          </a:stretch>
        </p:blipFill>
        <p:spPr>
          <a:xfrm>
            <a:off x="4648200" y="2642942"/>
            <a:ext cx="4038600" cy="2440479"/>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So much for Connection in DL</a:t>
            </a:r>
            <a:endParaRPr lang="zh-CN" altLang="en-US" dirty="0"/>
          </a:p>
        </p:txBody>
      </p:sp>
      <p:sp>
        <p:nvSpPr>
          <p:cNvPr id="3" name="副标题 2"/>
          <p:cNvSpPr>
            <a:spLocks noGrp="1"/>
          </p:cNvSpPr>
          <p:nvPr>
            <p:ph type="subTitle" idx="1"/>
          </p:nvPr>
        </p:nvSpPr>
        <p:spPr/>
        <p:txBody>
          <a:bodyPr/>
          <a:lstStyle/>
          <a:p>
            <a:r>
              <a:rPr lang="en-US" altLang="zh-CN" dirty="0" smtClean="0"/>
              <a:t>Next: Learning in DL, part 2</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Layer-by-Layer DAG</a:t>
            </a:r>
            <a:endParaRPr lang="zh-CN" altLang="en-US" dirty="0"/>
          </a:p>
        </p:txBody>
      </p:sp>
      <p:sp>
        <p:nvSpPr>
          <p:cNvPr id="3" name="内容占位符 2"/>
          <p:cNvSpPr>
            <a:spLocks noGrp="1"/>
          </p:cNvSpPr>
          <p:nvPr>
            <p:ph sz="half" idx="1"/>
          </p:nvPr>
        </p:nvSpPr>
        <p:spPr/>
        <p:txBody>
          <a:bodyPr/>
          <a:lstStyle/>
          <a:p>
            <a:r>
              <a:rPr lang="en-US" altLang="zh-CN" dirty="0" smtClean="0"/>
              <a:t>Directed</a:t>
            </a:r>
          </a:p>
          <a:p>
            <a:r>
              <a:rPr lang="en-US" altLang="zh-CN" dirty="0" smtClean="0"/>
              <a:t>Acyclic</a:t>
            </a:r>
          </a:p>
          <a:p>
            <a:r>
              <a:rPr lang="en-US" altLang="zh-CN" dirty="0" smtClean="0"/>
              <a:t>Connect adjacent layers</a:t>
            </a:r>
          </a:p>
          <a:p>
            <a:r>
              <a:rPr lang="en-US" altLang="zh-CN" dirty="0" smtClean="0"/>
              <a:t>Carry real value weight</a:t>
            </a:r>
          </a:p>
          <a:p>
            <a:r>
              <a:rPr lang="en-US" altLang="zh-CN" dirty="0" smtClean="0"/>
              <a:t>Trained by BP</a:t>
            </a:r>
            <a:endParaRPr lang="zh-CN" altLang="en-US" dirty="0"/>
          </a:p>
        </p:txBody>
      </p:sp>
      <p:pic>
        <p:nvPicPr>
          <p:cNvPr id="5" name="内容占位符 4" descr="intro_ANN_1.png"/>
          <p:cNvPicPr>
            <a:picLocks noGrp="1" noChangeAspect="1"/>
          </p:cNvPicPr>
          <p:nvPr>
            <p:ph sz="half" idx="2"/>
          </p:nvPr>
        </p:nvPicPr>
        <p:blipFill>
          <a:blip r:embed="rId2" cstate="print"/>
          <a:stretch>
            <a:fillRect/>
          </a:stretch>
        </p:blipFill>
        <p:spPr>
          <a:xfrm>
            <a:off x="4648200" y="2438348"/>
            <a:ext cx="4038600" cy="284966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Self Connection</a:t>
            </a:r>
            <a:endParaRPr lang="zh-CN" altLang="en-US" dirty="0"/>
          </a:p>
        </p:txBody>
      </p:sp>
      <p:sp>
        <p:nvSpPr>
          <p:cNvPr id="3" name="内容占位符 2"/>
          <p:cNvSpPr>
            <a:spLocks noGrp="1"/>
          </p:cNvSpPr>
          <p:nvPr>
            <p:ph sz="half" idx="1"/>
          </p:nvPr>
        </p:nvSpPr>
        <p:spPr/>
        <p:txBody>
          <a:bodyPr>
            <a:normAutofit fontScale="85000" lnSpcReduction="20000"/>
          </a:bodyPr>
          <a:lstStyle/>
          <a:p>
            <a:r>
              <a:rPr lang="en-US" altLang="zh-CN" dirty="0" smtClean="0"/>
              <a:t>Still directed</a:t>
            </a:r>
          </a:p>
          <a:p>
            <a:r>
              <a:rPr lang="en-US" altLang="zh-CN" dirty="0" smtClean="0"/>
              <a:t>But now form a circle</a:t>
            </a:r>
          </a:p>
          <a:p>
            <a:r>
              <a:rPr lang="en-US" altLang="zh-CN" dirty="0" smtClean="0"/>
              <a:t>From one neuron to itself</a:t>
            </a:r>
          </a:p>
          <a:p>
            <a:r>
              <a:rPr lang="en-US" altLang="zh-CN" dirty="0" smtClean="0"/>
              <a:t>Give rise to “Recurrent Neural Network”(RNN)</a:t>
            </a:r>
          </a:p>
          <a:p>
            <a:r>
              <a:rPr lang="en-US" altLang="zh-CN" dirty="0" smtClean="0"/>
              <a:t>Trained by BPTT</a:t>
            </a:r>
          </a:p>
          <a:p>
            <a:r>
              <a:rPr lang="en-US" altLang="zh-CN" dirty="0" smtClean="0"/>
              <a:t>Could be converted to normal ANN</a:t>
            </a:r>
          </a:p>
          <a:p>
            <a:r>
              <a:rPr lang="en-US" altLang="zh-CN" u="sng" dirty="0" smtClean="0"/>
              <a:t>Worked if need to carry information from previous time step</a:t>
            </a:r>
          </a:p>
          <a:p>
            <a:r>
              <a:rPr lang="en-US" altLang="zh-CN" u="sng" dirty="0" smtClean="0"/>
              <a:t>Can handle variable length input, output</a:t>
            </a:r>
            <a:endParaRPr lang="zh-CN" altLang="en-US" u="sng" dirty="0"/>
          </a:p>
        </p:txBody>
      </p:sp>
      <p:pic>
        <p:nvPicPr>
          <p:cNvPr id="5" name="内容占位符 4" descr="Learn_BPTT_1.png"/>
          <p:cNvPicPr>
            <a:picLocks noGrp="1" noChangeAspect="1"/>
          </p:cNvPicPr>
          <p:nvPr>
            <p:ph sz="half" idx="2"/>
          </p:nvPr>
        </p:nvPicPr>
        <p:blipFill>
          <a:blip r:embed="rId3" cstate="print"/>
          <a:stretch>
            <a:fillRect/>
          </a:stretch>
        </p:blipFill>
        <p:spPr>
          <a:xfrm>
            <a:off x="5728908" y="1905002"/>
            <a:ext cx="1877184" cy="3916358"/>
          </a:xfrm>
        </p:spPr>
      </p:pic>
      <p:sp>
        <p:nvSpPr>
          <p:cNvPr id="6" name="左箭头 5"/>
          <p:cNvSpPr/>
          <p:nvPr/>
        </p:nvSpPr>
        <p:spPr>
          <a:xfrm>
            <a:off x="7643834" y="3714752"/>
            <a:ext cx="642942"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58016" y="3357562"/>
            <a:ext cx="714380" cy="928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Learn_BPTT_1.png"/>
          <p:cNvPicPr>
            <a:picLocks noChangeAspect="1"/>
          </p:cNvPicPr>
          <p:nvPr/>
        </p:nvPicPr>
        <p:blipFill>
          <a:blip r:embed="rId3" cstate="print"/>
          <a:stretch>
            <a:fillRect/>
          </a:stretch>
        </p:blipFill>
        <p:spPr>
          <a:xfrm>
            <a:off x="0" y="1571612"/>
            <a:ext cx="1877184" cy="3916358"/>
          </a:xfrm>
          <a:prstGeom prst="rect">
            <a:avLst/>
          </a:prstGeom>
        </p:spPr>
      </p:pic>
      <p:pic>
        <p:nvPicPr>
          <p:cNvPr id="3" name="图片 2" descr="Learn_BPTT_2.png"/>
          <p:cNvPicPr>
            <a:picLocks noChangeAspect="1"/>
          </p:cNvPicPr>
          <p:nvPr/>
        </p:nvPicPr>
        <p:blipFill>
          <a:blip r:embed="rId4" cstate="print"/>
          <a:stretch>
            <a:fillRect/>
          </a:stretch>
        </p:blipFill>
        <p:spPr>
          <a:xfrm>
            <a:off x="2500298" y="1857364"/>
            <a:ext cx="6643702" cy="3409900"/>
          </a:xfrm>
          <a:prstGeom prst="rect">
            <a:avLst/>
          </a:prstGeom>
        </p:spPr>
      </p:pic>
      <p:sp>
        <p:nvSpPr>
          <p:cNvPr id="4" name="右箭头 3"/>
          <p:cNvSpPr/>
          <p:nvPr/>
        </p:nvSpPr>
        <p:spPr>
          <a:xfrm>
            <a:off x="2000232" y="3214686"/>
            <a:ext cx="571504"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Shortcut Connection</a:t>
            </a:r>
            <a:endParaRPr lang="zh-CN" altLang="en-US" dirty="0"/>
          </a:p>
        </p:txBody>
      </p:sp>
      <p:sp>
        <p:nvSpPr>
          <p:cNvPr id="3" name="内容占位符 2"/>
          <p:cNvSpPr>
            <a:spLocks noGrp="1"/>
          </p:cNvSpPr>
          <p:nvPr>
            <p:ph sz="half" idx="1"/>
          </p:nvPr>
        </p:nvSpPr>
        <p:spPr/>
        <p:txBody>
          <a:bodyPr>
            <a:normAutofit fontScale="92500" lnSpcReduction="10000"/>
          </a:bodyPr>
          <a:lstStyle/>
          <a:p>
            <a:r>
              <a:rPr lang="en-US" altLang="zh-CN" dirty="0" smtClean="0"/>
              <a:t>Still directed</a:t>
            </a:r>
          </a:p>
          <a:p>
            <a:r>
              <a:rPr lang="en-US" altLang="zh-CN" dirty="0" smtClean="0"/>
              <a:t>Still acyclic</a:t>
            </a:r>
          </a:p>
          <a:p>
            <a:r>
              <a:rPr lang="en-US" altLang="zh-CN" dirty="0" smtClean="0"/>
              <a:t>But now connect layers even far away</a:t>
            </a:r>
          </a:p>
          <a:p>
            <a:r>
              <a:rPr lang="en-US" altLang="zh-CN" dirty="0" smtClean="0"/>
              <a:t>Trained by BP</a:t>
            </a:r>
          </a:p>
          <a:p>
            <a:r>
              <a:rPr lang="en-US" altLang="zh-CN" u="sng" dirty="0" smtClean="0"/>
              <a:t>Make use of previous representation</a:t>
            </a:r>
          </a:p>
          <a:p>
            <a:r>
              <a:rPr lang="en-US" altLang="zh-CN" u="sng" dirty="0" smtClean="0"/>
              <a:t>Worked if higher layer prediction does related to lower layer’s representation</a:t>
            </a:r>
            <a:endParaRPr lang="zh-CN" altLang="en-US" u="sng" dirty="0"/>
          </a:p>
        </p:txBody>
      </p:sp>
      <p:pic>
        <p:nvPicPr>
          <p:cNvPr id="5" name="内容占位符 4" descr="Connection_Shortcut.png"/>
          <p:cNvPicPr>
            <a:picLocks noGrp="1" noChangeAspect="1"/>
          </p:cNvPicPr>
          <p:nvPr>
            <p:ph sz="half" idx="2"/>
          </p:nvPr>
        </p:nvPicPr>
        <p:blipFill>
          <a:blip r:embed="rId3" cstate="print"/>
          <a:stretch>
            <a:fillRect/>
          </a:stretch>
        </p:blipFill>
        <p:spPr>
          <a:xfrm>
            <a:off x="5486235" y="1819783"/>
            <a:ext cx="2362530" cy="4086796"/>
          </a:xfrm>
        </p:spPr>
      </p:pic>
      <p:sp>
        <p:nvSpPr>
          <p:cNvPr id="6" name="矩形 5"/>
          <p:cNvSpPr/>
          <p:nvPr/>
        </p:nvSpPr>
        <p:spPr>
          <a:xfrm>
            <a:off x="6786578" y="2285992"/>
            <a:ext cx="857256" cy="3143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左箭头 6"/>
          <p:cNvSpPr/>
          <p:nvPr/>
        </p:nvSpPr>
        <p:spPr>
          <a:xfrm>
            <a:off x="7715272" y="3500438"/>
            <a:ext cx="714380" cy="50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Weights Sharing</a:t>
            </a:r>
            <a:endParaRPr lang="zh-CN" altLang="en-US" dirty="0"/>
          </a:p>
        </p:txBody>
      </p:sp>
      <p:sp>
        <p:nvSpPr>
          <p:cNvPr id="3" name="内容占位符 2"/>
          <p:cNvSpPr>
            <a:spLocks noGrp="1"/>
          </p:cNvSpPr>
          <p:nvPr>
            <p:ph sz="half" idx="1"/>
          </p:nvPr>
        </p:nvSpPr>
        <p:spPr/>
        <p:txBody>
          <a:bodyPr>
            <a:normAutofit fontScale="92500" lnSpcReduction="10000"/>
          </a:bodyPr>
          <a:lstStyle/>
          <a:p>
            <a:pPr>
              <a:buNone/>
            </a:pPr>
            <a:r>
              <a:rPr lang="en-US" altLang="zh-CN" dirty="0" smtClean="0"/>
              <a:t>RNN</a:t>
            </a:r>
          </a:p>
          <a:p>
            <a:r>
              <a:rPr lang="en-US" altLang="zh-CN" dirty="0" smtClean="0"/>
              <a:t>When representation flowed from previous time step to current time step</a:t>
            </a:r>
          </a:p>
          <a:p>
            <a:r>
              <a:rPr lang="en-US" altLang="zh-CN" dirty="0" smtClean="0"/>
              <a:t>They are weighted by same weights no matter which time step they are currently </a:t>
            </a:r>
            <a:r>
              <a:rPr lang="en-US" altLang="zh-CN" dirty="0" smtClean="0"/>
              <a:t>in</a:t>
            </a:r>
          </a:p>
          <a:p>
            <a:r>
              <a:rPr lang="en-US" altLang="zh-CN" dirty="0" smtClean="0"/>
              <a:t>Similar to Markov Property</a:t>
            </a:r>
            <a:endParaRPr lang="zh-CN" altLang="en-US" dirty="0"/>
          </a:p>
        </p:txBody>
      </p:sp>
      <p:sp>
        <p:nvSpPr>
          <p:cNvPr id="4" name="内容占位符 3"/>
          <p:cNvSpPr>
            <a:spLocks noGrp="1"/>
          </p:cNvSpPr>
          <p:nvPr>
            <p:ph sz="half" idx="2"/>
          </p:nvPr>
        </p:nvSpPr>
        <p:spPr/>
        <p:txBody>
          <a:bodyPr>
            <a:normAutofit fontScale="92500" lnSpcReduction="10000"/>
          </a:bodyPr>
          <a:lstStyle/>
          <a:p>
            <a:pPr>
              <a:buNone/>
            </a:pPr>
            <a:r>
              <a:rPr lang="en-US" altLang="zh-CN" dirty="0" smtClean="0"/>
              <a:t>CNN</a:t>
            </a:r>
          </a:p>
          <a:p>
            <a:r>
              <a:rPr lang="en-US" altLang="zh-CN" dirty="0" smtClean="0"/>
              <a:t>For neurons in the same feature map</a:t>
            </a:r>
          </a:p>
          <a:p>
            <a:r>
              <a:rPr lang="en-US" altLang="zh-CN" dirty="0" smtClean="0"/>
              <a:t>They are corresponding to different regions in lower layer’s feature map</a:t>
            </a:r>
          </a:p>
          <a:p>
            <a:r>
              <a:rPr lang="en-US" altLang="zh-CN" dirty="0" smtClean="0"/>
              <a:t>But they use same kernel filter to weight its </a:t>
            </a:r>
            <a:r>
              <a:rPr lang="en-US" altLang="zh-CN" dirty="0" smtClean="0"/>
              <a:t>input</a:t>
            </a:r>
          </a:p>
          <a:p>
            <a:r>
              <a:rPr lang="en-US" altLang="zh-CN" u="sng" dirty="0" smtClean="0"/>
              <a:t>Detecting same features among different locations</a:t>
            </a:r>
            <a:endParaRPr lang="zh-CN" altLang="en-US"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RNN Example</a:t>
            </a:r>
            <a:endParaRPr lang="zh-CN" altLang="en-US" dirty="0"/>
          </a:p>
        </p:txBody>
      </p:sp>
      <p:pic>
        <p:nvPicPr>
          <p:cNvPr id="3" name="图片 2" descr="Learn_BPTT_2.png"/>
          <p:cNvPicPr>
            <a:picLocks noChangeAspect="1"/>
          </p:cNvPicPr>
          <p:nvPr/>
        </p:nvPicPr>
        <p:blipFill>
          <a:blip r:embed="rId3" cstate="print"/>
          <a:stretch>
            <a:fillRect/>
          </a:stretch>
        </p:blipFill>
        <p:spPr>
          <a:xfrm>
            <a:off x="642910" y="1744070"/>
            <a:ext cx="7905750" cy="4057650"/>
          </a:xfrm>
          <a:prstGeom prst="rect">
            <a:avLst/>
          </a:prstGeom>
        </p:spPr>
      </p:pic>
      <p:sp>
        <p:nvSpPr>
          <p:cNvPr id="4" name="TextBox 3"/>
          <p:cNvSpPr txBox="1"/>
          <p:nvPr/>
        </p:nvSpPr>
        <p:spPr>
          <a:xfrm>
            <a:off x="3738529" y="6273225"/>
            <a:ext cx="2549544" cy="584775"/>
          </a:xfrm>
          <a:prstGeom prst="rect">
            <a:avLst/>
          </a:prstGeom>
          <a:noFill/>
        </p:spPr>
        <p:txBody>
          <a:bodyPr wrap="none" rtlCol="0">
            <a:spAutoFit/>
          </a:bodyPr>
          <a:lstStyle/>
          <a:p>
            <a:r>
              <a:rPr lang="en-US" altLang="zh-CN" sz="3200" dirty="0" smtClean="0"/>
              <a:t>Same Weights</a:t>
            </a:r>
            <a:endParaRPr lang="zh-CN" altLang="en-US" sz="3200" dirty="0"/>
          </a:p>
        </p:txBody>
      </p:sp>
      <p:cxnSp>
        <p:nvCxnSpPr>
          <p:cNvPr id="5" name="直接箭头连接符 4"/>
          <p:cNvCxnSpPr>
            <a:stCxn id="4" idx="0"/>
          </p:cNvCxnSpPr>
          <p:nvPr/>
        </p:nvCxnSpPr>
        <p:spPr>
          <a:xfrm rot="16200000" flipV="1">
            <a:off x="2411370" y="3671294"/>
            <a:ext cx="2214578" cy="2989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0"/>
          </p:cNvCxnSpPr>
          <p:nvPr/>
        </p:nvCxnSpPr>
        <p:spPr>
          <a:xfrm rot="16200000" flipV="1">
            <a:off x="3268626" y="4528550"/>
            <a:ext cx="2214578" cy="1274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4" idx="0"/>
          </p:cNvCxnSpPr>
          <p:nvPr/>
        </p:nvCxnSpPr>
        <p:spPr>
          <a:xfrm rot="5400000" flipH="1" flipV="1">
            <a:off x="4090163" y="4981785"/>
            <a:ext cx="2214578" cy="368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0"/>
          </p:cNvCxnSpPr>
          <p:nvPr/>
        </p:nvCxnSpPr>
        <p:spPr>
          <a:xfrm rot="5400000" flipH="1" flipV="1">
            <a:off x="4911700" y="4160248"/>
            <a:ext cx="2214578" cy="2011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CNN Example</a:t>
            </a:r>
            <a:endParaRPr lang="zh-CN" altLang="en-US" dirty="0"/>
          </a:p>
        </p:txBody>
      </p:sp>
      <p:pic>
        <p:nvPicPr>
          <p:cNvPr id="5" name="图片 4" descr="Connection_WeightsSharing.png"/>
          <p:cNvPicPr>
            <a:picLocks noChangeAspect="1"/>
          </p:cNvPicPr>
          <p:nvPr/>
        </p:nvPicPr>
        <p:blipFill>
          <a:blip r:embed="rId2" cstate="print"/>
          <a:stretch>
            <a:fillRect/>
          </a:stretch>
        </p:blipFill>
        <p:spPr>
          <a:xfrm>
            <a:off x="428596" y="1142984"/>
            <a:ext cx="8386035" cy="5715016"/>
          </a:xfrm>
          <a:prstGeom prst="rect">
            <a:avLst/>
          </a:prstGeom>
        </p:spPr>
      </p:pic>
      <p:sp>
        <p:nvSpPr>
          <p:cNvPr id="4" name="TextBox 3"/>
          <p:cNvSpPr txBox="1"/>
          <p:nvPr/>
        </p:nvSpPr>
        <p:spPr>
          <a:xfrm>
            <a:off x="0" y="6286520"/>
            <a:ext cx="6164893" cy="369332"/>
          </a:xfrm>
          <a:prstGeom prst="rect">
            <a:avLst/>
          </a:prstGeom>
          <a:noFill/>
        </p:spPr>
        <p:txBody>
          <a:bodyPr wrap="none" rtlCol="0">
            <a:spAutoFit/>
          </a:bodyPr>
          <a:lstStyle/>
          <a:p>
            <a:r>
              <a:rPr lang="en-US" altLang="zh-CN" dirty="0" smtClean="0"/>
              <a:t>For red &amp; green one, both share same weights, i.e., Kernel Filter</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1231</Words>
  <Application>Microsoft Office PowerPoint</Application>
  <PresentationFormat>全屏显示(4:3)</PresentationFormat>
  <Paragraphs>166</Paragraphs>
  <Slides>24</Slides>
  <Notes>15</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Connection in Deep Learning</vt:lpstr>
      <vt:lpstr>Key Features of Connection</vt:lpstr>
      <vt:lpstr>Layer-by-Layer DAG</vt:lpstr>
      <vt:lpstr>Self Connection</vt:lpstr>
      <vt:lpstr>幻灯片 5</vt:lpstr>
      <vt:lpstr>Shortcut Connection</vt:lpstr>
      <vt:lpstr>Weights Sharing</vt:lpstr>
      <vt:lpstr>RNN Example</vt:lpstr>
      <vt:lpstr>CNN Example</vt:lpstr>
      <vt:lpstr>Value Constrains</vt:lpstr>
      <vt:lpstr>Undirected Connection</vt:lpstr>
      <vt:lpstr>Energy-Based Model</vt:lpstr>
      <vt:lpstr>Two problems</vt:lpstr>
      <vt:lpstr>Boltzmann Machine</vt:lpstr>
      <vt:lpstr>Single Neuron &amp; Energy Gap</vt:lpstr>
      <vt:lpstr>Whole Network &amp; Energy</vt:lpstr>
      <vt:lpstr>Boltzmann Distribution</vt:lpstr>
      <vt:lpstr>Sampling as Remedy</vt:lpstr>
      <vt:lpstr>Thermal Equilibrium</vt:lpstr>
      <vt:lpstr>Deep Boltzmann Machine</vt:lpstr>
      <vt:lpstr>Restricted Boltzmann Machine</vt:lpstr>
      <vt:lpstr>Markov Random Field</vt:lpstr>
      <vt:lpstr>RBM as MRF</vt:lpstr>
      <vt:lpstr>So much for Connection in DL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Connection in Deep Learning</dc:title>
  <dc:creator>李炎洋</dc:creator>
  <cp:lastModifiedBy>Administrator</cp:lastModifiedBy>
  <cp:revision>93</cp:revision>
  <dcterms:created xsi:type="dcterms:W3CDTF">2016-11-10T06:18:50Z</dcterms:created>
  <dcterms:modified xsi:type="dcterms:W3CDTF">2016-12-16T07:03:00Z</dcterms:modified>
</cp:coreProperties>
</file>