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6" r:id="rId5"/>
    <p:sldId id="258" r:id="rId6"/>
    <p:sldId id="259" r:id="rId7"/>
    <p:sldId id="260" r:id="rId8"/>
    <p:sldId id="261" r:id="rId9"/>
    <p:sldId id="274" r:id="rId10"/>
    <p:sldId id="262" r:id="rId11"/>
    <p:sldId id="263" r:id="rId12"/>
    <p:sldId id="264" r:id="rId13"/>
    <p:sldId id="266" r:id="rId14"/>
    <p:sldId id="267" r:id="rId15"/>
    <p:sldId id="268" r:id="rId16"/>
    <p:sldId id="269" r:id="rId17"/>
    <p:sldId id="281" r:id="rId18"/>
    <p:sldId id="270" r:id="rId19"/>
    <p:sldId id="272" r:id="rId20"/>
    <p:sldId id="279" r:id="rId21"/>
    <p:sldId id="271" r:id="rId22"/>
    <p:sldId id="275" r:id="rId23"/>
    <p:sldId id="277" r:id="rId24"/>
    <p:sldId id="278" r:id="rId25"/>
    <p:sldId id="282"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崔力升" initials="崔力升" lastIdx="1" clrIdx="0">
    <p:extLst>
      <p:ext uri="{19B8F6BF-5375-455C-9EA6-DF929625EA0E}">
        <p15:presenceInfo xmlns:p15="http://schemas.microsoft.com/office/powerpoint/2012/main" userId="0ede21dcf9232eae" providerId="Windows Live"/>
      </p:ext>
    </p:extLst>
  </p:cmAuthor>
  <p:cmAuthor id="2" name="Microsoft" initials="M" lastIdx="1" clrIdx="1">
    <p:extLst>
      <p:ext uri="{19B8F6BF-5375-455C-9EA6-DF929625EA0E}">
        <p15:presenceInfo xmlns:p15="http://schemas.microsoft.com/office/powerpoint/2012/main" userId="Microsoft" providerId="None"/>
      </p:ext>
    </p:extLst>
  </p:cmAuthor>
  <p:cmAuthor id="3" name="李炎洋" initials="李炎洋" lastIdx="27" clrIdx="2">
    <p:extLst>
      <p:ext uri="{19B8F6BF-5375-455C-9EA6-DF929625EA0E}">
        <p15:presenceInfo xmlns:p15="http://schemas.microsoft.com/office/powerpoint/2012/main" userId="d0741973f590d7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5-26T15:03:43.847" idx="15">
    <p:pos x="1711" y="1004"/>
    <p:text>Following slides will only cover how to do inference using MLP.</p:text>
    <p:extLst mod="1">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7-05-26T14:40:53.260" idx="13">
    <p:pos x="1186" y="1187"/>
    <p:text>Each black circle is a possible cause. Each black arrow is casual relationship between two connected factors. Dotted circles and arrows are factors and relationships that we are not interested or they are negligible.</p:text>
    <p:extLst mod="1">
      <p:ext uri="{C676402C-5697-4E1C-873F-D02D1690AC5C}">
        <p15:threadingInfo xmlns:p15="http://schemas.microsoft.com/office/powerpoint/2012/main" timeZoneBias="-480"/>
      </p:ext>
    </p:extLst>
  </p:cm>
  <p:cm authorId="3" dt="2017-05-26T14:45:50.369" idx="14">
    <p:pos x="4563" y="1205"/>
    <p:text>In practice, the network structure is not exactly consist with the ture casual process(we don't know what this process is and it is not necessary to model all factors) but instead corresponding to computation complexity of modelling aspects we are interested in of such casuality with neural network.</p:text>
    <p:extLst mod="1">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7-05-27T00:49:34.847" idx="25">
    <p:pos x="4599" y="454"/>
    <p:text>For a binary classification problem with 4-dimensions binary input, to capture all 16 possible input, we need 16 hidden units if we have only 1 hidden layer. However, if we introduce observation from problem that output is determined by an individual input unit, then using MLP with 2 hidden layers, only 3 hidden units will be sufficient. This implies that as network go deeper within a reasonable range, the size of MLP required to successfully model data will not grow exponentially. This is another reason why we employ Hierarchy Hypothesis</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7-05-26T03:01:15.339" idx="9">
    <p:pos x="3942" y="346"/>
    <p:text>Such hypothesis enable us to remove unrelated or uninterested explanatory factors in sometimes, which will make model more efficient and robust.</p:text>
    <p:extLst mod="1">
      <p:ext uri="{C676402C-5697-4E1C-873F-D02D1690AC5C}">
        <p15:threadingInfo xmlns:p15="http://schemas.microsoft.com/office/powerpoint/2012/main" timeZoneBias="-480"/>
      </p:ext>
    </p:extLst>
  </p:cm>
  <p:cm authorId="3" dt="2017-05-26T14:33:19.904" idx="11">
    <p:pos x="1204" y="1257"/>
    <p:text>We can see that in the left subplot randomly sampling 28*28 gray scale images result in noise in almost all the cases. However, in the right subplot we see that digits images that we are interested in are rarely been sampled. This means that meaningful data only lies in a samll region within the overall space.</p:text>
    <p:extLst mod="1">
      <p:ext uri="{C676402C-5697-4E1C-873F-D02D1690AC5C}">
        <p15:threadingInfo xmlns:p15="http://schemas.microsoft.com/office/powerpoint/2012/main" timeZoneBias="-480"/>
      </p:ext>
    </p:extLst>
  </p:cm>
  <p:cm authorId="3" dt="2017-05-26T14:38:34.291" idx="12">
    <p:pos x="4582" y="1265"/>
    <p:text>This is neural network structure we used to model digits images. We can see that as layers go deeper, their dimensions go smaller. This is exactly how such hypothesis is revealed in parctice.</p:text>
    <p:extLst mod="1">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3" dt="2017-05-26T22:09:46.824" idx="17">
    <p:pos x="3316" y="2331"/>
    <p:text>Recall that any kind of neural network is a special form of MLP, this means that such theorem can be apply to all kinds of neural networks.</p:text>
    <p:extLst>
      <p:ext uri="{C676402C-5697-4E1C-873F-D02D1690AC5C}">
        <p15:threadingInfo xmlns:p15="http://schemas.microsoft.com/office/powerpoint/2012/main" timeZoneBias="-480"/>
      </p:ext>
    </p:extLst>
  </p:cm>
  <p:cm authorId="3" dt="2017-05-26T22:12:50.049" idx="18">
    <p:pos x="1693" y="3474"/>
    <p:text>Instead of just predicting a particular category, we predict distribution over all possible categories, which means that we are fitting a continuous function so that the original Universal Approximantion Theorem can be satisfied.</p:text>
    <p:extLst mod="1">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3" dt="2017-05-26T22:17:15.514" idx="19">
    <p:pos x="1868" y="1371"/>
    <p:text>No Free Lunch Theorem states that for classification problem average performance of any learning algorithm on all possible data distributions will be the same. This means that we are not able to find any universal learning algorithm for MLP, even though it has enough capacity. We can only seek a more general applicable learning algorithm.</p:text>
    <p:extLst mod="1">
      <p:ext uri="{C676402C-5697-4E1C-873F-D02D1690AC5C}">
        <p15:threadingInfo xmlns:p15="http://schemas.microsoft.com/office/powerpoint/2012/main" timeZoneBias="-480"/>
      </p:ext>
    </p:extLst>
  </p:cm>
  <p:cm authorId="3" dt="2017-05-26T22:21:06.595" idx="20">
    <p:pos x="2060" y="1658"/>
    <p:text>Although we can approximate any continuous function with any small error, required number of hidden units might grow exponentially. For example, in a binary classification problem with a n-dimensions binary input, their are 2^2^n possible configurations. If we use one hidden unit to represent one possible input cofiguration, then we will need 2^n hidden units. This means that in order to approximate a function well, we might need many hidden units to gain small error, which might be not practical in actual implementation.</p:text>
    <p:extLst mod="1">
      <p:ext uri="{C676402C-5697-4E1C-873F-D02D1690AC5C}">
        <p15:threadingInfo xmlns:p15="http://schemas.microsoft.com/office/powerpoint/2012/main" timeZoneBias="-480"/>
      </p:ext>
    </p:extLst>
  </p:cm>
  <p:cm authorId="3" dt="2017-05-26T22:23:07.039" idx="21">
    <p:pos x="2261" y="1981"/>
    <p:text>Noted that Universal Approximation Theorem only ensure MLP's capability on approximating continuous function, this means that there is no way to make sure MLPs can approximate a non-function mapping(from one input to many outputs). In some applications, we might employ some clear tricks like transforming such problem into predicting a distribution or reparameterize trick to make MLPs applicable on them, but in principle, MLPs are not able to apply on these problems directly.</p:text>
    <p:extLst mod="1">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3" dt="2017-05-26T22:56:49.904" idx="22">
    <p:pos x="4102" y="1126"/>
    <p:text>For a mathematical system, it can't have both consistency(any statement is either true or false) and completeness(any statement can be proved from axioms). This means that we always have some statements can not be proved, otherwise we can't prove any statement.</p:text>
    <p:extLst>
      <p:ext uri="{C676402C-5697-4E1C-873F-D02D1690AC5C}">
        <p15:threadingInfo xmlns:p15="http://schemas.microsoft.com/office/powerpoint/2012/main" timeZoneBias="-480"/>
      </p:ext>
    </p:extLst>
  </p:cm>
  <p:cm authorId="3" dt="2017-05-26T22:56:51.738" idx="23">
    <p:pos x="2889" y="1423"/>
    <p:text>There is no any Turing Machine can predict whether another Turing Machine will stop. This means that Turing Machine can not represent any computation.</p:text>
    <p:extLst>
      <p:ext uri="{C676402C-5697-4E1C-873F-D02D1690AC5C}">
        <p15:threadingInfo xmlns:p15="http://schemas.microsoft.com/office/powerpoint/2012/main" timeZoneBias="-480"/>
      </p:ext>
    </p:extLst>
  </p:cm>
  <p:cm authorId="3" dt="2017-05-26T23:57:12.241" idx="24">
    <p:pos x="4495" y="2661"/>
    <p:text>Incompleteness Theorem, the Halting Problem and No Free Lunch Theorem together imple that there are limits in the reasoning, computation and learning power of MLPs with a single learning algorithm.</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5-27T01:26:53.506" idx="26">
    <p:pos x="3081" y="3447"/>
    <p:text>This will enable us to use gradient-based optimization algorithm. We will see that actually there are some activation functions had some points that are not differentiable. But those points have measure 0, i.e., probability of reaching those points will be 0, thus we can safely ignore them, or manually set their derivatives to 0.</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5-25T23:45:05.517" idx="2">
    <p:pos x="6127" y="2470"/>
    <p:text>Avoid numerical problem when output closes to 0.</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5-26T00:08:38.771" idx="3">
    <p:pos x="5060" y="1376"/>
    <p:text>When using back-propagation, to compute gradient we need to multiply derivative of activation function many times, then so called "gradient vanished/exploded" problems become catactrophic.</p:text>
    <p:extLst mod="1">
      <p:ext uri="{C676402C-5697-4E1C-873F-D02D1690AC5C}">
        <p15:threadingInfo xmlns:p15="http://schemas.microsoft.com/office/powerpoint/2012/main" timeZoneBias="-480"/>
      </p:ext>
    </p:extLst>
  </p:cm>
  <p:cm authorId="3" dt="2017-05-26T00:16:20.028" idx="4">
    <p:pos x="6764" y="2435"/>
    <p:text>Another way to overcome these problems is to inject Gaussian noise with mean proportional to distance between current position and UR when we are in SR. This is similar to simulated annealing, resulting in noise in gradient to escape from SR and exploration in more parameters settings. Often we use this method combined with linear approximation (linear part of Taylor Expansion) of Sigmoid/Tanh</p:text>
    <p:extLst mod="1">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05-26T01:53:13.066" idx="7">
    <p:pos x="1852" y="1710"/>
    <p:text>When we use SGD to optimize parameters, computing gradients requires to multiply derivatives of activation function many times. If these derivatives stay as 1, then the updates for parameters will not be fluctuated so much by them, thus the size of such updates will be more consist with our learning rate.</p:text>
    <p:extLst mod="1">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05-26T01:15:33.608" idx="5">
    <p:pos x="3723" y="385"/>
    <p:text>This is a network which is only consisted of ReLUs.</p:text>
    <p:extLst mod="1">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7-05-26T01:34:23.759" idx="6">
    <p:pos x="1671" y="2920"/>
    <p:text>For "dead" we mean its output is always 0. From ReLU's definition we know that once we reach the constant 0 part, we always get gradient of 0, thus we could never escape from this region(to activate this unit again/to have none 0 output) if we are using gradient-based optimization algorithms.</p:text>
    <p:extLst mod="1">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7-05-28T19:10:45.979" idx="27">
    <p:pos x="2999" y="1271"/>
    <p:text>If manifold hypothesis is satisfied in some datasets, then number of hidden units will typically be samller than input dimensions. However, if input dimension is not too high and corresponding dataset is very large(and we also have regularization term), then having more hidden units than input units is possible.</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17-05-26T02:58:51.106" idx="8">
    <p:pos x="3516" y="329"/>
    <p:text>Here I only point out 2 very useful and universal hypotheses in neural networks.</p:text>
    <p:extLst mod="1">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63050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290801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184162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157391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181026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282966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331919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141128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385486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215665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C9B9511-A679-4990-AED1-435AA7BCE847}"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268043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B9511-A679-4990-AED1-435AA7BCE847}" type="datetimeFigureOut">
              <a:rPr lang="zh-CN" altLang="en-US" smtClean="0"/>
              <a:t>2017/6/21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EE819-C610-46BD-BAE8-A00990BB7A2C}" type="slidenum">
              <a:rPr lang="zh-CN" altLang="en-US" smtClean="0"/>
              <a:t>‹#›</a:t>
            </a:fld>
            <a:endParaRPr lang="zh-CN" altLang="en-US"/>
          </a:p>
        </p:txBody>
      </p:sp>
    </p:spTree>
    <p:extLst>
      <p:ext uri="{BB962C8B-B14F-4D97-AF65-F5344CB8AC3E}">
        <p14:creationId xmlns:p14="http://schemas.microsoft.com/office/powerpoint/2010/main" val="4026012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comments" Target="../comments/comment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6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comments" Target="../comments/commen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comments" Target="../comments/commen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comments" Target="../comments/comment1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Neural Networks Basics</a:t>
            </a:r>
            <a:endParaRPr lang="zh-CN" altLang="en-US" dirty="0"/>
          </a:p>
        </p:txBody>
      </p:sp>
      <p:sp>
        <p:nvSpPr>
          <p:cNvPr id="3" name="副标题 2"/>
          <p:cNvSpPr>
            <a:spLocks noGrp="1"/>
          </p:cNvSpPr>
          <p:nvPr>
            <p:ph type="subTitle" idx="1"/>
          </p:nvPr>
        </p:nvSpPr>
        <p:spPr/>
        <p:txBody>
          <a:bodyPr/>
          <a:lstStyle/>
          <a:p>
            <a:r>
              <a:rPr lang="en-US" altLang="zh-CN" b="1" dirty="0"/>
              <a:t>Author</a:t>
            </a:r>
            <a:r>
              <a:rPr lang="en-US" altLang="zh-CN" dirty="0"/>
              <a:t>:</a:t>
            </a:r>
          </a:p>
          <a:p>
            <a:r>
              <a:rPr lang="en-US" altLang="zh-CN" dirty="0"/>
              <a:t>Yan-yang Lee(</a:t>
            </a:r>
            <a:r>
              <a:rPr lang="en-US" altLang="zh-CN" u="sng" dirty="0"/>
              <a:t>blamedrlee@outlook.com</a:t>
            </a:r>
            <a:r>
              <a:rPr lang="en-US" altLang="zh-CN" dirty="0"/>
              <a:t>)</a:t>
            </a:r>
            <a:endParaRPr lang="zh-CN" altLang="en-US" dirty="0"/>
          </a:p>
        </p:txBody>
      </p:sp>
    </p:spTree>
    <p:extLst>
      <p:ext uri="{BB962C8B-B14F-4D97-AF65-F5344CB8AC3E}">
        <p14:creationId xmlns:p14="http://schemas.microsoft.com/office/powerpoint/2010/main" val="257249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Activation Function – Sigmoid/Logistic</a:t>
            </a:r>
            <a:endParaRPr lang="zh-CN" altLang="en-US"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58194"/>
            <a:ext cx="5181600" cy="3886199"/>
          </a:xfrm>
        </p:spPr>
      </p:pic>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lstStyle/>
              <a:p>
                <a:r>
                  <a:rPr lang="en-US" altLang="zh-CN" dirty="0"/>
                  <a:t>Nonlinearity</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den>
                      </m:f>
                    </m:oMath>
                  </m:oMathPara>
                </a14:m>
                <a:endParaRPr lang="en-US" altLang="zh-CN" dirty="0"/>
              </a:p>
              <a:p>
                <a:r>
                  <a:rPr lang="en-US" altLang="zh-CN" dirty="0"/>
                  <a:t>Probabilistic Interpretation as output units</a:t>
                </a:r>
              </a:p>
              <a:p>
                <a:r>
                  <a:rPr lang="en-US" altLang="zh-CN" dirty="0"/>
                  <a:t>Differentiable everywhere</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oMath>
                  </m:oMathPara>
                </a14:m>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3"/>
                <a:stretch>
                  <a:fillRect l="-2118"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687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Activation Function - Tanh</a:t>
            </a:r>
            <a:endParaRPr lang="zh-CN" altLang="en-US"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58194"/>
            <a:ext cx="5181600" cy="3886199"/>
          </a:xfrm>
        </p:spPr>
      </p:pic>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lstStyle/>
              <a:p>
                <a:r>
                  <a:rPr lang="en-US" altLang="zh-CN" dirty="0"/>
                  <a:t>Nonlinearity</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den>
                      </m:f>
                    </m:oMath>
                  </m:oMathPara>
                </a14:m>
                <a:endParaRPr lang="en-US" altLang="zh-CN" dirty="0"/>
              </a:p>
              <a:p>
                <a:r>
                  <a:rPr lang="en-US" altLang="zh-CN" dirty="0"/>
                  <a:t>Differentiable everywhere</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up>
                      </m:sSup>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sup>
                          <m:r>
                            <a:rPr lang="en-US" altLang="zh-CN" b="0" i="1" smtClean="0">
                              <a:latin typeface="Cambria Math" panose="02040503050406030204" pitchFamily="18" charset="0"/>
                            </a:rPr>
                            <m:t>2</m:t>
                          </m:r>
                        </m:sup>
                      </m:sSup>
                    </m:oMath>
                  </m:oMathPara>
                </a14:m>
                <a:endParaRPr lang="en-US" altLang="zh-CN" dirty="0"/>
              </a:p>
              <a:p>
                <a:r>
                  <a:rPr lang="en-US" altLang="zh-CN" dirty="0"/>
                  <a:t>Sigmoid with rescale</a:t>
                </a:r>
                <a:r>
                  <a:rPr lang="en-US" altLang="zh-CN" baseline="30000" dirty="0"/>
                  <a:t>3</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𝑡𝑎𝑛h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𝑠𝑖𝑔𝑚𝑜𝑖𝑑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oMath>
                  </m:oMathPara>
                </a14:m>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3"/>
                <a:stretch>
                  <a:fillRect l="-2118"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559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Analysis of S-shaped Curve</a:t>
            </a:r>
            <a:endParaRPr lang="zh-CN" altLang="en-US"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28418" y="2372291"/>
            <a:ext cx="4401164" cy="3258005"/>
          </a:xfrm>
        </p:spPr>
      </p:pic>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lstStyle/>
              <a:p>
                <a:r>
                  <a:rPr lang="en-US" altLang="zh-CN" dirty="0"/>
                  <a:t>Gradient in SR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oMath>
                </a14:m>
                <a:r>
                  <a:rPr lang="en-US" altLang="zh-CN" dirty="0"/>
                  <a:t> Gradient Vanished</a:t>
                </a:r>
                <a:r>
                  <a:rPr lang="en-US" altLang="zh-CN" baseline="30000" dirty="0"/>
                  <a:t>4</a:t>
                </a:r>
              </a:p>
              <a:p>
                <a:r>
                  <a:rPr lang="en-US" altLang="zh-CN" dirty="0"/>
                  <a:t>Gradient in UR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 →</m:t>
                    </m:r>
                    <m:r>
                      <a:rPr lang="en-US" altLang="zh-CN" b="0" i="0" smtClean="0">
                        <a:latin typeface="Cambria Math" panose="02040503050406030204" pitchFamily="18" charset="0"/>
                        <a:ea typeface="Cambria Math" panose="02040503050406030204" pitchFamily="18" charset="0"/>
                      </a:rPr>
                      <m:t> </m:t>
                    </m:r>
                  </m:oMath>
                </a14:m>
                <a:r>
                  <a:rPr lang="en-US" altLang="zh-CN" dirty="0"/>
                  <a:t>Gradient Exploded</a:t>
                </a:r>
              </a:p>
              <a:p>
                <a:r>
                  <a:rPr lang="en-US" altLang="zh-CN" dirty="0"/>
                  <a:t>Use </a:t>
                </a:r>
                <a:r>
                  <a:rPr lang="en-US" altLang="zh-CN" b="1" dirty="0"/>
                  <a:t>Piece-wise Linear</a:t>
                </a:r>
                <a:r>
                  <a:rPr lang="en-US" altLang="zh-CN" dirty="0"/>
                  <a:t> Activation Function instead</a:t>
                </a:r>
                <a:r>
                  <a:rPr lang="en-US" altLang="zh-CN" baseline="30000" dirty="0"/>
                  <a:t>5</a:t>
                </a:r>
                <a:endParaRPr lang="zh-CN" altLang="en-US" baseline="30000"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3"/>
                <a:stretch>
                  <a:fillRect l="-2118" t="-2381" r="-3882"/>
                </a:stretch>
              </a:blipFill>
            </p:spPr>
            <p:txBody>
              <a:bodyPr/>
              <a:lstStyle/>
              <a:p>
                <a:r>
                  <a:rPr lang="zh-CN" altLang="en-US">
                    <a:noFill/>
                  </a:rPr>
                  <a:t> </a:t>
                </a:r>
              </a:p>
            </p:txBody>
          </p:sp>
        </mc:Fallback>
      </mc:AlternateContent>
      <p:sp>
        <p:nvSpPr>
          <p:cNvPr id="7" name="椭圆 6"/>
          <p:cNvSpPr/>
          <p:nvPr/>
        </p:nvSpPr>
        <p:spPr>
          <a:xfrm rot="2065504">
            <a:off x="3014003" y="2714099"/>
            <a:ext cx="829993" cy="257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47529" y="5204825"/>
            <a:ext cx="1411467" cy="5183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651403" y="2339009"/>
            <a:ext cx="1411467" cy="5183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98831" y="2196581"/>
            <a:ext cx="2541080" cy="830997"/>
          </a:xfrm>
          <a:prstGeom prst="rect">
            <a:avLst/>
          </a:prstGeom>
          <a:noFill/>
        </p:spPr>
        <p:txBody>
          <a:bodyPr wrap="none" rtlCol="0">
            <a:spAutoFit/>
          </a:bodyPr>
          <a:lstStyle/>
          <a:p>
            <a:r>
              <a:rPr lang="en-US" altLang="zh-CN" sz="2400" dirty="0"/>
              <a:t>Saturated Regime</a:t>
            </a:r>
          </a:p>
          <a:p>
            <a:r>
              <a:rPr lang="en-US" altLang="zh-CN" sz="2400" dirty="0"/>
              <a:t>(near constant)</a:t>
            </a:r>
            <a:endParaRPr lang="zh-CN" altLang="en-US" sz="2400" dirty="0"/>
          </a:p>
        </p:txBody>
      </p:sp>
      <p:cxnSp>
        <p:nvCxnSpPr>
          <p:cNvPr id="12" name="直接箭头连接符 11"/>
          <p:cNvCxnSpPr>
            <a:stCxn id="10" idx="3"/>
            <a:endCxn id="9" idx="2"/>
          </p:cNvCxnSpPr>
          <p:nvPr/>
        </p:nvCxnSpPr>
        <p:spPr>
          <a:xfrm flipV="1">
            <a:off x="2939911" y="2598165"/>
            <a:ext cx="1711492" cy="1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a:endCxn id="8" idx="0"/>
          </p:cNvCxnSpPr>
          <p:nvPr/>
        </p:nvCxnSpPr>
        <p:spPr>
          <a:xfrm flipH="1">
            <a:off x="1653263" y="3027578"/>
            <a:ext cx="16108" cy="217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312352" y="5131929"/>
            <a:ext cx="2882520" cy="830997"/>
          </a:xfrm>
          <a:prstGeom prst="rect">
            <a:avLst/>
          </a:prstGeom>
          <a:noFill/>
        </p:spPr>
        <p:txBody>
          <a:bodyPr wrap="none" rtlCol="0">
            <a:spAutoFit/>
          </a:bodyPr>
          <a:lstStyle/>
          <a:p>
            <a:r>
              <a:rPr lang="en-US" altLang="zh-CN" sz="2400" dirty="0"/>
              <a:t>Unsaturated Regime</a:t>
            </a:r>
          </a:p>
          <a:p>
            <a:r>
              <a:rPr lang="en-US" altLang="zh-CN" sz="2400" dirty="0"/>
              <a:t>(near linear)</a:t>
            </a:r>
            <a:endParaRPr lang="zh-CN" altLang="en-US" sz="2400" dirty="0"/>
          </a:p>
        </p:txBody>
      </p:sp>
      <p:cxnSp>
        <p:nvCxnSpPr>
          <p:cNvPr id="23" name="直接箭头连接符 22"/>
          <p:cNvCxnSpPr>
            <a:stCxn id="21" idx="0"/>
            <a:endCxn id="7" idx="6"/>
          </p:cNvCxnSpPr>
          <p:nvPr/>
        </p:nvCxnSpPr>
        <p:spPr>
          <a:xfrm flipH="1" flipV="1">
            <a:off x="3771316" y="4235902"/>
            <a:ext cx="982296" cy="89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47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Activation Function - </a:t>
            </a:r>
            <a:r>
              <a:rPr lang="en-US" altLang="zh-CN" dirty="0" err="1"/>
              <a:t>ReLU</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935251"/>
            <a:ext cx="6172200" cy="977972"/>
          </a:xfrm>
        </p:spPr>
      </p:pic>
      <p:sp>
        <p:nvSpPr>
          <p:cNvPr id="3" name="内容占位符 2"/>
          <p:cNvSpPr>
            <a:spLocks noGrp="1"/>
          </p:cNvSpPr>
          <p:nvPr>
            <p:ph type="body" sz="half" idx="2"/>
          </p:nvPr>
        </p:nvSpPr>
        <p:spPr/>
        <p:txBody>
          <a:bodyPr/>
          <a:lstStyle/>
          <a:p>
            <a:r>
              <a:rPr lang="en-US" altLang="zh-CN" dirty="0"/>
              <a:t>Gradient = 0 or 1</a:t>
            </a:r>
          </a:p>
          <a:p>
            <a:r>
              <a:rPr lang="en-US" altLang="zh-CN" dirty="0"/>
              <a:t>i.e., no Gradient Vanished/Exploded</a:t>
            </a:r>
          </a:p>
          <a:p>
            <a:r>
              <a:rPr lang="en-US" altLang="zh-CN" dirty="0"/>
              <a:t>i.e., speed up learning</a:t>
            </a:r>
            <a:r>
              <a:rPr lang="en-US" altLang="zh-CN" baseline="30000" dirty="0"/>
              <a:t>6</a:t>
            </a:r>
            <a:endParaRPr lang="zh-CN" altLang="en-US" baseline="30000" dirty="0"/>
          </a:p>
        </p:txBody>
      </p:sp>
      <mc:AlternateContent xmlns:mc="http://schemas.openxmlformats.org/markup-compatibility/2006" xmlns:a14="http://schemas.microsoft.com/office/drawing/2010/main">
        <mc:Choice Requires="a14">
          <p:sp>
            <p:nvSpPr>
              <p:cNvPr id="10" name="文本框 9"/>
              <p:cNvSpPr txBox="1"/>
              <p:nvPr/>
            </p:nvSpPr>
            <p:spPr>
              <a:xfrm>
                <a:off x="5402605" y="3963194"/>
                <a:ext cx="1897058"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b>
                        <m:sup>
                          <m:r>
                            <a:rPr lang="en-US" altLang="zh-CN" b="0" i="1" smtClean="0">
                              <a:latin typeface="Cambria Math" panose="02040503050406030204" pitchFamily="18" charset="0"/>
                            </a:rPr>
                            <m:t>𝑥</m:t>
                          </m:r>
                        </m:sup>
                        <m:e>
                          <m:r>
                            <a:rPr lang="en-US" altLang="zh-CN" b="0" i="1" smtClean="0">
                              <a:latin typeface="Cambria Math" panose="02040503050406030204" pitchFamily="18" charset="0"/>
                            </a:rPr>
                            <m:t>𝑠𝑖𝑔𝑚𝑜𝑖𝑑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𝑑𝑢</m:t>
                          </m:r>
                        </m:e>
                      </m:nary>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5402605" y="3963194"/>
                <a:ext cx="1897058" cy="5984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8219622" y="4123942"/>
                <a:ext cx="12436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𝑙𝑜𝑔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e>
                      </m:d>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8219622" y="4123942"/>
                <a:ext cx="1243609" cy="276999"/>
              </a:xfrm>
              <a:prstGeom prst="rect">
                <a:avLst/>
              </a:prstGeom>
              <a:blipFill>
                <a:blip r:embed="rId4"/>
                <a:stretch>
                  <a:fillRect l="-5882" t="-2174"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0012017" y="4123941"/>
                <a:ext cx="1051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𝑚𝑎𝑥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𝑥</m:t>
                          </m:r>
                        </m:e>
                      </m:d>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0012017" y="4123941"/>
                <a:ext cx="1051955" cy="276999"/>
              </a:xfrm>
              <a:prstGeom prst="rect">
                <a:avLst/>
              </a:prstGeom>
              <a:blipFill>
                <a:blip r:embed="rId5"/>
                <a:stretch>
                  <a:fillRect l="-2312" b="-6522"/>
                </a:stretch>
              </a:blipFill>
            </p:spPr>
            <p:txBody>
              <a:bodyPr/>
              <a:lstStyle/>
              <a:p>
                <a:r>
                  <a:rPr lang="zh-CN" altLang="en-US">
                    <a:noFill/>
                  </a:rPr>
                  <a:t> </a:t>
                </a:r>
              </a:p>
            </p:txBody>
          </p:sp>
        </mc:Fallback>
      </mc:AlternateContent>
      <p:sp>
        <p:nvSpPr>
          <p:cNvPr id="22" name="箭头: 右 21"/>
          <p:cNvSpPr/>
          <p:nvPr/>
        </p:nvSpPr>
        <p:spPr>
          <a:xfrm>
            <a:off x="7633747" y="4123941"/>
            <a:ext cx="251791"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p:cNvSpPr/>
          <p:nvPr/>
        </p:nvSpPr>
        <p:spPr>
          <a:xfrm>
            <a:off x="9614890" y="4123941"/>
            <a:ext cx="251791"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9029056" y="2478157"/>
            <a:ext cx="982961" cy="369332"/>
          </a:xfrm>
          <a:prstGeom prst="rect">
            <a:avLst/>
          </a:prstGeom>
          <a:noFill/>
        </p:spPr>
        <p:txBody>
          <a:bodyPr wrap="none" rtlCol="0">
            <a:spAutoFit/>
          </a:bodyPr>
          <a:lstStyle/>
          <a:p>
            <a:r>
              <a:rPr lang="en-US" altLang="zh-CN" dirty="0" err="1"/>
              <a:t>Softplus</a:t>
            </a:r>
            <a:endParaRPr lang="zh-CN" altLang="en-US" dirty="0"/>
          </a:p>
        </p:txBody>
      </p:sp>
      <p:sp>
        <p:nvSpPr>
          <p:cNvPr id="25" name="文本框 24"/>
          <p:cNvSpPr txBox="1"/>
          <p:nvPr/>
        </p:nvSpPr>
        <p:spPr>
          <a:xfrm>
            <a:off x="10657761" y="2478157"/>
            <a:ext cx="697627" cy="369332"/>
          </a:xfrm>
          <a:prstGeom prst="rect">
            <a:avLst/>
          </a:prstGeom>
          <a:noFill/>
        </p:spPr>
        <p:txBody>
          <a:bodyPr wrap="none" rtlCol="0">
            <a:spAutoFit/>
          </a:bodyPr>
          <a:lstStyle/>
          <a:p>
            <a:r>
              <a:rPr lang="en-US" altLang="zh-CN" dirty="0" err="1"/>
              <a:t>ReLU</a:t>
            </a:r>
            <a:endParaRPr lang="zh-CN" altLang="en-US" dirty="0"/>
          </a:p>
        </p:txBody>
      </p:sp>
    </p:spTree>
    <p:extLst>
      <p:ext uri="{BB962C8B-B14F-4D97-AF65-F5344CB8AC3E}">
        <p14:creationId xmlns:p14="http://schemas.microsoft.com/office/powerpoint/2010/main" val="290529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Nonlinearity of ReLU</a:t>
            </a:r>
            <a:r>
              <a:rPr lang="en-US" altLang="zh-CN" baseline="30000" dirty="0"/>
              <a:t>7</a:t>
            </a:r>
            <a:endParaRPr lang="zh-CN" altLang="en-US" baseline="30000"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83558"/>
            <a:ext cx="5181600" cy="4235471"/>
          </a:xfrm>
        </p:spPr>
      </p:pic>
      <p:sp>
        <p:nvSpPr>
          <p:cNvPr id="4" name="内容占位符 3"/>
          <p:cNvSpPr>
            <a:spLocks noGrp="1"/>
          </p:cNvSpPr>
          <p:nvPr>
            <p:ph sz="half" idx="2"/>
          </p:nvPr>
        </p:nvSpPr>
        <p:spPr/>
        <p:txBody>
          <a:bodyPr/>
          <a:lstStyle/>
          <a:p>
            <a:r>
              <a:rPr lang="en-US" altLang="zh-CN" dirty="0"/>
              <a:t>Activate different subsets of units for different inputs</a:t>
            </a:r>
          </a:p>
          <a:p>
            <a:r>
              <a:rPr lang="en-US" altLang="zh-CN" dirty="0"/>
              <a:t>Equivalent to </a:t>
            </a:r>
            <a:r>
              <a:rPr lang="en-US" altLang="zh-CN" b="1" dirty="0"/>
              <a:t>different linear functions for different inputs</a:t>
            </a:r>
          </a:p>
          <a:p>
            <a:r>
              <a:rPr lang="en-US" altLang="zh-CN" dirty="0"/>
              <a:t>There are exponential number of possible linear functions which shared parameters</a:t>
            </a:r>
            <a:endParaRPr lang="zh-CN" altLang="en-US" dirty="0"/>
          </a:p>
        </p:txBody>
      </p:sp>
    </p:spTree>
    <p:extLst>
      <p:ext uri="{BB962C8B-B14F-4D97-AF65-F5344CB8AC3E}">
        <p14:creationId xmlns:p14="http://schemas.microsoft.com/office/powerpoint/2010/main" val="2381094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Analysis of </a:t>
            </a:r>
            <a:r>
              <a:rPr lang="en-US" altLang="zh-CN" dirty="0" err="1"/>
              <a:t>ReLU</a:t>
            </a:r>
            <a:endParaRPr lang="zh-CN" altLang="en-US" dirty="0"/>
          </a:p>
        </p:txBody>
      </p:sp>
      <p:sp>
        <p:nvSpPr>
          <p:cNvPr id="3" name="文本占位符 2"/>
          <p:cNvSpPr>
            <a:spLocks noGrp="1"/>
          </p:cNvSpPr>
          <p:nvPr>
            <p:ph type="body" idx="1"/>
          </p:nvPr>
        </p:nvSpPr>
        <p:spPr/>
        <p:txBody>
          <a:bodyPr/>
          <a:lstStyle/>
          <a:p>
            <a:r>
              <a:rPr lang="en-US" altLang="zh-CN" dirty="0"/>
              <a:t>Drawbacks</a:t>
            </a:r>
            <a:endParaRPr lang="zh-CN" altLang="en-US" dirty="0"/>
          </a:p>
        </p:txBody>
      </p:sp>
      <p:sp>
        <p:nvSpPr>
          <p:cNvPr id="4" name="内容占位符 3"/>
          <p:cNvSpPr>
            <a:spLocks noGrp="1"/>
          </p:cNvSpPr>
          <p:nvPr>
            <p:ph sz="half" idx="2"/>
          </p:nvPr>
        </p:nvSpPr>
        <p:spPr/>
        <p:txBody>
          <a:bodyPr/>
          <a:lstStyle/>
          <a:p>
            <a:pPr marL="514350" indent="-514350">
              <a:buFont typeface="+mj-lt"/>
              <a:buAutoNum type="arabicPeriod"/>
            </a:pPr>
            <a:r>
              <a:rPr lang="en-US" altLang="zh-CN" dirty="0"/>
              <a:t>Non-differentiable at 0</a:t>
            </a:r>
          </a:p>
          <a:p>
            <a:pPr marL="514350" indent="-514350">
              <a:buFont typeface="+mj-lt"/>
              <a:buAutoNum type="arabicPeriod"/>
            </a:pPr>
            <a:r>
              <a:rPr lang="en-US" altLang="zh-CN" dirty="0"/>
              <a:t>Unbounded output</a:t>
            </a:r>
          </a:p>
          <a:p>
            <a:pPr marL="514350" indent="-514350">
              <a:buFont typeface="+mj-lt"/>
              <a:buAutoNum type="arabicPeriod"/>
            </a:pPr>
            <a:r>
              <a:rPr lang="en-US" altLang="zh-CN" dirty="0"/>
              <a:t>Identical network function if biases and weights are scaled with a particular way</a:t>
            </a:r>
          </a:p>
          <a:p>
            <a:pPr marL="514350" indent="-514350">
              <a:buFont typeface="+mj-lt"/>
              <a:buAutoNum type="arabicPeriod"/>
            </a:pPr>
            <a:r>
              <a:rPr lang="en-US" altLang="zh-CN" dirty="0"/>
              <a:t>“Dead”</a:t>
            </a:r>
            <a:r>
              <a:rPr lang="en-US" altLang="zh-CN" baseline="30000" dirty="0"/>
              <a:t>8</a:t>
            </a:r>
            <a:r>
              <a:rPr lang="en-US" altLang="zh-CN" dirty="0"/>
              <a:t> units stay “dead”</a:t>
            </a:r>
            <a:endParaRPr lang="zh-CN" altLang="en-US" dirty="0"/>
          </a:p>
        </p:txBody>
      </p:sp>
      <p:sp>
        <p:nvSpPr>
          <p:cNvPr id="5" name="文本占位符 4"/>
          <p:cNvSpPr>
            <a:spLocks noGrp="1"/>
          </p:cNvSpPr>
          <p:nvPr>
            <p:ph type="body" sz="quarter" idx="3"/>
          </p:nvPr>
        </p:nvSpPr>
        <p:spPr/>
        <p:txBody>
          <a:bodyPr/>
          <a:lstStyle/>
          <a:p>
            <a:r>
              <a:rPr lang="en-US" altLang="zh-CN" dirty="0"/>
              <a:t>Remedies</a:t>
            </a:r>
            <a:endParaRPr lang="zh-CN" altLang="en-US" dirty="0"/>
          </a:p>
        </p:txBody>
      </p:sp>
      <mc:AlternateContent xmlns:mc="http://schemas.openxmlformats.org/markup-compatibility/2006" xmlns:a14="http://schemas.microsoft.com/office/drawing/2010/main">
        <mc:Choice Requires="a14">
          <p:sp>
            <p:nvSpPr>
              <p:cNvPr id="6" name="内容占位符 5"/>
              <p:cNvSpPr>
                <a:spLocks noGrp="1"/>
              </p:cNvSpPr>
              <p:nvPr>
                <p:ph sz="quarter" idx="4"/>
              </p:nvPr>
            </p:nvSpPr>
            <p:spPr/>
            <p:txBody>
              <a:bodyPr/>
              <a:lstStyle/>
              <a:p>
                <a:pPr marL="514350" indent="-514350">
                  <a:buFont typeface="+mj-lt"/>
                  <a:buAutoNum type="arabicPeriod"/>
                </a:pPr>
                <a:r>
                  <a:rPr lang="en-US" altLang="zh-CN" dirty="0"/>
                  <a:t>Set </a:t>
                </a:r>
                <a14:m>
                  <m:oMath xmlns:m="http://schemas.openxmlformats.org/officeDocument/2006/math">
                    <m:r>
                      <a:rPr lang="en-US" altLang="zh-CN" b="0" i="1" smtClean="0">
                        <a:latin typeface="Cambria Math" panose="02040503050406030204" pitchFamily="18" charset="0"/>
                      </a:rPr>
                      <m:t>𝑅𝑒𝐿</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zh-CN" altLang="en-US" dirty="0"/>
                  <a:t> </a:t>
                </a:r>
                <a:r>
                  <a:rPr lang="en-US" altLang="zh-CN" dirty="0"/>
                  <a:t>by hand</a:t>
                </a:r>
              </a:p>
              <a:p>
                <a:pPr marL="514350" indent="-514350">
                  <a:buFont typeface="+mj-lt"/>
                  <a:buAutoNum type="arabicPeriod"/>
                </a:pPr>
                <a:r>
                  <a:rPr lang="en-US" altLang="zh-CN" dirty="0"/>
                  <a:t>Add regularization terms</a:t>
                </a:r>
              </a:p>
              <a:p>
                <a:pPr marL="514350" indent="-514350">
                  <a:buFont typeface="+mj-lt"/>
                  <a:buAutoNum type="arabicPeriod"/>
                </a:pPr>
                <a:r>
                  <a:rPr lang="en-US" altLang="zh-CN" dirty="0"/>
                  <a:t>No solution yet, but not a big deal</a:t>
                </a:r>
              </a:p>
              <a:p>
                <a:pPr marL="514350" indent="-514350">
                  <a:buFont typeface="+mj-lt"/>
                  <a:buAutoNum type="arabicPeriod"/>
                </a:pPr>
                <a:r>
                  <a:rPr lang="en-US" altLang="zh-CN" dirty="0"/>
                  <a:t>Use Leaky/Parametric </a:t>
                </a:r>
                <a:r>
                  <a:rPr lang="en-US" altLang="zh-CN" dirty="0" err="1"/>
                  <a:t>ReLU</a:t>
                </a:r>
                <a:r>
                  <a:rPr lang="en-US" altLang="zh-CN" dirty="0"/>
                  <a:t> instead or initialize carefully</a:t>
                </a:r>
                <a:endParaRPr lang="zh-CN" altLang="en-US" dirty="0"/>
              </a:p>
            </p:txBody>
          </p:sp>
        </mc:Choice>
        <mc:Fallback xmlns="">
          <p:sp>
            <p:nvSpPr>
              <p:cNvPr id="6" name="内容占位符 5"/>
              <p:cNvSpPr>
                <a:spLocks noGrp="1" noRot="1" noChangeAspect="1" noMove="1" noResize="1" noEditPoints="1" noAdjustHandles="1" noChangeArrowheads="1" noChangeShapeType="1" noTextEdit="1"/>
              </p:cNvSpPr>
              <p:nvPr>
                <p:ph sz="quarter" idx="4"/>
              </p:nvPr>
            </p:nvSpPr>
            <p:spPr>
              <a:blipFill>
                <a:blip r:embed="rId2"/>
                <a:stretch>
                  <a:fillRect l="-1882" t="-29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50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Leaky/Parametric </a:t>
            </a:r>
            <a:r>
              <a:rPr lang="en-US" altLang="zh-CN" dirty="0" err="1"/>
              <a:t>ReLU</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e>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≥0</m:t>
                              </m:r>
                            </m:e>
                          </m:eqArr>
                        </m:e>
                      </m:d>
                    </m:oMath>
                  </m:oMathPara>
                </a14:m>
                <a:endParaRPr lang="en-US" altLang="zh-CN" dirty="0"/>
              </a:p>
              <a:p>
                <a:r>
                  <a:rPr lang="en-US" altLang="zh-CN" dirty="0"/>
                  <a:t>Leaky </a:t>
                </a:r>
                <a:r>
                  <a:rPr lang="en-US" altLang="zh-CN" dirty="0" err="1"/>
                  <a:t>ReLU</a:t>
                </a:r>
                <a:r>
                  <a:rPr lang="en-US" altLang="zh-CN" dirty="0"/>
                  <a:t>: </a:t>
                </a:r>
                <a14:m>
                  <m:oMath xmlns:m="http://schemas.openxmlformats.org/officeDocument/2006/math">
                    <m:r>
                      <a:rPr lang="en-US" altLang="zh-CN" b="0" i="1" smtClean="0">
                        <a:latin typeface="Cambria Math" panose="02040503050406030204" pitchFamily="18" charset="0"/>
                      </a:rPr>
                      <m:t>𝑎</m:t>
                    </m:r>
                  </m:oMath>
                </a14:m>
                <a:r>
                  <a:rPr lang="zh-CN" altLang="en-US" dirty="0"/>
                  <a:t> </a:t>
                </a:r>
                <a:r>
                  <a:rPr lang="en-US" altLang="zh-CN" dirty="0"/>
                  <a:t>is a small negative constant(hyper parameter)</a:t>
                </a:r>
              </a:p>
              <a:p>
                <a:r>
                  <a:rPr lang="en-US" altLang="zh-CN" dirty="0"/>
                  <a:t>Parametric </a:t>
                </a:r>
                <a:r>
                  <a:rPr lang="en-US" altLang="zh-CN" dirty="0" err="1"/>
                  <a:t>ReLU</a:t>
                </a:r>
                <a:r>
                  <a:rPr lang="en-US" altLang="zh-CN" dirty="0"/>
                  <a:t>: </a:t>
                </a:r>
                <a14:m>
                  <m:oMath xmlns:m="http://schemas.openxmlformats.org/officeDocument/2006/math">
                    <m:r>
                      <a:rPr lang="en-US" altLang="zh-CN" i="1">
                        <a:latin typeface="Cambria Math" panose="02040503050406030204" pitchFamily="18" charset="0"/>
                      </a:rPr>
                      <m:t>𝑎</m:t>
                    </m:r>
                  </m:oMath>
                </a14:m>
                <a:r>
                  <a:rPr lang="zh-CN" altLang="en-US" dirty="0"/>
                  <a:t> </a:t>
                </a:r>
                <a:r>
                  <a:rPr lang="en-US" altLang="zh-CN" dirty="0"/>
                  <a:t>is a learnable parameter</a:t>
                </a: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2"/>
                <a:stretch>
                  <a:fillRect l="-2118"/>
                </a:stretch>
              </a:blipFill>
            </p:spPr>
            <p:txBody>
              <a:bodyPr/>
              <a:lstStyle/>
              <a:p>
                <a:r>
                  <a:rPr lang="zh-CN" altLang="en-US">
                    <a:noFill/>
                  </a:rPr>
                  <a:t> </a:t>
                </a:r>
              </a:p>
            </p:txBody>
          </p:sp>
        </mc:Fallback>
      </mc:AlternateContent>
      <p:pic>
        <p:nvPicPr>
          <p:cNvPr id="9" name="内容占位符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274094"/>
            <a:ext cx="5181600" cy="3454399"/>
          </a:xfrm>
        </p:spPr>
      </p:pic>
    </p:spTree>
    <p:extLst>
      <p:ext uri="{BB962C8B-B14F-4D97-AF65-F5344CB8AC3E}">
        <p14:creationId xmlns:p14="http://schemas.microsoft.com/office/powerpoint/2010/main" val="2000933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Tips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en-US" altLang="zh-CN" dirty="0"/>
                  <a:t>How many hidden units should we use?</a:t>
                </a:r>
              </a:p>
              <a:p>
                <a:pPr marL="0" indent="457200">
                  <a:buNone/>
                </a:pPr>
                <a:r>
                  <a:rPr lang="en-US" altLang="zh-CN" dirty="0"/>
                  <a:t>If only 1 hidden layer, then:</a:t>
                </a:r>
                <a:r>
                  <a:rPr lang="en-US" altLang="zh-CN" baseline="30000" dirty="0"/>
                  <a:t>9</a:t>
                </a:r>
              </a:p>
              <a:p>
                <a:pPr marL="0" indent="45720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h𝑖𝑑𝑑𝑒𝑛</m:t>
                      </m:r>
                      <m:r>
                        <a:rPr lang="en-US" altLang="zh-CN" b="0" i="1" smtClean="0">
                          <a:latin typeface="Cambria Math" panose="02040503050406030204" pitchFamily="18" charset="0"/>
                        </a:rPr>
                        <m:t>=</m:t>
                      </m:r>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𝑖𝑛𝑝𝑢𝑡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𝑜𝑢𝑡𝑝𝑢𝑡</m:t>
                          </m:r>
                        </m:e>
                      </m:rad>
                    </m:oMath>
                  </m:oMathPara>
                </a14:m>
                <a:endParaRPr lang="en-US" altLang="zh-CN" i="1" dirty="0">
                  <a:latin typeface="Cambria Math" panose="02040503050406030204" pitchFamily="18" charset="0"/>
                </a:endParaRPr>
              </a:p>
              <a:p>
                <a:pPr marL="0" indent="45720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h𝑖𝑑𝑑𝑒𝑛</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𝑖𝑛𝑝𝑢𝑡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𝑜𝑢𝑡𝑝𝑢𝑡</m:t>
                          </m:r>
                        </m:e>
                      </m:d>
                      <m:r>
                        <a:rPr lang="en-US" altLang="zh-CN" b="0" i="1" smtClean="0">
                          <a:latin typeface="Cambria Math" panose="02040503050406030204" pitchFamily="18" charset="0"/>
                        </a:rPr>
                        <m:t>/2</m:t>
                      </m:r>
                    </m:oMath>
                  </m:oMathPara>
                </a14:m>
                <a:endParaRPr lang="en-US" altLang="zh-CN" dirty="0"/>
              </a:p>
              <a:p>
                <a:pPr marL="0" indent="45720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h𝑖𝑑𝑑𝑒𝑛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2</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𝑖𝑛𝑝𝑢𝑡</m:t>
                          </m:r>
                        </m:e>
                      </m:d>
                    </m:oMath>
                  </m:oMathPara>
                </a14:m>
                <a:endParaRPr lang="en-US" altLang="zh-CN" dirty="0"/>
              </a:p>
              <a:p>
                <a:r>
                  <a:rPr lang="en-US" altLang="zh-CN" dirty="0"/>
                  <a:t>Which activation function should we choose?</a:t>
                </a:r>
              </a:p>
              <a:p>
                <a:pPr indent="228600"/>
                <a:r>
                  <a:rPr lang="en-US" altLang="zh-CN" dirty="0"/>
                  <a:t>Hidden: </a:t>
                </a:r>
                <a:r>
                  <a:rPr lang="en-US" altLang="zh-CN" dirty="0" err="1"/>
                  <a:t>ReLU</a:t>
                </a:r>
                <a:r>
                  <a:rPr lang="en-US" altLang="zh-CN" dirty="0"/>
                  <a:t>, Tanh</a:t>
                </a:r>
              </a:p>
              <a:p>
                <a:pPr indent="228600"/>
                <a:r>
                  <a:rPr lang="en-US" altLang="zh-CN" dirty="0"/>
                  <a:t>Output: Sigmoid(for binary classification)</a:t>
                </a:r>
              </a:p>
              <a:p>
                <a:r>
                  <a:rPr lang="en-US" altLang="zh-CN" dirty="0"/>
                  <a:t>How to initialize weights?</a:t>
                </a:r>
              </a:p>
              <a:p>
                <a:pPr marL="0" indent="457200">
                  <a:buNone/>
                </a:pPr>
                <a:r>
                  <a:rPr lang="en-US" altLang="zh-CN" dirty="0"/>
                  <a:t>Tanh, Sigmoid: </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6</m:t>
                                </m:r>
                              </m:e>
                            </m:rad>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𝑙𝑎𝑦𝑒𝑟</m:t>
                                </m:r>
                                <m:r>
                                  <a:rPr lang="en-US" altLang="zh-CN" b="0" i="1" smtClean="0">
                                    <a:latin typeface="Cambria Math" panose="02040503050406030204" pitchFamily="18" charset="0"/>
                                  </a:rPr>
                                  <m:t>_</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𝑙𝑎𝑦𝑒𝑟</m:t>
                                </m:r>
                                <m:r>
                                  <a:rPr lang="en-US" altLang="zh-CN" b="0" i="1" smtClean="0">
                                    <a:latin typeface="Cambria Math" panose="02040503050406030204" pitchFamily="18" charset="0"/>
                                  </a:rPr>
                                  <m:t>_</m:t>
                                </m:r>
                                <m:r>
                                  <a:rPr lang="en-US" altLang="zh-CN" b="0" i="1" smtClean="0">
                                    <a:latin typeface="Cambria Math" panose="02040503050406030204" pitchFamily="18" charset="0"/>
                                  </a:rPr>
                                  <m:t>𝑜𝑢𝑡</m:t>
                                </m:r>
                              </m:e>
                            </m:ra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6</m:t>
                                </m:r>
                              </m:e>
                            </m:rad>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𝑙𝑎𝑦𝑒𝑟</m:t>
                                </m:r>
                                <m:r>
                                  <a:rPr lang="en-US" altLang="zh-CN" b="0" i="1" smtClean="0">
                                    <a:latin typeface="Cambria Math" panose="02040503050406030204" pitchFamily="18" charset="0"/>
                                  </a:rPr>
                                  <m:t>_</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𝑙𝑎𝑦𝑒𝑟</m:t>
                                </m:r>
                                <m:r>
                                  <a:rPr lang="en-US" altLang="zh-CN" b="0" i="1" smtClean="0">
                                    <a:latin typeface="Cambria Math" panose="02040503050406030204" pitchFamily="18" charset="0"/>
                                  </a:rPr>
                                  <m:t>_</m:t>
                                </m:r>
                                <m:r>
                                  <a:rPr lang="en-US" altLang="zh-CN" b="0" i="1" smtClean="0">
                                    <a:latin typeface="Cambria Math" panose="02040503050406030204" pitchFamily="18" charset="0"/>
                                  </a:rPr>
                                  <m:t>𝑜𝑢𝑡</m:t>
                                </m:r>
                              </m:e>
                            </m:rad>
                          </m:den>
                        </m:f>
                      </m:e>
                    </m:d>
                  </m:oMath>
                </a14:m>
                <a:endParaRPr lang="en-US" altLang="zh-CN" dirty="0"/>
              </a:p>
              <a:p>
                <a:pPr marL="0" indent="457200">
                  <a:buNone/>
                </a:pPr>
                <a:r>
                  <a:rPr lang="en-US" altLang="zh-CN" dirty="0" err="1"/>
                  <a:t>ReLU</a:t>
                </a:r>
                <a:r>
                  <a:rPr lang="en-US" altLang="zh-CN" dirty="0"/>
                  <a:t>: </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=0,</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𝑙𝑎𝑦𝑒𝑟</m:t>
                                </m:r>
                                <m:r>
                                  <a:rPr lang="en-US" altLang="zh-CN" b="0" i="1" smtClean="0">
                                    <a:latin typeface="Cambria Math" panose="02040503050406030204" pitchFamily="18" charset="0"/>
                                  </a:rPr>
                                  <m:t>_</m:t>
                                </m:r>
                                <m:r>
                                  <a:rPr lang="en-US" altLang="zh-CN" b="0" i="1" smtClean="0">
                                    <a:latin typeface="Cambria Math" panose="02040503050406030204" pitchFamily="18" charset="0"/>
                                  </a:rPr>
                                  <m:t>𝑖𝑛</m:t>
                                </m:r>
                              </m:den>
                            </m:f>
                          </m:e>
                        </m:d>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96"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669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Prior/Assumptions</a:t>
            </a:r>
            <a:r>
              <a:rPr lang="en-US" altLang="zh-CN" baseline="30000" dirty="0"/>
              <a:t>10</a:t>
            </a:r>
            <a:endParaRPr lang="zh-CN" altLang="en-US" baseline="30000" dirty="0"/>
          </a:p>
        </p:txBody>
      </p:sp>
      <p:sp>
        <p:nvSpPr>
          <p:cNvPr id="6" name="内容占位符 5"/>
          <p:cNvSpPr>
            <a:spLocks noGrp="1"/>
          </p:cNvSpPr>
          <p:nvPr>
            <p:ph idx="1"/>
          </p:nvPr>
        </p:nvSpPr>
        <p:spPr/>
        <p:txBody>
          <a:bodyPr/>
          <a:lstStyle/>
          <a:p>
            <a:r>
              <a:rPr lang="en-US" altLang="zh-CN" b="1" dirty="0"/>
              <a:t>Explanatory factors Hierarchy Hypothesis</a:t>
            </a:r>
            <a:r>
              <a:rPr lang="en-US" altLang="zh-CN" dirty="0"/>
              <a:t> In principle, factors that can explain variance of data are defined in term of each other. For abstract concepts, they are composed of simple detailed concepts.</a:t>
            </a:r>
          </a:p>
          <a:p>
            <a:r>
              <a:rPr lang="en-US" altLang="zh-CN" b="1" dirty="0"/>
              <a:t>Manifolds Hypothesis</a:t>
            </a:r>
            <a:r>
              <a:rPr lang="en-US" altLang="zh-CN" dirty="0"/>
              <a:t> Probability mass concentrate in a locally connected regions occupied only a tiny volume, which can be approximated by a low-dimensional manifolds with a much smaller dimensionality than the original space where data lives</a:t>
            </a:r>
          </a:p>
        </p:txBody>
      </p:sp>
    </p:spTree>
    <p:extLst>
      <p:ext uri="{BB962C8B-B14F-4D97-AF65-F5344CB8AC3E}">
        <p14:creationId xmlns:p14="http://schemas.microsoft.com/office/powerpoint/2010/main" val="55432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Hierarchy Hypothesis</a:t>
            </a:r>
            <a:endParaRPr lang="zh-CN" altLang="en-US" dirty="0"/>
          </a:p>
        </p:txBody>
      </p:sp>
      <p:sp>
        <p:nvSpPr>
          <p:cNvPr id="3" name="文本占位符 2"/>
          <p:cNvSpPr>
            <a:spLocks noGrp="1"/>
          </p:cNvSpPr>
          <p:nvPr>
            <p:ph type="body" idx="1"/>
          </p:nvPr>
        </p:nvSpPr>
        <p:spPr/>
        <p:txBody>
          <a:bodyPr/>
          <a:lstStyle/>
          <a:p>
            <a:r>
              <a:rPr lang="en-US" altLang="zh-CN" dirty="0"/>
              <a:t>Why?</a:t>
            </a:r>
            <a:r>
              <a:rPr lang="en-US" altLang="zh-CN" b="0" baseline="30000" dirty="0"/>
              <a:t>11</a:t>
            </a:r>
            <a:endParaRPr lang="zh-CN" altLang="en-US" b="0" baseline="30000" dirty="0"/>
          </a:p>
        </p:txBody>
      </p:sp>
      <p:sp>
        <p:nvSpPr>
          <p:cNvPr id="5" name="文本占位符 4"/>
          <p:cNvSpPr>
            <a:spLocks noGrp="1"/>
          </p:cNvSpPr>
          <p:nvPr>
            <p:ph type="body" sz="quarter" idx="3"/>
          </p:nvPr>
        </p:nvSpPr>
        <p:spPr/>
        <p:txBody>
          <a:bodyPr/>
          <a:lstStyle/>
          <a:p>
            <a:r>
              <a:rPr lang="en-US" altLang="zh-CN" dirty="0"/>
              <a:t>How?</a:t>
            </a:r>
            <a:r>
              <a:rPr lang="en-US" altLang="zh-CN" b="0" baseline="30000" dirty="0"/>
              <a:t>12</a:t>
            </a:r>
            <a:endParaRPr lang="zh-CN" altLang="en-US" b="0" baseline="30000" dirty="0"/>
          </a:p>
        </p:txBody>
      </p:sp>
      <p:pic>
        <p:nvPicPr>
          <p:cNvPr id="11" name="内容占位符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42545"/>
            <a:ext cx="5157787" cy="3609648"/>
          </a:xfrm>
        </p:spPr>
      </p:pic>
      <p:pic>
        <p:nvPicPr>
          <p:cNvPr id="10" name="内容占位符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285609"/>
            <a:ext cx="5183188" cy="2123520"/>
          </a:xfrm>
        </p:spPr>
      </p:pic>
    </p:spTree>
    <p:extLst>
      <p:ext uri="{BB962C8B-B14F-4D97-AF65-F5344CB8AC3E}">
        <p14:creationId xmlns:p14="http://schemas.microsoft.com/office/powerpoint/2010/main" val="339397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dirty="0"/>
              <a:t>Prerequisites</a:t>
            </a:r>
            <a:endParaRPr lang="zh-CN" altLang="en-US" dirty="0"/>
          </a:p>
        </p:txBody>
      </p:sp>
      <p:sp>
        <p:nvSpPr>
          <p:cNvPr id="3" name="内容占位符 2"/>
          <p:cNvSpPr>
            <a:spLocks noGrp="1"/>
          </p:cNvSpPr>
          <p:nvPr>
            <p:ph idx="1"/>
          </p:nvPr>
        </p:nvSpPr>
        <p:spPr>
          <a:xfrm>
            <a:off x="838200" y="1825625"/>
            <a:ext cx="10515600" cy="4351338"/>
          </a:xfrm>
        </p:spPr>
        <p:txBody>
          <a:bodyPr/>
          <a:lstStyle/>
          <a:p>
            <a:r>
              <a:rPr lang="en-US" altLang="zh-CN" dirty="0"/>
              <a:t>Basic Calculus(derivatives, Taylor Series and etc.)</a:t>
            </a:r>
          </a:p>
          <a:p>
            <a:r>
              <a:rPr lang="en-US" altLang="zh-CN" dirty="0"/>
              <a:t>Basic Probability(random variable, distributions and etc.)</a:t>
            </a:r>
          </a:p>
          <a:p>
            <a:r>
              <a:rPr lang="en-US" altLang="zh-CN" dirty="0"/>
              <a:t>Basic Linear Algebra(matric arithmetic, decompositions and etc.)</a:t>
            </a:r>
          </a:p>
          <a:p>
            <a:r>
              <a:rPr lang="en-US" altLang="zh-CN" dirty="0"/>
              <a:t>(Optional)Machine Learning Basics</a:t>
            </a:r>
            <a:endParaRPr lang="zh-CN" altLang="en-US" dirty="0"/>
          </a:p>
        </p:txBody>
      </p:sp>
    </p:spTree>
    <p:extLst>
      <p:ext uri="{BB962C8B-B14F-4D97-AF65-F5344CB8AC3E}">
        <p14:creationId xmlns:p14="http://schemas.microsoft.com/office/powerpoint/2010/main" val="314541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 deeper, More efficient</a:t>
            </a:r>
            <a:r>
              <a:rPr lang="en-US" altLang="zh-CN" baseline="30000" dirty="0"/>
              <a:t>13</a:t>
            </a:r>
            <a:endParaRPr lang="zh-CN" altLang="en-US" baseline="30000" dirty="0"/>
          </a:p>
        </p:txBody>
      </p:sp>
      <p:sp>
        <p:nvSpPr>
          <p:cNvPr id="3" name="文本占位符 2"/>
          <p:cNvSpPr>
            <a:spLocks noGrp="1"/>
          </p:cNvSpPr>
          <p:nvPr>
            <p:ph type="body" idx="1"/>
          </p:nvPr>
        </p:nvSpPr>
        <p:spPr/>
        <p:txBody>
          <a:bodyPr/>
          <a:lstStyle/>
          <a:p>
            <a:r>
              <a:rPr lang="en-US" altLang="zh-CN" dirty="0"/>
              <a:t>1 hidden layer MLP</a:t>
            </a:r>
            <a:endParaRPr lang="zh-CN" altLang="en-US" dirty="0"/>
          </a:p>
        </p:txBody>
      </p:sp>
      <p:pic>
        <p:nvPicPr>
          <p:cNvPr id="16" name="内容占位符 1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28077"/>
            <a:ext cx="5157787" cy="3638584"/>
          </a:xfrm>
        </p:spPr>
      </p:pic>
      <p:sp>
        <p:nvSpPr>
          <p:cNvPr id="5" name="文本占位符 4"/>
          <p:cNvSpPr>
            <a:spLocks noGrp="1"/>
          </p:cNvSpPr>
          <p:nvPr>
            <p:ph type="body" sz="quarter" idx="3"/>
          </p:nvPr>
        </p:nvSpPr>
        <p:spPr/>
        <p:txBody>
          <a:bodyPr/>
          <a:lstStyle/>
          <a:p>
            <a:r>
              <a:rPr lang="en-US" altLang="zh-CN" dirty="0"/>
              <a:t>2 hidden layer MLP</a:t>
            </a:r>
            <a:endParaRPr lang="zh-CN" altLang="en-US" dirty="0"/>
          </a:p>
        </p:txBody>
      </p:sp>
      <p:pic>
        <p:nvPicPr>
          <p:cNvPr id="14" name="内容占位符 1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358547"/>
            <a:ext cx="5183188" cy="1977644"/>
          </a:xfrm>
        </p:spPr>
      </p:pic>
    </p:spTree>
    <p:extLst>
      <p:ext uri="{BB962C8B-B14F-4D97-AF65-F5344CB8AC3E}">
        <p14:creationId xmlns:p14="http://schemas.microsoft.com/office/powerpoint/2010/main" val="375973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Manifolds Hypothesis</a:t>
            </a:r>
            <a:r>
              <a:rPr lang="en-US" altLang="zh-CN" baseline="30000" dirty="0"/>
              <a:t>14</a:t>
            </a:r>
            <a:endParaRPr lang="zh-CN" altLang="en-US" baseline="30000" dirty="0"/>
          </a:p>
        </p:txBody>
      </p:sp>
      <p:sp>
        <p:nvSpPr>
          <p:cNvPr id="3" name="文本占位符 2"/>
          <p:cNvSpPr>
            <a:spLocks noGrp="1"/>
          </p:cNvSpPr>
          <p:nvPr>
            <p:ph type="body" idx="1"/>
          </p:nvPr>
        </p:nvSpPr>
        <p:spPr/>
        <p:txBody>
          <a:bodyPr/>
          <a:lstStyle/>
          <a:p>
            <a:r>
              <a:rPr lang="en-US" altLang="zh-CN" dirty="0"/>
              <a:t>Why?</a:t>
            </a:r>
            <a:r>
              <a:rPr lang="en-US" altLang="zh-CN" b="0" baseline="30000" dirty="0"/>
              <a:t>15</a:t>
            </a:r>
            <a:endParaRPr lang="zh-CN" altLang="en-US" b="0" baseline="30000" dirty="0"/>
          </a:p>
        </p:txBody>
      </p:sp>
      <p:sp>
        <p:nvSpPr>
          <p:cNvPr id="5" name="文本占位符 4"/>
          <p:cNvSpPr>
            <a:spLocks noGrp="1"/>
          </p:cNvSpPr>
          <p:nvPr>
            <p:ph type="body" sz="quarter" idx="3"/>
          </p:nvPr>
        </p:nvSpPr>
        <p:spPr/>
        <p:txBody>
          <a:bodyPr/>
          <a:lstStyle/>
          <a:p>
            <a:r>
              <a:rPr lang="en-US" altLang="zh-CN" dirty="0"/>
              <a:t>How?</a:t>
            </a:r>
            <a:r>
              <a:rPr lang="en-US" altLang="zh-CN" b="0" baseline="30000" dirty="0"/>
              <a:t>16</a:t>
            </a:r>
            <a:endParaRPr lang="zh-CN" altLang="en-US" b="0" baseline="30000" dirty="0"/>
          </a:p>
        </p:txBody>
      </p:sp>
      <p:pic>
        <p:nvPicPr>
          <p:cNvPr id="12" name="内容占位符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82822" y="2505075"/>
            <a:ext cx="4361944" cy="3684588"/>
          </a:xfrm>
        </p:spPr>
      </p:pic>
      <p:pic>
        <p:nvPicPr>
          <p:cNvPr id="16" name="内容占位符 1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23443" y="3280702"/>
            <a:ext cx="4390476" cy="2133333"/>
          </a:xfrm>
        </p:spPr>
      </p:pic>
    </p:spTree>
    <p:extLst>
      <p:ext uri="{BB962C8B-B14F-4D97-AF65-F5344CB8AC3E}">
        <p14:creationId xmlns:p14="http://schemas.microsoft.com/office/powerpoint/2010/main" val="780493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Representation Power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Universal Approximation Theorem</a:t>
            </a:r>
            <a:r>
              <a:rPr lang="en-US" altLang="zh-CN" dirty="0"/>
              <a:t> a feedforward network with a linear output layer and at least one hidden layer with any “squashing” activation function can approximate any continuous function from one finite-dimensional space to another with any desired non-zero amount of error, provided that the network is given enough hidden units</a:t>
            </a:r>
            <a:r>
              <a:rPr lang="en-US" altLang="zh-CN" baseline="30000" dirty="0"/>
              <a:t>17</a:t>
            </a:r>
          </a:p>
          <a:p>
            <a:r>
              <a:rPr lang="en-US" altLang="zh-CN" dirty="0"/>
              <a:t>It is naturally satisfied by MLP in regression problems</a:t>
            </a:r>
          </a:p>
          <a:p>
            <a:r>
              <a:rPr lang="en-US" altLang="zh-CN" dirty="0"/>
              <a:t>It is also satisfied by MLP in classification problems by transforming them into a probability distribution prediction problem</a:t>
            </a:r>
            <a:r>
              <a:rPr lang="en-US" altLang="zh-CN" baseline="30000" dirty="0"/>
              <a:t>18</a:t>
            </a:r>
            <a:endParaRPr lang="zh-CN" altLang="en-US" baseline="30000" dirty="0"/>
          </a:p>
        </p:txBody>
      </p:sp>
    </p:spTree>
    <p:extLst>
      <p:ext uri="{BB962C8B-B14F-4D97-AF65-F5344CB8AC3E}">
        <p14:creationId xmlns:p14="http://schemas.microsoft.com/office/powerpoint/2010/main" val="63773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Limitations of MLP</a:t>
            </a:r>
            <a:endParaRPr lang="zh-CN" altLang="en-US" dirty="0"/>
          </a:p>
        </p:txBody>
      </p:sp>
      <p:sp>
        <p:nvSpPr>
          <p:cNvPr id="3" name="内容占位符 2"/>
          <p:cNvSpPr>
            <a:spLocks noGrp="1"/>
          </p:cNvSpPr>
          <p:nvPr>
            <p:ph idx="1"/>
          </p:nvPr>
        </p:nvSpPr>
        <p:spPr/>
        <p:txBody>
          <a:bodyPr/>
          <a:lstStyle/>
          <a:p>
            <a:r>
              <a:rPr lang="en-US" altLang="zh-CN" dirty="0"/>
              <a:t>No universal learning algorithm(implied by </a:t>
            </a:r>
            <a:r>
              <a:rPr lang="en-US" altLang="zh-CN" b="1" dirty="0"/>
              <a:t>No Free Lunch Theorem</a:t>
            </a:r>
            <a:r>
              <a:rPr lang="en-US" altLang="zh-CN" dirty="0"/>
              <a:t>)</a:t>
            </a:r>
            <a:r>
              <a:rPr lang="en-US" altLang="zh-CN" baseline="30000" dirty="0"/>
              <a:t>19</a:t>
            </a:r>
          </a:p>
          <a:p>
            <a:r>
              <a:rPr lang="en-US" altLang="zh-CN" dirty="0"/>
              <a:t>Not efficient</a:t>
            </a:r>
            <a:r>
              <a:rPr lang="en-US" altLang="zh-CN" baseline="30000" dirty="0"/>
              <a:t>20</a:t>
            </a:r>
          </a:p>
          <a:p>
            <a:r>
              <a:rPr lang="en-US" altLang="zh-CN" dirty="0"/>
              <a:t>Not a function</a:t>
            </a:r>
            <a:r>
              <a:rPr lang="en-US" altLang="zh-CN" baseline="30000" dirty="0"/>
              <a:t>21</a:t>
            </a:r>
            <a:endParaRPr lang="zh-CN" altLang="en-US" baseline="30000" dirty="0"/>
          </a:p>
        </p:txBody>
      </p:sp>
    </p:spTree>
    <p:extLst>
      <p:ext uri="{BB962C8B-B14F-4D97-AF65-F5344CB8AC3E}">
        <p14:creationId xmlns:p14="http://schemas.microsoft.com/office/powerpoint/2010/main" val="283740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Observations from Other Domains</a:t>
            </a:r>
            <a:endParaRPr lang="zh-CN" altLang="en-US" dirty="0"/>
          </a:p>
        </p:txBody>
      </p:sp>
      <p:sp>
        <p:nvSpPr>
          <p:cNvPr id="3" name="内容占位符 2"/>
          <p:cNvSpPr>
            <a:spLocks noGrp="1"/>
          </p:cNvSpPr>
          <p:nvPr>
            <p:ph idx="1"/>
          </p:nvPr>
        </p:nvSpPr>
        <p:spPr/>
        <p:txBody>
          <a:bodyPr/>
          <a:lstStyle/>
          <a:p>
            <a:r>
              <a:rPr lang="en-US" altLang="zh-CN" dirty="0" err="1"/>
              <a:t>Godel’s</a:t>
            </a:r>
            <a:r>
              <a:rPr lang="en-US" altLang="zh-CN" dirty="0"/>
              <a:t> Incompleteness Theorem</a:t>
            </a:r>
            <a:r>
              <a:rPr lang="en-US" altLang="zh-CN" baseline="30000" dirty="0"/>
              <a:t>22</a:t>
            </a:r>
          </a:p>
          <a:p>
            <a:r>
              <a:rPr lang="en-US" altLang="zh-CN" dirty="0"/>
              <a:t>The Halting Problem</a:t>
            </a:r>
            <a:r>
              <a:rPr lang="en-US" altLang="zh-CN" baseline="30000" dirty="0"/>
              <a:t>23</a:t>
            </a:r>
          </a:p>
          <a:p>
            <a:pPr marL="0" indent="0">
              <a:buNone/>
            </a:pPr>
            <a:endParaRPr lang="en-US" altLang="zh-CN" dirty="0"/>
          </a:p>
          <a:p>
            <a:pPr marL="0" indent="0">
              <a:buNone/>
            </a:pPr>
            <a:endParaRPr lang="en-US" altLang="zh-CN" dirty="0"/>
          </a:p>
          <a:p>
            <a:pPr marL="0" indent="0" algn="ctr">
              <a:buNone/>
            </a:pPr>
            <a:r>
              <a:rPr lang="en-US" altLang="zh-CN" b="1" dirty="0"/>
              <a:t>MLP may not necessarily be a General AI model for every problem!</a:t>
            </a:r>
            <a:r>
              <a:rPr lang="en-US" altLang="zh-CN" baseline="30000" dirty="0"/>
              <a:t>24</a:t>
            </a:r>
            <a:endParaRPr lang="zh-CN" altLang="en-US" baseline="30000" dirty="0"/>
          </a:p>
        </p:txBody>
      </p:sp>
    </p:spTree>
    <p:extLst>
      <p:ext uri="{BB962C8B-B14F-4D97-AF65-F5344CB8AC3E}">
        <p14:creationId xmlns:p14="http://schemas.microsoft.com/office/powerpoint/2010/main" val="294509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a:t>
            </a:r>
            <a:endParaRPr lang="zh-CN" altLang="en-US" dirty="0"/>
          </a:p>
        </p:txBody>
      </p:sp>
      <p:sp>
        <p:nvSpPr>
          <p:cNvPr id="3" name="内容占位符 2"/>
          <p:cNvSpPr>
            <a:spLocks noGrp="1"/>
          </p:cNvSpPr>
          <p:nvPr>
            <p:ph idx="1"/>
          </p:nvPr>
        </p:nvSpPr>
        <p:spPr/>
        <p:txBody>
          <a:bodyPr/>
          <a:lstStyle/>
          <a:p>
            <a:r>
              <a:rPr lang="en-US" altLang="zh-CN" dirty="0"/>
              <a:t>Read Chapter 6, 15 of </a:t>
            </a:r>
            <a:r>
              <a:rPr lang="en-US" altLang="zh-CN" i="1" dirty="0"/>
              <a:t>Deep Learning</a:t>
            </a:r>
            <a:r>
              <a:rPr lang="en-US" altLang="zh-CN" dirty="0"/>
              <a:t>, </a:t>
            </a:r>
            <a:r>
              <a:rPr lang="en-US" altLang="zh-CN" dirty="0" err="1"/>
              <a:t>Goodfellow</a:t>
            </a:r>
            <a:r>
              <a:rPr lang="en-US" altLang="zh-CN" dirty="0"/>
              <a:t> et al., 2016.</a:t>
            </a:r>
          </a:p>
          <a:p>
            <a:r>
              <a:rPr lang="en-US" altLang="zh-CN" dirty="0"/>
              <a:t>Derive derivative of Sigmoid</a:t>
            </a:r>
          </a:p>
          <a:p>
            <a:r>
              <a:rPr lang="en-US" altLang="zh-CN" dirty="0"/>
              <a:t>Hand in lecture notes</a:t>
            </a:r>
          </a:p>
        </p:txBody>
      </p:sp>
    </p:spTree>
    <p:extLst>
      <p:ext uri="{BB962C8B-B14F-4D97-AF65-F5344CB8AC3E}">
        <p14:creationId xmlns:p14="http://schemas.microsoft.com/office/powerpoint/2010/main" val="3021997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 you!</a:t>
            </a:r>
            <a:endParaRPr lang="zh-CN" altLang="en-US" dirty="0"/>
          </a:p>
        </p:txBody>
      </p:sp>
      <p:sp>
        <p:nvSpPr>
          <p:cNvPr id="3" name="副标题 2"/>
          <p:cNvSpPr>
            <a:spLocks noGrp="1"/>
          </p:cNvSpPr>
          <p:nvPr>
            <p:ph type="subTitle" idx="1"/>
          </p:nvPr>
        </p:nvSpPr>
        <p:spPr/>
        <p:txBody>
          <a:bodyPr/>
          <a:lstStyle/>
          <a:p>
            <a:r>
              <a:rPr lang="en-US" altLang="zh-CN" dirty="0"/>
              <a:t>Send me emails for potential mistakes.</a:t>
            </a:r>
            <a:endParaRPr lang="zh-CN" altLang="en-US" dirty="0"/>
          </a:p>
        </p:txBody>
      </p:sp>
    </p:spTree>
    <p:extLst>
      <p:ext uri="{BB962C8B-B14F-4D97-AF65-F5344CB8AC3E}">
        <p14:creationId xmlns:p14="http://schemas.microsoft.com/office/powerpoint/2010/main" val="168339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 Main Tasks for Neural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Inference</a:t>
                </a:r>
                <a:r>
                  <a:rPr lang="en-US" altLang="zh-CN" baseline="30000" dirty="0"/>
                  <a:t>1</a:t>
                </a:r>
                <a:r>
                  <a:rPr lang="en-US" altLang="zh-CN" dirty="0"/>
                  <a:t> Given parameters </a:t>
                </a:r>
                <a14:m>
                  <m:oMath xmlns:m="http://schemas.openxmlformats.org/officeDocument/2006/math">
                    <m:r>
                      <a:rPr lang="zh-CN" altLang="en-US" i="1" smtClean="0">
                        <a:latin typeface="Cambria Math" panose="02040503050406030204" pitchFamily="18" charset="0"/>
                      </a:rPr>
                      <m:t>𝜃</m:t>
                    </m:r>
                  </m:oMath>
                </a14:m>
                <a:r>
                  <a:rPr lang="en-US" altLang="zh-CN" dirty="0"/>
                  <a:t>, how to map from inputs </a:t>
                </a:r>
                <a14:m>
                  <m:oMath xmlns:m="http://schemas.openxmlformats.org/officeDocument/2006/math">
                    <m:r>
                      <a:rPr lang="en-US" altLang="zh-CN" b="0" i="1" smtClean="0">
                        <a:latin typeface="Cambria Math" panose="02040503050406030204" pitchFamily="18" charset="0"/>
                      </a:rPr>
                      <m:t>𝑥</m:t>
                    </m:r>
                  </m:oMath>
                </a14:m>
                <a:r>
                  <a:rPr lang="en-US" altLang="zh-CN" dirty="0"/>
                  <a:t> to outputs </a:t>
                </a:r>
                <a14:m>
                  <m:oMath xmlns:m="http://schemas.openxmlformats.org/officeDocument/2006/math">
                    <m:r>
                      <a:rPr lang="en-US" altLang="zh-CN" b="0" i="1" smtClean="0">
                        <a:latin typeface="Cambria Math" panose="02040503050406030204" pitchFamily="18" charset="0"/>
                      </a:rPr>
                      <m:t>𝑦</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oMath>
                  </m:oMathPara>
                </a14:m>
                <a:endParaRPr lang="en-US" altLang="zh-CN" dirty="0"/>
              </a:p>
              <a:p>
                <a:r>
                  <a:rPr lang="en-US" altLang="zh-CN" b="1" dirty="0"/>
                  <a:t>Learning</a:t>
                </a:r>
                <a:r>
                  <a:rPr lang="en-US" altLang="zh-CN" dirty="0"/>
                  <a:t> Given data </a:t>
                </a:r>
                <a14:m>
                  <m:oMath xmlns:m="http://schemas.openxmlformats.org/officeDocument/2006/math">
                    <m:r>
                      <a:rPr lang="en-US" altLang="zh-CN" b="0" i="1" smtClean="0">
                        <a:latin typeface="Cambria Math" panose="02040503050406030204" pitchFamily="18" charset="0"/>
                      </a:rPr>
                      <m:t>𝐷</m:t>
                    </m:r>
                  </m:oMath>
                </a14:m>
                <a:r>
                  <a:rPr lang="en-US" altLang="zh-CN" dirty="0"/>
                  <a:t> and objective function </a:t>
                </a:r>
                <a14:m>
                  <m:oMath xmlns:m="http://schemas.openxmlformats.org/officeDocument/2006/math">
                    <m:r>
                      <a:rPr lang="en-US" altLang="zh-CN" b="0" i="1" smtClean="0">
                        <a:latin typeface="Cambria Math" panose="02040503050406030204" pitchFamily="18" charset="0"/>
                      </a:rPr>
                      <m:t>𝐿</m:t>
                    </m:r>
                  </m:oMath>
                </a14:m>
                <a:r>
                  <a:rPr lang="en-US" altLang="zh-CN" dirty="0"/>
                  <a:t>, how to select parameters </a:t>
                </a: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𝜃</m:t>
                        </m:r>
                      </m:e>
                      <m:sup>
                        <m:r>
                          <a:rPr lang="en-US" altLang="zh-CN" b="0" i="1" smtClean="0">
                            <a:latin typeface="Cambria Math" panose="02040503050406030204" pitchFamily="18" charset="0"/>
                          </a:rPr>
                          <m:t>∗</m:t>
                        </m:r>
                      </m:sup>
                    </m:sSup>
                  </m:oMath>
                </a14:m>
                <a:r>
                  <a:rPr lang="en-US" altLang="zh-CN" dirty="0"/>
                  <a:t> that fit best?</a:t>
                </a:r>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𝑎𝑟𝑔𝑚𝑎𝑥</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e>
                      </m: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160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Multi-layers Perceptron(MLP)</a:t>
            </a:r>
            <a:endParaRPr lang="zh-CN" altLang="en-US" dirty="0"/>
          </a:p>
        </p:txBody>
      </p:sp>
      <p:sp>
        <p:nvSpPr>
          <p:cNvPr id="3" name="内容占位符 2"/>
          <p:cNvSpPr>
            <a:spLocks noGrp="1"/>
          </p:cNvSpPr>
          <p:nvPr>
            <p:ph idx="1"/>
          </p:nvPr>
        </p:nvSpPr>
        <p:spPr/>
        <p:txBody>
          <a:bodyPr/>
          <a:lstStyle/>
          <a:p>
            <a:r>
              <a:rPr lang="en-US" altLang="zh-CN" dirty="0"/>
              <a:t>MLP is the first type of Neural Networks and had a very long history</a:t>
            </a:r>
          </a:p>
          <a:p>
            <a:r>
              <a:rPr lang="en-US" altLang="zh-CN" dirty="0"/>
              <a:t>MLP is also called “feedforward neural network”</a:t>
            </a:r>
          </a:p>
          <a:p>
            <a:r>
              <a:rPr lang="en-US" altLang="zh-CN" dirty="0"/>
              <a:t>MLP is nothing more than stacked simple computations</a:t>
            </a:r>
          </a:p>
          <a:p>
            <a:r>
              <a:rPr lang="en-US" altLang="zh-CN" dirty="0"/>
              <a:t>Essentially any kind of (Directed) Neural Network is a special forms of MLP</a:t>
            </a:r>
            <a:endParaRPr lang="zh-CN" altLang="en-US" dirty="0"/>
          </a:p>
        </p:txBody>
      </p:sp>
    </p:spTree>
    <p:extLst>
      <p:ext uri="{BB962C8B-B14F-4D97-AF65-F5344CB8AC3E}">
        <p14:creationId xmlns:p14="http://schemas.microsoft.com/office/powerpoint/2010/main" val="298533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MLP Structure: P6</a:t>
            </a:r>
          </a:p>
          <a:p>
            <a:pPr marL="514350" indent="-514350">
              <a:buFont typeface="+mj-lt"/>
              <a:buAutoNum type="arabicPeriod"/>
            </a:pPr>
            <a:r>
              <a:rPr lang="en-US" altLang="zh-CN" dirty="0"/>
              <a:t>Forward Propagation(Inference): P7</a:t>
            </a:r>
          </a:p>
          <a:p>
            <a:pPr marL="514350" indent="-514350">
              <a:buFont typeface="+mj-lt"/>
              <a:buAutoNum type="arabicPeriod"/>
            </a:pPr>
            <a:r>
              <a:rPr lang="en-US" altLang="zh-CN" dirty="0"/>
              <a:t>Unfold Cyclical Connections: P8</a:t>
            </a:r>
          </a:p>
          <a:p>
            <a:pPr marL="514350" indent="-514350">
              <a:buFont typeface="+mj-lt"/>
              <a:buAutoNum type="arabicPeriod"/>
            </a:pPr>
            <a:r>
              <a:rPr lang="en-US" altLang="zh-CN" dirty="0"/>
              <a:t>Activation Functions: P9-17</a:t>
            </a:r>
          </a:p>
          <a:p>
            <a:pPr marL="514350" indent="-514350">
              <a:buFont typeface="+mj-lt"/>
              <a:buAutoNum type="arabicPeriod"/>
            </a:pPr>
            <a:r>
              <a:rPr lang="en-US" altLang="zh-CN" dirty="0"/>
              <a:t>Priors/Assumptions: P17-21</a:t>
            </a:r>
          </a:p>
          <a:p>
            <a:pPr marL="514350" indent="-514350">
              <a:buFont typeface="+mj-lt"/>
              <a:buAutoNum type="arabicPeriod"/>
            </a:pPr>
            <a:r>
              <a:rPr lang="en-US" altLang="zh-CN" dirty="0"/>
              <a:t>Representation Power: P22-24</a:t>
            </a:r>
            <a:endParaRPr lang="zh-CN" altLang="en-US" dirty="0"/>
          </a:p>
        </p:txBody>
      </p:sp>
    </p:spTree>
    <p:extLst>
      <p:ext uri="{BB962C8B-B14F-4D97-AF65-F5344CB8AC3E}">
        <p14:creationId xmlns:p14="http://schemas.microsoft.com/office/powerpoint/2010/main" val="370558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MLP Structure</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471" y="1825625"/>
            <a:ext cx="8369057" cy="4351338"/>
          </a:xfrm>
        </p:spPr>
      </p:pic>
    </p:spTree>
    <p:extLst>
      <p:ext uri="{BB962C8B-B14F-4D97-AF65-F5344CB8AC3E}">
        <p14:creationId xmlns:p14="http://schemas.microsoft.com/office/powerpoint/2010/main" val="351391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Forward Propagation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Input layer to Hidden layer 1:</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1</m:t>
                              </m:r>
                            </m:sub>
                          </m:sSub>
                        </m:e>
                      </m:d>
                    </m:oMath>
                  </m:oMathPara>
                </a14:m>
                <a:endParaRPr lang="en-US" altLang="zh-CN" dirty="0"/>
              </a:p>
              <a:p>
                <a:r>
                  <a:rPr lang="en-US" altLang="zh-CN" dirty="0"/>
                  <a:t>Hidden layer 1 to Hidden layer 2:</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2</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b="0" i="1" smtClean="0">
                                  <a:latin typeface="Cambria Math" panose="02040503050406030204" pitchFamily="18" charset="0"/>
                                </a:rPr>
                                <m:t>2</m:t>
                              </m:r>
                            </m:sub>
                          </m:sSub>
                        </m:e>
                      </m:d>
                    </m:oMath>
                  </m:oMathPara>
                </a14:m>
                <a:endParaRPr lang="en-US" altLang="zh-CN" dirty="0"/>
              </a:p>
              <a:p>
                <a:r>
                  <a:rPr lang="en-US" altLang="zh-CN" dirty="0"/>
                  <a:t>Hidden layer 2 to Output layer:</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3</m:t>
                          </m:r>
                        </m:sub>
                      </m:sSub>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b="0" i="1" smtClean="0">
                                  <a:latin typeface="Cambria Math" panose="02040503050406030204" pitchFamily="18" charset="0"/>
                                </a:rPr>
                                <m:t>3</m:t>
                              </m:r>
                            </m:sub>
                          </m:sSub>
                        </m:e>
                      </m: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345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Unfold Cyclical Connections</a:t>
            </a:r>
            <a:endParaRPr lang="zh-CN" altLang="en-US" dirty="0"/>
          </a:p>
        </p:txBody>
      </p:sp>
      <p:sp>
        <p:nvSpPr>
          <p:cNvPr id="3" name="文本占位符 2"/>
          <p:cNvSpPr>
            <a:spLocks noGrp="1"/>
          </p:cNvSpPr>
          <p:nvPr>
            <p:ph type="body" idx="1"/>
          </p:nvPr>
        </p:nvSpPr>
        <p:spPr/>
        <p:txBody>
          <a:bodyPr/>
          <a:lstStyle/>
          <a:p>
            <a:r>
              <a:rPr lang="en-US" altLang="zh-CN" dirty="0"/>
              <a:t>RNN</a:t>
            </a:r>
            <a:endParaRPr lang="zh-CN" altLang="en-US" dirty="0"/>
          </a:p>
        </p:txBody>
      </p:sp>
      <p:sp>
        <p:nvSpPr>
          <p:cNvPr id="5" name="文本占位符 4"/>
          <p:cNvSpPr>
            <a:spLocks noGrp="1"/>
          </p:cNvSpPr>
          <p:nvPr>
            <p:ph type="body" sz="quarter" idx="3"/>
          </p:nvPr>
        </p:nvSpPr>
        <p:spPr/>
        <p:txBody>
          <a:bodyPr/>
          <a:lstStyle/>
          <a:p>
            <a:r>
              <a:rPr lang="en-US" altLang="zh-CN" dirty="0"/>
              <a:t>Unfolded RNN</a:t>
            </a:r>
            <a:endParaRPr lang="zh-CN" altLang="en-US" dirty="0"/>
          </a:p>
        </p:txBody>
      </p:sp>
      <p:pic>
        <p:nvPicPr>
          <p:cNvPr id="7" name="内容占位符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33484" y="2505075"/>
            <a:ext cx="2970394" cy="3684588"/>
          </a:xfrm>
        </p:spPr>
      </p:pic>
      <p:pic>
        <p:nvPicPr>
          <p:cNvPr id="12" name="内容占位符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38529" y="2505075"/>
            <a:ext cx="4450530" cy="3684588"/>
          </a:xfrm>
        </p:spPr>
      </p:pic>
    </p:spTree>
    <p:extLst>
      <p:ext uri="{BB962C8B-B14F-4D97-AF65-F5344CB8AC3E}">
        <p14:creationId xmlns:p14="http://schemas.microsoft.com/office/powerpoint/2010/main" val="5460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for Activation Functions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Nonlinearity:</a:t>
                </a:r>
              </a:p>
              <a:p>
                <a:pPr marL="0" indent="457200">
                  <a:buNone/>
                </a:pPr>
                <a:r>
                  <a:rPr lang="en-US" altLang="zh-CN" dirty="0"/>
                  <a:t>If activation function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is linear:</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3</m:t>
                              </m:r>
                            </m:sub>
                          </m:sSub>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3</m:t>
                          </m:r>
                        </m:sub>
                      </m:sSub>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1</m:t>
                                  </m:r>
                                </m:sub>
                              </m:s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3</m:t>
                          </m:r>
                        </m:sub>
                      </m:sSub>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m:oMathPara>
                </a14:m>
                <a:endParaRPr lang="en-US" altLang="zh-CN" dirty="0"/>
              </a:p>
              <a:p>
                <a:pPr marL="0" indent="457200">
                  <a:buNone/>
                </a:pPr>
                <a:r>
                  <a:rPr lang="en-US" altLang="zh-CN" dirty="0"/>
                  <a:t>The whole network function reduces to a linear function</a:t>
                </a:r>
              </a:p>
              <a:p>
                <a:r>
                  <a:rPr lang="en-US" altLang="zh-CN" dirty="0"/>
                  <a:t>“Squashing”:</a:t>
                </a:r>
              </a:p>
              <a:p>
                <a:pPr marL="514350" indent="514350">
                  <a:buFont typeface="+mj-lt"/>
                  <a:buAutoNum type="arabicPeriod"/>
                </a:pPr>
                <a:r>
                  <a:rPr lang="en-US" altLang="zh-CN" dirty="0"/>
                  <a:t>Some forms of Compression(remove redundancy in data)</a:t>
                </a:r>
              </a:p>
              <a:p>
                <a:pPr marL="514350" indent="514350">
                  <a:buFont typeface="+mj-lt"/>
                  <a:buAutoNum type="arabicPeriod"/>
                </a:pPr>
                <a:r>
                  <a:rPr lang="en-US" altLang="zh-CN" dirty="0"/>
                  <a:t>Preserve </a:t>
                </a:r>
                <a:r>
                  <a:rPr lang="en-US" altLang="zh-CN" b="1" dirty="0"/>
                  <a:t>Universal Approximation</a:t>
                </a:r>
                <a:r>
                  <a:rPr lang="en-US" altLang="zh-CN" dirty="0"/>
                  <a:t> property</a:t>
                </a:r>
              </a:p>
              <a:p>
                <a:r>
                  <a:rPr lang="en-US" altLang="zh-CN" dirty="0"/>
                  <a:t>Differentiable everywhere</a:t>
                </a:r>
                <a:r>
                  <a:rPr lang="en-US" altLang="zh-CN" baseline="30000" dirty="0"/>
                  <a:t>2</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6640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874</Words>
  <Application>Microsoft Office PowerPoint</Application>
  <PresentationFormat>宽屏</PresentationFormat>
  <Paragraphs>143</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Arial</vt:lpstr>
      <vt:lpstr>Cambria Math</vt:lpstr>
      <vt:lpstr>Office 主题​​</vt:lpstr>
      <vt:lpstr>Neural Networks Basics</vt:lpstr>
      <vt:lpstr>Prerequisites</vt:lpstr>
      <vt:lpstr>Two Main Tasks for Neural Networks</vt:lpstr>
      <vt:lpstr>Multi-layers Perceptron(MLP)</vt:lpstr>
      <vt:lpstr>Contents</vt:lpstr>
      <vt:lpstr>MLP Structure</vt:lpstr>
      <vt:lpstr>Forward Propagation</vt:lpstr>
      <vt:lpstr>Unfold Cyclical Connections</vt:lpstr>
      <vt:lpstr>Requirements for Activation Functions</vt:lpstr>
      <vt:lpstr>Activation Function – Sigmoid/Logistic</vt:lpstr>
      <vt:lpstr>Activation Function - Tanh</vt:lpstr>
      <vt:lpstr>Analysis of S-shaped Curve</vt:lpstr>
      <vt:lpstr>Activation Function - ReLU</vt:lpstr>
      <vt:lpstr>Nonlinearity of ReLU7</vt:lpstr>
      <vt:lpstr>Analysis of ReLU</vt:lpstr>
      <vt:lpstr>Leaky/Parametric ReLU</vt:lpstr>
      <vt:lpstr>Tips</vt:lpstr>
      <vt:lpstr>Prior/Assumptions10</vt:lpstr>
      <vt:lpstr>Hierarchy Hypothesis</vt:lpstr>
      <vt:lpstr>Go deeper, More efficient13</vt:lpstr>
      <vt:lpstr>Manifolds Hypothesis14</vt:lpstr>
      <vt:lpstr>Representation Power</vt:lpstr>
      <vt:lpstr>Limitations of MLP</vt:lpstr>
      <vt:lpstr>Observations from Other Domains</vt:lpstr>
      <vt:lpstr>Assignment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Basis</dc:title>
  <dc:creator>崔力升</dc:creator>
  <cp:lastModifiedBy>李炎洋</cp:lastModifiedBy>
  <cp:revision>131</cp:revision>
  <dcterms:created xsi:type="dcterms:W3CDTF">2017-05-25T13:10:37Z</dcterms:created>
  <dcterms:modified xsi:type="dcterms:W3CDTF">2017-06-21T02:06:31Z</dcterms:modified>
</cp:coreProperties>
</file>