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5" r:id="rId4"/>
    <p:sldId id="263" r:id="rId5"/>
    <p:sldId id="264" r:id="rId6"/>
    <p:sldId id="258" r:id="rId7"/>
    <p:sldId id="260" r:id="rId8"/>
    <p:sldId id="261" r:id="rId9"/>
    <p:sldId id="262" r:id="rId10"/>
    <p:sldId id="265" r:id="rId11"/>
    <p:sldId id="266" r:id="rId12"/>
    <p:sldId id="267" r:id="rId13"/>
    <p:sldId id="268" r:id="rId14"/>
    <p:sldId id="270" r:id="rId15"/>
    <p:sldId id="276" r:id="rId16"/>
    <p:sldId id="269" r:id="rId17"/>
    <p:sldId id="271" r:id="rId18"/>
    <p:sldId id="259" r:id="rId19"/>
    <p:sldId id="272" r:id="rId20"/>
    <p:sldId id="273" r:id="rId21"/>
    <p:sldId id="274" r:id="rId22"/>
    <p:sldId id="275" r:id="rId23"/>
    <p:sldId id="277" r:id="rId24"/>
    <p:sldId id="278" r:id="rId25"/>
    <p:sldId id="280" r:id="rId26"/>
    <p:sldId id="281" r:id="rId27"/>
    <p:sldId id="282" r:id="rId28"/>
    <p:sldId id="279" r:id="rId29"/>
    <p:sldId id="283" r:id="rId30"/>
    <p:sldId id="28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炎洋" initials="李炎洋" lastIdx="39" clrIdx="0">
    <p:extLst>
      <p:ext uri="{19B8F6BF-5375-455C-9EA6-DF929625EA0E}">
        <p15:presenceInfo xmlns:p15="http://schemas.microsoft.com/office/powerpoint/2012/main" userId="d0741973f590d7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7T20:36:52.522" idx="1">
    <p:pos x="1591" y="1842"/>
    <p:text>Following slides will only cover how to do learning in MLPs(directed graphical models). In many times we use iterated learning process to optimize such problem.</p:text>
    <p:extLst mod="1">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7-05-29T01:45:45.485" idx="27">
    <p:pos x="6101" y="1474"/>
    <p:text>To simplify formulation, I omit one input D of objective function.</p:text>
    <p:extLst>
      <p:ext uri="{C676402C-5697-4E1C-873F-D02D1690AC5C}">
        <p15:threadingInfo xmlns:p15="http://schemas.microsoft.com/office/powerpoint/2012/main" timeZoneBias="-480"/>
      </p:ext>
    </p:extLst>
  </p:cm>
  <p:cm authorId="1" dt="2017-05-29T01:51:58.360" idx="28">
    <p:pos x="4538" y="2383"/>
    <p:text>Here we use linear part of Taylor Series of 1st derivative to approximate 1st derivative.</p:text>
    <p:extLst mod="1">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7-05-29T20:26:01.532" idx="30">
    <p:pos x="5105" y="454"/>
    <p:text>In order to use GD in neural network, we need BP to compute gradient w.r.t parameters.</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7-05-29T20:21:59.874" idx="29">
    <p:pos x="6645" y="1695"/>
    <p:text>Noted that here . means a element-wise product instead of dot product.</p:text>
    <p:extLst>
      <p:ext uri="{C676402C-5697-4E1C-873F-D02D1690AC5C}">
        <p15:threadingInfo xmlns:p15="http://schemas.microsoft.com/office/powerpoint/2012/main" timeZoneBias="-480"/>
      </p:ext>
    </p:extLst>
  </p:cm>
  <p:cm authorId="1" dt="2017-05-29T20:28:40.612" idx="31">
    <p:pos x="6345" y="2444"/>
    <p:text>The reason why we can sum over all gradients from layer above to get gradients of layer below can be explained by D-Seperation of Baysien Network. By treating all units in Neural Network as random variables, we can see that once given values of units in layer below, then values of units in layer above will become independent from each other, so as their gradients. This is why we use sum rule(independence) rather than product rule here.</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7-05-30T02:03:32.572" idx="38">
    <p:pos x="6179" y="428"/>
    <p:text>As we state before, because of No Free Lunch Theorem, we do not expect GD would be successfully applied to every case. So we need tricks to introduce inductive bias to improve GD's performance and speed.</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7-05-29T21:02:23.692" idx="32">
    <p:pos x="4198" y="2383"/>
    <p:text>Such formula is satisfied only when V0 is initilized to 0 and in all infinite steps their corresponding gradients are all the same.</p:text>
    <p:extLst mod="1">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7-05-29T21:44:04.878" idx="33">
    <p:pos x="6276" y="3003"/>
    <p:text>It is very complicate to derive this conclusion. Further derivation details can be seen in: https://zhuanlan.zhihu.com/p/22810533. But from the picture shown on the right, we can see that NAG merely combines 2 steps update into one step update.</p:text>
    <p:extLst>
      <p:ext uri="{C676402C-5697-4E1C-873F-D02D1690AC5C}">
        <p15:threadingInfo xmlns:p15="http://schemas.microsoft.com/office/powerpoint/2012/main" timeZoneBias="-4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7-05-29T23:23:07.752" idx="35">
    <p:pos x="3334" y="1319"/>
    <p:text>Because in mini-batch GD, we only have an estimate of ture Gradient. It is much more unstable than true Gradient. If we normalize its size(to 1), then we will make make a large step on that direction, while in many cases such estimate will go in a different direction in successive step. This will result in waste of learning iterations.</p:text>
    <p:extLst mod="1">
      <p:ext uri="{C676402C-5697-4E1C-873F-D02D1690AC5C}">
        <p15:threadingInfo xmlns:p15="http://schemas.microsoft.com/office/powerpoint/2012/main" timeZoneBias="-480"/>
      </p:ext>
    </p:extLst>
  </p:cm>
  <p:cm authorId="1" dt="2017-05-29T23:44:27.874" idx="36">
    <p:pos x="4346" y="2775"/>
    <p:text>One interesting point in RMSprop is that if we receive a gradient with a large size, then it might suggest that we could take a large step(in many simple model, they usually have a smooth error surface, so large gradient will tend to exist for a while). Since updating MS with this gradient will make MS become larger but will not strickly turn update's size to 1(because this increasement in MS is smaller than the difference between gradient and MS before update), we can obtain some sort of effect like automatic adjusting learning rate.</p:text>
    <p:extLst mod="1">
      <p:ext uri="{C676402C-5697-4E1C-873F-D02D1690AC5C}">
        <p15:threadingInfo xmlns:p15="http://schemas.microsoft.com/office/powerpoint/2012/main" timeZoneBias="-4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7-05-30T01:30:39.613" idx="37">
    <p:pos x="6042" y="2850"/>
    <p:text>Except that we can view this as momentum, we can also view it as estimate the true gradient. This view can provide a useful property shown on coming slide, and it also make correction formula meaningful.</p:text>
    <p:extLst mod="1">
      <p:ext uri="{C676402C-5697-4E1C-873F-D02D1690AC5C}">
        <p15:threadingInfo xmlns:p15="http://schemas.microsoft.com/office/powerpoint/2012/main" timeZoneBias="-4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7-05-30T02:28:38.457" idx="39">
    <p:pos x="6598" y="1178"/>
    <p:text>When talking about learning methods of Neural Networks, I should mention how to do regularization in Neural Networks. However, there are many ways to do regularization and they are hardly to be organize them in a systematic way, so instead I recommand to read C7 of textbook.</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28T03:43:25.741" idx="18">
    <p:pos x="6511" y="2340"/>
    <p:text>Cross Entropy we used in many classification problems is a lower bound of KL divergence(by dropping left term in KL divergence's formula because it doesn't involve model parameters). With KL divergence, its loss will be equal to Maximum Likelihood when Pdata is a one-hot vector. Sometimes we will use other divergences as objective function(zero-sum game objective in GAN), but they are essentially defined by KL divergence. Another thing is that the reason why we not use the other form of KL divergence KL(Pmodel||Pdata) is that such formulation require to know distribution of data Pdata, which is what we don't know and want to approximate by Pmodel.</p:text>
    <p:extLst mod="1">
      <p:ext uri="{C676402C-5697-4E1C-873F-D02D1690AC5C}">
        <p15:threadingInfo xmlns:p15="http://schemas.microsoft.com/office/powerpoint/2012/main" timeZoneBias="-480"/>
      </p:ext>
    </p:extLst>
  </p:cm>
  <p:cm authorId="1" dt="2017-05-28T04:01:33.064" idx="20">
    <p:pos x="1632" y="2060"/>
    <p:text>Such objective function is often used in VI, but it can also be seen in VAE.</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28T03:46:06.523" idx="19">
    <p:pos x="6641" y="358"/>
    <p:text>These features are determined by both optimization algorithms and objective functions.</p:text>
    <p:extLst>
      <p:ext uri="{C676402C-5697-4E1C-873F-D02D1690AC5C}">
        <p15:threadingInfo xmlns:p15="http://schemas.microsoft.com/office/powerpoint/2012/main" timeZoneBias="-480"/>
      </p:ext>
    </p:extLst>
  </p:cm>
  <p:cm authorId="1" dt="2017-05-28T04:10:16.206" idx="21">
    <p:pos x="3500" y="2216"/>
    <p:text>Consistence means that each update will not make a big difference(of direction) compared with last update. Such property will ensure that during iterated optimization process we will not waste most of updates.</p:text>
    <p:extLst mod="1">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5-27T20:50:39.419" idx="2">
    <p:pos x="2285" y="1384"/>
    <p:text>There are 2 ways to do pretraining: one is determine weights by hand and then they are remained the same(this method could be seen in neuroscience); another one is use some learning methods to learn weights of different parts of our model seperately(this method could be seen in DBN).</p:text>
    <p:extLst mod="1">
      <p:ext uri="{C676402C-5697-4E1C-873F-D02D1690AC5C}">
        <p15:threadingInfo xmlns:p15="http://schemas.microsoft.com/office/powerpoint/2012/main" timeZoneBias="-480"/>
      </p:ext>
    </p:extLst>
  </p:cm>
  <p:cm authorId="1" dt="2017-05-27T20:55:19.991" idx="3">
    <p:pos x="4826" y="1711"/>
    <p:text>ES, GA, Ant Colony Optimization and Particle Swarm Optimization all use evolutionary principle, so their optimization behaviors are in many respects the same. Here I only mention ES as a simple example and reveal its relation with Gradient Descent. Other Evolutionary Algorithms such as GA, ACO and PSO are rarely been used in Neural Network Learning, because they require to maintain a family of different parameters, yet this operation is very expensive(for both computation and memory) in practice.</p:text>
    <p:extLst mod="1">
      <p:ext uri="{C676402C-5697-4E1C-873F-D02D1690AC5C}">
        <p15:threadingInfo xmlns:p15="http://schemas.microsoft.com/office/powerpoint/2012/main" timeZoneBias="-480"/>
      </p:ext>
    </p:extLst>
  </p:cm>
  <p:cm authorId="1" dt="2017-05-27T21:02:59.664" idx="4">
    <p:pos x="3797" y="1975"/>
    <p:text>Although SA do not use evolutionary principle, it also require to maintain a family of different parameters.</p:text>
    <p:extLst mod="1">
      <p:ext uri="{C676402C-5697-4E1C-873F-D02D1690AC5C}">
        <p15:threadingInfo xmlns:p15="http://schemas.microsoft.com/office/powerpoint/2012/main" timeZoneBias="-480"/>
      </p:ext>
    </p:extLst>
  </p:cm>
  <p:cm authorId="1" dt="2017-05-27T21:04:33.240" idx="5">
    <p:pos x="1972" y="2304"/>
    <p:text>Simplex algorithm and other variant are very simple, but all of them can only handle low-dimensional parameters optimization problems, otherwise they will be time-consuming.</p:text>
    <p:extLst mod="1">
      <p:ext uri="{C676402C-5697-4E1C-873F-D02D1690AC5C}">
        <p15:threadingInfo xmlns:p15="http://schemas.microsoft.com/office/powerpoint/2012/main" timeZoneBias="-480"/>
      </p:ext>
    </p:extLst>
  </p:cm>
  <p:cm authorId="1" dt="2017-05-27T21:07:14.503" idx="6">
    <p:pos x="3135" y="2613"/>
    <p:text>Only difference between GD and NM is that updates of parameters in GD are dominated by first order derivatives and those in NM are dominated by both first order derivatives and second order derivatives. In Neural Network Learning, we mainly use GD, but sometimes we will use some informations of second order derivative(not are the way they are used in NM) to speed up learning.</p:text>
    <p:extLst mod="1">
      <p:ext uri="{C676402C-5697-4E1C-873F-D02D1690AC5C}">
        <p15:threadingInfo xmlns:p15="http://schemas.microsoft.com/office/powerpoint/2012/main" timeZoneBias="-480"/>
      </p:ext>
    </p:extLst>
  </p:cm>
  <p:cm authorId="1" dt="2017-05-28T18:07:26.263" idx="22">
    <p:pos x="2112" y="3456"/>
    <p:text>Instead of using hand-crafted optimizer to guide learning process, Meta Learning use a learned optimizer during training.</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5-28T01:20:31.587" idx="8">
    <p:pos x="1274" y="2138"/>
    <p:text>This is the directional derivative along that noise's direction. Here we use finite difference method to approximate this directional derivative.</p:text>
    <p:extLst>
      <p:ext uri="{C676402C-5697-4E1C-873F-D02D1690AC5C}">
        <p15:threadingInfo xmlns:p15="http://schemas.microsoft.com/office/powerpoint/2012/main" timeZoneBias="-480"/>
      </p:ext>
    </p:extLst>
  </p:cm>
  <p:cm authorId="1" dt="2017-05-28T01:29:32.576" idx="9">
    <p:pos x="3360" y="2400"/>
    <p:text>Because all noise have same expectation, the absolute value of noise in the denominator can be thought to be the same.</p:text>
    <p:extLst>
      <p:ext uri="{C676402C-5697-4E1C-873F-D02D1690AC5C}">
        <p15:threadingInfo xmlns:p15="http://schemas.microsoft.com/office/powerpoint/2012/main" timeZoneBias="-480"/>
      </p:ext>
    </p:extLst>
  </p:cm>
  <p:cm authorId="1" dt="2017-05-28T01:29:46.103" idx="10">
    <p:pos x="6589" y="1588"/>
    <p:text>To run ES, we don't need to know anything about our model, like structure and etc. Only thing we need is that model need to provide a method to do inference so that we can compute value of objective function.</p:text>
    <p:extLst>
      <p:ext uri="{C676402C-5697-4E1C-873F-D02D1690AC5C}">
        <p15:threadingInfo xmlns:p15="http://schemas.microsoft.com/office/powerpoint/2012/main" timeZoneBias="-480"/>
      </p:ext>
    </p:extLst>
  </p:cm>
  <p:cm authorId="1" dt="2017-05-28T01:32:42.763" idx="11">
    <p:pos x="6074" y="1850"/>
    <p:text>For different noise, we can evaluate their value of objective function in parallel because they all use the same parameters.</p:text>
    <p:extLst>
      <p:ext uri="{C676402C-5697-4E1C-873F-D02D1690AC5C}">
        <p15:threadingInfo xmlns:p15="http://schemas.microsoft.com/office/powerpoint/2012/main" timeZoneBias="-480"/>
      </p:ext>
    </p:extLst>
  </p:cm>
  <p:cm authorId="1" dt="2017-05-28T01:34:13.690" idx="12">
    <p:pos x="5420" y="2487"/>
    <p:text>In ES, we just approximate graident instead of compute the real gradient, so we don't need model to be differentiable.</p:text>
    <p:extLst>
      <p:ext uri="{C676402C-5697-4E1C-873F-D02D1690AC5C}">
        <p15:threadingInfo xmlns:p15="http://schemas.microsoft.com/office/powerpoint/2012/main" timeZoneBias="-480"/>
      </p:ext>
    </p:extLst>
  </p:cm>
  <p:cm authorId="1" dt="2017-05-28T01:45:35.108" idx="13">
    <p:pos x="3447" y="3561"/>
    <p:text>If you are not familiar with GD, feel free to skip this section and come back util you already understand GD.</p:text>
    <p:extLst>
      <p:ext uri="{C676402C-5697-4E1C-873F-D02D1690AC5C}">
        <p15:threadingInfo xmlns:p15="http://schemas.microsoft.com/office/powerpoint/2012/main" timeZoneBias="-480"/>
      </p:ext>
    </p:extLst>
  </p:cm>
  <p:cm authorId="1" dt="2017-05-28T01:56:01.985" idx="14">
    <p:pos x="4966" y="1335"/>
    <p:text>Except all those advantages, this method is very slow campared with GD. This is because noise we injected have a fixed variance/expectation(such variance/expectation will be set not so small typically, otherwise convergence of ES will be too slow), and high variance/expectation is harmful to approximate directional derivative(and gradient) because in finite difference smaller the size of noise is, then more accurate the approximation is. Although in some ways it help to jump out of local optima, but it do more harm(slow convergence) than good(in neural network, experience and experiment show that all local optimas have the same performances as global optima), because ES relate learning rate with accuracy of gradient approximation together by noise, such that small variance/expectation in noise will result in more accurate approximation yet small learning rate(slow convergence) and vice versa.</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28T02:27:47.221" idx="15">
    <p:pos x="5768" y="2463"/>
    <p:text>Learning rate determines how fast GD will converge. But if learning rate is too large, it will lead to divergence.</p:text>
    <p:extLst>
      <p:ext uri="{C676402C-5697-4E1C-873F-D02D1690AC5C}">
        <p15:threadingInfo xmlns:p15="http://schemas.microsoft.com/office/powerpoint/2012/main" timeZoneBias="-480"/>
      </p:ext>
    </p:extLst>
  </p:cm>
  <p:cm authorId="1" dt="2017-05-28T02:29:51.194" idx="16">
    <p:pos x="5996" y="3107"/>
    <p:text>Such criteria might be that if size of gradient is above a small threshold, then we stop. Although in theory we should stop when gradient is 0, but in practice we often can't do that because there is deviation between real gradient and gradient computed by computer. Such small threshold represent how much deviation we will tolerate.</p:text>
    <p:extLst>
      <p:ext uri="{C676402C-5697-4E1C-873F-D02D1690AC5C}">
        <p15:threadingInfo xmlns:p15="http://schemas.microsoft.com/office/powerpoint/2012/main" timeZoneBias="-480"/>
      </p:ext>
    </p:extLst>
  </p:cm>
  <p:cm authorId="1" dt="2017-05-28T03:19:37.386" idx="17">
    <p:pos x="6486" y="1419"/>
    <p:text>Noted that the update of parameters is consisted of 2 key features: direction and size. In GD, direction of update is determined by direction of gradient, size of update is determined by size of gradient and learning rate. Later we will see that how these 2 features will guide us to design better update rule for GD.</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29T00:06:38.355" idx="23">
    <p:pos x="6510" y="2714"/>
    <p:text>Within argmin is what we called directional derivative. Recall that directional derivative means how fast the function value will increase in that direction, so finding direction whose value decrease the fastest means finding direction whose directional derivative is the smallest. This is why we have such minimization problem here. By making use of definition of dot product, we reduce original minimization problem to which angle has minimial cos function value(||.||_2 is euclidean distance). Noted that the answer is the opposite direction of gradient, we now see that negative gradient corresponds to direction whose value decrease the fastest.</p:text>
    <p:extLst>
      <p:ext uri="{C676402C-5697-4E1C-873F-D02D1690AC5C}">
        <p15:threadingInfo xmlns:p15="http://schemas.microsoft.com/office/powerpoint/2012/main" timeZoneBias="-480"/>
      </p:ext>
    </p:extLst>
  </p:cm>
  <p:cm authorId="1" dt="2017-05-29T00:09:13.454" idx="24">
    <p:pos x="7053" y="3160"/>
    <p:text>From this formula we can see that using negative gradient to update our parameters will actually decrease our objective function value.</p:text>
    <p:extLst>
      <p:ext uri="{C676402C-5697-4E1C-873F-D02D1690AC5C}">
        <p15:threadingInfo xmlns:p15="http://schemas.microsoft.com/office/powerpoint/2012/main" timeZoneBias="-480"/>
      </p:ext>
    </p:extLst>
  </p:cm>
  <p:cm authorId="1" dt="2017-05-29T00:26:52.019" idx="25">
    <p:pos x="6834" y="3474"/>
    <p:text>This is the linear part of Taylor Series.</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05-29T01:04:22.848" idx="26">
    <p:pos x="6294" y="1319"/>
    <p:text>In neural network, experience and experiments are all shown that all local minimums have the same performances of global minimums. So we don't need to worry about too much that if GD lead us to a local minimum it will give us a poor performance. Another reason we don't care about global minimum is that machine learning is different from optimization. In optimization, we want value of objective function in data to be the smallest. However, in machine learning, we want value of objective function in all possible data (generalization error) to be the smallest. Because we can't access all possible data in practice, we can only use data we have to define our objective function (training error) as surrogate. So how small such surrogate is is not so important, all we care is to make generalization error to be small.</p:text>
    <p:extLst mod="1">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05-29T22:55:40.236" idx="34">
    <p:pos x="6466" y="3526"/>
    <p:text>H denotes Hessian Matrix. Noted that here we need to inverse Hessian Matrix and the size of Hessian Matrix is number of parameters * number of parameters, this will result in compute a very large matrix and its inverse(in neural network there are always millions of parameters), which is impractical. In some literatures, they use Hessian Free method, which is dropping all terms within the Hessian Matrix except diagonal terms.</p:text>
    <p:extLst mod="1">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A40C488-EF99-4E86-B4A2-D20765288D56}"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A0C013-F74B-4542-8E87-D6E0B9432B82}" type="slidenum">
              <a:rPr lang="zh-CN" altLang="en-US" smtClean="0"/>
              <a:t>‹#›</a:t>
            </a:fld>
            <a:endParaRPr lang="zh-CN" altLang="en-US"/>
          </a:p>
        </p:txBody>
      </p:sp>
    </p:spTree>
    <p:extLst>
      <p:ext uri="{BB962C8B-B14F-4D97-AF65-F5344CB8AC3E}">
        <p14:creationId xmlns:p14="http://schemas.microsoft.com/office/powerpoint/2010/main" val="650349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A40C488-EF99-4E86-B4A2-D20765288D56}"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A0C013-F74B-4542-8E87-D6E0B9432B82}" type="slidenum">
              <a:rPr lang="zh-CN" altLang="en-US" smtClean="0"/>
              <a:t>‹#›</a:t>
            </a:fld>
            <a:endParaRPr lang="zh-CN" altLang="en-US"/>
          </a:p>
        </p:txBody>
      </p:sp>
    </p:spTree>
    <p:extLst>
      <p:ext uri="{BB962C8B-B14F-4D97-AF65-F5344CB8AC3E}">
        <p14:creationId xmlns:p14="http://schemas.microsoft.com/office/powerpoint/2010/main" val="1656422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A40C488-EF99-4E86-B4A2-D20765288D56}"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A0C013-F74B-4542-8E87-D6E0B9432B82}" type="slidenum">
              <a:rPr lang="zh-CN" altLang="en-US" smtClean="0"/>
              <a:t>‹#›</a:t>
            </a:fld>
            <a:endParaRPr lang="zh-CN" altLang="en-US"/>
          </a:p>
        </p:txBody>
      </p:sp>
    </p:spTree>
    <p:extLst>
      <p:ext uri="{BB962C8B-B14F-4D97-AF65-F5344CB8AC3E}">
        <p14:creationId xmlns:p14="http://schemas.microsoft.com/office/powerpoint/2010/main" val="72734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A40C488-EF99-4E86-B4A2-D20765288D56}"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A0C013-F74B-4542-8E87-D6E0B9432B82}" type="slidenum">
              <a:rPr lang="zh-CN" altLang="en-US" smtClean="0"/>
              <a:t>‹#›</a:t>
            </a:fld>
            <a:endParaRPr lang="zh-CN" altLang="en-US"/>
          </a:p>
        </p:txBody>
      </p:sp>
    </p:spTree>
    <p:extLst>
      <p:ext uri="{BB962C8B-B14F-4D97-AF65-F5344CB8AC3E}">
        <p14:creationId xmlns:p14="http://schemas.microsoft.com/office/powerpoint/2010/main" val="49090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A40C488-EF99-4E86-B4A2-D20765288D56}"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A0C013-F74B-4542-8E87-D6E0B9432B82}" type="slidenum">
              <a:rPr lang="zh-CN" altLang="en-US" smtClean="0"/>
              <a:t>‹#›</a:t>
            </a:fld>
            <a:endParaRPr lang="zh-CN" altLang="en-US"/>
          </a:p>
        </p:txBody>
      </p:sp>
    </p:spTree>
    <p:extLst>
      <p:ext uri="{BB962C8B-B14F-4D97-AF65-F5344CB8AC3E}">
        <p14:creationId xmlns:p14="http://schemas.microsoft.com/office/powerpoint/2010/main" val="25894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A40C488-EF99-4E86-B4A2-D20765288D56}" type="datetimeFigureOut">
              <a:rPr lang="zh-CN" altLang="en-US" smtClean="0"/>
              <a:t>2017/6/21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A0C013-F74B-4542-8E87-D6E0B9432B82}" type="slidenum">
              <a:rPr lang="zh-CN" altLang="en-US" smtClean="0"/>
              <a:t>‹#›</a:t>
            </a:fld>
            <a:endParaRPr lang="zh-CN" altLang="en-US"/>
          </a:p>
        </p:txBody>
      </p:sp>
    </p:spTree>
    <p:extLst>
      <p:ext uri="{BB962C8B-B14F-4D97-AF65-F5344CB8AC3E}">
        <p14:creationId xmlns:p14="http://schemas.microsoft.com/office/powerpoint/2010/main" val="1060012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A40C488-EF99-4E86-B4A2-D20765288D56}" type="datetimeFigureOut">
              <a:rPr lang="zh-CN" altLang="en-US" smtClean="0"/>
              <a:t>2017/6/21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A0C013-F74B-4542-8E87-D6E0B9432B82}" type="slidenum">
              <a:rPr lang="zh-CN" altLang="en-US" smtClean="0"/>
              <a:t>‹#›</a:t>
            </a:fld>
            <a:endParaRPr lang="zh-CN" altLang="en-US"/>
          </a:p>
        </p:txBody>
      </p:sp>
    </p:spTree>
    <p:extLst>
      <p:ext uri="{BB962C8B-B14F-4D97-AF65-F5344CB8AC3E}">
        <p14:creationId xmlns:p14="http://schemas.microsoft.com/office/powerpoint/2010/main" val="184581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A40C488-EF99-4E86-B4A2-D20765288D56}" type="datetimeFigureOut">
              <a:rPr lang="zh-CN" altLang="en-US" smtClean="0"/>
              <a:t>2017/6/21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A0C013-F74B-4542-8E87-D6E0B9432B82}" type="slidenum">
              <a:rPr lang="zh-CN" altLang="en-US" smtClean="0"/>
              <a:t>‹#›</a:t>
            </a:fld>
            <a:endParaRPr lang="zh-CN" altLang="en-US"/>
          </a:p>
        </p:txBody>
      </p:sp>
    </p:spTree>
    <p:extLst>
      <p:ext uri="{BB962C8B-B14F-4D97-AF65-F5344CB8AC3E}">
        <p14:creationId xmlns:p14="http://schemas.microsoft.com/office/powerpoint/2010/main" val="62549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40C488-EF99-4E86-B4A2-D20765288D56}" type="datetimeFigureOut">
              <a:rPr lang="zh-CN" altLang="en-US" smtClean="0"/>
              <a:t>2017/6/21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A0C013-F74B-4542-8E87-D6E0B9432B82}" type="slidenum">
              <a:rPr lang="zh-CN" altLang="en-US" smtClean="0"/>
              <a:t>‹#›</a:t>
            </a:fld>
            <a:endParaRPr lang="zh-CN" altLang="en-US"/>
          </a:p>
        </p:txBody>
      </p:sp>
    </p:spTree>
    <p:extLst>
      <p:ext uri="{BB962C8B-B14F-4D97-AF65-F5344CB8AC3E}">
        <p14:creationId xmlns:p14="http://schemas.microsoft.com/office/powerpoint/2010/main" val="67166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A40C488-EF99-4E86-B4A2-D20765288D56}" type="datetimeFigureOut">
              <a:rPr lang="zh-CN" altLang="en-US" smtClean="0"/>
              <a:t>2017/6/21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A0C013-F74B-4542-8E87-D6E0B9432B82}" type="slidenum">
              <a:rPr lang="zh-CN" altLang="en-US" smtClean="0"/>
              <a:t>‹#›</a:t>
            </a:fld>
            <a:endParaRPr lang="zh-CN" altLang="en-US"/>
          </a:p>
        </p:txBody>
      </p:sp>
    </p:spTree>
    <p:extLst>
      <p:ext uri="{BB962C8B-B14F-4D97-AF65-F5344CB8AC3E}">
        <p14:creationId xmlns:p14="http://schemas.microsoft.com/office/powerpoint/2010/main" val="329032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A40C488-EF99-4E86-B4A2-D20765288D56}" type="datetimeFigureOut">
              <a:rPr lang="zh-CN" altLang="en-US" smtClean="0"/>
              <a:t>2017/6/21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A0C013-F74B-4542-8E87-D6E0B9432B82}" type="slidenum">
              <a:rPr lang="zh-CN" altLang="en-US" smtClean="0"/>
              <a:t>‹#›</a:t>
            </a:fld>
            <a:endParaRPr lang="zh-CN" altLang="en-US"/>
          </a:p>
        </p:txBody>
      </p:sp>
    </p:spTree>
    <p:extLst>
      <p:ext uri="{BB962C8B-B14F-4D97-AF65-F5344CB8AC3E}">
        <p14:creationId xmlns:p14="http://schemas.microsoft.com/office/powerpoint/2010/main" val="364515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C488-EF99-4E86-B4A2-D20765288D56}" type="datetimeFigureOut">
              <a:rPr lang="zh-CN" altLang="en-US" smtClean="0"/>
              <a:t>2017/6/21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0C013-F74B-4542-8E87-D6E0B9432B82}" type="slidenum">
              <a:rPr lang="zh-CN" altLang="en-US" smtClean="0"/>
              <a:t>‹#›</a:t>
            </a:fld>
            <a:endParaRPr lang="zh-CN" altLang="en-US"/>
          </a:p>
        </p:txBody>
      </p:sp>
    </p:spTree>
    <p:extLst>
      <p:ext uri="{BB962C8B-B14F-4D97-AF65-F5344CB8AC3E}">
        <p14:creationId xmlns:p14="http://schemas.microsoft.com/office/powerpoint/2010/main" val="128415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comments" Target="../comments/commen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comments" Target="../comments/comment1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comments" Target="../comments/comment1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comments" Target="../comments/commen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Neural Networks Learning</a:t>
            </a:r>
            <a:endParaRPr lang="zh-CN" altLang="en-US" dirty="0"/>
          </a:p>
        </p:txBody>
      </p:sp>
      <p:sp>
        <p:nvSpPr>
          <p:cNvPr id="3" name="副标题 2"/>
          <p:cNvSpPr>
            <a:spLocks noGrp="1"/>
          </p:cNvSpPr>
          <p:nvPr>
            <p:ph type="subTitle" idx="1"/>
          </p:nvPr>
        </p:nvSpPr>
        <p:spPr/>
        <p:txBody>
          <a:bodyPr/>
          <a:lstStyle/>
          <a:p>
            <a:r>
              <a:rPr lang="en-US" altLang="zh-CN" b="1" dirty="0"/>
              <a:t>Author</a:t>
            </a:r>
            <a:r>
              <a:rPr lang="en-US" altLang="zh-CN" dirty="0"/>
              <a:t>:</a:t>
            </a:r>
          </a:p>
          <a:p>
            <a:r>
              <a:rPr lang="en-US" altLang="zh-CN" dirty="0"/>
              <a:t>Yan-yang Lee(</a:t>
            </a:r>
            <a:r>
              <a:rPr lang="en-US" altLang="zh-CN" u="sng" dirty="0"/>
              <a:t>blamedrlee@outlook.com</a:t>
            </a:r>
            <a:r>
              <a:rPr lang="en-US" altLang="zh-CN" dirty="0"/>
              <a:t>)</a:t>
            </a:r>
            <a:endParaRPr lang="zh-CN" altLang="en-US" dirty="0"/>
          </a:p>
        </p:txBody>
      </p:sp>
    </p:spTree>
    <p:extLst>
      <p:ext uri="{BB962C8B-B14F-4D97-AF65-F5344CB8AC3E}">
        <p14:creationId xmlns:p14="http://schemas.microsoft.com/office/powerpoint/2010/main" val="1004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Gradient Descent - Why GD works?</a:t>
            </a:r>
            <a:endParaRPr lang="zh-CN" altLang="en-US" dirty="0"/>
          </a:p>
        </p:txBody>
      </p:sp>
      <p:pic>
        <p:nvPicPr>
          <p:cNvPr id="6" name="内容占位符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707711"/>
            <a:ext cx="5181600" cy="2587166"/>
          </a:xfrm>
        </p:spPr>
      </p:pic>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normAutofit lnSpcReduction="10000"/>
              </a:bodyPr>
              <a:lstStyle/>
              <a:p>
                <a:r>
                  <a:rPr lang="en-US" altLang="zh-CN" dirty="0"/>
                  <a:t>From Demonstration:</a:t>
                </a:r>
              </a:p>
              <a:p>
                <a:pPr marL="514350" indent="-514350">
                  <a:buFont typeface="+mj-lt"/>
                  <a:buAutoNum type="arabicPeriod"/>
                </a:pPr>
                <a:r>
                  <a:rPr lang="en-US" altLang="zh-CN" dirty="0"/>
                  <a:t>Negative Gradient points downhill</a:t>
                </a:r>
              </a:p>
              <a:p>
                <a:pPr marL="514350" indent="-514350">
                  <a:buFont typeface="+mj-lt"/>
                  <a:buAutoNum type="arabicPeriod"/>
                </a:pPr>
                <a:r>
                  <a:rPr lang="en-US" altLang="zh-CN" dirty="0"/>
                  <a:t>Update moves current parameters toward minimum</a:t>
                </a:r>
              </a:p>
              <a:p>
                <a:r>
                  <a:rPr lang="en-US" altLang="zh-CN" dirty="0"/>
                  <a:t>From Definition:</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𝑎𝑟𝑔𝑚𝑖𝑛</m:t>
                          </m:r>
                        </m:e>
                        <m:sub>
                          <m:r>
                            <a:rPr lang="en-US" altLang="zh-CN" b="0" i="1" smtClean="0">
                              <a:latin typeface="Cambria Math" panose="02040503050406030204" pitchFamily="18" charset="0"/>
                            </a:rPr>
                            <m:t>𝑒</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𝑇</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rPr>
                        <m:t>𝐿</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𝑎𝑟𝑔𝑚𝑖𝑛</m:t>
                          </m:r>
                        </m:e>
                        <m:sub>
                          <m:r>
                            <a:rPr lang="en-US" altLang="zh-CN" i="1">
                              <a:latin typeface="Cambria Math" panose="02040503050406030204" pitchFamily="18" charset="0"/>
                            </a:rPr>
                            <m:t>𝑒</m:t>
                          </m:r>
                        </m:sub>
                      </m:sSub>
                      <m:sSub>
                        <m:sSubPr>
                          <m:ctrlPr>
                            <a:rPr lang="en-US" altLang="zh-CN" i="1" smtClean="0">
                              <a:latin typeface="Cambria Math" panose="02040503050406030204" pitchFamily="18" charset="0"/>
                            </a:rPr>
                          </m:ctrlPr>
                        </m:sSubPr>
                        <m:e>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𝑒</m:t>
                              </m:r>
                            </m:e>
                          </m:d>
                        </m:e>
                        <m:sub>
                          <m:r>
                            <a:rPr lang="en-US" altLang="zh-CN" b="0" i="1" smtClean="0">
                              <a:latin typeface="Cambria Math" panose="02040503050406030204" pitchFamily="18" charset="0"/>
                            </a:rPr>
                            <m:t>2</m:t>
                          </m:r>
                        </m:sub>
                      </m:sSub>
                      <m:sSub>
                        <m:sSubPr>
                          <m:ctrlPr>
                            <a:rPr lang="en-US" altLang="zh-CN" i="1" smtClean="0">
                              <a:latin typeface="Cambria Math" panose="02040503050406030204" pitchFamily="18" charset="0"/>
                            </a:rPr>
                          </m:ctrlPr>
                        </m:sSubPr>
                        <m:e>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rPr>
                                    <m:t>𝜃</m:t>
                                  </m:r>
                                </m:sub>
                              </m:sSub>
                              <m:r>
                                <a:rPr lang="en-US" altLang="zh-CN" i="1">
                                  <a:latin typeface="Cambria Math" panose="02040503050406030204" pitchFamily="18" charset="0"/>
                                </a:rPr>
                                <m:t>𝐿</m:t>
                              </m:r>
                            </m:e>
                          </m:d>
                        </m:e>
                        <m:sub>
                          <m:r>
                            <a:rPr lang="en-US" altLang="zh-CN" b="0" i="1" smtClean="0">
                              <a:latin typeface="Cambria Math" panose="02040503050406030204" pitchFamily="18" charset="0"/>
                            </a:rPr>
                            <m:t>2</m:t>
                          </m:r>
                        </m:sub>
                      </m:sSub>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cos</m:t>
                          </m:r>
                        </m:fName>
                        <m:e>
                          <m:r>
                            <a:rPr lang="en-US" altLang="zh-CN" i="1">
                              <a:latin typeface="Cambria Math" panose="02040503050406030204" pitchFamily="18" charset="0"/>
                              <a:ea typeface="Cambria Math" panose="02040503050406030204" pitchFamily="18" charset="0"/>
                            </a:rPr>
                            <m:t>𝜏</m:t>
                          </m:r>
                        </m:e>
                      </m:func>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𝜃</m:t>
                          </m:r>
                          <m:r>
                            <a:rPr lang="en-US" altLang="zh-CN" b="0" i="1" smtClean="0">
                              <a:latin typeface="Cambria Math" panose="02040503050406030204" pitchFamily="18" charset="0"/>
                            </a:rPr>
                            <m:t>−</m:t>
                          </m:r>
                          <m:r>
                            <a:rPr lang="zh-CN" altLang="en-US" b="0" i="1" smtClean="0">
                              <a:latin typeface="Cambria Math" panose="02040503050406030204" pitchFamily="18" charset="0"/>
                            </a:rPr>
                            <m:t>𝛼</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rPr>
                                <m:t>𝜃</m:t>
                              </m:r>
                            </m:sub>
                          </m:sSub>
                          <m:r>
                            <a:rPr lang="en-US" altLang="zh-CN" i="1">
                              <a:latin typeface="Cambria Math" panose="02040503050406030204" pitchFamily="18" charset="0"/>
                            </a:rPr>
                            <m:t>𝐿</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m:t>
                      </m:r>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𝜃</m:t>
                          </m:r>
                        </m:e>
                      </m:d>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𝛼</m:t>
                      </m:r>
                      <m:sSubSup>
                        <m:sSubSupPr>
                          <m:ctrlPr>
                            <a:rPr lang="en-US" altLang="zh-CN" b="0" i="1" smtClean="0">
                              <a:latin typeface="Cambria Math" panose="02040503050406030204" pitchFamily="18" charset="0"/>
                              <a:ea typeface="Cambria Math" panose="02040503050406030204" pitchFamily="18" charset="0"/>
                            </a:rPr>
                          </m:ctrlPr>
                        </m:sSubSupPr>
                        <m:e>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rPr>
                                    <m:t>𝜃</m:t>
                                  </m:r>
                                </m:sub>
                              </m:sSub>
                              <m:r>
                                <a:rPr lang="en-US" altLang="zh-CN" i="1">
                                  <a:latin typeface="Cambria Math" panose="02040503050406030204" pitchFamily="18" charset="0"/>
                                </a:rPr>
                                <m:t>𝐿</m:t>
                              </m:r>
                            </m:e>
                          </m:d>
                        </m:e>
                        <m:sub>
                          <m:r>
                            <a:rPr lang="en-US" altLang="zh-CN" b="0" i="1" smtClean="0">
                              <a:latin typeface="Cambria Math" panose="02040503050406030204" pitchFamily="18" charset="0"/>
                              <a:ea typeface="Cambria Math" panose="02040503050406030204" pitchFamily="18" charset="0"/>
                            </a:rPr>
                            <m:t>2</m:t>
                          </m:r>
                        </m:sub>
                        <m:sup>
                          <m:r>
                            <a:rPr lang="en-US" altLang="zh-CN" b="0" i="1" smtClean="0">
                              <a:latin typeface="Cambria Math" panose="02040503050406030204" pitchFamily="18" charset="0"/>
                              <a:ea typeface="Cambria Math" panose="02040503050406030204" pitchFamily="18" charset="0"/>
                            </a:rPr>
                            <m:t>2</m:t>
                          </m:r>
                        </m:sup>
                      </m:sSubSup>
                    </m:oMath>
                  </m:oMathPara>
                </a14:m>
                <a:endParaRPr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𝜀</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𝜀</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oMath>
                  </m:oMathPara>
                </a14:m>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3"/>
                <a:stretch>
                  <a:fillRect l="-2118" t="-3221" r="-12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985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Gradient Descent - Crucial Points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a:t>Divergence even learning rate is not so large</a:t>
                </a:r>
              </a:p>
              <a:p>
                <a:pPr marL="514350" indent="-514350">
                  <a:buFont typeface="+mj-lt"/>
                  <a:buAutoNum type="arabicPeriod"/>
                </a:pPr>
                <a:r>
                  <a:rPr lang="en-US" altLang="zh-CN" dirty="0"/>
                  <a:t>the size of update is determined by both the size of gradient and learning rate</a:t>
                </a:r>
              </a:p>
              <a:p>
                <a:pPr marL="514350" indent="-514350">
                  <a:buFont typeface="+mj-lt"/>
                  <a:buAutoNum type="arabicPeriod"/>
                </a:pPr>
                <a:r>
                  <a:rPr lang="en-US" altLang="zh-CN" dirty="0"/>
                  <a:t>Does GD works well is sensitive to learning rate(more severe in SGD) and problem</a:t>
                </a:r>
              </a:p>
              <a:p>
                <a:r>
                  <a:rPr lang="en-US" altLang="zh-CN" dirty="0"/>
                  <a:t>Stationary Points (Gradient=0) need not be (local)minimum</a:t>
                </a:r>
              </a:p>
              <a:p>
                <a:pPr marL="514350" indent="-514350">
                  <a:buFont typeface="+mj-lt"/>
                  <a:buAutoNum type="arabicPeriod"/>
                </a:pPr>
                <a:r>
                  <a:rPr lang="en-US" altLang="zh-CN" dirty="0"/>
                  <a:t>Maximum: Unless parameters were initialized to it, otherwise any small deviation will lead us move away from it</a:t>
                </a:r>
              </a:p>
              <a:p>
                <a:pPr marL="514350" indent="-514350">
                  <a:buFont typeface="+mj-lt"/>
                  <a:buAutoNum type="arabicPeriod"/>
                </a:pPr>
                <a:r>
                  <a:rPr lang="en-US" altLang="zh-CN" dirty="0"/>
                  <a:t>Saddle Points: It is more stationary than maximum(hard to escape) and occur more often than Maximum and Minimum</a:t>
                </a:r>
              </a:p>
              <a:p>
                <a:r>
                  <a:rPr lang="en-US" altLang="zh-CN" dirty="0"/>
                  <a:t>Non-consistence in successive Gradient direction</a:t>
                </a:r>
              </a:p>
              <a:p>
                <a:pPr marL="514350" indent="-514350">
                  <a:buFont typeface="+mj-lt"/>
                  <a:buAutoNum type="arabicPeriod"/>
                </a:pPr>
                <a14:m>
                  <m:oMath xmlns:m="http://schemas.openxmlformats.org/officeDocument/2006/math">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𝐿</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𝑖</m:t>
                        </m:r>
                        <m:r>
                          <a:rPr lang="zh-CN" altLang="en-US" b="0" i="1" smtClean="0">
                            <a:latin typeface="Cambria Math" panose="02040503050406030204" pitchFamily="18" charset="0"/>
                          </a:rPr>
                          <m:t>𝜕</m:t>
                        </m:r>
                        <m:r>
                          <a:rPr lang="en-US" altLang="zh-CN" b="0" i="1" smtClean="0">
                            <a:latin typeface="Cambria Math" panose="02040503050406030204" pitchFamily="18" charset="0"/>
                          </a:rPr>
                          <m:t>𝑗</m:t>
                        </m:r>
                      </m:den>
                    </m:f>
                  </m:oMath>
                </a14:m>
                <a:r>
                  <a:rPr lang="en-US" altLang="zh-CN" dirty="0"/>
                  <a:t>: How much </a:t>
                </a:r>
                <a14:m>
                  <m:oMath xmlns:m="http://schemas.openxmlformats.org/officeDocument/2006/math">
                    <m:f>
                      <m:fPr>
                        <m:ctrlPr>
                          <a:rPr lang="en-US" altLang="zh-CN" i="1" dirty="0" smtClean="0">
                            <a:latin typeface="Cambria Math" panose="02040503050406030204" pitchFamily="18" charset="0"/>
                          </a:rPr>
                        </m:ctrlPr>
                      </m:fPr>
                      <m:num>
                        <m:r>
                          <a:rPr lang="zh-CN" altLang="en-US" i="1" dirty="0" smtClean="0">
                            <a:latin typeface="Cambria Math" panose="02040503050406030204" pitchFamily="18" charset="0"/>
                          </a:rPr>
                          <m:t>𝜕</m:t>
                        </m:r>
                        <m:r>
                          <a:rPr lang="en-US" altLang="zh-CN" b="0" i="1" dirty="0" smtClean="0">
                            <a:latin typeface="Cambria Math" panose="02040503050406030204" pitchFamily="18" charset="0"/>
                          </a:rPr>
                          <m:t>𝐿</m:t>
                        </m:r>
                      </m:num>
                      <m:den>
                        <m:r>
                          <a:rPr lang="zh-CN" altLang="en-US" i="1" dirty="0" smtClean="0">
                            <a:latin typeface="Cambria Math" panose="02040503050406030204" pitchFamily="18" charset="0"/>
                          </a:rPr>
                          <m:t>𝜕</m:t>
                        </m:r>
                        <m:r>
                          <a:rPr lang="en-US" altLang="zh-CN" b="0" i="1" dirty="0" smtClean="0">
                            <a:latin typeface="Cambria Math" panose="02040503050406030204" pitchFamily="18" charset="0"/>
                          </a:rPr>
                          <m:t>𝑖</m:t>
                        </m:r>
                      </m:den>
                    </m:f>
                  </m:oMath>
                </a14:m>
                <a:r>
                  <a:rPr lang="en-US" altLang="zh-CN" dirty="0"/>
                  <a:t> will change if </a:t>
                </a:r>
                <a14:m>
                  <m:oMath xmlns:m="http://schemas.openxmlformats.org/officeDocument/2006/math">
                    <m:r>
                      <a:rPr lang="en-US" altLang="zh-CN" b="0" i="1" smtClean="0">
                        <a:latin typeface="Cambria Math" panose="02040503050406030204" pitchFamily="18" charset="0"/>
                      </a:rPr>
                      <m:t>𝑗</m:t>
                    </m:r>
                  </m:oMath>
                </a14:m>
                <a:r>
                  <a:rPr lang="en-US" altLang="zh-CN" dirty="0"/>
                  <a:t> makes an infinitesimal step</a:t>
                </a:r>
              </a:p>
              <a:p>
                <a:pPr marL="514350" indent="-514350">
                  <a:buFont typeface="+mj-lt"/>
                  <a:buAutoNum type="arabicPeriod"/>
                </a:pPr>
                <a:r>
                  <a:rPr lang="en-US" altLang="zh-CN" dirty="0"/>
                  <a:t>If </a:t>
                </a:r>
                <a14:m>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𝐿</m:t>
                        </m:r>
                      </m:num>
                      <m:den>
                        <m:r>
                          <a:rPr lang="zh-CN" altLang="en-US" i="1">
                            <a:latin typeface="Cambria Math" panose="02040503050406030204" pitchFamily="18" charset="0"/>
                          </a:rPr>
                          <m:t>𝜕</m:t>
                        </m:r>
                        <m:r>
                          <a:rPr lang="en-US" altLang="zh-CN" i="1">
                            <a:latin typeface="Cambria Math" panose="02040503050406030204" pitchFamily="18" charset="0"/>
                          </a:rPr>
                          <m:t>𝑖</m:t>
                        </m:r>
                        <m:r>
                          <a:rPr lang="zh-CN" altLang="en-US" i="1">
                            <a:latin typeface="Cambria Math" panose="02040503050406030204" pitchFamily="18" charset="0"/>
                          </a:rPr>
                          <m:t>𝜕</m:t>
                        </m:r>
                        <m:r>
                          <a:rPr lang="en-US" altLang="zh-CN" i="1">
                            <a:latin typeface="Cambria Math" panose="02040503050406030204" pitchFamily="18" charset="0"/>
                          </a:rPr>
                          <m:t>𝑗</m:t>
                        </m:r>
                      </m:den>
                    </m:f>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en-US" altLang="zh-CN" dirty="0"/>
                  <a:t>, then each time we update parameters will cause gradients of each other to change</a:t>
                </a:r>
              </a:p>
              <a:p>
                <a:pPr marL="514350" indent="-514350">
                  <a:buFont typeface="+mj-lt"/>
                  <a:buAutoNum type="arabicPeriod"/>
                </a:pPr>
                <a:r>
                  <a:rPr lang="en-US" altLang="zh-CN" dirty="0"/>
                  <a:t>In this case, GD converge slowly</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2521" b="-1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811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Stochastic Gradient Descent(SGD)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If objective function has property:</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𝜃</m:t>
                              </m:r>
                            </m:e>
                          </m:d>
                        </m:e>
                      </m:nary>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a:latin typeface="Cambria Math" panose="02040503050406030204" pitchFamily="18" charset="0"/>
                                  <a:ea typeface="Cambria Math" panose="02040503050406030204" pitchFamily="18" charset="0"/>
                                </a:rPr>
                                <m:t>𝐷</m:t>
                              </m:r>
                            </m:sub>
                          </m:sSub>
                        </m:sub>
                      </m:s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𝐿</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𝜃</m:t>
                              </m:r>
                            </m:e>
                          </m:d>
                        </m:e>
                      </m:d>
                    </m:oMath>
                  </m:oMathPara>
                </a14:m>
                <a:endParaRPr lang="en-US" altLang="zh-CN" dirty="0"/>
              </a:p>
              <a:p>
                <a:r>
                  <a:rPr lang="en-US" altLang="zh-CN" dirty="0"/>
                  <a:t>Then employ idea of Monte Carlo:</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zh-CN" altLang="en-US" i="1" smtClean="0">
                              <a:latin typeface="Cambria Math" panose="02040503050406030204" pitchFamily="18" charset="0"/>
                            </a:rPr>
                            <m:t>𝜃</m:t>
                          </m:r>
                        </m:sub>
                      </m:sSub>
                      <m:r>
                        <a:rPr lang="en-US" altLang="zh-CN" b="0" i="1" smtClean="0">
                          <a:latin typeface="Cambria Math" panose="02040503050406030204" pitchFamily="18" charset="0"/>
                        </a:rPr>
                        <m:t>𝐿</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zh-CN" altLang="en-US" i="1">
                              <a:latin typeface="Cambria Math" panose="02040503050406030204" pitchFamily="18" charset="0"/>
                            </a:rPr>
                            <m:t>𝜃</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𝑁</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rPr>
                                <m:t>𝜃</m:t>
                              </m:r>
                            </m:sub>
                          </m:sSub>
                          <m:r>
                            <a:rPr lang="en-US" altLang="zh-CN" i="1">
                              <a:latin typeface="Cambria Math" panose="02040503050406030204" pitchFamily="18" charset="0"/>
                            </a:rPr>
                            <m:t>𝐿</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zh-CN" altLang="en-US" i="1">
                                  <a:latin typeface="Cambria Math" panose="02040503050406030204" pitchFamily="18" charset="0"/>
                                </a:rPr>
                                <m:t>𝜃</m:t>
                              </m:r>
                            </m:e>
                          </m:d>
                        </m:e>
                      </m:nary>
                      <m:r>
                        <a:rPr lang="zh-CN" altLang="en-US"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𝑀</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b="0" i="1" smtClean="0">
                              <a:latin typeface="Cambria Math" panose="02040503050406030204" pitchFamily="18" charset="0"/>
                            </a:rPr>
                            <m:t>𝑀</m:t>
                          </m:r>
                        </m:sup>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rPr>
                                <m:t>𝜃</m:t>
                              </m:r>
                            </m:sub>
                          </m:sSub>
                          <m:r>
                            <a:rPr lang="en-US" altLang="zh-CN" i="1">
                              <a:latin typeface="Cambria Math" panose="02040503050406030204" pitchFamily="18" charset="0"/>
                            </a:rPr>
                            <m:t>𝐿</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zh-CN" altLang="en-US" i="1">
                                  <a:latin typeface="Cambria Math" panose="02040503050406030204" pitchFamily="18" charset="0"/>
                                </a:rPr>
                                <m:t>𝜃</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oMath>
                  </m:oMathPara>
                </a14:m>
                <a:endParaRPr lang="en-US" altLang="zh-CN" dirty="0"/>
              </a:p>
              <a:p>
                <a:r>
                  <a:rPr lang="en-US" altLang="zh-CN" dirty="0"/>
                  <a:t>When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=1</m:t>
                    </m:r>
                  </m:oMath>
                </a14:m>
                <a:r>
                  <a:rPr lang="en-US" altLang="zh-CN" dirty="0"/>
                  <a:t>, we call it Stochastic Gradient Descent</a:t>
                </a:r>
              </a:p>
              <a:p>
                <a:r>
                  <a:rPr lang="en-US" altLang="zh-CN" dirty="0"/>
                  <a:t>When </a:t>
                </a:r>
                <a14:m>
                  <m:oMath xmlns:m="http://schemas.openxmlformats.org/officeDocument/2006/math">
                    <m:r>
                      <a:rPr lang="en-US" altLang="zh-CN" i="1">
                        <a:latin typeface="Cambria Math" panose="02040503050406030204" pitchFamily="18" charset="0"/>
                      </a:rPr>
                      <m:t>𝑀</m:t>
                    </m:r>
                    <m:r>
                      <a:rPr lang="en-US" altLang="zh-CN"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𝑁</m:t>
                    </m:r>
                  </m:oMath>
                </a14:m>
                <a:r>
                  <a:rPr lang="en-US" altLang="zh-CN" dirty="0"/>
                  <a:t>, we call it mini-batch Gradient Descent</a:t>
                </a:r>
              </a:p>
              <a:p>
                <a:r>
                  <a:rPr lang="en-US" altLang="zh-CN" dirty="0"/>
                  <a:t>When </a:t>
                </a:r>
                <a14:m>
                  <m:oMath xmlns:m="http://schemas.openxmlformats.org/officeDocument/2006/math">
                    <m:r>
                      <a:rPr lang="en-US" altLang="zh-CN" i="1">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oMath>
                </a14:m>
                <a:r>
                  <a:rPr lang="en-US" altLang="zh-CN" dirty="0"/>
                  <a:t>, we call it Batch Gradient Descent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8" t="-2801" b="-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792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Newton’s Method - Motivation</a:t>
            </a:r>
            <a:endParaRPr lang="zh-CN" altLang="en-US" dirty="0"/>
          </a:p>
        </p:txBody>
      </p:sp>
      <p:pic>
        <p:nvPicPr>
          <p:cNvPr id="7" name="内容占位符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23418"/>
            <a:ext cx="5181600" cy="2955752"/>
          </a:xfrm>
        </p:spPr>
      </p:pic>
      <mc:AlternateContent xmlns:mc="http://schemas.openxmlformats.org/markup-compatibility/2006" xmlns:a14="http://schemas.microsoft.com/office/drawing/2010/main">
        <mc:Choice Requires="a14">
          <p:sp>
            <p:nvSpPr>
              <p:cNvPr id="5" name="内容占位符 4"/>
              <p:cNvSpPr>
                <a:spLocks noGrp="1"/>
              </p:cNvSpPr>
              <p:nvPr>
                <p:ph sz="half" idx="2"/>
              </p:nvPr>
            </p:nvSpPr>
            <p:spPr/>
            <p:txBody>
              <a:bodyPr>
                <a:normAutofit fontScale="92500" lnSpcReduction="10000"/>
              </a:bodyPr>
              <a:lstStyle/>
              <a:p>
                <a:r>
                  <a:rPr lang="en-US" altLang="zh-CN" dirty="0"/>
                  <a:t>Second Order Derivative: How fast will Gradient vary</a:t>
                </a:r>
              </a:p>
              <a:p>
                <a:r>
                  <a:rPr lang="en-US" altLang="zh-CN" dirty="0"/>
                  <a:t>If Gradient vary slowly, take a large step</a:t>
                </a:r>
              </a:p>
              <a:p>
                <a:r>
                  <a:rPr lang="en-US" altLang="zh-CN" dirty="0"/>
                  <a:t>If Gradient vary rapidly, take a small step</a:t>
                </a:r>
              </a:p>
              <a:p>
                <a:r>
                  <a:rPr lang="en-US" altLang="zh-CN" dirty="0"/>
                  <a:t>This leads to Newton’s Method</a:t>
                </a:r>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zh-CN" altLang="en-US" i="1" smtClean="0">
                          <a:latin typeface="Cambria Math" panose="02040503050406030204" pitchFamily="18" charset="0"/>
                        </a:rPr>
                        <m:t>𝜃</m:t>
                      </m:r>
                      <m:r>
                        <a:rPr lang="zh-CN" altLang="en-US"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zh-CN" altLang="en-US" i="1" smtClean="0">
                                  <a:latin typeface="Cambria Math" panose="02040503050406030204" pitchFamily="18" charset="0"/>
                                </a:rPr>
                                <m:t>𝜃</m:t>
                              </m:r>
                            </m:e>
                          </m:d>
                        </m:num>
                        <m:den>
                          <m:r>
                            <a:rPr lang="en-US" altLang="zh-CN" i="1">
                              <a:latin typeface="Cambria Math" panose="02040503050406030204" pitchFamily="18" charset="0"/>
                            </a:rPr>
                            <m:t>𝐿</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zh-CN" altLang="en-US" i="1" smtClean="0">
                                  <a:latin typeface="Cambria Math" panose="02040503050406030204" pitchFamily="18" charset="0"/>
                                </a:rPr>
                                <m:t>𝜃</m:t>
                              </m:r>
                            </m:e>
                          </m:d>
                        </m:den>
                      </m:f>
                    </m:oMath>
                  </m:oMathPara>
                </a14:m>
                <a:endParaRPr lang="en-US" altLang="zh-CN" dirty="0"/>
              </a:p>
              <a:p>
                <a:pPr marL="0" indent="0" algn="ctr">
                  <a:buNone/>
                </a:pPr>
                <a:r>
                  <a:rPr lang="en-US" altLang="zh-CN" dirty="0"/>
                  <a:t>Or</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𝜃</m:t>
                      </m:r>
                      <m:r>
                        <a:rPr lang="zh-CN" altLang="en-US"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𝐻</m:t>
                          </m:r>
                          <m:d>
                            <m:dPr>
                              <m:ctrlPr>
                                <a:rPr lang="en-US" altLang="zh-CN" i="1">
                                  <a:latin typeface="Cambria Math" panose="02040503050406030204" pitchFamily="18" charset="0"/>
                                  <a:ea typeface="Cambria Math" panose="02040503050406030204" pitchFamily="18" charset="0"/>
                                </a:rPr>
                              </m:ctrlPr>
                            </m:dPr>
                            <m:e>
                              <m:r>
                                <a:rPr lang="zh-CN" altLang="en-US" i="1">
                                  <a:latin typeface="Cambria Math" panose="02040503050406030204" pitchFamily="18" charset="0"/>
                                  <a:ea typeface="Cambria Math" panose="02040503050406030204" pitchFamily="18" charset="0"/>
                                </a:rPr>
                                <m:t>𝜃</m:t>
                              </m:r>
                            </m:e>
                          </m:d>
                        </m:e>
                        <m:sup>
                          <m:r>
                            <a:rPr lang="en-US" altLang="zh-CN" b="0" i="1" smtClean="0">
                              <a:latin typeface="Cambria Math" panose="02040503050406030204" pitchFamily="18" charset="0"/>
                              <a:ea typeface="Cambria Math" panose="02040503050406030204" pitchFamily="18" charset="0"/>
                            </a:rPr>
                            <m:t>−1</m:t>
                          </m:r>
                        </m:sup>
                      </m:sSup>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𝜃</m:t>
                          </m:r>
                        </m:e>
                      </m:d>
                    </m:oMath>
                  </m:oMathPara>
                </a14:m>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sz="half" idx="2"/>
              </p:nvPr>
            </p:nvSpPr>
            <p:spPr>
              <a:blipFill>
                <a:blip r:embed="rId3"/>
                <a:stretch>
                  <a:fillRect l="-1882"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133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Newton’s Method - Derivation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oMath>
                </a14:m>
                <a:r>
                  <a:rPr lang="zh-CN" altLang="en-US" dirty="0"/>
                  <a:t> </a:t>
                </a:r>
                <a:r>
                  <a:rPr lang="en-US" altLang="zh-CN" dirty="0"/>
                  <a:t>denote </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𝐿</m:t>
                        </m:r>
                      </m:num>
                      <m:den>
                        <m:r>
                          <a:rPr lang="zh-CN" altLang="en-US" i="1" smtClean="0">
                            <a:latin typeface="Cambria Math" panose="02040503050406030204" pitchFamily="18" charset="0"/>
                          </a:rPr>
                          <m:t>𝜕𝜃</m:t>
                        </m:r>
                      </m:den>
                    </m:f>
                  </m:oMath>
                </a14:m>
                <a:r>
                  <a:rPr lang="en-US" altLang="zh-CN" dirty="0"/>
                  <a:t>, </a:t>
                </a:r>
                <a14:m>
                  <m:oMath xmlns:m="http://schemas.openxmlformats.org/officeDocument/2006/math">
                    <m:r>
                      <a:rPr lang="en-US" altLang="zh-CN" b="0" i="1" dirty="0" smtClean="0">
                        <a:latin typeface="Cambria Math" panose="02040503050406030204" pitchFamily="18" charset="0"/>
                      </a:rPr>
                      <m:t>𝐿</m:t>
                    </m:r>
                    <m:r>
                      <a:rPr lang="en-US" altLang="zh-CN" b="0" i="1" dirty="0" smtClean="0">
                        <a:latin typeface="Cambria Math" panose="02040503050406030204" pitchFamily="18" charset="0"/>
                      </a:rPr>
                      <m:t>′′</m:t>
                    </m:r>
                  </m:oMath>
                </a14:m>
                <a:r>
                  <a:rPr lang="zh-CN" altLang="en-US" dirty="0"/>
                  <a:t> </a:t>
                </a:r>
                <a:r>
                  <a:rPr lang="en-US" altLang="zh-CN" dirty="0"/>
                  <a:t>denote </a:t>
                </a:r>
                <a14:m>
                  <m:oMath xmlns:m="http://schemas.openxmlformats.org/officeDocument/2006/math">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𝐿</m:t>
                        </m:r>
                      </m:num>
                      <m:den>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zh-CN" altLang="en-US" i="1" smtClean="0">
                            <a:latin typeface="Cambria Math" panose="02040503050406030204" pitchFamily="18" charset="0"/>
                          </a:rPr>
                          <m:t>𝜃</m:t>
                        </m:r>
                      </m:den>
                    </m:f>
                  </m:oMath>
                </a14:m>
                <a:endParaRPr lang="en-US" altLang="zh-CN" dirty="0"/>
              </a:p>
              <a:p>
                <a:r>
                  <a:rPr lang="en-US" altLang="zh-CN" dirty="0"/>
                  <a:t>At step </a:t>
                </a:r>
                <a:r>
                  <a:rPr lang="en-US" altLang="zh-CN" i="1" dirty="0"/>
                  <a:t>t</a:t>
                </a:r>
                <a:r>
                  <a:rPr lang="en-US" altLang="zh-CN" dirty="0"/>
                  <a:t>, original optimization problem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sub>
                    </m:sSub>
                    <m:r>
                      <a:rPr lang="en-US" altLang="zh-CN" i="1">
                        <a:latin typeface="Cambria Math" panose="02040503050406030204" pitchFamily="18" charset="0"/>
                      </a:rPr>
                      <m:t> </m:t>
                    </m:r>
                    <m:r>
                      <a:rPr lang="en-US" altLang="zh-CN" i="1">
                        <a:latin typeface="Cambria Math" panose="02040503050406030204" pitchFamily="18" charset="0"/>
                      </a:rPr>
                      <m:t>𝐿</m:t>
                    </m:r>
                    <m:d>
                      <m:dPr>
                        <m:ctrlPr>
                          <a:rPr lang="en-US" altLang="zh-CN" i="1">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oMath>
                </a14:m>
                <a:r>
                  <a:rPr lang="en-US" altLang="zh-CN" dirty="0"/>
                  <a:t> can be reformulate as:</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𝐿</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=0</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𝐿</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𝐿</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e>
                      </m:d>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e>
                      </m:d>
                      <m:r>
                        <a:rPr lang="en-US" altLang="zh-CN" b="0" i="1" smtClean="0">
                          <a:latin typeface="Cambria Math" panose="02040503050406030204" pitchFamily="18" charset="0"/>
                        </a:rPr>
                        <m:t>=0                                    </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e>
                          </m:d>
                        </m:num>
                        <m:den>
                          <m:r>
                            <a:rPr lang="en-US" altLang="zh-CN" b="0" i="1" smtClean="0">
                              <a:latin typeface="Cambria Math" panose="02040503050406030204" pitchFamily="18" charset="0"/>
                            </a:rPr>
                            <m:t>𝐿</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e>
                          </m:d>
                        </m:den>
                      </m:f>
                    </m:oMath>
                  </m:oMathPara>
                </a14:m>
                <a:endParaRPr lang="en-US" altLang="zh-CN" dirty="0"/>
              </a:p>
              <a:p>
                <a:r>
                  <a:rPr lang="en-US" altLang="zh-CN" dirty="0"/>
                  <a:t>2</a:t>
                </a:r>
                <a:r>
                  <a:rPr lang="en-US" altLang="zh-CN" baseline="30000" dirty="0"/>
                  <a:t>nd</a:t>
                </a:r>
                <a:r>
                  <a:rPr lang="en-US" altLang="zh-CN" dirty="0"/>
                  <a:t> Derivative as denominator has the same effect as we describe before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00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en-US" altLang="zh-CN"/>
              <a:t>Newton’s Method - Drawbacks</a:t>
            </a:r>
            <a:endParaRPr lang="zh-CN" altLang="en-US" dirty="0"/>
          </a:p>
        </p:txBody>
      </p:sp>
      <p:pic>
        <p:nvPicPr>
          <p:cNvPr id="7" name="内容占位符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671752"/>
            <a:ext cx="5181600" cy="2659084"/>
          </a:xfrm>
        </p:spPr>
      </p:pic>
      <p:sp>
        <p:nvSpPr>
          <p:cNvPr id="5" name="内容占位符 4"/>
          <p:cNvSpPr>
            <a:spLocks noGrp="1"/>
          </p:cNvSpPr>
          <p:nvPr>
            <p:ph sz="half" idx="2"/>
          </p:nvPr>
        </p:nvSpPr>
        <p:spPr>
          <a:xfrm>
            <a:off x="6172200" y="1825625"/>
            <a:ext cx="5181600" cy="4351338"/>
          </a:xfrm>
        </p:spPr>
        <p:txBody>
          <a:bodyPr>
            <a:normAutofit fontScale="92500" lnSpcReduction="10000"/>
          </a:bodyPr>
          <a:lstStyle/>
          <a:p>
            <a:r>
              <a:rPr lang="en-US" altLang="zh-CN"/>
              <a:t>NM directly solves optima (Gradient=0) of 2</a:t>
            </a:r>
            <a:r>
              <a:rPr lang="en-US" altLang="zh-CN" baseline="30000"/>
              <a:t>nd</a:t>
            </a:r>
            <a:r>
              <a:rPr lang="en-US" altLang="zh-CN"/>
              <a:t> approximation of objective function</a:t>
            </a:r>
          </a:p>
          <a:p>
            <a:pPr marL="514350" indent="-514350">
              <a:buFont typeface="+mj-lt"/>
              <a:buAutoNum type="arabicPeriod"/>
            </a:pPr>
            <a:r>
              <a:rPr lang="en-US" altLang="zh-CN"/>
              <a:t>When we close to minima, such optima will be minima</a:t>
            </a:r>
          </a:p>
          <a:p>
            <a:pPr marL="514350" indent="-514350">
              <a:buFont typeface="+mj-lt"/>
              <a:buAutoNum type="arabicPeriod"/>
            </a:pPr>
            <a:r>
              <a:rPr lang="en-US" altLang="zh-CN"/>
              <a:t>Yet when we close to maxima, such optima will be maxima</a:t>
            </a:r>
          </a:p>
          <a:p>
            <a:r>
              <a:rPr lang="en-US" altLang="zh-CN"/>
              <a:t>We can fix this by make the sign of 2</a:t>
            </a:r>
            <a:r>
              <a:rPr lang="en-US" altLang="zh-CN" baseline="30000"/>
              <a:t>nd</a:t>
            </a:r>
            <a:r>
              <a:rPr lang="en-US" altLang="zh-CN"/>
              <a:t> derivative consisted with Gradient’s.</a:t>
            </a:r>
            <a:endParaRPr lang="zh-CN" altLang="en-US" dirty="0"/>
          </a:p>
        </p:txBody>
      </p:sp>
    </p:spTree>
    <p:extLst>
      <p:ext uri="{BB962C8B-B14F-4D97-AF65-F5344CB8AC3E}">
        <p14:creationId xmlns:p14="http://schemas.microsoft.com/office/powerpoint/2010/main" val="3863859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 Propagation – Chain Rule</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9216" y="1825625"/>
            <a:ext cx="8753568" cy="4351338"/>
          </a:xfrm>
        </p:spPr>
      </p:pic>
    </p:spTree>
    <p:extLst>
      <p:ext uri="{BB962C8B-B14F-4D97-AF65-F5344CB8AC3E}">
        <p14:creationId xmlns:p14="http://schemas.microsoft.com/office/powerpoint/2010/main" val="271700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 Propagation - Formulas</a:t>
            </a:r>
            <a:endParaRPr lang="zh-CN" altLang="en-US" dirty="0"/>
          </a:p>
        </p:txBody>
      </p:sp>
      <p:pic>
        <p:nvPicPr>
          <p:cNvPr id="7" name="内容占位符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125825"/>
            <a:ext cx="5181600" cy="3750937"/>
          </a:xfrm>
        </p:spPr>
      </p:pic>
      <mc:AlternateContent xmlns:mc="http://schemas.openxmlformats.org/markup-compatibility/2006" xmlns:a14="http://schemas.microsoft.com/office/drawing/2010/main">
        <mc:Choice Requires="a14">
          <p:sp>
            <p:nvSpPr>
              <p:cNvPr id="5" name="内容占位符 4"/>
              <p:cNvSpPr>
                <a:spLocks noGrp="1"/>
              </p:cNvSpPr>
              <p:nvPr>
                <p:ph sz="half" idx="2"/>
              </p:nvPr>
            </p:nvSpPr>
            <p:spPr/>
            <p:txBody>
              <a:bodyPr>
                <a:normAutofit fontScale="92500" lnSpcReduction="10000"/>
              </a:bodyPr>
              <a:lstStyle/>
              <a:p>
                <a:r>
                  <a:rPr lang="en-US" altLang="zh-CN" dirty="0"/>
                  <a:t>Given </a:t>
                </a:r>
                <a14:m>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𝐿</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𝑙</m:t>
                            </m:r>
                            <m:r>
                              <a:rPr lang="en-US" altLang="zh-CN" i="1">
                                <a:latin typeface="Cambria Math" panose="02040503050406030204" pitchFamily="18" charset="0"/>
                              </a:rPr>
                              <m:t>+1</m:t>
                            </m:r>
                          </m:sub>
                        </m:sSub>
                      </m:den>
                    </m:f>
                  </m:oMath>
                </a14:m>
                <a:r>
                  <a:rPr lang="en-US" altLang="zh-CN" dirty="0"/>
                  <a:t>, Gradient w.r.t </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+1</m:t>
                    </m:r>
                  </m:oMath>
                </a14:m>
                <a:r>
                  <a:rPr lang="en-US" altLang="zh-CN" dirty="0"/>
                  <a:t> layer’s input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oMath>
                </a14:m>
                <a:r>
                  <a:rPr lang="en-US" altLang="zh-CN" dirty="0"/>
                  <a:t>:</a:t>
                </a: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𝐿</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𝑙</m:t>
                              </m:r>
                              <m:r>
                                <a:rPr lang="en-US" altLang="zh-CN" i="1">
                                  <a:latin typeface="Cambria Math" panose="02040503050406030204" pitchFamily="18" charset="0"/>
                                </a:rPr>
                                <m:t>+1</m:t>
                              </m:r>
                            </m:sub>
                          </m:sSub>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𝐿</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𝑙</m:t>
                              </m:r>
                              <m:r>
                                <a:rPr lang="en-US" altLang="zh-CN" i="1">
                                  <a:latin typeface="Cambria Math" panose="02040503050406030204" pitchFamily="18" charset="0"/>
                                </a:rPr>
                                <m:t>+1</m:t>
                              </m:r>
                            </m:sub>
                          </m:sSub>
                        </m:den>
                      </m:f>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𝑍</m:t>
                              </m:r>
                            </m:e>
                            <m:sub>
                              <m:r>
                                <a:rPr lang="en-US" altLang="zh-CN" b="0" i="1" smtClean="0">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+1</m:t>
                              </m:r>
                            </m:sub>
                          </m:sSub>
                        </m:e>
                      </m:d>
                    </m:oMath>
                  </m:oMathPara>
                </a14:m>
                <a:endParaRPr lang="en-US" altLang="zh-CN" dirty="0"/>
              </a:p>
              <a:p>
                <a:r>
                  <a:rPr lang="en-US" altLang="zh-CN" dirty="0"/>
                  <a:t>Gradient w.r.t </a:t>
                </a:r>
                <a14:m>
                  <m:oMath xmlns:m="http://schemas.openxmlformats.org/officeDocument/2006/math">
                    <m:r>
                      <a:rPr lang="en-US" altLang="zh-CN" b="0" i="1" smtClean="0">
                        <a:latin typeface="Cambria Math" panose="02040503050406030204" pitchFamily="18" charset="0"/>
                      </a:rPr>
                      <m:t>𝑙</m:t>
                    </m:r>
                  </m:oMath>
                </a14:m>
                <a:r>
                  <a:rPr lang="en-US" altLang="zh-CN" dirty="0"/>
                  <a:t> layer’s output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𝑙</m:t>
                        </m:r>
                      </m:sub>
                    </m:sSub>
                  </m:oMath>
                </a14:m>
                <a:r>
                  <a:rPr lang="en-US" altLang="zh-CN" dirty="0"/>
                  <a:t>:</a:t>
                </a: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𝐿</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𝑙</m:t>
                              </m:r>
                            </m:sub>
                          </m:sSub>
                        </m:den>
                      </m:f>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𝑙</m:t>
                          </m:r>
                          <m:r>
                            <a:rPr lang="en-US" altLang="zh-CN" i="1">
                              <a:latin typeface="Cambria Math" panose="02040503050406030204" pitchFamily="18" charset="0"/>
                            </a:rPr>
                            <m:t>+1</m:t>
                          </m:r>
                        </m:sub>
                        <m:sup>
                          <m:r>
                            <a:rPr lang="en-US" altLang="zh-CN" i="1">
                              <a:latin typeface="Cambria Math" panose="02040503050406030204" pitchFamily="18" charset="0"/>
                            </a:rPr>
                            <m:t>𝑇</m:t>
                          </m:r>
                        </m:sup>
                      </m:sSubSup>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𝐿</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𝑙</m:t>
                              </m:r>
                              <m:r>
                                <a:rPr lang="en-US" altLang="zh-CN" i="1">
                                  <a:latin typeface="Cambria Math" panose="02040503050406030204" pitchFamily="18" charset="0"/>
                                </a:rPr>
                                <m:t>+1</m:t>
                              </m:r>
                            </m:sub>
                          </m:sSub>
                        </m:den>
                      </m:f>
                    </m:oMath>
                  </m:oMathPara>
                </a14:m>
                <a:endParaRPr lang="en-US" altLang="zh-CN" dirty="0"/>
              </a:p>
              <a:p>
                <a:r>
                  <a:rPr lang="en-US" altLang="zh-CN" dirty="0"/>
                  <a:t>Gradient w.r.t weights between </a:t>
                </a:r>
                <a14:m>
                  <m:oMath xmlns:m="http://schemas.openxmlformats.org/officeDocument/2006/math">
                    <m:r>
                      <a:rPr lang="en-US" altLang="zh-CN" i="1">
                        <a:latin typeface="Cambria Math" panose="02040503050406030204" pitchFamily="18" charset="0"/>
                      </a:rPr>
                      <m:t>𝑙</m:t>
                    </m:r>
                    <m:r>
                      <a:rPr lang="en-US" altLang="zh-CN" i="1">
                        <a:latin typeface="Cambria Math" panose="02040503050406030204" pitchFamily="18" charset="0"/>
                      </a:rPr>
                      <m:t>+1</m:t>
                    </m:r>
                  </m:oMath>
                </a14:m>
                <a:r>
                  <a:rPr lang="en-US" altLang="zh-CN" dirty="0"/>
                  <a:t> and </a:t>
                </a:r>
                <a14:m>
                  <m:oMath xmlns:m="http://schemas.openxmlformats.org/officeDocument/2006/math">
                    <m:r>
                      <a:rPr lang="en-US" altLang="zh-CN" i="1">
                        <a:latin typeface="Cambria Math" panose="02040503050406030204" pitchFamily="18" charset="0"/>
                      </a:rPr>
                      <m:t>𝑙</m:t>
                    </m:r>
                  </m:oMath>
                </a14:m>
                <a:r>
                  <a:rPr lang="en-US" altLang="zh-CN" dirty="0"/>
                  <a:t> layers:</a:t>
                </a: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𝐿</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𝑙</m:t>
                              </m:r>
                              <m:r>
                                <a:rPr lang="en-US" altLang="zh-CN" i="1">
                                  <a:latin typeface="Cambria Math" panose="02040503050406030204" pitchFamily="18" charset="0"/>
                                </a:rPr>
                                <m:t>+1</m:t>
                              </m:r>
                            </m:sub>
                          </m:sSub>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𝐿</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𝑙</m:t>
                              </m:r>
                              <m:r>
                                <a:rPr lang="en-US" altLang="zh-CN" i="1">
                                  <a:latin typeface="Cambria Math" panose="02040503050406030204" pitchFamily="18" charset="0"/>
                                </a:rPr>
                                <m:t>+1</m:t>
                              </m:r>
                            </m:sub>
                          </m:sSub>
                        </m:den>
                      </m:f>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𝑙</m:t>
                          </m:r>
                        </m:sub>
                        <m:sup>
                          <m:r>
                            <a:rPr lang="en-US" altLang="zh-CN" i="1">
                              <a:latin typeface="Cambria Math" panose="02040503050406030204" pitchFamily="18" charset="0"/>
                            </a:rPr>
                            <m:t>𝑇</m:t>
                          </m:r>
                        </m:sup>
                      </m:sSubSup>
                    </m:oMath>
                  </m:oMathPara>
                </a14:m>
                <a:endParaRPr lang="en-US" altLang="zh-CN" dirty="0"/>
              </a:p>
              <a:p>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sz="half" idx="2"/>
              </p:nvPr>
            </p:nvSpPr>
            <p:spPr>
              <a:blipFill>
                <a:blip r:embed="rId3"/>
                <a:stretch>
                  <a:fillRect l="-1882" t="-9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4105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Tricks/Enhancements to Speed Up GD</a:t>
            </a:r>
            <a:endParaRPr lang="zh-CN" altLang="en-US" dirty="0"/>
          </a:p>
        </p:txBody>
      </p:sp>
      <p:sp>
        <p:nvSpPr>
          <p:cNvPr id="3" name="内容占位符 2"/>
          <p:cNvSpPr>
            <a:spLocks noGrp="1"/>
          </p:cNvSpPr>
          <p:nvPr>
            <p:ph idx="1"/>
          </p:nvPr>
        </p:nvSpPr>
        <p:spPr/>
        <p:txBody>
          <a:bodyPr/>
          <a:lstStyle/>
          <a:p>
            <a:r>
              <a:rPr lang="en-US" altLang="zh-CN" dirty="0"/>
              <a:t>Momentum: P19-20</a:t>
            </a:r>
          </a:p>
          <a:p>
            <a:r>
              <a:rPr lang="en-US" altLang="zh-CN" dirty="0" err="1"/>
              <a:t>Nesterov’s</a:t>
            </a:r>
            <a:r>
              <a:rPr lang="en-US" altLang="zh-CN" dirty="0"/>
              <a:t> Accelerated Gradient: P21</a:t>
            </a:r>
          </a:p>
          <a:p>
            <a:r>
              <a:rPr lang="en-US" altLang="zh-CN" dirty="0" err="1"/>
              <a:t>RMSprop</a:t>
            </a:r>
            <a:r>
              <a:rPr lang="en-US" altLang="zh-CN" dirty="0"/>
              <a:t>: P22-23</a:t>
            </a:r>
          </a:p>
          <a:p>
            <a:r>
              <a:rPr lang="en-US" altLang="zh-CN" dirty="0"/>
              <a:t>Adam: P24-27</a:t>
            </a:r>
            <a:endParaRPr lang="zh-CN" altLang="en-US" dirty="0"/>
          </a:p>
        </p:txBody>
      </p:sp>
    </p:spTree>
    <p:extLst>
      <p:ext uri="{BB962C8B-B14F-4D97-AF65-F5344CB8AC3E}">
        <p14:creationId xmlns:p14="http://schemas.microsoft.com/office/powerpoint/2010/main" val="3985064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Momentum - Motivation</a:t>
            </a:r>
            <a:endParaRPr lang="zh-CN" altLang="en-US" dirty="0"/>
          </a:p>
        </p:txBody>
      </p:sp>
      <p:pic>
        <p:nvPicPr>
          <p:cNvPr id="8" name="内容占位符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617453"/>
            <a:ext cx="5181600" cy="2767681"/>
          </a:xfrm>
        </p:spPr>
      </p:pic>
      <mc:AlternateContent xmlns:mc="http://schemas.openxmlformats.org/markup-compatibility/2006" xmlns:a14="http://schemas.microsoft.com/office/drawing/2010/main">
        <mc:Choice Requires="a14">
          <p:sp>
            <p:nvSpPr>
              <p:cNvPr id="9" name="内容占位符 8"/>
              <p:cNvSpPr>
                <a:spLocks noGrp="1"/>
              </p:cNvSpPr>
              <p:nvPr>
                <p:ph sz="half" idx="2"/>
              </p:nvPr>
            </p:nvSpPr>
            <p:spPr/>
            <p:txBody>
              <a:bodyPr/>
              <a:lstStyle/>
              <a:p>
                <a:r>
                  <a:rPr lang="en-US" altLang="zh-CN" dirty="0"/>
                  <a:t>Gradients oscillate a lot during learning</a:t>
                </a:r>
              </a:p>
              <a:p>
                <a:r>
                  <a:rPr lang="en-US" altLang="zh-CN" dirty="0"/>
                  <a:t>Combination of Gradients gives a better estimate of update direction</a:t>
                </a:r>
              </a:p>
              <a:p>
                <a:r>
                  <a:rPr lang="en-US" altLang="zh-CN" dirty="0"/>
                  <a:t>Update Rule:</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𝛼</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ea typeface="Cambria Math" panose="02040503050406030204" pitchFamily="18" charset="0"/>
                            </a:rPr>
                            <m:t>𝜃</m:t>
                          </m:r>
                        </m:sub>
                      </m:sSub>
                      <m:r>
                        <a:rPr lang="en-US" altLang="zh-CN" i="1">
                          <a:latin typeface="Cambria Math" panose="02040503050406030204" pitchFamily="18" charset="0"/>
                          <a:ea typeface="Cambria Math" panose="02040503050406030204" pitchFamily="18" charset="0"/>
                        </a:rPr>
                        <m:t>𝐿</m:t>
                      </m:r>
                      <m:d>
                        <m:dPr>
                          <m:ctrlPr>
                            <a:rPr lang="en-US" altLang="zh-CN" i="1">
                              <a:latin typeface="Cambria Math" panose="02040503050406030204" pitchFamily="18" charset="0"/>
                              <a:ea typeface="Cambria Math" panose="02040503050406030204" pitchFamily="18" charset="0"/>
                            </a:rPr>
                          </m:ctrlPr>
                        </m:dPr>
                        <m:e>
                          <m:r>
                            <a:rPr lang="zh-CN" altLang="en-US" i="1">
                              <a:latin typeface="Cambria Math" panose="02040503050406030204" pitchFamily="18" charset="0"/>
                              <a:ea typeface="Cambria Math" panose="02040503050406030204" pitchFamily="18" charset="0"/>
                            </a:rPr>
                            <m:t>𝜃</m:t>
                          </m:r>
                        </m:e>
                      </m:d>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𝜃</m:t>
                      </m:r>
                      <m:r>
                        <a:rPr lang="zh-CN" altLang="en-US" i="1">
                          <a:latin typeface="Cambria Math" panose="02040503050406030204" pitchFamily="18" charset="0"/>
                        </a:rPr>
                        <m:t>←</m:t>
                      </m:r>
                      <m:r>
                        <a:rPr lang="zh-CN" altLang="en-US" i="1">
                          <a:latin typeface="Cambria Math" panose="02040503050406030204" pitchFamily="18" charset="0"/>
                        </a:rPr>
                        <m:t>𝜃</m:t>
                      </m:r>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b="0" i="1" smtClean="0">
                          <a:latin typeface="Cambria Math" panose="02040503050406030204" pitchFamily="18" charset="0"/>
                        </a:rPr>
                        <m:t>                                    </m:t>
                      </m:r>
                    </m:oMath>
                  </m:oMathPara>
                </a14:m>
                <a:endParaRPr lang="en-US" altLang="zh-CN" dirty="0"/>
              </a:p>
              <a:p>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half" idx="2"/>
              </p:nvPr>
            </p:nvSpPr>
            <p:spPr>
              <a:blipFill>
                <a:blip r:embed="rId3"/>
                <a:stretch>
                  <a:fillRect l="-2118" t="-2521" r="-1765"/>
                </a:stretch>
              </a:blipFill>
            </p:spPr>
            <p:txBody>
              <a:bodyPr/>
              <a:lstStyle/>
              <a:p>
                <a:r>
                  <a:rPr lang="zh-CN" altLang="en-US">
                    <a:noFill/>
                  </a:rPr>
                  <a:t> </a:t>
                </a:r>
              </a:p>
            </p:txBody>
          </p:sp>
        </mc:Fallback>
      </mc:AlternateContent>
      <p:cxnSp>
        <p:nvCxnSpPr>
          <p:cNvPr id="11" name="直接箭头连接符 10"/>
          <p:cNvCxnSpPr>
            <a:stCxn id="12" idx="2"/>
          </p:cNvCxnSpPr>
          <p:nvPr/>
        </p:nvCxnSpPr>
        <p:spPr>
          <a:xfrm flipH="1">
            <a:off x="2840182" y="2617453"/>
            <a:ext cx="658740" cy="1095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237198" y="2155788"/>
            <a:ext cx="2523448" cy="461665"/>
          </a:xfrm>
          <a:prstGeom prst="rect">
            <a:avLst/>
          </a:prstGeom>
          <a:noFill/>
        </p:spPr>
        <p:txBody>
          <a:bodyPr wrap="none" rtlCol="0">
            <a:spAutoFit/>
          </a:bodyPr>
          <a:lstStyle/>
          <a:p>
            <a:r>
              <a:rPr lang="en-US" altLang="zh-CN" sz="2400" dirty="0"/>
              <a:t>Optimal Direction</a:t>
            </a:r>
            <a:endParaRPr lang="zh-CN" altLang="en-US" sz="2400" dirty="0"/>
          </a:p>
        </p:txBody>
      </p:sp>
      <p:sp>
        <p:nvSpPr>
          <p:cNvPr id="14" name="文本框 13"/>
          <p:cNvSpPr txBox="1"/>
          <p:nvPr/>
        </p:nvSpPr>
        <p:spPr>
          <a:xfrm>
            <a:off x="100601" y="5154301"/>
            <a:ext cx="1322798" cy="461665"/>
          </a:xfrm>
          <a:prstGeom prst="rect">
            <a:avLst/>
          </a:prstGeom>
          <a:noFill/>
        </p:spPr>
        <p:txBody>
          <a:bodyPr wrap="none" rtlCol="0">
            <a:spAutoFit/>
          </a:bodyPr>
          <a:lstStyle/>
          <a:p>
            <a:r>
              <a:rPr lang="en-US" altLang="zh-CN" sz="2400" dirty="0"/>
              <a:t>Gradient</a:t>
            </a:r>
            <a:endParaRPr lang="zh-CN" altLang="en-US" sz="2400" dirty="0"/>
          </a:p>
        </p:txBody>
      </p:sp>
      <p:cxnSp>
        <p:nvCxnSpPr>
          <p:cNvPr id="16" name="直接箭头连接符 15"/>
          <p:cNvCxnSpPr>
            <a:stCxn id="14" idx="0"/>
          </p:cNvCxnSpPr>
          <p:nvPr/>
        </p:nvCxnSpPr>
        <p:spPr>
          <a:xfrm flipV="1">
            <a:off x="762000" y="3893127"/>
            <a:ext cx="813799" cy="126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00601" y="1673658"/>
            <a:ext cx="3841116" cy="461665"/>
          </a:xfrm>
          <a:prstGeom prst="rect">
            <a:avLst/>
          </a:prstGeom>
          <a:noFill/>
        </p:spPr>
        <p:txBody>
          <a:bodyPr wrap="none" rtlCol="0">
            <a:spAutoFit/>
          </a:bodyPr>
          <a:lstStyle/>
          <a:p>
            <a:r>
              <a:rPr lang="en-US" altLang="zh-CN" sz="2400" dirty="0"/>
              <a:t>Combination of 2 Gradients</a:t>
            </a:r>
            <a:endParaRPr lang="zh-CN" altLang="en-US" sz="2400" dirty="0"/>
          </a:p>
        </p:txBody>
      </p:sp>
      <p:cxnSp>
        <p:nvCxnSpPr>
          <p:cNvPr id="22" name="直接箭头连接符 21"/>
          <p:cNvCxnSpPr>
            <a:stCxn id="20" idx="2"/>
          </p:cNvCxnSpPr>
          <p:nvPr/>
        </p:nvCxnSpPr>
        <p:spPr>
          <a:xfrm flipH="1">
            <a:off x="1801091" y="2135323"/>
            <a:ext cx="220068" cy="1272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66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Two Main Tasks for Neural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a:t>Inference</a:t>
                </a:r>
                <a:r>
                  <a:rPr lang="en-US" altLang="zh-CN" dirty="0"/>
                  <a:t> Given parameters </a:t>
                </a:r>
                <a14:m>
                  <m:oMath xmlns:m="http://schemas.openxmlformats.org/officeDocument/2006/math">
                    <m:r>
                      <a:rPr lang="zh-CN" altLang="en-US" i="1" smtClean="0">
                        <a:latin typeface="Cambria Math" panose="02040503050406030204" pitchFamily="18" charset="0"/>
                      </a:rPr>
                      <m:t>𝜃</m:t>
                    </m:r>
                  </m:oMath>
                </a14:m>
                <a:r>
                  <a:rPr lang="en-US" altLang="zh-CN" dirty="0"/>
                  <a:t>, how to map from inputs </a:t>
                </a:r>
                <a14:m>
                  <m:oMath xmlns:m="http://schemas.openxmlformats.org/officeDocument/2006/math">
                    <m:r>
                      <a:rPr lang="en-US" altLang="zh-CN" b="0" i="1" smtClean="0">
                        <a:latin typeface="Cambria Math" panose="02040503050406030204" pitchFamily="18" charset="0"/>
                      </a:rPr>
                      <m:t>𝑥</m:t>
                    </m:r>
                  </m:oMath>
                </a14:m>
                <a:r>
                  <a:rPr lang="en-US" altLang="zh-CN" dirty="0"/>
                  <a:t> to outputs </a:t>
                </a:r>
                <a14:m>
                  <m:oMath xmlns:m="http://schemas.openxmlformats.org/officeDocument/2006/math">
                    <m:r>
                      <a:rPr lang="en-US" altLang="zh-CN" b="0" i="1" smtClean="0">
                        <a:latin typeface="Cambria Math" panose="02040503050406030204" pitchFamily="18" charset="0"/>
                      </a:rPr>
                      <m:t>𝑦</m:t>
                    </m:r>
                  </m:oMath>
                </a14:m>
                <a:r>
                  <a:rPr lang="en-US" altLang="zh-CN" dirty="0"/>
                  <a:t>?</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oMath>
                  </m:oMathPara>
                </a14:m>
                <a:endParaRPr lang="en-US" altLang="zh-CN" dirty="0"/>
              </a:p>
              <a:p>
                <a:r>
                  <a:rPr lang="en-US" altLang="zh-CN" b="1" dirty="0"/>
                  <a:t>Learning</a:t>
                </a:r>
                <a:r>
                  <a:rPr lang="en-US" altLang="zh-CN" dirty="0"/>
                  <a:t> Given data </a:t>
                </a:r>
                <a14:m>
                  <m:oMath xmlns:m="http://schemas.openxmlformats.org/officeDocument/2006/math">
                    <m:r>
                      <a:rPr lang="en-US" altLang="zh-CN" b="0" i="1" smtClean="0">
                        <a:latin typeface="Cambria Math" panose="02040503050406030204" pitchFamily="18" charset="0"/>
                      </a:rPr>
                      <m:t>𝐷</m:t>
                    </m:r>
                  </m:oMath>
                </a14:m>
                <a:r>
                  <a:rPr lang="en-US" altLang="zh-CN" dirty="0"/>
                  <a:t> and objective/loss/cost function </a:t>
                </a:r>
                <a14:m>
                  <m:oMath xmlns:m="http://schemas.openxmlformats.org/officeDocument/2006/math">
                    <m:r>
                      <a:rPr lang="en-US" altLang="zh-CN" b="0" i="1" smtClean="0">
                        <a:latin typeface="Cambria Math" panose="02040503050406030204" pitchFamily="18" charset="0"/>
                      </a:rPr>
                      <m:t>𝐿</m:t>
                    </m:r>
                  </m:oMath>
                </a14:m>
                <a:r>
                  <a:rPr lang="en-US" altLang="zh-CN" dirty="0"/>
                  <a:t>, how to select parameters </a:t>
                </a:r>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𝜃</m:t>
                        </m:r>
                      </m:e>
                      <m:sup>
                        <m:r>
                          <a:rPr lang="en-US" altLang="zh-CN" b="0" i="1" smtClean="0">
                            <a:latin typeface="Cambria Math" panose="02040503050406030204" pitchFamily="18" charset="0"/>
                          </a:rPr>
                          <m:t>∗</m:t>
                        </m:r>
                      </m:sup>
                    </m:sSup>
                  </m:oMath>
                </a14:m>
                <a:r>
                  <a:rPr lang="en-US" altLang="zh-CN" dirty="0"/>
                  <a:t> that fit best?</a:t>
                </a:r>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𝑎𝑟𝑔𝑚𝑎𝑥</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e>
                      </m:d>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7166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Momentum - Analysis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Accumulate past Gradients with exponential decay:</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𝛽</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r>
                        <a:rPr lang="zh-CN" altLang="en-US" b="0" i="1" smtClean="0">
                          <a:latin typeface="Cambria Math" panose="02040503050406030204" pitchFamily="18" charset="0"/>
                        </a:rPr>
                        <m:t>𝛼</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1</m:t>
                              </m:r>
                            </m:sub>
                          </m:sSub>
                        </m:sub>
                      </m:sSub>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zh-CN" altLang="en-US" b="0" i="1" smtClean="0">
                          <a:latin typeface="Cambria Math" panose="02040503050406030204" pitchFamily="18" charset="0"/>
                        </a:rPr>
                        <m:t>𝛽𝛼</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sub>
                      </m:sSub>
                      <m:r>
                        <a:rPr lang="en-US" altLang="zh-CN" i="1">
                          <a:latin typeface="Cambria Math" panose="02040503050406030204" pitchFamily="18" charset="0"/>
                        </a:rPr>
                        <m:t>𝐿</m:t>
                      </m:r>
                      <m:r>
                        <a:rPr lang="en-US" altLang="zh-CN" b="0" i="1" smtClean="0">
                          <a:latin typeface="Cambria Math" panose="02040503050406030204" pitchFamily="18" charset="0"/>
                        </a:rPr>
                        <m:t>−</m:t>
                      </m:r>
                      <m:r>
                        <a:rPr lang="zh-CN" altLang="en-US" b="0" i="1" smtClean="0">
                          <a:latin typeface="Cambria Math" panose="02040503050406030204" pitchFamily="18" charset="0"/>
                        </a:rPr>
                        <m:t>𝛼</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sub>
                      </m:sSub>
                      <m:r>
                        <a:rPr lang="en-US" altLang="zh-CN" i="1">
                          <a:latin typeface="Cambria Math" panose="02040503050406030204" pitchFamily="18" charset="0"/>
                        </a:rPr>
                        <m:t>𝐿</m:t>
                      </m:r>
                    </m:oMath>
                  </m:oMathPara>
                </a14:m>
                <a:endParaRPr lang="en-US" altLang="zh-CN" dirty="0"/>
              </a:p>
              <a:p>
                <a:r>
                  <a:rPr lang="en-US" altLang="zh-CN" dirty="0"/>
                  <a:t>Accelerate GD with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r>
                          <a:rPr lang="zh-CN" altLang="en-US" b="0" i="1" smtClean="0">
                            <a:latin typeface="Cambria Math" panose="02040503050406030204" pitchFamily="18" charset="0"/>
                          </a:rPr>
                          <m:t>𝛽</m:t>
                        </m:r>
                      </m:den>
                    </m:f>
                  </m:oMath>
                </a14:m>
                <a:r>
                  <a:rPr lang="zh-CN" altLang="en-US" dirty="0"/>
                  <a:t> </a:t>
                </a:r>
                <a:r>
                  <a:rPr lang="en-US" altLang="zh-CN" dirty="0"/>
                  <a:t>times speed:</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smtClean="0">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0</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zh-CN" altLang="en-US" i="1">
                              <a:latin typeface="Cambria Math" panose="02040503050406030204" pitchFamily="18" charset="0"/>
                            </a:rPr>
                            <m:t>𝛽</m:t>
                          </m:r>
                        </m:e>
                        <m:sup>
                          <m:r>
                            <a:rPr lang="zh-CN" altLang="en-US"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2</m:t>
                          </m:r>
                        </m:sup>
                      </m:sSup>
                      <m:r>
                        <a:rPr lang="zh-CN" altLang="en-US" i="1">
                          <a:latin typeface="Cambria Math" panose="02040503050406030204" pitchFamily="18" charset="0"/>
                        </a:rPr>
                        <m:t>𝛼</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sub>
                          </m:sSub>
                        </m:sub>
                      </m:sSub>
                      <m:r>
                        <a:rPr lang="en-US" altLang="zh-CN" i="1">
                          <a:latin typeface="Cambria Math" panose="02040503050406030204" pitchFamily="18" charset="0"/>
                        </a:rPr>
                        <m:t>𝐿</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𝛽</m:t>
                          </m:r>
                        </m:e>
                        <m: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−1</m:t>
                          </m:r>
                        </m:sup>
                      </m:sSup>
                      <m:r>
                        <a:rPr lang="zh-CN" altLang="en-US" i="1">
                          <a:latin typeface="Cambria Math" panose="02040503050406030204" pitchFamily="18" charset="0"/>
                        </a:rPr>
                        <m:t>𝛼</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𝑡</m:t>
                              </m:r>
                            </m:sub>
                          </m:sSub>
                        </m:sub>
                      </m:sSub>
                      <m:r>
                        <a:rPr lang="en-US" altLang="zh-CN" i="1">
                          <a:latin typeface="Cambria Math" panose="02040503050406030204" pitchFamily="18" charset="0"/>
                        </a:rPr>
                        <m:t>𝐿</m:t>
                      </m:r>
                      <m:r>
                        <a:rPr lang="en-US" altLang="zh-CN" b="0" i="1" smtClean="0">
                          <a:latin typeface="Cambria Math" panose="02040503050406030204" pitchFamily="18" charset="0"/>
                        </a:rPr>
                        <m:t>−…</m:t>
                      </m:r>
                      <m:r>
                        <a:rPr lang="en-US" altLang="zh-CN" i="1">
                          <a:latin typeface="Cambria Math" panose="02040503050406030204" pitchFamily="18" charset="0"/>
                        </a:rPr>
                        <m:t>−</m:t>
                      </m:r>
                      <m:r>
                        <a:rPr lang="zh-CN" altLang="en-US" i="1">
                          <a:latin typeface="Cambria Math" panose="02040503050406030204" pitchFamily="18" charset="0"/>
                        </a:rPr>
                        <m:t>𝛼</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zh-CN" altLang="en-US" i="1" smtClean="0">
                                  <a:latin typeface="Cambria Math" panose="02040503050406030204" pitchFamily="18" charset="0"/>
                                </a:rPr>
                                <m:t>∞</m:t>
                              </m:r>
                              <m:r>
                                <a:rPr lang="en-US" altLang="zh-CN" b="0" i="1" smtClean="0">
                                  <a:latin typeface="Cambria Math" panose="02040503050406030204" pitchFamily="18" charset="0"/>
                                </a:rPr>
                                <m:t>−1</m:t>
                              </m:r>
                            </m:sub>
                          </m:sSub>
                        </m:sub>
                      </m:sSub>
                      <m:r>
                        <a:rPr lang="en-US" altLang="zh-CN" i="1">
                          <a:latin typeface="Cambria Math" panose="02040503050406030204" pitchFamily="18" charset="0"/>
                        </a:rPr>
                        <m:t>𝐿</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zh-CN" altLang="en-US" i="1">
                              <a:latin typeface="Cambria Math" panose="02040503050406030204" pitchFamily="18" charset="0"/>
                            </a:rPr>
                            <m:t>𝛽</m:t>
                          </m:r>
                        </m:e>
                        <m:sup>
                          <m:r>
                            <a:rPr lang="zh-CN" altLang="en-US" i="1">
                              <a:latin typeface="Cambria Math" panose="02040503050406030204" pitchFamily="18" charset="0"/>
                            </a:rPr>
                            <m:t>∞</m:t>
                          </m:r>
                          <m:r>
                            <a:rPr lang="en-US" altLang="zh-CN" i="1">
                              <a:latin typeface="Cambria Math" panose="02040503050406030204" pitchFamily="18" charset="0"/>
                            </a:rPr>
                            <m:t>−2</m:t>
                          </m:r>
                        </m:sup>
                      </m:sSup>
                      <m:r>
                        <a:rPr lang="zh-CN" altLang="en-US" i="1">
                          <a:latin typeface="Cambria Math" panose="02040503050406030204" pitchFamily="18" charset="0"/>
                        </a:rPr>
                        <m:t>𝛼</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i="1" smtClean="0">
                              <a:latin typeface="Cambria Math" panose="02040503050406030204" pitchFamily="18" charset="0"/>
                              <a:ea typeface="Cambria Math" panose="02040503050406030204" pitchFamily="18" charset="0"/>
                            </a:rPr>
                            <m:t>𝜃</m:t>
                          </m:r>
                        </m:sub>
                      </m:sSub>
                      <m:r>
                        <a:rPr lang="en-US" altLang="zh-CN" i="1">
                          <a:latin typeface="Cambria Math" panose="02040503050406030204" pitchFamily="18" charset="0"/>
                        </a:rPr>
                        <m:t>𝐿</m:t>
                      </m:r>
                      <m:r>
                        <a:rPr lang="en-US" altLang="zh-CN" i="1">
                          <a:latin typeface="Cambria Math" panose="02040503050406030204" pitchFamily="18" charset="0"/>
                        </a:rPr>
                        <m:t>−…−</m:t>
                      </m:r>
                      <m:r>
                        <a:rPr lang="zh-CN" altLang="en-US" i="1">
                          <a:latin typeface="Cambria Math" panose="02040503050406030204" pitchFamily="18" charset="0"/>
                        </a:rPr>
                        <m:t>𝛼</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i="1" smtClean="0">
                              <a:latin typeface="Cambria Math" panose="02040503050406030204" pitchFamily="18" charset="0"/>
                              <a:ea typeface="Cambria Math" panose="02040503050406030204" pitchFamily="18" charset="0"/>
                            </a:rPr>
                            <m:t>𝜃</m:t>
                          </m:r>
                        </m:sub>
                      </m:sSub>
                      <m:r>
                        <a:rPr lang="en-US" altLang="zh-CN" i="1">
                          <a:latin typeface="Cambria Math" panose="02040503050406030204" pitchFamily="18" charset="0"/>
                        </a:rPr>
                        <m:t>𝐿</m:t>
                      </m:r>
                      <m:r>
                        <a:rPr lang="en-US" altLang="zh-CN" b="0" i="1" smtClean="0">
                          <a:latin typeface="Cambria Math" panose="02040503050406030204" pitchFamily="18" charset="0"/>
                        </a:rPr>
                        <m:t>                                                  </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i="1" smtClean="0">
                              <a:latin typeface="Cambria Math" panose="02040503050406030204" pitchFamily="18" charset="0"/>
                              <a:ea typeface="Cambria Math" panose="02040503050406030204" pitchFamily="18" charset="0"/>
                            </a:rPr>
                            <m:t>∞</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r>
                            <a:rPr lang="zh-CN" altLang="en-US" b="0" i="1" smtClean="0">
                              <a:latin typeface="Cambria Math" panose="02040503050406030204" pitchFamily="18" charset="0"/>
                            </a:rPr>
                            <m:t>𝛽</m:t>
                          </m:r>
                        </m:den>
                      </m:f>
                      <m:r>
                        <a:rPr lang="zh-CN" altLang="en-US" b="0" i="1" smtClean="0">
                          <a:latin typeface="Cambria Math" panose="02040503050406030204" pitchFamily="18" charset="0"/>
                        </a:rPr>
                        <m:t>𝛼</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rPr>
                        <m:t>𝐿</m:t>
                      </m:r>
                      <m:r>
                        <a:rPr lang="en-US" altLang="zh-CN" b="0" i="1" smtClean="0">
                          <a:latin typeface="Cambria Math" panose="02040503050406030204" pitchFamily="18" charset="0"/>
                        </a:rPr>
                        <m:t>                                                                             </m:t>
                      </m:r>
                    </m:oMath>
                  </m:oMathPara>
                </a14:m>
                <a:endParaRPr lang="en-US" altLang="zh-CN" dirty="0"/>
              </a:p>
              <a:p>
                <a:r>
                  <a:rPr lang="en-US" altLang="zh-CN" dirty="0"/>
                  <a:t>Essentially, Momentum gives a better update direction</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7444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Nesterov’s</a:t>
            </a:r>
            <a:r>
              <a:rPr lang="en-US" altLang="zh-CN" dirty="0"/>
              <a:t> Accelerated Gradient</a:t>
            </a:r>
            <a:endParaRPr lang="zh-CN" altLang="en-US" dirty="0"/>
          </a:p>
        </p:txBody>
      </p:sp>
      <p:pic>
        <p:nvPicPr>
          <p:cNvPr id="6" name="内容占位符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90550" y="2724766"/>
            <a:ext cx="2676899" cy="2553056"/>
          </a:xfrm>
        </p:spPr>
      </p:pic>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normAutofit fontScale="85000" lnSpcReduction="10000"/>
              </a:bodyPr>
              <a:lstStyle/>
              <a:p>
                <a:r>
                  <a:rPr lang="en-US" altLang="zh-CN" dirty="0"/>
                  <a:t>Update Rule(</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𝑉</m:t>
                        </m:r>
                      </m:sub>
                    </m:sSub>
                    <m:r>
                      <a:rPr lang="en-US" altLang="zh-CN" i="1">
                        <a:latin typeface="Cambria Math" panose="02040503050406030204" pitchFamily="18" charset="0"/>
                        <a:ea typeface="Cambria Math" panose="02040503050406030204" pitchFamily="18" charset="0"/>
                      </a:rPr>
                      <m:t>𝐿</m:t>
                    </m:r>
                    <m:d>
                      <m:dPr>
                        <m:ctrlPr>
                          <a:rPr lang="en-US" altLang="zh-CN" i="1">
                            <a:latin typeface="Cambria Math" panose="02040503050406030204" pitchFamily="18" charset="0"/>
                            <a:ea typeface="Cambria Math" panose="02040503050406030204" pitchFamily="18" charset="0"/>
                          </a:rPr>
                        </m:ctrlPr>
                      </m:dPr>
                      <m:e>
                        <m:r>
                          <a:rPr lang="zh-CN" altLang="en-US" i="1">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𝑉</m:t>
                        </m:r>
                      </m:e>
                    </m:d>
                  </m:oMath>
                </a14:m>
                <a:r>
                  <a:rPr lang="en-US" altLang="zh-CN" dirty="0"/>
                  <a:t> is denoted as </a:t>
                </a:r>
                <a14:m>
                  <m:oMath xmlns:m="http://schemas.openxmlformats.org/officeDocument/2006/math">
                    <m:r>
                      <a:rPr lang="en-US" altLang="zh-CN" b="0" i="1" smtClean="0">
                        <a:latin typeface="Cambria Math" panose="02040503050406030204" pitchFamily="18" charset="0"/>
                      </a:rPr>
                      <m:t>𝑔</m:t>
                    </m:r>
                  </m:oMath>
                </a14:m>
                <a:r>
                  <a:rPr lang="en-US" altLang="zh-CN" dirty="0"/>
                  <a:t> in picture):</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𝛼</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𝑉</m:t>
                          </m:r>
                        </m:sub>
                      </m:sSub>
                      <m:r>
                        <a:rPr lang="en-US" altLang="zh-CN" i="1">
                          <a:latin typeface="Cambria Math" panose="02040503050406030204" pitchFamily="18" charset="0"/>
                          <a:ea typeface="Cambria Math" panose="02040503050406030204" pitchFamily="18" charset="0"/>
                        </a:rPr>
                        <m:t>𝐿</m:t>
                      </m:r>
                      <m:d>
                        <m:dPr>
                          <m:ctrlPr>
                            <a:rPr lang="en-US" altLang="zh-CN" i="1">
                              <a:latin typeface="Cambria Math" panose="02040503050406030204" pitchFamily="18" charset="0"/>
                              <a:ea typeface="Cambria Math" panose="02040503050406030204" pitchFamily="18" charset="0"/>
                            </a:rPr>
                          </m:ctrlPr>
                        </m:dPr>
                        <m:e>
                          <m:r>
                            <a:rPr lang="zh-CN" altLang="en-US" i="1">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𝛽</m:t>
                          </m:r>
                          <m:r>
                            <a:rPr lang="en-US" altLang="zh-CN" b="0" i="1" smtClean="0">
                              <a:latin typeface="Cambria Math" panose="02040503050406030204" pitchFamily="18" charset="0"/>
                              <a:ea typeface="Cambria Math" panose="02040503050406030204" pitchFamily="18" charset="0"/>
                            </a:rPr>
                            <m:t>𝑉</m:t>
                          </m:r>
                        </m:e>
                      </m:d>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𝜃</m:t>
                      </m:r>
                      <m:r>
                        <a:rPr lang="zh-CN" altLang="en-US" i="1">
                          <a:latin typeface="Cambria Math" panose="02040503050406030204" pitchFamily="18" charset="0"/>
                        </a:rPr>
                        <m:t>←</m:t>
                      </m:r>
                      <m:r>
                        <a:rPr lang="zh-CN" altLang="en-US" i="1">
                          <a:latin typeface="Cambria Math" panose="02040503050406030204" pitchFamily="18" charset="0"/>
                        </a:rPr>
                        <m:t>𝜃</m:t>
                      </m:r>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b="0" i="1" smtClean="0">
                          <a:latin typeface="Cambria Math" panose="02040503050406030204" pitchFamily="18" charset="0"/>
                        </a:rPr>
                        <m:t>                                   </m:t>
                      </m:r>
                    </m:oMath>
                  </m:oMathPara>
                </a14:m>
                <a:endParaRPr lang="en-US" altLang="zh-CN" dirty="0"/>
              </a:p>
              <a:p>
                <a:r>
                  <a:rPr lang="en-US" altLang="zh-CN" dirty="0"/>
                  <a:t>It is equivalent to:</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𝑉</m:t>
                              </m:r>
                            </m:e>
                          </m:acc>
                        </m:e>
                        <m:sub>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𝛽</m:t>
                      </m:r>
                      <m:sSub>
                        <m:sSubPr>
                          <m:ctrlPr>
                            <a:rPr lang="en-US" altLang="zh-CN" i="1" smtClean="0">
                              <a:latin typeface="Cambria Math" panose="02040503050406030204" pitchFamily="18" charset="0"/>
                              <a:ea typeface="Cambria Math" panose="02040503050406030204" pitchFamily="18" charset="0"/>
                            </a:rPr>
                          </m:ctrlPr>
                        </m:sSubPr>
                        <m:e>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𝑉</m:t>
                              </m:r>
                            </m:e>
                          </m:acc>
                        </m:e>
                        <m:sub>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ea typeface="Cambria Math" panose="02040503050406030204" pitchFamily="18" charset="0"/>
                                    </a:rPr>
                                  </m:ctrlPr>
                                </m:accPr>
                                <m:e>
                                  <m:r>
                                    <a:rPr lang="zh-CN" altLang="en-US" b="0" i="1" smtClean="0">
                                      <a:latin typeface="Cambria Math" panose="02040503050406030204" pitchFamily="18" charset="0"/>
                                      <a:ea typeface="Cambria Math" panose="02040503050406030204" pitchFamily="18" charset="0"/>
                                    </a:rPr>
                                    <m:t>𝜃</m:t>
                                  </m:r>
                                </m:e>
                              </m:acc>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r>
                        <a:rPr lang="zh-CN" altLang="en-US" b="0" i="1" smtClean="0">
                          <a:latin typeface="Cambria Math" panose="02040503050406030204" pitchFamily="18" charset="0"/>
                        </a:rPr>
                        <m:t>𝛽𝛼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zh-CN" altLang="en-US" i="1">
                                          <a:latin typeface="Cambria Math" panose="02040503050406030204" pitchFamily="18" charset="0"/>
                                          <a:ea typeface="Cambria Math" panose="02040503050406030204" pitchFamily="18" charset="0"/>
                                        </a:rPr>
                                        <m:t>𝜃</m:t>
                                      </m:r>
                                    </m:e>
                                  </m:acc>
                                </m:e>
                                <m:sub>
                                  <m:r>
                                    <a:rPr lang="en-US" altLang="zh-CN" i="1">
                                      <a:latin typeface="Cambria Math" panose="02040503050406030204" pitchFamily="18" charset="0"/>
                                    </a:rPr>
                                    <m:t>𝑡</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zh-CN" altLang="en-US" i="1">
                                          <a:latin typeface="Cambria Math" panose="02040503050406030204" pitchFamily="18" charset="0"/>
                                          <a:ea typeface="Cambria Math" panose="02040503050406030204" pitchFamily="18" charset="0"/>
                                        </a:rPr>
                                        <m:t>𝜃</m:t>
                                      </m:r>
                                    </m:e>
                                  </m:acc>
                                </m:e>
                                <m:sub>
                                  <m:r>
                                    <a:rPr lang="en-US" altLang="zh-CN" i="1">
                                      <a:latin typeface="Cambria Math" panose="02040503050406030204" pitchFamily="18" charset="0"/>
                                    </a:rPr>
                                    <m:t>𝑡</m:t>
                                  </m:r>
                                  <m:r>
                                    <a:rPr lang="en-US" altLang="zh-CN" b="0" i="1" smtClean="0">
                                      <a:latin typeface="Cambria Math" panose="02040503050406030204" pitchFamily="18" charset="0"/>
                                    </a:rPr>
                                    <m:t>−1</m:t>
                                  </m:r>
                                </m:sub>
                              </m:sSub>
                            </m:e>
                          </m:d>
                        </m:e>
                      </m:d>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zh-CN" altLang="en-US" i="1">
                                  <a:latin typeface="Cambria Math" panose="02040503050406030204" pitchFamily="18" charset="0"/>
                                  <a:ea typeface="Cambria Math" panose="02040503050406030204" pitchFamily="18" charset="0"/>
                                </a:rPr>
                                <m:t>𝜃</m:t>
                              </m:r>
                            </m:e>
                          </m:acc>
                        </m:e>
                        <m:sub>
                          <m:r>
                            <a:rPr lang="en-US" altLang="zh-CN" i="1">
                              <a:latin typeface="Cambria Math" panose="02040503050406030204" pitchFamily="18" charset="0"/>
                            </a:rPr>
                            <m:t>𝑡</m:t>
                          </m:r>
                          <m:r>
                            <a:rPr lang="en-US" altLang="zh-CN" b="0" i="1" smtClean="0">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zh-CN" altLang="en-US" i="1">
                                  <a:latin typeface="Cambria Math" panose="02040503050406030204" pitchFamily="18" charset="0"/>
                                  <a:ea typeface="Cambria Math" panose="02040503050406030204" pitchFamily="18" charset="0"/>
                                </a:rPr>
                                <m:t>𝜃</m:t>
                              </m:r>
                            </m:e>
                          </m:acc>
                        </m:e>
                        <m:sub>
                          <m:r>
                            <a:rPr lang="en-US" altLang="zh-CN" i="1">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𝑉</m:t>
                              </m:r>
                            </m:e>
                          </m:acc>
                        </m:e>
                        <m:sub>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+1</m:t>
                          </m:r>
                        </m:sub>
                      </m:sSub>
                    </m:oMath>
                  </m:oMathPara>
                </a14:m>
                <a:endParaRPr lang="en-US" altLang="zh-CN" dirty="0"/>
              </a:p>
              <a:p>
                <a:r>
                  <a:rPr lang="en-US" altLang="zh-CN" dirty="0"/>
                  <a:t>Make use of 2</a:t>
                </a:r>
                <a:r>
                  <a:rPr lang="en-US" altLang="zh-CN" baseline="30000" dirty="0"/>
                  <a:t>nd</a:t>
                </a:r>
                <a:r>
                  <a:rPr lang="en-US" altLang="zh-CN" dirty="0"/>
                  <a:t> Derivative approximated by Finite Difference</a:t>
                </a: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3"/>
                <a:stretch>
                  <a:fillRect l="-1647"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4984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RMSprop</a:t>
            </a:r>
            <a:r>
              <a:rPr lang="en-US" altLang="zh-CN" dirty="0"/>
              <a:t> - Motivation</a:t>
            </a:r>
            <a:endParaRPr lang="zh-CN" altLang="en-US" dirty="0"/>
          </a:p>
        </p:txBody>
      </p:sp>
      <p:pic>
        <p:nvPicPr>
          <p:cNvPr id="7" name="内容占位符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707711"/>
            <a:ext cx="5181600" cy="2587166"/>
          </a:xfrm>
        </p:spPr>
      </p:pic>
      <p:sp>
        <p:nvSpPr>
          <p:cNvPr id="5" name="内容占位符 4"/>
          <p:cNvSpPr>
            <a:spLocks noGrp="1"/>
          </p:cNvSpPr>
          <p:nvPr>
            <p:ph sz="half" idx="2"/>
          </p:nvPr>
        </p:nvSpPr>
        <p:spPr/>
        <p:txBody>
          <a:bodyPr>
            <a:normAutofit lnSpcReduction="10000"/>
          </a:bodyPr>
          <a:lstStyle/>
          <a:p>
            <a:r>
              <a:rPr lang="en-US" altLang="zh-CN" dirty="0"/>
              <a:t>The size of update in GD is determined by:</a:t>
            </a:r>
          </a:p>
          <a:p>
            <a:pPr marL="514350" indent="-514350">
              <a:buFont typeface="+mj-lt"/>
              <a:buAutoNum type="arabicPeriod"/>
            </a:pPr>
            <a:r>
              <a:rPr lang="en-US" altLang="zh-CN" dirty="0"/>
              <a:t>Learning rate</a:t>
            </a:r>
          </a:p>
          <a:p>
            <a:pPr marL="514350" indent="-514350">
              <a:buFont typeface="+mj-lt"/>
              <a:buAutoNum type="arabicPeriod"/>
            </a:pPr>
            <a:r>
              <a:rPr lang="en-US" altLang="zh-CN" dirty="0"/>
              <a:t>Size of Gradient(vary all the times)</a:t>
            </a:r>
          </a:p>
          <a:p>
            <a:r>
              <a:rPr lang="en-US" altLang="zh-CN" dirty="0"/>
              <a:t>Hard to set an universal learning rate to make all updates’ size consisted</a:t>
            </a:r>
          </a:p>
          <a:p>
            <a:r>
              <a:rPr lang="en-US" altLang="zh-CN" dirty="0"/>
              <a:t>Noted that only sign of Gradient is crucial</a:t>
            </a:r>
            <a:endParaRPr lang="zh-CN" altLang="en-US" dirty="0"/>
          </a:p>
        </p:txBody>
      </p:sp>
    </p:spTree>
    <p:extLst>
      <p:ext uri="{BB962C8B-B14F-4D97-AF65-F5344CB8AC3E}">
        <p14:creationId xmlns:p14="http://schemas.microsoft.com/office/powerpoint/2010/main" val="2635914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RMSprop</a:t>
            </a:r>
            <a:r>
              <a:rPr lang="en-US" altLang="zh-CN" dirty="0"/>
              <a:t> - Details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en-US" altLang="zh-CN" dirty="0"/>
                  <a:t>With mini-batch setting, it is not suitable to normalize (approximated) Gradient’s size(it varied a lot)</a:t>
                </a:r>
              </a:p>
              <a:p>
                <a:r>
                  <a:rPr lang="en-US" altLang="zh-CN" dirty="0"/>
                  <a:t>Instead we estimate the size of true Gradient</a:t>
                </a:r>
              </a:p>
              <a:p>
                <a:r>
                  <a:rPr lang="en-US" altLang="zh-CN" dirty="0"/>
                  <a:t>Maintain a running average of the squared gradient for each weight as our estimate</a:t>
                </a:r>
              </a:p>
              <a:p>
                <a:r>
                  <a:rPr lang="en-US" altLang="zh-CN" dirty="0"/>
                  <a:t>Update Rule:</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𝑀𝑆</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𝛽</m:t>
                      </m:r>
                      <m:r>
                        <a:rPr lang="en-US" altLang="zh-CN" b="0" i="1" smtClean="0">
                          <a:latin typeface="Cambria Math" panose="02040503050406030204" pitchFamily="18" charset="0"/>
                          <a:ea typeface="Cambria Math" panose="02040503050406030204" pitchFamily="18" charset="0"/>
                        </a:rPr>
                        <m:t>𝑀𝑆</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r>
                            <a:rPr lang="zh-CN" altLang="en-US" b="0" i="1" smtClean="0">
                              <a:latin typeface="Cambria Math" panose="02040503050406030204" pitchFamily="18" charset="0"/>
                              <a:ea typeface="Cambria Math" panose="02040503050406030204" pitchFamily="18" charset="0"/>
                            </a:rPr>
                            <m:t>𝛽</m:t>
                          </m:r>
                        </m:e>
                      </m:d>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ea typeface="Cambria Math" panose="02040503050406030204" pitchFamily="18" charset="0"/>
                            </a:rPr>
                            <m:t>𝜃</m:t>
                          </m:r>
                        </m:sub>
                      </m:sSub>
                      <m:r>
                        <a:rPr lang="en-US" altLang="zh-CN" i="1">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oMath>
                  </m:oMathPara>
                </a14:m>
                <a:endParaRPr lang="en-US" altLang="zh-CN"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𝜃</m:t>
                      </m:r>
                      <m:r>
                        <a:rPr lang="zh-CN" altLang="en-US"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𝛼</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ea typeface="Cambria Math" panose="02040503050406030204" pitchFamily="18" charset="0"/>
                                </a:rPr>
                                <m:t>𝜃</m:t>
                              </m:r>
                            </m:sub>
                          </m:sSub>
                          <m:r>
                            <a:rPr lang="en-US" altLang="zh-CN" i="1">
                              <a:latin typeface="Cambria Math" panose="02040503050406030204" pitchFamily="18" charset="0"/>
                              <a:ea typeface="Cambria Math" panose="02040503050406030204" pitchFamily="18" charset="0"/>
                            </a:rPr>
                            <m:t>𝐿</m:t>
                          </m:r>
                          <m:r>
                            <m:rPr>
                              <m:nor/>
                            </m:rPr>
                            <a:rPr lang="en-US" altLang="zh-CN" dirty="0"/>
                            <m:t> </m:t>
                          </m:r>
                        </m:num>
                        <m:den>
                          <m:r>
                            <a:rPr lang="zh-CN" altLang="en-US" i="1" smtClean="0">
                              <a:latin typeface="Cambria Math" panose="02040503050406030204" pitchFamily="18" charset="0"/>
                              <a:ea typeface="Cambria Math" panose="02040503050406030204" pitchFamily="18" charset="0"/>
                            </a:rPr>
                            <m:t>𝛿</m:t>
                          </m:r>
                          <m:r>
                            <a:rPr lang="en-US" altLang="zh-CN" b="0" i="1" smtClean="0">
                              <a:latin typeface="Cambria Math" panose="02040503050406030204" pitchFamily="18" charset="0"/>
                              <a:ea typeface="Cambria Math" panose="02040503050406030204" pitchFamily="18" charset="0"/>
                            </a:rPr>
                            <m:t>+</m:t>
                          </m:r>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𝑀𝑆</m:t>
                              </m:r>
                            </m:e>
                          </m:rad>
                        </m:den>
                      </m:f>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𝛿</m:t>
                      </m:r>
                      <m:r>
                        <a:rPr lang="zh-CN" altLang="en-US"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m:t>
                      </m:r>
                    </m:oMath>
                  </m:oMathPara>
                </a14:m>
                <a:endParaRPr lang="en-US" altLang="zh-CN" dirty="0"/>
              </a:p>
              <a:p>
                <a14:m>
                  <m:oMath xmlns:m="http://schemas.openxmlformats.org/officeDocument/2006/math">
                    <m:r>
                      <a:rPr lang="zh-CN" altLang="en-US" i="1">
                        <a:latin typeface="Cambria Math" panose="02040503050406030204" pitchFamily="18" charset="0"/>
                        <a:ea typeface="Cambria Math" panose="02040503050406030204" pitchFamily="18" charset="0"/>
                      </a:rPr>
                      <m:t>𝛿</m:t>
                    </m:r>
                  </m:oMath>
                </a14:m>
                <a:r>
                  <a:rPr lang="en-US" altLang="zh-CN" dirty="0"/>
                  <a:t> is a very small number and it is used for numerical stable</a:t>
                </a:r>
              </a:p>
              <a:p>
                <a:r>
                  <a:rPr lang="en-US" altLang="zh-CN" dirty="0"/>
                  <a:t>Essentially, </a:t>
                </a:r>
                <a:r>
                  <a:rPr lang="en-US" altLang="zh-CN" dirty="0" err="1"/>
                  <a:t>RMSprop</a:t>
                </a:r>
                <a:r>
                  <a:rPr lang="en-US" altLang="zh-CN" dirty="0"/>
                  <a:t> gives a better update size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8" t="-3501"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3388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Adam - Motivation</a:t>
            </a:r>
            <a:endParaRPr lang="zh-CN" altLang="en-US" dirty="0"/>
          </a:p>
        </p:txBody>
      </p:sp>
      <p:sp>
        <p:nvSpPr>
          <p:cNvPr id="3" name="内容占位符 2"/>
          <p:cNvSpPr>
            <a:spLocks noGrp="1"/>
          </p:cNvSpPr>
          <p:nvPr>
            <p:ph idx="1"/>
          </p:nvPr>
        </p:nvSpPr>
        <p:spPr/>
        <p:txBody>
          <a:bodyPr/>
          <a:lstStyle/>
          <a:p>
            <a:r>
              <a:rPr lang="en-US" altLang="zh-CN" dirty="0"/>
              <a:t>SGD is slow: Noise in estimated Gradient’s direction</a:t>
            </a:r>
          </a:p>
          <a:p>
            <a:r>
              <a:rPr lang="en-US" altLang="zh-CN" dirty="0"/>
              <a:t>SGD is sensitive to learning rate: Noise in estimated Gradient’s size</a:t>
            </a:r>
          </a:p>
          <a:p>
            <a:r>
              <a:rPr lang="en-US" altLang="zh-CN" dirty="0"/>
              <a:t>Momentum gives a better update direction</a:t>
            </a:r>
          </a:p>
          <a:p>
            <a:r>
              <a:rPr lang="en-US" altLang="zh-CN" dirty="0" err="1"/>
              <a:t>RMSprop</a:t>
            </a:r>
            <a:r>
              <a:rPr lang="en-US" altLang="zh-CN" dirty="0"/>
              <a:t> gives robustness to estimated Gradient’s size</a:t>
            </a:r>
          </a:p>
          <a:p>
            <a:r>
              <a:rPr lang="en-US" altLang="zh-CN" dirty="0"/>
              <a:t>How to effectively combine two of them?</a:t>
            </a:r>
            <a:endParaRPr lang="zh-CN" altLang="en-US" dirty="0"/>
          </a:p>
        </p:txBody>
      </p:sp>
    </p:spTree>
    <p:extLst>
      <p:ext uri="{BB962C8B-B14F-4D97-AF65-F5344CB8AC3E}">
        <p14:creationId xmlns:p14="http://schemas.microsoft.com/office/powerpoint/2010/main" val="1410630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Adam - Algorithm</a:t>
            </a:r>
            <a:endParaRPr lang="zh-CN" altLang="en-US" dirty="0"/>
          </a:p>
        </p:txBody>
      </p:sp>
      <mc:AlternateContent xmlns:mc="http://schemas.openxmlformats.org/markup-compatibility/2006" xmlns:a14="http://schemas.microsoft.com/office/drawing/2010/main">
        <mc:Choice Requires="a14">
          <p:graphicFrame>
            <p:nvGraphicFramePr>
              <p:cNvPr id="4" name="内容占位符 3"/>
              <p:cNvGraphicFramePr>
                <a:graphicFrameLocks noGrp="1"/>
              </p:cNvGraphicFramePr>
              <p:nvPr>
                <p:ph idx="1"/>
                <p:extLst>
                  <p:ext uri="{D42A27DB-BD31-4B8C-83A1-F6EECF244321}">
                    <p14:modId xmlns:p14="http://schemas.microsoft.com/office/powerpoint/2010/main" val="1569222126"/>
                  </p:ext>
                </p:extLst>
              </p:nvPr>
            </p:nvGraphicFramePr>
            <p:xfrm>
              <a:off x="838200" y="1825625"/>
              <a:ext cx="10515600" cy="4907153"/>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3925513875"/>
                        </a:ext>
                      </a:extLst>
                    </a:gridCol>
                  </a:tblGrid>
                  <a:tr h="370840">
                    <a:tc>
                      <a:txBody>
                        <a:bodyPr/>
                        <a:lstStyle/>
                        <a:p>
                          <a:r>
                            <a:rPr lang="en-US" altLang="zh-CN" b="1" dirty="0"/>
                            <a:t>Require: </a:t>
                          </a:r>
                          <a14:m>
                            <m:oMath xmlns:m="http://schemas.openxmlformats.org/officeDocument/2006/math">
                              <m:r>
                                <a:rPr lang="zh-CN" altLang="en-US" b="0" i="1" smtClean="0">
                                  <a:latin typeface="Cambria Math" panose="02040503050406030204" pitchFamily="18" charset="0"/>
                                </a:rPr>
                                <m:t>𝛼</m:t>
                              </m:r>
                            </m:oMath>
                          </a14:m>
                          <a:r>
                            <a:rPr lang="en-US" altLang="zh-CN" b="0" dirty="0"/>
                            <a:t>: Learning rate</a:t>
                          </a:r>
                        </a:p>
                        <a:p>
                          <a:r>
                            <a:rPr lang="en-US" altLang="zh-CN" b="1" dirty="0"/>
                            <a:t>Require:</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𝛽</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𝛽</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∈[0,1)</m:t>
                              </m:r>
                            </m:oMath>
                          </a14:m>
                          <a:r>
                            <a:rPr lang="en-US" altLang="zh-CN" b="0" dirty="0"/>
                            <a:t>: Exponential decay rates for moment estimates</a:t>
                          </a:r>
                        </a:p>
                        <a:p>
                          <a:r>
                            <a:rPr lang="en-US" altLang="zh-CN" b="1" dirty="0"/>
                            <a:t>Require:</a:t>
                          </a:r>
                          <a:r>
                            <a:rPr lang="en-US" altLang="zh-CN" b="0" dirty="0"/>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𝐿</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𝜃</m:t>
                                  </m:r>
                                </m:e>
                              </m:d>
                            </m:oMath>
                          </a14:m>
                          <a:r>
                            <a:rPr lang="en-US" altLang="zh-CN" b="0" dirty="0"/>
                            <a:t>: Objective</a:t>
                          </a:r>
                          <a:r>
                            <a:rPr lang="en-US" altLang="zh-CN" b="0" baseline="0" dirty="0"/>
                            <a:t> function</a:t>
                          </a:r>
                        </a:p>
                        <a:p>
                          <a:r>
                            <a:rPr lang="en-US" altLang="zh-CN" b="1" dirty="0"/>
                            <a:t>Require:</a:t>
                          </a:r>
                          <a:r>
                            <a:rPr lang="en-US" altLang="zh-CN" b="0" baseline="0" dirty="0"/>
                            <a:t> </a:t>
                          </a:r>
                          <a14:m>
                            <m:oMath xmlns:m="http://schemas.openxmlformats.org/officeDocument/2006/math">
                              <m:sSub>
                                <m:sSubPr>
                                  <m:ctrlPr>
                                    <a:rPr lang="en-US" altLang="zh-CN" b="0" i="1" baseline="0" smtClean="0">
                                      <a:latin typeface="Cambria Math" panose="02040503050406030204" pitchFamily="18" charset="0"/>
                                    </a:rPr>
                                  </m:ctrlPr>
                                </m:sSubPr>
                                <m:e>
                                  <m:r>
                                    <a:rPr lang="zh-CN" altLang="en-US" b="0" i="1" baseline="0" smtClean="0">
                                      <a:latin typeface="Cambria Math" panose="02040503050406030204" pitchFamily="18" charset="0"/>
                                    </a:rPr>
                                    <m:t>𝜃</m:t>
                                  </m:r>
                                </m:e>
                                <m:sub>
                                  <m:r>
                                    <a:rPr lang="en-US" altLang="zh-CN" b="0" i="1" baseline="0" smtClean="0">
                                      <a:latin typeface="Cambria Math" panose="02040503050406030204" pitchFamily="18" charset="0"/>
                                    </a:rPr>
                                    <m:t>0</m:t>
                                  </m:r>
                                </m:sub>
                              </m:sSub>
                            </m:oMath>
                          </a14:m>
                          <a:r>
                            <a:rPr lang="en-US" altLang="zh-CN" b="0" dirty="0"/>
                            <a:t>: Initial parameter vector</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7002689"/>
                      </a:ext>
                    </a:extLst>
                  </a:tr>
                  <a:tr h="370840">
                    <a:tc>
                      <a:txBody>
                        <a:bodyPr/>
                        <a:lstStyle/>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endParaRPr lang="en-US" altLang="zh-CN" dirty="0"/>
                        </a:p>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←0</m:t>
                              </m:r>
                            </m:oMath>
                          </a14:m>
                          <a:endParaRPr lang="en-US" altLang="zh-CN" dirty="0"/>
                        </a:p>
                        <a:p>
                          <a:pPr marL="285750" indent="-285750">
                            <a:buFont typeface="Arial" panose="020B0604020202020204" pitchFamily="34" charset="0"/>
                            <a:buChar char="•"/>
                          </a:pPr>
                          <a:r>
                            <a:rPr lang="en-US" altLang="zh-CN" b="1" dirty="0"/>
                            <a:t>while</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𝑡</m:t>
                                  </m:r>
                                </m:sub>
                              </m:sSub>
                            </m:oMath>
                          </a14:m>
                          <a:r>
                            <a:rPr lang="zh-CN" altLang="en-US" dirty="0"/>
                            <a:t> </a:t>
                          </a:r>
                          <a:r>
                            <a:rPr lang="en-US" altLang="zh-CN" dirty="0"/>
                            <a:t>not converge </a:t>
                          </a:r>
                          <a:r>
                            <a:rPr lang="en-US" altLang="zh-CN" b="1" dirty="0"/>
                            <a:t>do</a:t>
                          </a:r>
                        </a:p>
                        <a:p>
                          <a:pPr marL="285750" indent="-285750">
                            <a:buFont typeface="Arial" panose="020B0604020202020204" pitchFamily="34" charset="0"/>
                            <a:buChar char="•"/>
                          </a:pPr>
                          <a:r>
                            <a:rPr lang="en-US" altLang="zh-CN" b="0" dirty="0"/>
                            <a:t>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+1</m:t>
                              </m:r>
                            </m:oMath>
                          </a14:m>
                          <a:endParaRPr lang="en-US" altLang="zh-CN" dirty="0"/>
                        </a:p>
                        <a:p>
                          <a:pPr marL="285750" indent="-285750">
                            <a:buFont typeface="Arial" panose="020B0604020202020204" pitchFamily="34" charset="0"/>
                            <a:buChar char="•"/>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𝑡</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zh-CN" altLang="en-US"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𝐿</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𝜃</m:t>
                                      </m:r>
                                    </m:e>
                                    <m:sub>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−1</m:t>
                                      </m:r>
                                    </m:sub>
                                  </m:sSub>
                                </m:e>
                              </m:d>
                            </m:oMath>
                          </a14:m>
                          <a:r>
                            <a:rPr lang="en-US" altLang="zh-CN" dirty="0"/>
                            <a:t>                   // Get</a:t>
                          </a:r>
                          <a:r>
                            <a:rPr lang="en-US" altLang="zh-CN" baseline="0" dirty="0"/>
                            <a:t> Gradient</a:t>
                          </a:r>
                          <a:endParaRPr lang="en-US" altLang="zh-CN" dirty="0"/>
                        </a:p>
                        <a:p>
                          <a:pPr marL="285750" indent="-285750">
                            <a:buFont typeface="Arial" panose="020B0604020202020204" pitchFamily="34" charset="0"/>
                            <a:buChar char="•"/>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𝑡</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Sub>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Sub>
                                </m:e>
                              </m:d>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𝑡</m:t>
                                  </m:r>
                                </m:sub>
                              </m:sSub>
                            </m:oMath>
                          </a14:m>
                          <a:r>
                            <a:rPr lang="en-US" altLang="zh-CN" dirty="0"/>
                            <a:t>     // Update biased</a:t>
                          </a:r>
                          <a:r>
                            <a:rPr lang="en-US" altLang="zh-CN" baseline="0" dirty="0"/>
                            <a:t> first moment estimate(</a:t>
                          </a:r>
                          <a:r>
                            <a:rPr lang="en-US" altLang="zh-CN" b="1" baseline="0" dirty="0"/>
                            <a:t>Momentum</a:t>
                          </a:r>
                          <a:r>
                            <a:rPr lang="en-US" altLang="zh-CN" baseline="0" dirty="0"/>
                            <a:t>)</a:t>
                          </a:r>
                          <a:endParaRPr lang="en-US" altLang="zh-CN" dirty="0"/>
                        </a:p>
                        <a:p>
                          <a:pPr marL="285750" indent="-285750">
                            <a:buFont typeface="Arial" panose="020B0604020202020204" pitchFamily="34" charset="0"/>
                            <a:buChar char="•"/>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𝑡</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2</m:t>
                                  </m:r>
                                </m:sub>
                              </m:sSub>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2</m:t>
                                      </m:r>
                                    </m:sub>
                                  </m:sSub>
                                </m:e>
                              </m:d>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𝑡</m:t>
                                  </m:r>
                                </m:sub>
                              </m:sSub>
                            </m:oMath>
                          </a14:m>
                          <a:r>
                            <a:rPr lang="en-US" altLang="zh-CN" dirty="0"/>
                            <a:t> // Update biased second raw moment estimate(</a:t>
                          </a:r>
                          <a:r>
                            <a:rPr lang="en-US" altLang="zh-CN" b="1" dirty="0" err="1"/>
                            <a:t>RMSprop</a:t>
                          </a:r>
                          <a:r>
                            <a:rPr lang="en-US" altLang="zh-CN" dirty="0"/>
                            <a:t>)</a:t>
                          </a:r>
                        </a:p>
                        <a:p>
                          <a:pPr marL="285750" indent="-285750">
                            <a:buFont typeface="Arial" panose="020B0604020202020204" pitchFamily="34" charset="0"/>
                            <a:buChar char="•"/>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𝑚</m:t>
                                      </m:r>
                                    </m:e>
                                  </m:acc>
                                </m:e>
                                <m:sub>
                                  <m:r>
                                    <a:rPr lang="en-US" altLang="zh-CN" b="0" i="1" smtClean="0">
                                      <a:latin typeface="Cambria Math" panose="02040503050406030204" pitchFamily="18" charset="0"/>
                                    </a:rPr>
                                    <m:t>𝑡</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𝛽</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sSubSup>
                                </m:e>
                              </m:d>
                            </m:oMath>
                          </a14:m>
                          <a:r>
                            <a:rPr lang="en-US" altLang="zh-CN" dirty="0"/>
                            <a:t>             </a:t>
                          </a:r>
                          <a:r>
                            <a:rPr lang="en-US" altLang="zh-CN" baseline="0" dirty="0"/>
                            <a:t>     // Compute bias-corrected first moment estimate</a:t>
                          </a:r>
                          <a:endParaRPr lang="en-US" altLang="zh-CN" dirty="0"/>
                        </a:p>
                        <a:p>
                          <a:pPr marL="285750" indent="-285750">
                            <a:buFont typeface="Arial" panose="020B0604020202020204" pitchFamily="34" charset="0"/>
                            <a:buChar char="•"/>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b="0" i="1" smtClean="0">
                                      <a:latin typeface="Cambria Math" panose="02040503050406030204" pitchFamily="18" charset="0"/>
                                    </a:rPr>
                                    <m:t>𝑡</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𝛽</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𝑡</m:t>
                                      </m:r>
                                    </m:sup>
                                  </m:sSubSup>
                                </m:e>
                              </m:d>
                            </m:oMath>
                          </a14:m>
                          <a:r>
                            <a:rPr lang="en-US" altLang="zh-CN" dirty="0"/>
                            <a:t>                    // Compute</a:t>
                          </a:r>
                          <a:r>
                            <a:rPr lang="en-US" altLang="zh-CN" baseline="0" dirty="0"/>
                            <a:t> bias-corrected second raw moment estimate</a:t>
                          </a:r>
                          <a:endParaRPr lang="en-US" altLang="zh-CN" dirty="0"/>
                        </a:p>
                        <a:p>
                          <a:pPr marL="285750" indent="-285750">
                            <a:buFont typeface="Arial" panose="020B0604020202020204" pitchFamily="34" charset="0"/>
                            <a:buChar char="•"/>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𝑡</m:t>
                                  </m:r>
                                </m:sub>
                              </m:sSub>
                              <m:r>
                                <a:rPr lang="en-US" altLang="zh-CN"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𝜃</m:t>
                                  </m:r>
                                </m:e>
                                <m:sub>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𝛼</m:t>
                              </m:r>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𝑚</m:t>
                                      </m:r>
                                    </m:e>
                                  </m:acc>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b="0" i="1" smtClean="0">
                                              <a:latin typeface="Cambria Math" panose="02040503050406030204" pitchFamily="18" charset="0"/>
                                            </a:rPr>
                                            <m:t>𝑡</m:t>
                                          </m:r>
                                        </m:sub>
                                      </m:sSub>
                                    </m:e>
                                  </m:rad>
                                  <m:r>
                                    <a:rPr lang="en-US" altLang="zh-CN" b="0" i="1" smtClean="0">
                                      <a:latin typeface="Cambria Math" panose="02040503050406030204" pitchFamily="18" charset="0"/>
                                    </a:rPr>
                                    <m:t>+</m:t>
                                  </m:r>
                                  <m:r>
                                    <a:rPr lang="zh-CN" altLang="en-US" b="0" i="1" smtClean="0">
                                      <a:latin typeface="Cambria Math" panose="02040503050406030204" pitchFamily="18" charset="0"/>
                                    </a:rPr>
                                    <m:t>𝛿</m:t>
                                  </m:r>
                                </m:e>
                              </m:d>
                            </m:oMath>
                          </a14:m>
                          <a:r>
                            <a:rPr lang="en-US" altLang="zh-CN" dirty="0"/>
                            <a:t>  // Update parameters, </a:t>
                          </a:r>
                          <a14:m>
                            <m:oMath xmlns:m="http://schemas.openxmlformats.org/officeDocument/2006/math">
                              <m:r>
                                <a:rPr lang="zh-CN" altLang="en-US" i="1" smtClean="0">
                                  <a:latin typeface="Cambria Math" panose="02040503050406030204" pitchFamily="18" charset="0"/>
                                </a:rPr>
                                <m:t>𝛿</m:t>
                              </m:r>
                              <m:r>
                                <a:rPr lang="zh-CN" altLang="en-US" i="1" smtClean="0">
                                  <a:latin typeface="Cambria Math" panose="02040503050406030204" pitchFamily="18" charset="0"/>
                                </a:rPr>
                                <m:t>≈0</m:t>
                              </m:r>
                            </m:oMath>
                          </a14:m>
                          <a:endParaRPr lang="en-US" altLang="zh-CN" dirty="0"/>
                        </a:p>
                        <a:p>
                          <a:pPr marL="285750" indent="-285750">
                            <a:buFont typeface="Arial" panose="020B0604020202020204" pitchFamily="34" charset="0"/>
                            <a:buChar char="•"/>
                          </a:pPr>
                          <a:r>
                            <a:rPr lang="en-US" altLang="zh-CN" b="1" dirty="0"/>
                            <a:t>end while</a:t>
                          </a:r>
                        </a:p>
                        <a:p>
                          <a:pPr marL="285750" indent="-285750">
                            <a:buFont typeface="Arial" panose="020B0604020202020204" pitchFamily="34" charset="0"/>
                            <a:buChar char="•"/>
                          </a:pPr>
                          <a:r>
                            <a:rPr lang="en-US" altLang="zh-CN" b="1" dirty="0"/>
                            <a:t>return</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𝑡</m:t>
                                  </m:r>
                                </m:sub>
                              </m:sSub>
                            </m:oMath>
                          </a14:m>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3407336"/>
                      </a:ext>
                    </a:extLst>
                  </a:tr>
                </a:tbl>
              </a:graphicData>
            </a:graphic>
          </p:graphicFrame>
        </mc:Choice>
        <mc:Fallback xmlns="">
          <p:graphicFrame>
            <p:nvGraphicFramePr>
              <p:cNvPr id="4" name="内容占位符 3"/>
              <p:cNvGraphicFramePr>
                <a:graphicFrameLocks noGrp="1"/>
              </p:cNvGraphicFramePr>
              <p:nvPr>
                <p:ph idx="1"/>
                <p:extLst>
                  <p:ext uri="{D42A27DB-BD31-4B8C-83A1-F6EECF244321}">
                    <p14:modId xmlns:p14="http://schemas.microsoft.com/office/powerpoint/2010/main" val="1569222126"/>
                  </p:ext>
                </p:extLst>
              </p:nvPr>
            </p:nvGraphicFramePr>
            <p:xfrm>
              <a:off x="838200" y="1825625"/>
              <a:ext cx="10515600" cy="4907153"/>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3925513875"/>
                        </a:ext>
                      </a:extLst>
                    </a:gridCol>
                  </a:tblGrid>
                  <a:tr h="1188720">
                    <a:tc>
                      <a:txBody>
                        <a:bodyPr/>
                        <a:lstStyle/>
                        <a:p>
                          <a:endParaRPr lang="zh-C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t="-2564" r="-58" b="-321026"/>
                          </a:stretch>
                        </a:blipFill>
                      </a:tcPr>
                    </a:tc>
                    <a:extLst>
                      <a:ext uri="{0D108BD9-81ED-4DB2-BD59-A6C34878D82A}">
                        <a16:rowId xmlns:a16="http://schemas.microsoft.com/office/drawing/2014/main" val="1367002689"/>
                      </a:ext>
                    </a:extLst>
                  </a:tr>
                  <a:tr h="3718433">
                    <a:tc>
                      <a:txBody>
                        <a:bodyPr/>
                        <a:lstStyle/>
                        <a:p>
                          <a:endParaRPr lang="zh-C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t="-32733" r="-58" b="-2455"/>
                          </a:stretch>
                        </a:blipFill>
                      </a:tcPr>
                    </a:tc>
                    <a:extLst>
                      <a:ext uri="{0D108BD9-81ED-4DB2-BD59-A6C34878D82A}">
                        <a16:rowId xmlns:a16="http://schemas.microsoft.com/office/drawing/2014/main" val="3033407336"/>
                      </a:ext>
                    </a:extLst>
                  </a:tr>
                </a:tbl>
              </a:graphicData>
            </a:graphic>
          </p:graphicFrame>
        </mc:Fallback>
      </mc:AlternateContent>
    </p:spTree>
    <p:extLst>
      <p:ext uri="{BB962C8B-B14F-4D97-AF65-F5344CB8AC3E}">
        <p14:creationId xmlns:p14="http://schemas.microsoft.com/office/powerpoint/2010/main" val="3227315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Adam - Analysis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pPr marL="0" indent="0">
                  <a:buNone/>
                </a:pPr>
                <a:r>
                  <a:rPr lang="en-US" altLang="zh-CN" dirty="0"/>
                  <a:t>Since we start estimates from 0, they are biased toward 0</a:t>
                </a:r>
              </a:p>
              <a:p>
                <a:r>
                  <a:rPr lang="en-US" altLang="zh-CN" dirty="0"/>
                  <a:t>First, we turn recursive formulation into the general one:</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1</m:t>
                          </m:r>
                        </m:sub>
                      </m:sSub>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𝑚</m:t>
                          </m:r>
                        </m:e>
                        <m:sub>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1</m:t>
                              </m:r>
                            </m:sub>
                          </m:sSub>
                        </m:e>
                      </m:d>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𝑡</m:t>
                          </m:r>
                        </m:sub>
                      </m:sSub>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𝑡</m:t>
                          </m:r>
                        </m:sub>
                      </m:sSub>
                      <m:r>
                        <a:rPr lang="en-US" altLang="zh-CN" i="1">
                          <a:latin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1</m:t>
                              </m:r>
                            </m:sub>
                          </m:sSub>
                        </m:e>
                      </m:d>
                      <m:nary>
                        <m:naryPr>
                          <m:chr m:val="∑"/>
                          <m:ctrlPr>
                            <a:rPr lang="en-US" altLang="zh-CN"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𝑡</m:t>
                          </m:r>
                        </m:sup>
                        <m:e>
                          <m:sSubSup>
                            <m:sSubSupPr>
                              <m:ctrlPr>
                                <a:rPr lang="en-US" altLang="zh-CN" i="1" smtClean="0">
                                  <a:latin typeface="Cambria Math" panose="02040503050406030204" pitchFamily="18" charset="0"/>
                                  <a:ea typeface="Cambria Math" panose="02040503050406030204" pitchFamily="18" charset="0"/>
                                </a:rPr>
                              </m:ctrlPr>
                            </m:sSubSupPr>
                            <m:e>
                              <m:r>
                                <a:rPr lang="zh-CN" altLang="en-US"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sup>
                          </m:sSubSup>
                        </m:e>
                      </m:nary>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   </m:t>
                      </m:r>
                    </m:oMath>
                  </m:oMathPara>
                </a14:m>
                <a:endParaRPr lang="en-US" altLang="zh-CN" dirty="0"/>
              </a:p>
              <a:p>
                <a:r>
                  <a:rPr lang="en-US" altLang="zh-CN" dirty="0"/>
                  <a:t>Second, taking expectation give us relationship between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𝑡</m:t>
                        </m:r>
                      </m:sub>
                    </m:sSub>
                  </m:oMath>
                </a14:m>
                <a:r>
                  <a:rPr lang="en-US" altLang="zh-CN" dirty="0"/>
                  <a:t> and </a:t>
                </a:r>
                <a14:m>
                  <m:oMath xmlns:m="http://schemas.openxmlformats.org/officeDocument/2006/math">
                    <m:r>
                      <a:rPr lang="en-US" altLang="zh-CN" i="1">
                        <a:latin typeface="Cambria Math" panose="02040503050406030204" pitchFamily="18" charset="0"/>
                      </a:rPr>
                      <m:t>𝐸</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𝑡</m:t>
                            </m:r>
                          </m:sub>
                        </m:sSub>
                      </m:e>
                    </m:d>
                  </m:oMath>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b>
                            <m:sSubPr>
                              <m:ctrlPr>
                                <a:rPr lang="en-US" altLang="zh-CN" b="0"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𝑡</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1</m:t>
                                  </m:r>
                                </m:sub>
                              </m:sSub>
                            </m:e>
                          </m:d>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𝑡</m:t>
                              </m:r>
                            </m:sup>
                            <m:e>
                              <m:sSubSup>
                                <m:sSubSupPr>
                                  <m:ctrlPr>
                                    <a:rPr lang="en-US" altLang="zh-CN"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sup>
                              </m:sSubSup>
                            </m:e>
                          </m:nary>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𝑡</m:t>
                              </m:r>
                            </m:sub>
                          </m:sSub>
                        </m:e>
                      </m:d>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𝑡</m:t>
                              </m:r>
                            </m:sub>
                          </m:sSub>
                        </m:e>
                      </m:d>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1</m:t>
                              </m:r>
                            </m:sub>
                          </m:sSub>
                        </m:e>
                      </m:d>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𝑡</m:t>
                          </m:r>
                        </m:sup>
                        <m:e>
                          <m:sSubSup>
                            <m:sSubSupPr>
                              <m:ctrlPr>
                                <a:rPr lang="en-US" altLang="zh-CN"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sup>
                          </m:sSubSup>
                        </m:e>
                      </m:nary>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𝛾</m:t>
                      </m:r>
                    </m:oMath>
                  </m:oMathPara>
                </a14:m>
                <a:endParaRPr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𝐸</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𝑡</m:t>
                              </m:r>
                            </m:sub>
                          </m:sSub>
                        </m:e>
                      </m:d>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𝛽</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sSubSup>
                        </m:e>
                      </m:d>
                      <m:r>
                        <a:rPr lang="en-US" altLang="zh-CN" b="0" i="1" smtClean="0">
                          <a:latin typeface="Cambria Math" panose="02040503050406030204" pitchFamily="18" charset="0"/>
                        </a:rPr>
                        <m:t>+</m:t>
                      </m:r>
                      <m:r>
                        <a:rPr lang="zh-CN" altLang="en-US" b="0" i="1" smtClean="0">
                          <a:latin typeface="Cambria Math" panose="02040503050406030204" pitchFamily="18" charset="0"/>
                        </a:rPr>
                        <m:t>𝛾</m:t>
                      </m:r>
                    </m:oMath>
                  </m:oMathPara>
                </a14:m>
                <a:endParaRPr lang="en-US" altLang="zh-CN" dirty="0"/>
              </a:p>
              <a:p>
                <a:r>
                  <a:rPr lang="en-US" altLang="zh-CN" dirty="0"/>
                  <a:t>Finally, we obtain the correction formula for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𝑡</m:t>
                        </m:r>
                      </m:sub>
                    </m:sSub>
                  </m:oMath>
                </a14:m>
                <a:r>
                  <a:rPr lang="en-US" altLang="zh-CN" dirty="0"/>
                  <a:t>(</a:t>
                </a:r>
                <a14:m>
                  <m:oMath xmlns:m="http://schemas.openxmlformats.org/officeDocument/2006/math">
                    <m:r>
                      <a:rPr lang="zh-CN" altLang="en-US" i="1">
                        <a:latin typeface="Cambria Math" panose="02040503050406030204" pitchFamily="18" charset="0"/>
                      </a:rPr>
                      <m:t>𝛾</m:t>
                    </m:r>
                  </m:oMath>
                </a14:m>
                <a:r>
                  <a:rPr lang="en-US" altLang="zh-CN" dirty="0"/>
                  <a:t> accounts for non-stationary)</a:t>
                </a:r>
              </a:p>
              <a:p>
                <a:pPr marL="0" indent="0">
                  <a:buNone/>
                </a:pPr>
                <a:r>
                  <a:rPr lang="en-US" altLang="zh-CN" dirty="0"/>
                  <a:t>The same derivation also apply to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𝑡</m:t>
                        </m:r>
                      </m:sub>
                    </m:sSub>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3712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Adam - Effect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pPr marL="0" indent="0">
                  <a:buNone/>
                </a:pPr>
                <a:r>
                  <a:rPr lang="en-US" altLang="zh-CN" dirty="0">
                    <a:ea typeface="Cambria Math" panose="02040503050406030204" pitchFamily="18" charset="0"/>
                  </a:rPr>
                  <a:t>Update of Adam: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𝜃</m:t>
                    </m:r>
                    <m:r>
                      <a:rPr lang="zh-CN" altLang="en-US"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𝛼</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𝑚</m:t>
                                </m:r>
                              </m:e>
                            </m:acc>
                          </m:e>
                          <m:sub>
                            <m:r>
                              <a:rPr lang="en-US" altLang="zh-CN" i="1">
                                <a:latin typeface="Cambria Math" panose="02040503050406030204" pitchFamily="18" charset="0"/>
                              </a:rPr>
                              <m:t>𝑡</m:t>
                            </m:r>
                          </m:sub>
                        </m:sSub>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𝑣</m:t>
                                    </m:r>
                                  </m:e>
                                </m:acc>
                              </m:e>
                              <m:sub>
                                <m:r>
                                  <a:rPr lang="en-US" altLang="zh-CN" i="1">
                                    <a:latin typeface="Cambria Math" panose="02040503050406030204" pitchFamily="18" charset="0"/>
                                  </a:rPr>
                                  <m:t>𝑡</m:t>
                                </m:r>
                              </m:sub>
                            </m:sSub>
                          </m:e>
                        </m:rad>
                        <m:r>
                          <a:rPr lang="en-US" altLang="zh-CN" i="1">
                            <a:latin typeface="Cambria Math" panose="02040503050406030204" pitchFamily="18" charset="0"/>
                          </a:rPr>
                          <m:t>+</m:t>
                        </m:r>
                        <m:r>
                          <a:rPr lang="zh-CN" altLang="en-US" i="1">
                            <a:latin typeface="Cambria Math" panose="02040503050406030204" pitchFamily="18" charset="0"/>
                          </a:rPr>
                          <m:t>𝛿</m:t>
                        </m:r>
                      </m:den>
                    </m:f>
                    <m:r>
                      <a:rPr lang="en-US" altLang="zh-CN" i="1">
                        <a:latin typeface="Cambria Math" panose="02040503050406030204" pitchFamily="18" charset="0"/>
                      </a:rPr>
                      <m:t>,</m:t>
                    </m:r>
                    <m:r>
                      <a:rPr lang="zh-CN" altLang="en-US" i="1">
                        <a:latin typeface="Cambria Math" panose="02040503050406030204" pitchFamily="18" charset="0"/>
                      </a:rPr>
                      <m:t>𝛿</m:t>
                    </m:r>
                    <m:r>
                      <a:rPr lang="zh-CN" altLang="en-US" i="1">
                        <a:latin typeface="Cambria Math" panose="02040503050406030204" pitchFamily="18" charset="0"/>
                      </a:rPr>
                      <m:t>≈0</m:t>
                    </m:r>
                  </m:oMath>
                </a14:m>
                <a:endParaRPr lang="en-US" altLang="zh-CN" dirty="0"/>
              </a:p>
              <a:p>
                <a:r>
                  <a:rPr lang="en-US" altLang="zh-CN" dirty="0"/>
                  <a:t>Size of update:</a:t>
                </a:r>
              </a:p>
              <a:p>
                <a:pPr marL="514350" indent="-514350">
                  <a:buFont typeface="+mj-lt"/>
                  <a:buAutoNum type="arabicPeriod"/>
                </a:pPr>
                <a:r>
                  <a:rPr lang="en-US" altLang="zh-CN" dirty="0"/>
                  <a:t>Because </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𝑚</m:t>
                                </m:r>
                              </m:e>
                            </m:acc>
                          </m:e>
                          <m:sub>
                            <m:r>
                              <a:rPr lang="en-US" altLang="zh-CN" b="0" i="1" smtClean="0">
                                <a:latin typeface="Cambria Math" panose="02040503050406030204" pitchFamily="18" charset="0"/>
                              </a:rPr>
                              <m:t>𝑡</m:t>
                            </m:r>
                          </m:sub>
                        </m:sSub>
                      </m:num>
                      <m:den>
                        <m:rad>
                          <m:radPr>
                            <m:degHide m:val="on"/>
                            <m:ctrlPr>
                              <a:rPr lang="en-US" altLang="zh-CN" i="1" smtClean="0">
                                <a:latin typeface="Cambria Math" panose="02040503050406030204" pitchFamily="18" charset="0"/>
                              </a:rPr>
                            </m:ctrlPr>
                          </m:radPr>
                          <m:deg/>
                          <m:e>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b="0" i="1" smtClean="0">
                                    <a:latin typeface="Cambria Math" panose="02040503050406030204" pitchFamily="18" charset="0"/>
                                  </a:rPr>
                                  <m:t>𝑡</m:t>
                                </m:r>
                              </m:sub>
                            </m:sSub>
                          </m:e>
                        </m:rad>
                      </m:den>
                    </m:f>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𝐸</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𝑔</m:t>
                            </m:r>
                          </m:e>
                        </m:d>
                      </m:num>
                      <m:den>
                        <m:r>
                          <a:rPr lang="en-US" altLang="zh-CN" b="0" i="1" smtClean="0">
                            <a:latin typeface="Cambria Math" panose="02040503050406030204" pitchFamily="18" charset="0"/>
                            <a:ea typeface="Cambria Math" panose="02040503050406030204" pitchFamily="18" charset="0"/>
                          </a:rPr>
                          <m:t>𝐸</m:t>
                        </m:r>
                        <m:d>
                          <m:dPr>
                            <m:begChr m:val="["/>
                            <m:endChr m:val="]"/>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𝑔</m:t>
                                </m:r>
                              </m:e>
                              <m:sup>
                                <m:r>
                                  <a:rPr lang="en-US" altLang="zh-CN" b="0" i="1" smtClean="0">
                                    <a:latin typeface="Cambria Math" panose="02040503050406030204" pitchFamily="18" charset="0"/>
                                    <a:ea typeface="Cambria Math" panose="02040503050406030204" pitchFamily="18" charset="0"/>
                                  </a:rPr>
                                  <m:t>2</m:t>
                                </m:r>
                              </m:sup>
                            </m:sSup>
                          </m:e>
                        </m:d>
                      </m:den>
                    </m:f>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oMath>
                </a14:m>
                <a:endParaRPr lang="en-US" altLang="zh-CN" dirty="0"/>
              </a:p>
              <a:p>
                <a:pPr marL="514350" indent="-514350">
                  <a:buFont typeface="+mj-lt"/>
                  <a:buAutoNum type="arabicPeriod"/>
                </a:pPr>
                <a:r>
                  <a:rPr lang="en-US" altLang="zh-CN" dirty="0"/>
                  <a:t>Then the size of update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𝛼</m:t>
                    </m:r>
                  </m:oMath>
                </a14:m>
                <a:endParaRPr lang="en-US" altLang="zh-CN" dirty="0"/>
              </a:p>
              <a:p>
                <a:r>
                  <a:rPr lang="en-US" altLang="zh-CN" dirty="0"/>
                  <a:t>Direction of update:</a:t>
                </a:r>
              </a:p>
              <a:p>
                <a:pPr marL="514350" indent="-514350">
                  <a:buFont typeface="+mj-lt"/>
                  <a:buAutoNum type="arabicPeriod"/>
                </a:pPr>
                <a:r>
                  <a:rPr lang="en-US" altLang="zh-CN" dirty="0"/>
                  <a:t>Because </a:t>
                </a:r>
                <a14:m>
                  <m:oMath xmlns:m="http://schemas.openxmlformats.org/officeDocument/2006/math">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𝑣</m:t>
                                </m:r>
                              </m:e>
                            </m:acc>
                          </m:e>
                          <m:sub>
                            <m:r>
                              <a:rPr lang="en-US" altLang="zh-CN" i="1">
                                <a:latin typeface="Cambria Math" panose="02040503050406030204" pitchFamily="18" charset="0"/>
                              </a:rPr>
                              <m:t>𝑡</m:t>
                            </m:r>
                          </m:sub>
                        </m:sSub>
                      </m:e>
                    </m:rad>
                  </m:oMath>
                </a14:m>
                <a:r>
                  <a:rPr lang="en-US" altLang="zh-CN" dirty="0"/>
                  <a:t> is a positive vector, so </a:t>
                </a: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𝜃</m:t>
                        </m:r>
                      </m:num>
                      <m:den>
                        <m:sSub>
                          <m:sSubPr>
                            <m:ctrlPr>
                              <a:rPr lang="en-US" altLang="zh-CN" i="1" smtClean="0">
                                <a:latin typeface="Cambria Math" panose="02040503050406030204" pitchFamily="18" charset="0"/>
                              </a:rPr>
                            </m:ctrlPr>
                          </m:sSubPr>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𝜃</m:t>
                                </m:r>
                              </m:e>
                            </m:d>
                          </m:e>
                          <m:sub>
                            <m:r>
                              <a:rPr lang="en-US" altLang="zh-CN" b="0" i="1" smtClean="0">
                                <a:latin typeface="Cambria Math" panose="02040503050406030204" pitchFamily="18" charset="0"/>
                              </a:rPr>
                              <m:t>2</m:t>
                            </m:r>
                          </m:sub>
                        </m:sSub>
                      </m:den>
                    </m:f>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𝑚</m:t>
                                </m:r>
                              </m:e>
                            </m:acc>
                          </m:e>
                          <m:sub>
                            <m:r>
                              <a:rPr lang="en-US" altLang="zh-CN" i="1">
                                <a:latin typeface="Cambria Math" panose="02040503050406030204" pitchFamily="18" charset="0"/>
                              </a:rPr>
                              <m:t>𝑡</m:t>
                            </m:r>
                          </m:sub>
                        </m:sSub>
                      </m:num>
                      <m:den>
                        <m:sSub>
                          <m:sSubPr>
                            <m:ctrlPr>
                              <a:rPr lang="en-US" altLang="zh-CN" i="1" smtClean="0">
                                <a:latin typeface="Cambria Math" panose="02040503050406030204" pitchFamily="18" charset="0"/>
                                <a:ea typeface="Cambria Math" panose="02040503050406030204" pitchFamily="18" charset="0"/>
                              </a:rPr>
                            </m:ctrlPr>
                          </m:sSubPr>
                          <m:e>
                            <m:d>
                              <m:dPr>
                                <m:begChr m:val="‖"/>
                                <m:endChr m:val="‖"/>
                                <m:ctrlPr>
                                  <a:rPr lang="en-US" altLang="zh-CN"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𝑚</m:t>
                                        </m:r>
                                      </m:e>
                                    </m:acc>
                                  </m:e>
                                  <m:sub>
                                    <m:r>
                                      <a:rPr lang="en-US" altLang="zh-CN" i="1">
                                        <a:latin typeface="Cambria Math" panose="02040503050406030204" pitchFamily="18" charset="0"/>
                                      </a:rPr>
                                      <m:t>𝑡</m:t>
                                    </m:r>
                                  </m:sub>
                                </m:sSub>
                              </m:e>
                            </m:d>
                          </m:e>
                          <m:sub>
                            <m:r>
                              <a:rPr lang="en-US" altLang="zh-CN" b="0" i="1" smtClean="0">
                                <a:latin typeface="Cambria Math" panose="02040503050406030204" pitchFamily="18" charset="0"/>
                                <a:ea typeface="Cambria Math" panose="02040503050406030204" pitchFamily="18" charset="0"/>
                              </a:rPr>
                              <m:t>2</m:t>
                            </m:r>
                          </m:sub>
                        </m:sSub>
                      </m:den>
                    </m:f>
                  </m:oMath>
                </a14:m>
                <a:endParaRPr lang="en-US" altLang="zh-CN" dirty="0"/>
              </a:p>
              <a:p>
                <a:pPr marL="514350" indent="-514350">
                  <a:buFont typeface="+mj-lt"/>
                  <a:buAutoNum type="arabicPeriod"/>
                </a:pPr>
                <a:r>
                  <a:rPr lang="en-US" altLang="zh-CN" dirty="0"/>
                  <a:t>Because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𝑡</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1</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𝑚</m:t>
                        </m:r>
                      </m:e>
                      <m:sub>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1</m:t>
                            </m:r>
                          </m:sub>
                        </m:sSub>
                      </m:e>
                    </m:d>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𝑡</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𝑡</m:t>
                        </m:r>
                      </m:sub>
                    </m:sSub>
                  </m:oMath>
                </a14:m>
                <a:r>
                  <a:rPr lang="zh-CN" altLang="en-US" dirty="0"/>
                  <a:t> </a:t>
                </a:r>
                <a:r>
                  <a:rPr lang="en-US" altLang="zh-CN" dirty="0"/>
                  <a:t>is similar to Momentum in effect, so does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𝜃</m:t>
                    </m:r>
                  </m:oMath>
                </a14:m>
                <a:endParaRPr lang="en-US" altLang="zh-CN" dirty="0"/>
              </a:p>
              <a:p>
                <a:pPr marL="514350" indent="-514350">
                  <a:buFont typeface="+mj-lt"/>
                  <a:buAutoNum type="arabicPeriod"/>
                </a:pPr>
                <a:r>
                  <a:rPr lang="en-US" altLang="zh-CN" dirty="0"/>
                  <a:t>Since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𝑚</m:t>
                            </m:r>
                          </m:e>
                        </m:acc>
                      </m:e>
                      <m:sub>
                        <m:r>
                          <a:rPr lang="en-US" altLang="zh-CN" i="1">
                            <a:latin typeface="Cambria Math" panose="02040503050406030204" pitchFamily="18" charset="0"/>
                          </a:rPr>
                          <m:t>𝑡</m:t>
                        </m:r>
                      </m:sub>
                    </m:sSub>
                  </m:oMath>
                </a14:m>
                <a:r>
                  <a:rPr lang="en-US" altLang="zh-CN" dirty="0"/>
                  <a:t> is also an unbiased estimate of true Gradient,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𝜃</m:t>
                    </m:r>
                  </m:oMath>
                </a14:m>
                <a:r>
                  <a:rPr lang="zh-CN" altLang="en-US" dirty="0"/>
                  <a:t> </a:t>
                </a:r>
                <a:r>
                  <a:rPr lang="en-US" altLang="zh-CN" dirty="0"/>
                  <a:t>approximates true Gradient with less noise than SGD</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8"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4083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Two Ways to Inject Priors in GD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a:t>In general, GD with or without enhancements has this form:</a:t>
                </a: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𝜃</m:t>
                      </m:r>
                      <m:r>
                        <a:rPr lang="zh-CN" altLang="en-US"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𝑅𝑢𝑙𝑒</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𝐿</m:t>
                          </m:r>
                        </m:e>
                      </m:d>
                    </m:oMath>
                  </m:oMathPara>
                </a14:m>
                <a:endParaRPr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𝜃</m:t>
                      </m:r>
                      <m:r>
                        <a:rPr lang="zh-CN" altLang="en-US" i="1" smtClean="0">
                          <a:latin typeface="Cambria Math" panose="02040503050406030204" pitchFamily="18" charset="0"/>
                        </a:rPr>
                        <m:t>←</m:t>
                      </m:r>
                      <m:r>
                        <a:rPr lang="zh-CN" altLang="en-US" i="1" smtClean="0">
                          <a:latin typeface="Cambria Math" panose="02040503050406030204" pitchFamily="18" charset="0"/>
                        </a:rPr>
                        <m:t>𝜃</m:t>
                      </m:r>
                      <m:r>
                        <a:rPr lang="en-US" altLang="zh-CN" b="0" i="1" smtClean="0">
                          <a:latin typeface="Cambria Math" panose="02040503050406030204" pitchFamily="18" charset="0"/>
                        </a:rPr>
                        <m:t>+</m:t>
                      </m:r>
                      <m:r>
                        <a:rPr lang="zh-CN" altLang="en-US" i="1" smtClean="0">
                          <a:latin typeface="Cambria Math" panose="02040503050406030204" pitchFamily="18" charset="0"/>
                        </a:rPr>
                        <m:t>∆</m:t>
                      </m:r>
                      <m:r>
                        <a:rPr lang="zh-CN" altLang="en-US" i="1" smtClean="0">
                          <a:latin typeface="Cambria Math" panose="02040503050406030204" pitchFamily="18" charset="0"/>
                        </a:rPr>
                        <m:t>𝜃</m:t>
                      </m:r>
                      <m:r>
                        <a:rPr lang="en-US" altLang="zh-CN" b="0" i="1" smtClean="0">
                          <a:latin typeface="Cambria Math" panose="02040503050406030204" pitchFamily="18" charset="0"/>
                        </a:rPr>
                        <m:t>        </m:t>
                      </m:r>
                    </m:oMath>
                  </m:oMathPara>
                </a14:m>
                <a:endParaRPr lang="en-US" altLang="zh-CN" dirty="0"/>
              </a:p>
              <a:p>
                <a:r>
                  <a:rPr lang="en-US" altLang="zh-CN" dirty="0"/>
                  <a:t>This suggest that priors should be place in </a:t>
                </a:r>
                <a14:m>
                  <m:oMath xmlns:m="http://schemas.openxmlformats.org/officeDocument/2006/math">
                    <m:r>
                      <a:rPr lang="en-US" altLang="zh-CN" i="1">
                        <a:latin typeface="Cambria Math" panose="02040503050406030204" pitchFamily="18" charset="0"/>
                        <a:ea typeface="Cambria Math" panose="02040503050406030204" pitchFamily="18" charset="0"/>
                      </a:rPr>
                      <m:t>𝑅𝑢𝑙𝑒</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ea typeface="Cambria Math" panose="02040503050406030204" pitchFamily="18" charset="0"/>
                              </a:rPr>
                              <m:t>𝜃</m:t>
                            </m:r>
                          </m:sub>
                        </m:sSub>
                        <m:r>
                          <a:rPr lang="en-US" altLang="zh-CN" i="1">
                            <a:latin typeface="Cambria Math" panose="02040503050406030204" pitchFamily="18" charset="0"/>
                            <a:ea typeface="Cambria Math" panose="02040503050406030204" pitchFamily="18" charset="0"/>
                          </a:rPr>
                          <m:t>𝐿</m:t>
                        </m:r>
                      </m:e>
                    </m:d>
                  </m:oMath>
                </a14:m>
                <a:endParaRPr lang="en-US" altLang="zh-CN" dirty="0"/>
              </a:p>
              <a:p>
                <a:r>
                  <a:rPr lang="en-US" altLang="zh-CN" dirty="0"/>
                  <a:t>There are two ways to make priors more concrete:</a:t>
                </a:r>
              </a:p>
              <a:p>
                <a:pPr marL="514350" indent="-514350">
                  <a:buFont typeface="+mj-lt"/>
                  <a:buAutoNum type="arabicPeriod"/>
                </a:pPr>
                <a:r>
                  <a:rPr lang="en-US" altLang="zh-CN" dirty="0"/>
                  <a:t>How to make the direction of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𝜃</m:t>
                    </m:r>
                  </m:oMath>
                </a14:m>
                <a:r>
                  <a:rPr lang="zh-CN" altLang="en-US" dirty="0"/>
                  <a:t> </a:t>
                </a:r>
                <a:r>
                  <a:rPr lang="en-US" altLang="zh-CN" dirty="0"/>
                  <a:t>more effective?(Closer to Optimal direction, like Momentum, NAG and Adam)</a:t>
                </a:r>
              </a:p>
              <a:p>
                <a:pPr marL="514350" indent="-514350">
                  <a:buFont typeface="+mj-lt"/>
                  <a:buAutoNum type="arabicPeriod"/>
                </a:pPr>
                <a:r>
                  <a:rPr lang="en-US" altLang="zh-CN" dirty="0"/>
                  <a:t>How to make the size of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𝜃</m:t>
                    </m:r>
                  </m:oMath>
                </a14:m>
                <a:r>
                  <a:rPr lang="zh-CN" altLang="en-US" dirty="0"/>
                  <a:t> </a:t>
                </a:r>
                <a:r>
                  <a:rPr lang="en-US" altLang="zh-CN" dirty="0"/>
                  <a:t>more effective?(Automatically adjust its size according to local information, like </a:t>
                </a:r>
                <a:r>
                  <a:rPr lang="en-US" altLang="zh-CN" dirty="0" err="1"/>
                  <a:t>RMSprop</a:t>
                </a:r>
                <a:r>
                  <a:rPr lang="en-US" altLang="zh-CN" dirty="0"/>
                  <a:t> and Adam)</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3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9077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a:t>
            </a:r>
            <a:endParaRPr lang="zh-CN" altLang="en-US" dirty="0"/>
          </a:p>
        </p:txBody>
      </p:sp>
      <p:sp>
        <p:nvSpPr>
          <p:cNvPr id="3" name="内容占位符 2"/>
          <p:cNvSpPr>
            <a:spLocks noGrp="1"/>
          </p:cNvSpPr>
          <p:nvPr>
            <p:ph idx="1"/>
          </p:nvPr>
        </p:nvSpPr>
        <p:spPr/>
        <p:txBody>
          <a:bodyPr/>
          <a:lstStyle/>
          <a:p>
            <a:r>
              <a:rPr lang="en-US" altLang="zh-CN" dirty="0"/>
              <a:t>Read Chapter 7, 8 of </a:t>
            </a:r>
            <a:r>
              <a:rPr lang="en-US" altLang="zh-CN" i="1" dirty="0"/>
              <a:t>Deep Learning</a:t>
            </a:r>
            <a:r>
              <a:rPr lang="en-US" altLang="zh-CN" dirty="0"/>
              <a:t>, </a:t>
            </a:r>
            <a:r>
              <a:rPr lang="en-US" altLang="zh-CN" dirty="0" err="1"/>
              <a:t>Goodfellow</a:t>
            </a:r>
            <a:r>
              <a:rPr lang="en-US" altLang="zh-CN" dirty="0"/>
              <a:t> et al., 2016.</a:t>
            </a:r>
          </a:p>
          <a:p>
            <a:r>
              <a:rPr lang="en-US" altLang="zh-CN" dirty="0"/>
              <a:t>Derive Gradient of biases (vectorization version)</a:t>
            </a:r>
          </a:p>
          <a:p>
            <a:r>
              <a:rPr lang="en-US" altLang="zh-CN" dirty="0"/>
              <a:t>Hand in lecture notes</a:t>
            </a:r>
            <a:endParaRPr lang="zh-CN" altLang="en-US" dirty="0"/>
          </a:p>
        </p:txBody>
      </p:sp>
    </p:spTree>
    <p:extLst>
      <p:ext uri="{BB962C8B-B14F-4D97-AF65-F5344CB8AC3E}">
        <p14:creationId xmlns:p14="http://schemas.microsoft.com/office/powerpoint/2010/main" val="355313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Contents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a:t>Principles to Design Objective Function: P4</a:t>
            </a:r>
          </a:p>
          <a:p>
            <a:pPr marL="514350" indent="-514350">
              <a:buFont typeface="+mj-lt"/>
              <a:buAutoNum type="arabicPeriod"/>
            </a:pPr>
            <a:r>
              <a:rPr lang="en-US" altLang="zh-CN" dirty="0"/>
              <a:t>Key Features of Iterated Learning Process: P5</a:t>
            </a:r>
          </a:p>
          <a:p>
            <a:pPr marL="514350" indent="-514350">
              <a:buFont typeface="+mj-lt"/>
              <a:buAutoNum type="arabicPeriod"/>
            </a:pPr>
            <a:r>
              <a:rPr lang="en-US" altLang="zh-CN" dirty="0"/>
              <a:t>Optimization Methods Overview: P6-15</a:t>
            </a:r>
          </a:p>
          <a:p>
            <a:pPr marL="514350" indent="-514350">
              <a:buFont typeface="+mj-lt"/>
              <a:buAutoNum type="arabicPeriod"/>
            </a:pPr>
            <a:r>
              <a:rPr lang="en-US" altLang="zh-CN" dirty="0"/>
              <a:t>Computing Gradients - Back Propagation: P16-17</a:t>
            </a:r>
          </a:p>
          <a:p>
            <a:pPr marL="514350" indent="-514350">
              <a:buFont typeface="+mj-lt"/>
              <a:buAutoNum type="arabicPeriod"/>
            </a:pPr>
            <a:r>
              <a:rPr lang="en-US" altLang="zh-CN" dirty="0"/>
              <a:t>Tricks/Enhancements to Speed Up GD: P18-27</a:t>
            </a:r>
          </a:p>
          <a:p>
            <a:pPr marL="514350" indent="-514350">
              <a:buFont typeface="+mj-lt"/>
              <a:buAutoNum type="arabicPeriod"/>
            </a:pPr>
            <a:r>
              <a:rPr lang="en-US" altLang="zh-CN" dirty="0"/>
              <a:t>Two Ways to Inject Priors in GD: P28</a:t>
            </a:r>
            <a:endParaRPr lang="zh-CN" altLang="en-US" dirty="0"/>
          </a:p>
        </p:txBody>
      </p:sp>
    </p:spTree>
    <p:extLst>
      <p:ext uri="{BB962C8B-B14F-4D97-AF65-F5344CB8AC3E}">
        <p14:creationId xmlns:p14="http://schemas.microsoft.com/office/powerpoint/2010/main" val="517205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 you!</a:t>
            </a:r>
            <a:endParaRPr lang="zh-CN" altLang="en-US" dirty="0"/>
          </a:p>
        </p:txBody>
      </p:sp>
      <p:sp>
        <p:nvSpPr>
          <p:cNvPr id="3" name="副标题 2"/>
          <p:cNvSpPr>
            <a:spLocks noGrp="1"/>
          </p:cNvSpPr>
          <p:nvPr>
            <p:ph type="subTitle" idx="1"/>
          </p:nvPr>
        </p:nvSpPr>
        <p:spPr/>
        <p:txBody>
          <a:bodyPr/>
          <a:lstStyle/>
          <a:p>
            <a:r>
              <a:rPr lang="en-US" altLang="zh-CN" dirty="0"/>
              <a:t>Send me emails for potential mistakes.</a:t>
            </a:r>
            <a:endParaRPr lang="zh-CN" altLang="en-US" dirty="0"/>
          </a:p>
        </p:txBody>
      </p:sp>
    </p:spTree>
    <p:extLst>
      <p:ext uri="{BB962C8B-B14F-4D97-AF65-F5344CB8AC3E}">
        <p14:creationId xmlns:p14="http://schemas.microsoft.com/office/powerpoint/2010/main" val="184110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Principles to Design Objective Function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Maximum (log)Likelihood</a:t>
                </a:r>
              </a:p>
              <a:p>
                <a:r>
                  <a:rPr lang="en-US" altLang="zh-CN" dirty="0"/>
                  <a:t>Maximum a Posterior(Maximum Likelihood with Regularization)</a:t>
                </a:r>
              </a:p>
              <a:p>
                <a:r>
                  <a:rPr lang="en-US" altLang="zh-CN" b="0" dirty="0"/>
                  <a:t>Maximize </a:t>
                </a:r>
                <a14:m>
                  <m:oMath xmlns:m="http://schemas.openxmlformats.org/officeDocument/2006/math">
                    <m:r>
                      <a:rPr lang="en-US" altLang="zh-CN" b="0" i="1" smtClean="0">
                        <a:latin typeface="Cambria Math" panose="02040503050406030204" pitchFamily="18" charset="0"/>
                      </a:rPr>
                      <m:t>𝐸𝐿𝐵𝑂</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𝑚𝑜𝑑𝑒𝑙</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𝑑𝑎𝑡𝑎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𝐾𝐿</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𝑚𝑜𝑑𝑒𝑙</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𝑑𝑎𝑡𝑎</m:t>
                            </m:r>
                          </m:sub>
                        </m:sSub>
                      </m:e>
                    </m:d>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𝑙𝑜𝑔</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𝑑𝑎𝑡𝑎</m:t>
                        </m:r>
                      </m:sub>
                    </m:sSub>
                  </m:oMath>
                </a14:m>
                <a:endParaRPr lang="en-US" altLang="zh-CN" dirty="0"/>
              </a:p>
              <a:p>
                <a:r>
                  <a:rPr lang="en-US" altLang="zh-CN" b="0" dirty="0"/>
                  <a:t>Minimize </a:t>
                </a:r>
                <a14:m>
                  <m:oMath xmlns:m="http://schemas.openxmlformats.org/officeDocument/2006/math">
                    <m:r>
                      <a:rPr lang="en-US" altLang="zh-CN" b="0" i="1" smtClean="0">
                        <a:latin typeface="Cambria Math" panose="02040503050406030204" pitchFamily="18" charset="0"/>
                      </a:rPr>
                      <m:t>𝐾𝐿</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𝑑𝑎𝑡𝑎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𝑚𝑜𝑑𝑒𝑙</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𝑑𝑎𝑡𝑎</m:t>
                            </m:r>
                          </m:sub>
                        </m:sSub>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𝑙𝑜𝑔</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𝑑𝑎𝑡𝑎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𝑚𝑜𝑑𝑒𝑙</m:t>
                            </m:r>
                          </m:sub>
                        </m:sSub>
                      </m:e>
                    </m:d>
                  </m:oMath>
                </a14:m>
                <a:endParaRPr lang="en-US" altLang="zh-CN" dirty="0"/>
              </a:p>
              <a:p>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6292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Key Features of Iterated Learning Process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b="1" dirty="0"/>
              <a:t>Existence</a:t>
            </a:r>
            <a:r>
              <a:rPr lang="en-US" altLang="zh-CN" dirty="0"/>
              <a:t> of a good model: Whether a unique global optima in objective function existed and corresponds to a good model?</a:t>
            </a:r>
          </a:p>
          <a:p>
            <a:pPr marL="514350" indent="-514350">
              <a:buFont typeface="+mj-lt"/>
              <a:buAutoNum type="arabicPeriod"/>
            </a:pPr>
            <a:r>
              <a:rPr lang="en-US" altLang="zh-CN" b="1" dirty="0"/>
              <a:t>Possibility</a:t>
            </a:r>
            <a:r>
              <a:rPr lang="en-US" altLang="zh-CN" dirty="0"/>
              <a:t> of getting a good model: Whether the algorithm will converge?</a:t>
            </a:r>
          </a:p>
          <a:p>
            <a:pPr marL="514350" indent="-514350">
              <a:buFont typeface="+mj-lt"/>
              <a:buAutoNum type="arabicPeriod"/>
            </a:pPr>
            <a:r>
              <a:rPr lang="en-US" altLang="zh-CN" b="1" dirty="0"/>
              <a:t>Consistence/Effectiveness</a:t>
            </a:r>
            <a:r>
              <a:rPr lang="en-US" altLang="zh-CN" dirty="0"/>
              <a:t> of update rule(learning dynamic): How (fast) the algorithm will converge?</a:t>
            </a:r>
            <a:endParaRPr lang="zh-CN" altLang="en-US" dirty="0"/>
          </a:p>
        </p:txBody>
      </p:sp>
    </p:spTree>
    <p:extLst>
      <p:ext uri="{BB962C8B-B14F-4D97-AF65-F5344CB8AC3E}">
        <p14:creationId xmlns:p14="http://schemas.microsoft.com/office/powerpoint/2010/main" val="231454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 Methods Overview</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Non-Gradient based Methods</a:t>
            </a:r>
          </a:p>
          <a:p>
            <a:pPr marL="514350" indent="514350">
              <a:buFont typeface="+mj-lt"/>
              <a:buAutoNum type="arabicPeriod"/>
            </a:pPr>
            <a:r>
              <a:rPr lang="en-US" altLang="zh-CN" dirty="0"/>
              <a:t>Pretraining</a:t>
            </a:r>
          </a:p>
          <a:p>
            <a:pPr marL="514350" indent="514350">
              <a:buFont typeface="+mj-lt"/>
              <a:buAutoNum type="arabicPeriod"/>
            </a:pPr>
            <a:r>
              <a:rPr lang="en-US" altLang="zh-CN" dirty="0"/>
              <a:t>Evolution Strategy/Genetic Algorithm</a:t>
            </a:r>
          </a:p>
          <a:p>
            <a:pPr marL="514350" indent="514350">
              <a:buFont typeface="+mj-lt"/>
              <a:buAutoNum type="arabicPeriod"/>
            </a:pPr>
            <a:r>
              <a:rPr lang="en-US" altLang="zh-CN" dirty="0"/>
              <a:t>Simulated Annealing: P7-8</a:t>
            </a:r>
          </a:p>
          <a:p>
            <a:pPr marL="514350" indent="514350">
              <a:buFont typeface="+mj-lt"/>
              <a:buAutoNum type="arabicPeriod"/>
            </a:pPr>
            <a:r>
              <a:rPr lang="en-US" altLang="zh-CN" dirty="0"/>
              <a:t>Simplex</a:t>
            </a:r>
          </a:p>
          <a:p>
            <a:r>
              <a:rPr lang="en-US" altLang="zh-CN" dirty="0"/>
              <a:t>Gradient based Methods</a:t>
            </a:r>
          </a:p>
          <a:p>
            <a:pPr marL="514350" indent="514350">
              <a:buFont typeface="+mj-lt"/>
              <a:buAutoNum type="arabicPeriod"/>
            </a:pPr>
            <a:r>
              <a:rPr lang="en-US" altLang="zh-CN" dirty="0"/>
              <a:t>Gradient Descent: P9-12</a:t>
            </a:r>
          </a:p>
          <a:p>
            <a:pPr marL="514350" indent="514350">
              <a:buFont typeface="+mj-lt"/>
              <a:buAutoNum type="arabicPeriod"/>
            </a:pPr>
            <a:r>
              <a:rPr lang="en-US" altLang="zh-CN" dirty="0"/>
              <a:t>Newton’s Method: P13-15</a:t>
            </a:r>
          </a:p>
          <a:p>
            <a:r>
              <a:rPr lang="en-US" altLang="zh-CN" dirty="0"/>
              <a:t>Meta Learning</a:t>
            </a:r>
          </a:p>
        </p:txBody>
      </p:sp>
    </p:spTree>
    <p:extLst>
      <p:ext uri="{BB962C8B-B14F-4D97-AF65-F5344CB8AC3E}">
        <p14:creationId xmlns:p14="http://schemas.microsoft.com/office/powerpoint/2010/main" val="351245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Evolution Strategy - Discretion</a:t>
            </a:r>
            <a:endParaRPr lang="zh-CN" altLang="en-US" dirty="0"/>
          </a:p>
        </p:txBody>
      </p:sp>
      <p:pic>
        <p:nvPicPr>
          <p:cNvPr id="5" name="内容占位符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002431"/>
            <a:ext cx="5181600" cy="1997725"/>
          </a:xfrm>
        </p:spPr>
      </p:pic>
      <mc:AlternateContent xmlns:mc="http://schemas.openxmlformats.org/markup-compatibility/2006" xmlns:a14="http://schemas.microsoft.com/office/drawing/2010/main">
        <mc:Choice Requires="a14">
          <p:sp>
            <p:nvSpPr>
              <p:cNvPr id="6" name="内容占位符 5"/>
              <p:cNvSpPr>
                <a:spLocks noGrp="1"/>
              </p:cNvSpPr>
              <p:nvPr>
                <p:ph sz="half" idx="2"/>
              </p:nvPr>
            </p:nvSpPr>
            <p:spPr/>
            <p:txBody>
              <a:bodyPr/>
              <a:lstStyle/>
              <a:p>
                <a:pPr marL="514350" indent="-514350">
                  <a:buFont typeface="+mj-lt"/>
                  <a:buAutoNum type="arabicPeriod"/>
                </a:pPr>
                <a:r>
                  <a:rPr lang="en-US" altLang="zh-CN" dirty="0"/>
                  <a:t>Inject small noise </a:t>
                </a:r>
                <a14:m>
                  <m:oMath xmlns:m="http://schemas.openxmlformats.org/officeDocument/2006/math">
                    <m:r>
                      <a:rPr lang="zh-CN" altLang="en-US" i="1" smtClean="0">
                        <a:latin typeface="Cambria Math" panose="02040503050406030204" pitchFamily="18" charset="0"/>
                      </a:rPr>
                      <m:t>𝜀</m:t>
                    </m:r>
                  </m:oMath>
                </a14:m>
                <a:r>
                  <a:rPr lang="zh-CN" altLang="en-US" dirty="0"/>
                  <a:t> </a:t>
                </a:r>
                <a:r>
                  <a:rPr lang="en-US" altLang="zh-CN" dirty="0"/>
                  <a:t>to parameters </a:t>
                </a:r>
                <a14:m>
                  <m:oMath xmlns:m="http://schemas.openxmlformats.org/officeDocument/2006/math">
                    <m:r>
                      <a:rPr lang="zh-CN" altLang="en-US" i="1" smtClean="0">
                        <a:latin typeface="Cambria Math" panose="02040503050406030204" pitchFamily="18" charset="0"/>
                      </a:rPr>
                      <m:t>𝜃</m:t>
                    </m:r>
                  </m:oMath>
                </a14:m>
                <a:r>
                  <a:rPr lang="zh-CN" altLang="en-US" dirty="0"/>
                  <a:t> </a:t>
                </a:r>
                <a:r>
                  <a:rPr lang="en-US" altLang="zh-CN" dirty="0"/>
                  <a:t>to generate multiple new </a:t>
                </a:r>
                <a14:m>
                  <m:oMath xmlns:m="http://schemas.openxmlformats.org/officeDocument/2006/math">
                    <m:bar>
                      <m:barPr>
                        <m:pos m:val="top"/>
                        <m:ctrlPr>
                          <a:rPr lang="en-US" altLang="zh-CN" i="1" smtClean="0">
                            <a:latin typeface="Cambria Math" panose="02040503050406030204" pitchFamily="18" charset="0"/>
                          </a:rPr>
                        </m:ctrlPr>
                      </m:barPr>
                      <m:e>
                        <m:r>
                          <a:rPr lang="zh-CN" altLang="en-US" i="1" smtClean="0">
                            <a:latin typeface="Cambria Math" panose="02040503050406030204" pitchFamily="18" charset="0"/>
                          </a:rPr>
                          <m:t>𝜃</m:t>
                        </m:r>
                      </m:e>
                    </m:bar>
                  </m:oMath>
                </a14:m>
                <a:r>
                  <a:rPr lang="en-US" altLang="zh-CN" dirty="0"/>
                  <a:t>s</a:t>
                </a:r>
              </a:p>
              <a:p>
                <a:pPr marL="514350" indent="-514350">
                  <a:buFont typeface="+mj-lt"/>
                  <a:buAutoNum type="arabicPeriod"/>
                </a:pPr>
                <a:r>
                  <a:rPr lang="en-US" altLang="zh-CN" dirty="0"/>
                  <a:t>Evaluate each </a:t>
                </a:r>
                <a14:m>
                  <m:oMath xmlns:m="http://schemas.openxmlformats.org/officeDocument/2006/math">
                    <m:bar>
                      <m:barPr>
                        <m:pos m:val="top"/>
                        <m:ctrlPr>
                          <a:rPr lang="en-US" altLang="zh-CN" i="1">
                            <a:latin typeface="Cambria Math" panose="02040503050406030204" pitchFamily="18" charset="0"/>
                          </a:rPr>
                        </m:ctrlPr>
                      </m:barPr>
                      <m:e>
                        <m:r>
                          <a:rPr lang="zh-CN" altLang="en-US" i="1">
                            <a:latin typeface="Cambria Math" panose="02040503050406030204" pitchFamily="18" charset="0"/>
                          </a:rPr>
                          <m:t>𝜃</m:t>
                        </m:r>
                      </m:e>
                    </m:bar>
                  </m:oMath>
                </a14:m>
                <a:endParaRPr lang="en-US" altLang="zh-CN" dirty="0"/>
              </a:p>
              <a:p>
                <a:pPr marL="514350" indent="-514350">
                  <a:buFont typeface="+mj-lt"/>
                  <a:buAutoNum type="arabicPeriod"/>
                </a:pPr>
                <a:r>
                  <a:rPr lang="en-US" altLang="zh-CN" dirty="0"/>
                  <a:t>Choose the one with lowest </a:t>
                </a:r>
                <a14:m>
                  <m:oMath xmlns:m="http://schemas.openxmlformats.org/officeDocument/2006/math">
                    <m:r>
                      <a:rPr lang="en-US" altLang="zh-CN" i="1">
                        <a:latin typeface="Cambria Math" panose="02040503050406030204" pitchFamily="18" charset="0"/>
                      </a:rPr>
                      <m:t>𝐿</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zh-CN" altLang="en-US" i="1">
                            <a:latin typeface="Cambria Math" panose="02040503050406030204" pitchFamily="18" charset="0"/>
                          </a:rPr>
                          <m:t>𝜃</m:t>
                        </m:r>
                        <m:r>
                          <a:rPr lang="en-US" altLang="zh-CN" b="0" i="1" smtClean="0">
                            <a:latin typeface="Cambria Math" panose="02040503050406030204" pitchFamily="18" charset="0"/>
                          </a:rPr>
                          <m:t>+</m:t>
                        </m:r>
                        <m:r>
                          <a:rPr lang="zh-CN" altLang="en-US" b="0" i="1" smtClean="0">
                            <a:latin typeface="Cambria Math" panose="02040503050406030204" pitchFamily="18" charset="0"/>
                          </a:rPr>
                          <m:t>𝜀</m:t>
                        </m:r>
                      </m:e>
                    </m:d>
                  </m:oMath>
                </a14:m>
                <a:r>
                  <a:rPr lang="en-US" altLang="zh-CN" dirty="0"/>
                  <a:t> as start point for next step</a:t>
                </a:r>
              </a:p>
              <a:p>
                <a:pPr marL="514350" indent="-514350">
                  <a:buFont typeface="+mj-lt"/>
                  <a:buAutoNum type="arabicPeriod"/>
                </a:pPr>
                <a:r>
                  <a:rPr lang="en-US" altLang="zh-CN" dirty="0"/>
                  <a:t>Stop after several steps</a:t>
                </a:r>
                <a:endParaRPr lang="zh-CN" altLang="en-US" dirty="0"/>
              </a:p>
            </p:txBody>
          </p:sp>
        </mc:Choice>
        <mc:Fallback xmlns="">
          <p:sp>
            <p:nvSpPr>
              <p:cNvPr id="6" name="内容占位符 5"/>
              <p:cNvSpPr>
                <a:spLocks noGrp="1" noRot="1" noChangeAspect="1" noMove="1" noResize="1" noEditPoints="1" noAdjustHandles="1" noChangeArrowheads="1" noChangeShapeType="1" noTextEdit="1"/>
              </p:cNvSpPr>
              <p:nvPr>
                <p:ph sz="half" idx="2"/>
              </p:nvPr>
            </p:nvSpPr>
            <p:spPr>
              <a:blipFill>
                <a:blip r:embed="rId3"/>
                <a:stretch>
                  <a:fillRect l="-1882" t="-2381" r="-4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8278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Evolution Strategy - Analysis</a:t>
            </a:r>
            <a:endParaRPr lang="zh-CN" altLang="en-US" dirty="0"/>
          </a:p>
        </p:txBody>
      </p:sp>
      <p:sp>
        <p:nvSpPr>
          <p:cNvPr id="3" name="文本占位符 2"/>
          <p:cNvSpPr>
            <a:spLocks noGrp="1"/>
          </p:cNvSpPr>
          <p:nvPr>
            <p:ph type="body" idx="1"/>
          </p:nvPr>
        </p:nvSpPr>
        <p:spPr/>
        <p:txBody>
          <a:bodyPr/>
          <a:lstStyle/>
          <a:p>
            <a:r>
              <a:rPr lang="en-US" altLang="zh-CN" dirty="0"/>
              <a:t>Relation to GD</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normAutofit lnSpcReduction="10000"/>
              </a:bodyPr>
              <a:lstStyle/>
              <a:p>
                <a:r>
                  <a:rPr lang="en-US" altLang="zh-CN" dirty="0"/>
                  <a:t>For each </a:t>
                </a:r>
                <a14:m>
                  <m:oMath xmlns:m="http://schemas.openxmlformats.org/officeDocument/2006/math">
                    <m:r>
                      <a:rPr lang="zh-CN" altLang="en-US" i="1" smtClean="0">
                        <a:latin typeface="Cambria Math" panose="02040503050406030204" pitchFamily="18" charset="0"/>
                      </a:rPr>
                      <m:t>𝜀</m:t>
                    </m:r>
                  </m:oMath>
                </a14:m>
                <a:r>
                  <a:rPr lang="en-US" altLang="zh-CN" dirty="0"/>
                  <a:t> (</a:t>
                </a:r>
                <a14:m>
                  <m:oMath xmlns:m="http://schemas.openxmlformats.org/officeDocument/2006/math">
                    <m:r>
                      <a:rPr lang="zh-CN" altLang="en-US" i="1" dirty="0" smtClean="0">
                        <a:latin typeface="Cambria Math" panose="02040503050406030204" pitchFamily="18" charset="0"/>
                      </a:rPr>
                      <m:t>𝜀</m:t>
                    </m:r>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r>
                          <a:rPr lang="zh-CN" altLang="en-US" b="0" i="1" dirty="0" smtClean="0">
                            <a:latin typeface="Cambria Math" panose="02040503050406030204" pitchFamily="18" charset="0"/>
                          </a:rPr>
                          <m:t>𝜀</m:t>
                        </m:r>
                      </m:e>
                    </m:d>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𝑒</m:t>
                        </m:r>
                      </m:e>
                      <m:sub>
                        <m:r>
                          <a:rPr lang="zh-CN" altLang="en-US" b="0" i="1" dirty="0" smtClean="0">
                            <a:latin typeface="Cambria Math" panose="02040503050406030204" pitchFamily="18" charset="0"/>
                          </a:rPr>
                          <m:t>𝜀</m:t>
                        </m:r>
                      </m:sub>
                    </m:sSub>
                  </m:oMath>
                </a14:m>
                <a:r>
                  <a:rPr lang="en-US" altLang="zh-CN" dirty="0"/>
                  <a:t>):</a:t>
                </a:r>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e>
                          </m:d>
                        </m:num>
                        <m:den>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zh-CN" altLang="en-US" i="1" smtClean="0">
                                  <a:latin typeface="Cambria Math" panose="02040503050406030204" pitchFamily="18" charset="0"/>
                                </a:rPr>
                                <m:t>𝜀</m:t>
                              </m:r>
                            </m:sub>
                          </m:sSub>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𝐿</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𝜀</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𝜃</m:t>
                              </m:r>
                            </m:e>
                          </m:d>
                        </m:num>
                        <m:den>
                          <m:d>
                            <m:dPr>
                              <m:begChr m:val="|"/>
                              <m:endChr m:val="|"/>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𝜀</m:t>
                              </m:r>
                            </m:e>
                          </m:d>
                        </m:den>
                      </m:f>
                    </m:oMath>
                  </m:oMathPara>
                </a14:m>
                <a:endParaRPr lang="en-US" altLang="zh-CN" dirty="0"/>
              </a:p>
              <a:p>
                <a:r>
                  <a:rPr lang="en-US" altLang="zh-CN" dirty="0"/>
                  <a:t>All </a:t>
                </a:r>
                <a14:m>
                  <m:oMath xmlns:m="http://schemas.openxmlformats.org/officeDocument/2006/math">
                    <m:r>
                      <a:rPr lang="zh-CN" altLang="en-US" i="1" smtClean="0">
                        <a:latin typeface="Cambria Math" panose="02040503050406030204" pitchFamily="18" charset="0"/>
                      </a:rPr>
                      <m:t>𝜀</m:t>
                    </m:r>
                  </m:oMath>
                </a14:m>
                <a:r>
                  <a:rPr lang="zh-CN" altLang="en-US" dirty="0"/>
                  <a:t> </a:t>
                </a:r>
                <a:r>
                  <a:rPr lang="en-US" altLang="zh-CN" dirty="0"/>
                  <a:t>are subjected to same distribution(same expectation)</a:t>
                </a:r>
              </a:p>
              <a:p>
                <a:r>
                  <a:rPr lang="en-US" altLang="zh-CN" dirty="0"/>
                  <a:t>So picking </a:t>
                </a:r>
                <a14:m>
                  <m:oMath xmlns:m="http://schemas.openxmlformats.org/officeDocument/2006/math">
                    <m:r>
                      <a:rPr lang="zh-CN" altLang="en-US" i="1">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𝜀</m:t>
                    </m:r>
                  </m:oMath>
                </a14:m>
                <a:r>
                  <a:rPr lang="en-US" altLang="zh-CN" dirty="0"/>
                  <a:t> with lowest </a:t>
                </a:r>
                <a14:m>
                  <m:oMath xmlns:m="http://schemas.openxmlformats.org/officeDocument/2006/math">
                    <m:r>
                      <a:rPr lang="en-US" altLang="zh-CN" i="1">
                        <a:latin typeface="Cambria Math" panose="02040503050406030204" pitchFamily="18" charset="0"/>
                        <a:ea typeface="Cambria Math" panose="02040503050406030204" pitchFamily="18" charset="0"/>
                      </a:rPr>
                      <m:t>𝐿</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𝐷</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𝜀</m:t>
                        </m:r>
                      </m:e>
                    </m:d>
                    <m:r>
                      <a:rPr lang="en-US" altLang="zh-CN" b="0" i="1" smtClean="0">
                        <a:latin typeface="Cambria Math" panose="02040503050406030204" pitchFamily="18" charset="0"/>
                        <a:ea typeface="Cambria Math" panose="02040503050406030204" pitchFamily="18" charset="0"/>
                      </a:rPr>
                      <m:t> → </m:t>
                    </m:r>
                  </m:oMath>
                </a14:m>
                <a:r>
                  <a:rPr lang="en-US" altLang="zh-CN" dirty="0"/>
                  <a:t>updating </a:t>
                </a:r>
                <a14:m>
                  <m:oMath xmlns:m="http://schemas.openxmlformats.org/officeDocument/2006/math">
                    <m:r>
                      <a:rPr lang="zh-CN" altLang="en-US" i="1" smtClean="0">
                        <a:latin typeface="Cambria Math" panose="02040503050406030204" pitchFamily="18" charset="0"/>
                      </a:rPr>
                      <m:t>𝜃</m:t>
                    </m:r>
                  </m:oMath>
                </a14:m>
                <a:r>
                  <a:rPr lang="zh-CN" altLang="en-US" dirty="0"/>
                  <a:t> </a:t>
                </a:r>
                <a:r>
                  <a:rPr lang="en-US" altLang="zh-CN" dirty="0"/>
                  <a:t>with approximated negative gradient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𝑒</m:t>
                        </m:r>
                      </m:e>
                      <m:sub>
                        <m:r>
                          <a:rPr lang="zh-CN" altLang="en-US" i="1" dirty="0">
                            <a:latin typeface="Cambria Math" panose="02040503050406030204" pitchFamily="18" charset="0"/>
                          </a:rPr>
                          <m:t>𝜀</m:t>
                        </m:r>
                      </m:sub>
                    </m:sSub>
                  </m:oMath>
                </a14:m>
                <a:r>
                  <a:rPr lang="en-US" altLang="zh-CN" dirty="0"/>
                  <a:t>(learning rate </a:t>
                </a:r>
                <a14:m>
                  <m:oMath xmlns:m="http://schemas.openxmlformats.org/officeDocument/2006/math">
                    <m:d>
                      <m:dPr>
                        <m:begChr m:val="|"/>
                        <m:endChr m:val="|"/>
                        <m:ctrlPr>
                          <a:rPr lang="en-US" altLang="zh-CN" i="1" dirty="0">
                            <a:latin typeface="Cambria Math" panose="02040503050406030204" pitchFamily="18" charset="0"/>
                          </a:rPr>
                        </m:ctrlPr>
                      </m:dPr>
                      <m:e>
                        <m:r>
                          <a:rPr lang="zh-CN" altLang="en-US" i="1" dirty="0">
                            <a:latin typeface="Cambria Math" panose="02040503050406030204" pitchFamily="18" charset="0"/>
                          </a:rPr>
                          <m:t>𝜀</m:t>
                        </m:r>
                      </m:e>
                    </m:d>
                  </m:oMath>
                </a14:m>
                <a:r>
                  <a:rPr lang="en-US" altLang="zh-CN" dirty="0"/>
                  <a:t>)</a:t>
                </a: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2"/>
                <a:stretch>
                  <a:fillRect l="-2128" t="-3974" r="-2600" b="-1159"/>
                </a:stretch>
              </a:blipFill>
            </p:spPr>
            <p:txBody>
              <a:bodyPr/>
              <a:lstStyle/>
              <a:p>
                <a:r>
                  <a:rPr lang="zh-CN" altLang="en-US">
                    <a:noFill/>
                  </a:rPr>
                  <a:t> </a:t>
                </a:r>
              </a:p>
            </p:txBody>
          </p:sp>
        </mc:Fallback>
      </mc:AlternateContent>
      <p:sp>
        <p:nvSpPr>
          <p:cNvPr id="5" name="文本占位符 4"/>
          <p:cNvSpPr>
            <a:spLocks noGrp="1"/>
          </p:cNvSpPr>
          <p:nvPr>
            <p:ph type="body" sz="quarter" idx="3"/>
          </p:nvPr>
        </p:nvSpPr>
        <p:spPr/>
        <p:txBody>
          <a:bodyPr/>
          <a:lstStyle/>
          <a:p>
            <a:r>
              <a:rPr lang="en-US" altLang="zh-CN" dirty="0"/>
              <a:t>Advantages</a:t>
            </a:r>
            <a:endParaRPr lang="zh-CN" altLang="en-US" dirty="0"/>
          </a:p>
        </p:txBody>
      </p:sp>
      <p:sp>
        <p:nvSpPr>
          <p:cNvPr id="6" name="内容占位符 5"/>
          <p:cNvSpPr>
            <a:spLocks noGrp="1"/>
          </p:cNvSpPr>
          <p:nvPr>
            <p:ph sz="quarter" idx="4"/>
          </p:nvPr>
        </p:nvSpPr>
        <p:spPr/>
        <p:txBody>
          <a:bodyPr/>
          <a:lstStyle/>
          <a:p>
            <a:r>
              <a:rPr lang="en-US" altLang="zh-CN" dirty="0"/>
              <a:t>Model can be a black box</a:t>
            </a:r>
          </a:p>
          <a:p>
            <a:r>
              <a:rPr lang="en-US" altLang="zh-CN" dirty="0"/>
              <a:t>Highly parallelizable</a:t>
            </a:r>
          </a:p>
          <a:p>
            <a:r>
              <a:rPr lang="en-US" altLang="zh-CN" dirty="0"/>
              <a:t>Do not require model to be differentiable</a:t>
            </a:r>
          </a:p>
          <a:p>
            <a:r>
              <a:rPr lang="en-US" altLang="zh-CN" dirty="0"/>
              <a:t>Simple implementation</a:t>
            </a:r>
            <a:endParaRPr lang="zh-CN" altLang="en-US" dirty="0"/>
          </a:p>
        </p:txBody>
      </p:sp>
    </p:spTree>
    <p:extLst>
      <p:ext uri="{BB962C8B-B14F-4D97-AF65-F5344CB8AC3E}">
        <p14:creationId xmlns:p14="http://schemas.microsoft.com/office/powerpoint/2010/main" val="1227146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Gradient Descent - Discretion</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lstStyle/>
              <a:p>
                <a:r>
                  <a:rPr lang="en-US" altLang="zh-CN" dirty="0"/>
                  <a:t>At every step:</a:t>
                </a:r>
                <a:endParaRPr lang="en-US" altLang="zh-CN" i="1" dirty="0"/>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𝛼</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𝐿</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𝜃</m:t>
                          </m:r>
                        </m:e>
                      </m:d>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𝜃</m:t>
                      </m:r>
                      <m:r>
                        <a:rPr lang="zh-CN" altLang="en-US" i="1" smtClean="0">
                          <a:latin typeface="Cambria Math" panose="02040503050406030204" pitchFamily="18" charset="0"/>
                        </a:rPr>
                        <m:t>←</m:t>
                      </m:r>
                      <m:r>
                        <a:rPr lang="zh-CN" altLang="en-US"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         </m:t>
                      </m:r>
                    </m:oMath>
                  </m:oMathPara>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zh-CN" altLang="en-US" i="1" smtClean="0">
                            <a:latin typeface="Cambria Math" panose="02040503050406030204" pitchFamily="18" charset="0"/>
                          </a:rPr>
                          <m:t>𝜃</m:t>
                        </m:r>
                      </m:sub>
                    </m:sSub>
                    <m:r>
                      <a:rPr lang="en-US" altLang="zh-CN" b="0" i="1" smtClean="0">
                        <a:latin typeface="Cambria Math" panose="02040503050406030204" pitchFamily="18" charset="0"/>
                      </a:rPr>
                      <m:t>𝐿</m:t>
                    </m:r>
                  </m:oMath>
                </a14:m>
                <a:r>
                  <a:rPr lang="zh-CN" altLang="en-US" dirty="0"/>
                  <a:t> </a:t>
                </a:r>
                <a:r>
                  <a:rPr lang="en-US" altLang="zh-CN" dirty="0"/>
                  <a:t>is gradient of objective function w.r.t current </a:t>
                </a:r>
                <a14:m>
                  <m:oMath xmlns:m="http://schemas.openxmlformats.org/officeDocument/2006/math">
                    <m:r>
                      <a:rPr lang="zh-CN" altLang="en-US" i="1" smtClean="0">
                        <a:latin typeface="Cambria Math" panose="02040503050406030204" pitchFamily="18" charset="0"/>
                      </a:rPr>
                      <m:t>𝜃</m:t>
                    </m:r>
                  </m:oMath>
                </a14:m>
                <a:endParaRPr lang="en-US" altLang="zh-CN" dirty="0"/>
              </a:p>
              <a:p>
                <a14:m>
                  <m:oMath xmlns:m="http://schemas.openxmlformats.org/officeDocument/2006/math">
                    <m:r>
                      <a:rPr lang="zh-CN" altLang="en-US" i="1" smtClean="0">
                        <a:latin typeface="Cambria Math" panose="02040503050406030204" pitchFamily="18" charset="0"/>
                      </a:rPr>
                      <m:t>𝛼</m:t>
                    </m:r>
                  </m:oMath>
                </a14:m>
                <a:r>
                  <a:rPr lang="zh-CN" altLang="en-US" dirty="0"/>
                  <a:t> </a:t>
                </a:r>
                <a:r>
                  <a:rPr lang="en-US" altLang="zh-CN" dirty="0"/>
                  <a:t>is learning rate</a:t>
                </a:r>
              </a:p>
              <a:p>
                <a:r>
                  <a:rPr lang="en-US" altLang="zh-CN" dirty="0"/>
                  <a:t>Stop after several steps or meet certain criteria</a:t>
                </a: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2"/>
                <a:stretch>
                  <a:fillRect l="-2118" t="-2521"/>
                </a:stretch>
              </a:blipFill>
            </p:spPr>
            <p:txBody>
              <a:bodyPr/>
              <a:lstStyle/>
              <a:p>
                <a:r>
                  <a:rPr lang="zh-CN" altLang="en-US">
                    <a:noFill/>
                  </a:rPr>
                  <a:t> </a:t>
                </a:r>
              </a:p>
            </p:txBody>
          </p:sp>
        </mc:Fallback>
      </mc:AlternateContent>
      <p:pic>
        <p:nvPicPr>
          <p:cNvPr id="6" name="内容占位符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988558"/>
            <a:ext cx="5181600" cy="2025471"/>
          </a:xfrm>
        </p:spPr>
      </p:pic>
    </p:spTree>
    <p:extLst>
      <p:ext uri="{BB962C8B-B14F-4D97-AF65-F5344CB8AC3E}">
        <p14:creationId xmlns:p14="http://schemas.microsoft.com/office/powerpoint/2010/main" val="8186261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1767</Words>
  <Application>Microsoft Office PowerPoint</Application>
  <PresentationFormat>宽屏</PresentationFormat>
  <Paragraphs>216</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Arial</vt:lpstr>
      <vt:lpstr>Cambria Math</vt:lpstr>
      <vt:lpstr>Office 主题​​</vt:lpstr>
      <vt:lpstr>Neural Networks Learning</vt:lpstr>
      <vt:lpstr>Two Main Tasks for Neural Networks</vt:lpstr>
      <vt:lpstr>Contents</vt:lpstr>
      <vt:lpstr>Principles to Design Objective Function</vt:lpstr>
      <vt:lpstr>Key Features of Iterated Learning Process</vt:lpstr>
      <vt:lpstr>Optimization Methods Overview</vt:lpstr>
      <vt:lpstr>Evolution Strategy - Discretion</vt:lpstr>
      <vt:lpstr>Evolution Strategy - Analysis</vt:lpstr>
      <vt:lpstr>Gradient Descent - Discretion</vt:lpstr>
      <vt:lpstr>Gradient Descent - Why GD works?</vt:lpstr>
      <vt:lpstr>Gradient Descent - Crucial Points</vt:lpstr>
      <vt:lpstr>Stochastic Gradient Descent(SGD)</vt:lpstr>
      <vt:lpstr>Newton’s Method - Motivation</vt:lpstr>
      <vt:lpstr>Newton’s Method - Derivation</vt:lpstr>
      <vt:lpstr>Newton’s Method - Drawbacks</vt:lpstr>
      <vt:lpstr>Back Propagation – Chain Rule</vt:lpstr>
      <vt:lpstr>Back Propagation - Formulas</vt:lpstr>
      <vt:lpstr>Tricks/Enhancements to Speed Up GD</vt:lpstr>
      <vt:lpstr>Momentum - Motivation</vt:lpstr>
      <vt:lpstr>Momentum - Analysis</vt:lpstr>
      <vt:lpstr>Nesterov’s Accelerated Gradient</vt:lpstr>
      <vt:lpstr>RMSprop - Motivation</vt:lpstr>
      <vt:lpstr>RMSprop - Details</vt:lpstr>
      <vt:lpstr>Adam - Motivation</vt:lpstr>
      <vt:lpstr>Adam - Algorithm</vt:lpstr>
      <vt:lpstr>Adam - Analysis</vt:lpstr>
      <vt:lpstr>Adam - Effect</vt:lpstr>
      <vt:lpstr>Two Ways to Inject Priors in GD</vt:lpstr>
      <vt:lpstr>Assignment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Learning</dc:title>
  <dc:creator>李炎洋</dc:creator>
  <cp:lastModifiedBy>李炎洋</cp:lastModifiedBy>
  <cp:revision>156</cp:revision>
  <dcterms:created xsi:type="dcterms:W3CDTF">2017-05-27T12:35:03Z</dcterms:created>
  <dcterms:modified xsi:type="dcterms:W3CDTF">2017-06-21T02:07:01Z</dcterms:modified>
</cp:coreProperties>
</file>