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4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162EB-46B4-49D4-A9F5-62A05A822688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344A-0F00-465D-BCAE-F549B7FC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1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4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9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F825-1071-415C-AB9E-9DC4EB4747E1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0FF8-78C7-4B7C-BB02-D9907A6B0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0682"/>
              </p:ext>
            </p:extLst>
          </p:nvPr>
        </p:nvGraphicFramePr>
        <p:xfrm>
          <a:off x="2638257" y="1130351"/>
          <a:ext cx="6480720" cy="405791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0244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低音</a:t>
                      </a:r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高音</a:t>
                      </a:r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244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87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起</a:t>
                      </a:r>
                      <a:endParaRPr lang="en-US" altLang="zh-CN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始</a:t>
                      </a:r>
                      <a:endParaRPr lang="en-US" altLang="zh-CN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音</a:t>
                      </a:r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环甲发力方向</a:t>
                      </a:r>
                      <a:endParaRPr lang="en-US" altLang="zh-CN" sz="1200" dirty="0" smtClean="0">
                        <a:solidFill>
                          <a:srgbClr val="00B05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小                                                                                                            大</a:t>
                      </a:r>
                      <a:endParaRPr lang="en-US" altLang="zh-CN" sz="1200" dirty="0" smtClean="0">
                        <a:solidFill>
                          <a:srgbClr val="00B05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目</a:t>
                      </a:r>
                      <a:endParaRPr lang="en-US" altLang="zh-CN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标</a:t>
                      </a:r>
                      <a:endParaRPr lang="en-US" altLang="zh-CN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音</a:t>
                      </a:r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244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70C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阻抗（小）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70C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阻抗（中）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4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70C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阻抗（大）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FF000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环甲发力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76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70C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大                                                                                                           小</a:t>
                      </a:r>
                      <a:endParaRPr lang="en-US" altLang="zh-CN" sz="1200" dirty="0" smtClean="0">
                        <a:solidFill>
                          <a:srgbClr val="0070C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70C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甲杓发力方向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71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成份比例</a:t>
                      </a:r>
                      <a:endParaRPr lang="en-US" altLang="zh-CN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主观感觉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空气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200</a:t>
                      </a: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</a:t>
                      </a:r>
                      <a:endParaRPr lang="en-US" altLang="zh-CN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空气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150</a:t>
                      </a: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</a:t>
                      </a:r>
                      <a:endParaRPr lang="en-US" altLang="zh-CN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75</a:t>
                      </a:r>
                    </a:p>
                    <a:p>
                      <a:pPr algn="ctr"/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空气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100</a:t>
                      </a: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</a:t>
                      </a:r>
                      <a:endParaRPr lang="en-US" altLang="zh-CN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环甲 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50</a:t>
                      </a:r>
                    </a:p>
                    <a:p>
                      <a:pPr algn="ctr"/>
                      <a:r>
                        <a:rPr lang="zh-CN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甲杓</a:t>
                      </a:r>
                      <a:r>
                        <a:rPr lang="en-US" altLang="zh-CN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 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同比例</a:t>
                      </a:r>
                      <a:endParaRPr lang="en-US" altLang="zh-CN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增减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强混</a:t>
                      </a:r>
                      <a:endParaRPr lang="en-US" altLang="zh-CN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平衡混偏强混</a:t>
                      </a:r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平衡混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弱混偏平衡混</a:t>
                      </a:r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弱混</a:t>
                      </a:r>
                      <a:endParaRPr lang="en-US" altLang="zh-CN" sz="1800" dirty="0" smtClean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2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阻抗（大）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99%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听感实在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需要身体机能大</a:t>
                      </a:r>
                      <a:endParaRPr lang="en-US" altLang="zh-CN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（声音用劲）</a:t>
                      </a:r>
                      <a:endParaRPr lang="en-US" altLang="zh-CN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阻抗（中）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50%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听感像说话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到达弱混很简单</a:t>
                      </a:r>
                      <a:endParaRPr lang="en-US" altLang="zh-CN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（气感：空气感很足）</a:t>
                      </a:r>
                      <a:endParaRPr lang="en-US" altLang="zh-CN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阻抗（小）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造字工房喜悠体（非商用）" pitchFamily="34" charset="-122"/>
                        <a:ea typeface="造字工房喜悠体（非商用）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1%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造字工房喜悠体（非商用）" pitchFamily="34" charset="-122"/>
                          <a:ea typeface="造字工房喜悠体（非商用）" pitchFamily="34" charset="-122"/>
                        </a:rPr>
                        <a:t>听感轻盈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4437112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三种声音状态</a:t>
            </a:r>
            <a:endParaRPr lang="en-US" altLang="zh-CN" sz="1200" dirty="0" smtClean="0">
              <a:solidFill>
                <a:srgbClr val="FF0000"/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（ 成份同比例增减</a:t>
            </a:r>
            <a:r>
              <a:rPr lang="en-US" altLang="zh-CN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:  </a:t>
            </a:r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音量区别 ）</a:t>
            </a:r>
            <a:endParaRPr lang="zh-CN" altLang="en-US" sz="1200" dirty="0">
              <a:solidFill>
                <a:srgbClr val="FF0000"/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0714" y="113266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目标：从低音唱到高音</a:t>
            </a:r>
            <a:endParaRPr lang="zh-CN" altLang="en-US" sz="1400" dirty="0">
              <a:solidFill>
                <a:srgbClr val="FF0000"/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15445" y="1379517"/>
            <a:ext cx="3895382" cy="133539"/>
          </a:xfrm>
          <a:prstGeom prst="rightArrow">
            <a:avLst/>
          </a:prstGeom>
          <a:solidFill>
            <a:srgbClr val="D4387B"/>
          </a:solidFill>
          <a:ln>
            <a:solidFill>
              <a:srgbClr val="D4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18" y="214158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情形</a:t>
            </a:r>
            <a:r>
              <a:rPr lang="en-US" altLang="zh-CN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甲杓参与较少，阻抗小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18" y="240212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情形</a:t>
            </a:r>
            <a:r>
              <a:rPr lang="en-US" altLang="zh-CN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甲杓参与中等，阻抗一般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         （</a:t>
            </a:r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高音需要发力：对抗阻抗的力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8" y="2804693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情形</a:t>
            </a:r>
            <a:r>
              <a:rPr lang="en-US" altLang="zh-CN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：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甲杓参与较多，阻抗大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03414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 和 环甲 之间一直存在“</a:t>
            </a:r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阻抗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”：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913674" y="1980413"/>
            <a:ext cx="3895382" cy="14983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3913673" y="3151124"/>
            <a:ext cx="3872935" cy="14983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93363" y="1490022"/>
            <a:ext cx="349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方法：环甲主导，环甲一直发力，从低音逼近高音</a:t>
            </a:r>
            <a:endParaRPr lang="zh-CN" altLang="en-US" sz="1400" dirty="0">
              <a:solidFill>
                <a:srgbClr val="FF0000"/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04" y="369233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环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&gt;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甲杓，否则无法拉伸（主导）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空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气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&gt;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环甲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+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甲杓，否则无法发声（挤）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5257" y="5310194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7864" y="5310194"/>
            <a:ext cx="5030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阻抗需要练习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： 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   1.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声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带拉伸必定有阻抗（没有阻抗就挡不住空气）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  2.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声带挡气多寡，取决甲杓参与多寡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   3.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甲杓参与越多、阻抗越大、维持环甲拉伸越难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    4.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甲杓参与越小、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导致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造字工房喜悠体（非商用）" pitchFamily="34" charset="-122"/>
                <a:ea typeface="造字工房喜悠体（非商用）" pitchFamily="34" charset="-122"/>
              </a:rPr>
              <a:t>阻抗小到没有了，就会破音 （变成假声，假声不是混声）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造字工房喜悠体（非商用）" pitchFamily="34" charset="-122"/>
              <a:ea typeface="造字工房喜悠体（非商用）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473" y="153535"/>
            <a:ext cx="863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声音的底层逻辑   </a:t>
            </a:r>
            <a:endParaRPr lang="en-US" altLang="zh-CN" sz="2400" dirty="0" smtClean="0">
              <a:solidFill>
                <a:srgbClr val="FF0000"/>
              </a:solidFill>
              <a:latin typeface="汉仪永字陨石 繁" panose="00000500000000000000" pitchFamily="2" charset="-122"/>
              <a:ea typeface="汉仪永字陨石 繁" panose="00000500000000000000" pitchFamily="2" charset="-122"/>
            </a:endParaRPr>
          </a:p>
          <a:p>
            <a:pPr algn="ctr"/>
            <a:r>
              <a:rPr lang="zh-CN" altLang="en-US" sz="2400" dirty="0" smtClean="0"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空气（以气带声）</a:t>
            </a:r>
            <a:r>
              <a:rPr lang="zh-CN" altLang="en-US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-&gt;  </a:t>
            </a:r>
            <a:r>
              <a:rPr lang="zh-CN" altLang="en-US" sz="2400" dirty="0"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声带</a:t>
            </a:r>
            <a:r>
              <a:rPr lang="zh-CN" altLang="en-US" sz="2400" dirty="0" smtClean="0"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（阻抗挡气）</a:t>
            </a:r>
            <a:r>
              <a:rPr lang="zh-CN" altLang="en-US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-&gt;  </a:t>
            </a:r>
            <a:r>
              <a:rPr lang="zh-CN" altLang="en-US" sz="2400" dirty="0" smtClean="0"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口腔（咬字）</a:t>
            </a:r>
            <a:r>
              <a:rPr lang="en-US" altLang="zh-CN" sz="2400" dirty="0" smtClean="0">
                <a:solidFill>
                  <a:srgbClr val="FF0000"/>
                </a:solidFill>
                <a:latin typeface="汉仪永字陨石 繁" panose="00000500000000000000" pitchFamily="2" charset="-122"/>
                <a:ea typeface="汉仪永字陨石 繁" panose="00000500000000000000" pitchFamily="2" charset="-122"/>
              </a:rPr>
              <a:t> </a:t>
            </a:r>
            <a:endParaRPr lang="zh-CN" altLang="en-US" sz="2400" dirty="0" smtClean="0">
              <a:solidFill>
                <a:srgbClr val="FF0000"/>
              </a:solidFill>
              <a:latin typeface="汉仪永字陨石 繁" panose="00000500000000000000" pitchFamily="2" charset="-122"/>
              <a:ea typeface="汉仪永字陨石 繁" panose="00000500000000000000" pitchFamily="2" charset="-122"/>
            </a:endParaRPr>
          </a:p>
        </p:txBody>
      </p:sp>
      <p:sp>
        <p:nvSpPr>
          <p:cNvPr id="27" name="右箭头 26"/>
          <p:cNvSpPr/>
          <p:nvPr/>
        </p:nvSpPr>
        <p:spPr>
          <a:xfrm flipV="1">
            <a:off x="2408359" y="2211257"/>
            <a:ext cx="187509" cy="171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flipV="1">
            <a:off x="2408359" y="2547016"/>
            <a:ext cx="187509" cy="171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flipV="1">
            <a:off x="2408358" y="2857249"/>
            <a:ext cx="187509" cy="17188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488</Words>
  <Application>Microsoft Office PowerPoint</Application>
  <PresentationFormat>全屏显示(4:3)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22</cp:revision>
  <dcterms:created xsi:type="dcterms:W3CDTF">2025-02-19T13:37:47Z</dcterms:created>
  <dcterms:modified xsi:type="dcterms:W3CDTF">2025-02-19T15:56:01Z</dcterms:modified>
</cp:coreProperties>
</file>