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7" r:id="rId8"/>
    <p:sldId id="270" r:id="rId9"/>
    <p:sldId id="273" r:id="rId10"/>
    <p:sldId id="271" r:id="rId11"/>
    <p:sldId id="269" r:id="rId12"/>
    <p:sldId id="260" r:id="rId13"/>
    <p:sldId id="27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B46"/>
    <a:srgbClr val="00B0F0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432" y="1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secresearch.com/blog/2017/03/flash-authentication-brigandage/" TargetMode="External"/><Relationship Id="rId5" Type="http://schemas.openxmlformats.org/officeDocument/2006/relationships/hyperlink" Target="https://github.com/jindrapetrik/jpexs-decompiler/releases" TargetMode="External"/><Relationship Id="rId4" Type="http://schemas.openxmlformats.org/officeDocument/2006/relationships/hyperlink" Target="http://challenge01.root-me.org/web-client/ch20/RootMe.sw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en/Challenges/Web-Client/Flash-Authentication?lang=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5online.org/md5-decryp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717634" y="2844276"/>
            <a:ext cx="400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CTF </a:t>
            </a:r>
            <a:r>
              <a:rPr lang="zh-CN" altLang="en-US" sz="4400" dirty="0">
                <a:solidFill>
                  <a:schemeClr val="bg1"/>
                </a:solidFill>
              </a:rPr>
              <a:t>解题报告 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054181" y="5045692"/>
            <a:ext cx="237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EXP 2019.04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E4B6D-A1A3-49E8-8D2C-B4C62C0063D9}"/>
              </a:ext>
            </a:extLst>
          </p:cNvPr>
          <p:cNvSpPr txBox="1"/>
          <p:nvPr/>
        </p:nvSpPr>
        <p:spPr>
          <a:xfrm rot="1982386">
            <a:off x="4036270" y="3805499"/>
            <a:ext cx="422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之一</a:t>
            </a:r>
            <a:r>
              <a:rPr lang="en-US" altLang="zh-CN" sz="2400" dirty="0">
                <a:solidFill>
                  <a:schemeClr val="bg1"/>
                </a:solidFill>
              </a:rPr>
              <a:t> · Flash - Authentication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By Pass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2808" y="307967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i="1">
                <a:solidFill>
                  <a:schemeClr val="bg1"/>
                </a:solidFill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不确定性只有两种情况，直接验证即可 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46614" y="32695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By Pass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11451" y="3430451"/>
            <a:ext cx="583324" cy="583324"/>
          </a:xfrm>
          <a:prstGeom prst="ellipse">
            <a:avLst/>
          </a:prstGeom>
          <a:noFill/>
          <a:ln w="19050">
            <a:solidFill>
              <a:srgbClr val="0D8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35427" y="3360373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11451" y="3469865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60708" y="3429000"/>
            <a:ext cx="444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3200" dirty="0"/>
              <a:t>1414   3   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2434</a:t>
            </a:r>
            <a:r>
              <a:rPr lang="en-US" altLang="zh-CN" sz="3200" dirty="0"/>
              <a:t>   3    2    2</a:t>
            </a:r>
            <a:endParaRPr lang="zh-CN" altLang="en-US" sz="3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9BD565-4B5E-42A8-BC48-A6F882D6221F}"/>
              </a:ext>
            </a:extLst>
          </p:cNvPr>
          <p:cNvSpPr/>
          <p:nvPr/>
        </p:nvSpPr>
        <p:spPr>
          <a:xfrm>
            <a:off x="3711451" y="4942642"/>
            <a:ext cx="583324" cy="583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38E895A-135C-4BBC-96A3-BF3C6F4E2CD1}"/>
              </a:ext>
            </a:extLst>
          </p:cNvPr>
          <p:cNvSpPr/>
          <p:nvPr/>
        </p:nvSpPr>
        <p:spPr>
          <a:xfrm>
            <a:off x="3635427" y="487256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20A801-7127-44A0-B453-727AF5020D34}"/>
              </a:ext>
            </a:extLst>
          </p:cNvPr>
          <p:cNvSpPr txBox="1"/>
          <p:nvPr/>
        </p:nvSpPr>
        <p:spPr>
          <a:xfrm>
            <a:off x="3711451" y="4982056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A6810B-C7EB-4C9D-8DFB-A74037D8F1BA}"/>
              </a:ext>
            </a:extLst>
          </p:cNvPr>
          <p:cNvSpPr txBox="1"/>
          <p:nvPr/>
        </p:nvSpPr>
        <p:spPr>
          <a:xfrm>
            <a:off x="4660707" y="4919532"/>
            <a:ext cx="447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3200" dirty="0"/>
              <a:t>1414   3   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3424</a:t>
            </a:r>
            <a:r>
              <a:rPr lang="en-US" altLang="zh-CN" sz="3200" dirty="0"/>
              <a:t>   3    2    2</a:t>
            </a:r>
            <a:endParaRPr lang="zh-CN" altLang="en-US" sz="3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58BA585-A8A7-469C-BD30-D3D20232B4AE}"/>
              </a:ext>
            </a:extLst>
          </p:cNvPr>
          <p:cNvSpPr/>
          <p:nvPr/>
        </p:nvSpPr>
        <p:spPr>
          <a:xfrm>
            <a:off x="3711451" y="1984290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834D65-ABF3-49B9-8FCB-6FC2A13AE621}"/>
              </a:ext>
            </a:extLst>
          </p:cNvPr>
          <p:cNvSpPr/>
          <p:nvPr/>
        </p:nvSpPr>
        <p:spPr>
          <a:xfrm>
            <a:off x="3635427" y="1914212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842F55-A45D-4792-9274-2549056B1A8E}"/>
              </a:ext>
            </a:extLst>
          </p:cNvPr>
          <p:cNvSpPr txBox="1"/>
          <p:nvPr/>
        </p:nvSpPr>
        <p:spPr>
          <a:xfrm>
            <a:off x="3711451" y="2023704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</a:rPr>
              <a:t>⚪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3BC285-9914-4214-9133-0328D92067CD}"/>
              </a:ext>
            </a:extLst>
          </p:cNvPr>
          <p:cNvSpPr txBox="1"/>
          <p:nvPr/>
        </p:nvSpPr>
        <p:spPr>
          <a:xfrm>
            <a:off x="4660706" y="1978127"/>
            <a:ext cx="444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fi-FI" altLang="zh-CN" sz="3200" dirty="0"/>
              <a:t>  AA   95    </a:t>
            </a:r>
            <a:r>
              <a:rPr lang="fi-FI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51</a:t>
            </a:r>
            <a:r>
              <a:rPr lang="fi-FI" altLang="zh-CN" sz="3200" dirty="0"/>
              <a:t>    95   41  41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17789" y="32483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另一种思路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991B9-E7E0-486D-B612-8EB1DE5A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78" y="1209615"/>
            <a:ext cx="8966530" cy="481951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D540410-F624-4A44-B580-1C85CE4664FC}"/>
              </a:ext>
            </a:extLst>
          </p:cNvPr>
          <p:cNvSpPr txBox="1"/>
          <p:nvPr/>
        </p:nvSpPr>
        <p:spPr>
          <a:xfrm>
            <a:off x="1877704" y="6248400"/>
            <a:ext cx="84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👉 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RootMe.swf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👉 </a:t>
            </a:r>
            <a:r>
              <a:rPr lang="en-US" altLang="zh-CN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Jpexs-Decompiler</a:t>
            </a:r>
            <a:r>
              <a:rPr lang="zh-CN" altLang="en-US" dirty="0">
                <a:solidFill>
                  <a:schemeClr val="bg1"/>
                </a:solidFill>
              </a:rPr>
              <a:t>                                   👉 </a:t>
            </a:r>
            <a:r>
              <a:rPr lang="zh-CN" alt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加密原理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41429" y="1203717"/>
            <a:ext cx="18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Catalogue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试错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推导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Pass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i="1" dirty="0">
                <a:solidFill>
                  <a:schemeClr val="bg1"/>
                </a:solidFill>
              </a:rPr>
              <a:t>挑战是一个 </a:t>
            </a:r>
            <a:r>
              <a:rPr lang="en-US" altLang="zh-CN" sz="1600" i="1" dirty="0">
                <a:solidFill>
                  <a:schemeClr val="bg1"/>
                </a:solidFill>
              </a:rPr>
              <a:t>flash </a:t>
            </a:r>
            <a:r>
              <a:rPr lang="zh-CN" altLang="en-US" sz="1600" i="1" dirty="0">
                <a:solidFill>
                  <a:schemeClr val="bg1"/>
                </a:solidFill>
              </a:rPr>
              <a:t>动画，只有 </a:t>
            </a:r>
            <a:r>
              <a:rPr lang="en-US" altLang="zh-CN" sz="1600" i="1" dirty="0">
                <a:solidFill>
                  <a:schemeClr val="bg1"/>
                </a:solidFill>
              </a:rPr>
              <a:t>1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2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3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4 </a:t>
            </a:r>
            <a:r>
              <a:rPr lang="zh-CN" altLang="en-US" sz="1600" i="1" dirty="0">
                <a:solidFill>
                  <a:schemeClr val="bg1"/>
                </a:solidFill>
              </a:rPr>
              <a:t>四个数字通过点击数字进行输入密码 </a:t>
            </a:r>
            <a:r>
              <a:rPr lang="en-US" altLang="zh-CN" sz="1600" i="1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👉 </a:t>
            </a:r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</a:t>
            </a:r>
            <a:r>
              <a:rPr lang="en-US" altLang="zh-CN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789" y="32200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7855" y="431043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隐藏代码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63899" y="1741967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输入特点</a:t>
            </a:r>
          </a:p>
        </p:txBody>
      </p:sp>
      <p:cxnSp>
        <p:nvCxnSpPr>
          <p:cNvPr id="20" name="直接连接符 19"/>
          <p:cNvCxnSpPr>
            <a:cxnSpLocks/>
            <a:stCxn id="18" idx="1"/>
          </p:cNvCxnSpPr>
          <p:nvPr/>
        </p:nvCxnSpPr>
        <p:spPr>
          <a:xfrm>
            <a:off x="6763899" y="1942022"/>
            <a:ext cx="0" cy="11541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6763899" y="3101567"/>
            <a:ext cx="5428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7" idx="1"/>
          </p:cNvCxnSpPr>
          <p:nvPr/>
        </p:nvCxnSpPr>
        <p:spPr>
          <a:xfrm>
            <a:off x="6727855" y="4510487"/>
            <a:ext cx="0" cy="93504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6727855" y="5445535"/>
            <a:ext cx="5464145" cy="90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869515" y="2147460"/>
            <a:ext cx="5038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最多输入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6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个有效数字触发校验</a:t>
            </a:r>
          </a:p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数字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1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、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2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、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3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是有效输入</a:t>
            </a:r>
            <a:endParaRPr lang="en-US" altLang="zh-CN" sz="1400" i="1" dirty="0">
              <a:solidFill>
                <a:schemeClr val="bg1"/>
              </a:solidFill>
              <a:cs typeface="Aldhabi" panose="01000000000000000000" pitchFamily="2" charset="-78"/>
            </a:endParaRPr>
          </a:p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数字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4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从手感上像一个操作符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69515" y="4643192"/>
            <a:ext cx="4687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i="1" dirty="0"/>
              <a:t>ch20.html </a:t>
            </a:r>
            <a:r>
              <a:rPr lang="zh-CN" altLang="en-US" i="1" dirty="0"/>
              <a:t>末尾隐藏了一段 </a:t>
            </a:r>
            <a:r>
              <a:rPr lang="en-US" altLang="zh-CN" i="1" dirty="0"/>
              <a:t>JS </a:t>
            </a:r>
            <a:r>
              <a:rPr lang="zh-CN" altLang="en-US" i="1" dirty="0"/>
              <a:t>代码</a:t>
            </a:r>
            <a:endParaRPr lang="en-US" altLang="zh-CN" i="1" dirty="0"/>
          </a:p>
          <a:p>
            <a:r>
              <a:rPr lang="en-US" altLang="zh-CN" i="1" dirty="0"/>
              <a:t>Debug</a:t>
            </a:r>
            <a:r>
              <a:rPr lang="zh-CN" altLang="en-US" i="1" dirty="0"/>
              <a:t> ： </a:t>
            </a:r>
            <a:r>
              <a:rPr lang="en-US" altLang="zh-CN" i="1" dirty="0"/>
              <a:t>If </a:t>
            </a:r>
            <a:r>
              <a:rPr lang="zh-CN" altLang="en-US" i="1" dirty="0"/>
              <a:t> 条件就是最终 </a:t>
            </a:r>
            <a:r>
              <a:rPr lang="en-US" altLang="zh-CN" i="1" dirty="0"/>
              <a:t>by pass </a:t>
            </a:r>
            <a:r>
              <a:rPr lang="zh-CN" altLang="en-US" i="1" dirty="0"/>
              <a:t>目标</a:t>
            </a:r>
            <a:endParaRPr lang="en-US" altLang="zh-CN" i="1" dirty="0"/>
          </a:p>
          <a:p>
            <a:r>
              <a:rPr lang="zh-CN" altLang="en-US" dirty="0"/>
              <a:t>👉</a:t>
            </a:r>
            <a:r>
              <a:rPr lang="zh-CN" altLang="en-US" i="1" dirty="0"/>
              <a:t> </a:t>
            </a:r>
            <a:r>
              <a:rPr lang="en-US" altLang="zh-CN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MD5 </a:t>
            </a:r>
            <a:r>
              <a:rPr lang="zh-CN" altLang="en-US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解码</a:t>
            </a:r>
            <a:r>
              <a:rPr lang="zh-CN" altLang="en-US" i="1" dirty="0"/>
              <a:t> ： </a:t>
            </a:r>
            <a:r>
              <a:rPr lang="fi-FI" altLang="zh-CN" i="1" dirty="0"/>
              <a:t>41 41 95 51 95 AA</a:t>
            </a:r>
            <a:endParaRPr lang="zh-CN" altLang="en-US" i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E738D4-E7B3-4657-A654-AB9F1BD2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40" y="1677587"/>
            <a:ext cx="4968240" cy="166074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CC8EE7-4F34-45C1-B6D4-2B829735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40" y="4237484"/>
            <a:ext cx="4977496" cy="15492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试错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75476" y="307967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1" dirty="0">
              <a:solidFill>
                <a:schemeClr val="bg1"/>
              </a:solidFill>
            </a:endParaRPr>
          </a:p>
          <a:p>
            <a:r>
              <a:rPr lang="zh-CN" altLang="en-US" sz="1600" i="1" dirty="0">
                <a:solidFill>
                  <a:schemeClr val="bg1"/>
                </a:solidFill>
              </a:rPr>
              <a:t>利用 </a:t>
            </a:r>
            <a:r>
              <a:rPr lang="en-US" altLang="zh-CN" sz="1600" i="1" dirty="0">
                <a:solidFill>
                  <a:schemeClr val="bg1"/>
                </a:solidFill>
              </a:rPr>
              <a:t>Debug </a:t>
            </a:r>
            <a:r>
              <a:rPr lang="zh-CN" altLang="en-US" sz="1600" i="1" dirty="0">
                <a:solidFill>
                  <a:schemeClr val="bg1"/>
                </a:solidFill>
              </a:rPr>
              <a:t>总结数字组合的输出规律 </a:t>
            </a:r>
            <a:r>
              <a:rPr lang="en-US" altLang="zh-CN" sz="1600" i="1" dirty="0">
                <a:solidFill>
                  <a:schemeClr val="bg1"/>
                </a:solidFill>
              </a:rPr>
              <a:t>……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917089" y="34007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试错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BC6F76-CF76-4CD3-B1EA-45DEBA66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94201"/>
              </p:ext>
            </p:extLst>
          </p:nvPr>
        </p:nvGraphicFramePr>
        <p:xfrm>
          <a:off x="346467" y="1648458"/>
          <a:ext cx="7578499" cy="39476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8445">
                  <a:extLst>
                    <a:ext uri="{9D8B030D-6E8A-4147-A177-3AD203B41FA5}">
                      <a16:colId xmlns:a16="http://schemas.microsoft.com/office/drawing/2014/main" val="2889738141"/>
                    </a:ext>
                  </a:extLst>
                </a:gridCol>
                <a:gridCol w="1151712">
                  <a:extLst>
                    <a:ext uri="{9D8B030D-6E8A-4147-A177-3AD203B41FA5}">
                      <a16:colId xmlns:a16="http://schemas.microsoft.com/office/drawing/2014/main" val="1697474098"/>
                    </a:ext>
                  </a:extLst>
                </a:gridCol>
                <a:gridCol w="2849373">
                  <a:extLst>
                    <a:ext uri="{9D8B030D-6E8A-4147-A177-3AD203B41FA5}">
                      <a16:colId xmlns:a16="http://schemas.microsoft.com/office/drawing/2014/main" val="316243448"/>
                    </a:ext>
                  </a:extLst>
                </a:gridCol>
                <a:gridCol w="1647758">
                  <a:extLst>
                    <a:ext uri="{9D8B030D-6E8A-4147-A177-3AD203B41FA5}">
                      <a16:colId xmlns:a16="http://schemas.microsoft.com/office/drawing/2014/main" val="1170550368"/>
                    </a:ext>
                  </a:extLst>
                </a:gridCol>
                <a:gridCol w="901211">
                  <a:extLst>
                    <a:ext uri="{9D8B030D-6E8A-4147-A177-3AD203B41FA5}">
                      <a16:colId xmlns:a16="http://schemas.microsoft.com/office/drawing/2014/main" val="1386522286"/>
                    </a:ext>
                  </a:extLst>
                </a:gridCol>
              </a:tblGrid>
              <a:tr h="30051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Flash 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有效输入长度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Flash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输出（</a:t>
                      </a:r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MD5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MD5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解码（</a:t>
                      </a:r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HEX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输出长度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6388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75853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 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20778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1414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c730a2449b24b5e5f0eb85d475b69338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72240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77832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9451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93423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4950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222222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35e479a04fc03bb46654894acf742eea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41 41 41 41 41 41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48992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222222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5aadf0f50aede2610eeb761bf3d52ea9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41 41 41 41 41 41 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91561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333333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7e137ba035238babe49ef64259e26513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95 95 95 95 95 95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75786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123321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3f25d525a24dad071f17b93a2e1896d2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41 95 95 41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4724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123123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4fc9d8d098b30fd9e3a1f8042b7f38c7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 41 BA 95 41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5685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12BD3DC4-AAFE-483D-A4B2-104E5D1EC604}"/>
              </a:ext>
            </a:extLst>
          </p:cNvPr>
          <p:cNvSpPr txBox="1"/>
          <p:nvPr/>
        </p:nvSpPr>
        <p:spPr>
          <a:xfrm>
            <a:off x="236006" y="5820842"/>
            <a:ext cx="8078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 👉 </a:t>
            </a:r>
            <a:r>
              <a:rPr lang="zh-CN" altLang="en-US" sz="1000" i="1" dirty="0">
                <a:solidFill>
                  <a:schemeClr val="bg1"/>
                </a:solidFill>
              </a:rPr>
              <a:t>用于分析的输入的数字组合，只能使用 </a:t>
            </a:r>
            <a:r>
              <a:rPr lang="en-US" altLang="zh-CN" sz="1000" i="1" dirty="0">
                <a:solidFill>
                  <a:schemeClr val="bg1"/>
                </a:solidFill>
              </a:rPr>
              <a:t>MD5 </a:t>
            </a:r>
            <a:r>
              <a:rPr lang="zh-CN" altLang="en-US" sz="1000" i="1" dirty="0">
                <a:solidFill>
                  <a:schemeClr val="bg1"/>
                </a:solidFill>
              </a:rPr>
              <a:t>解码平台已收录的组合，因此无法直接穷举得到任意数字组合的 </a:t>
            </a:r>
            <a:r>
              <a:rPr lang="en-US" altLang="zh-CN" sz="1000" i="1" dirty="0">
                <a:solidFill>
                  <a:schemeClr val="bg1"/>
                </a:solidFill>
              </a:rPr>
              <a:t>MD5 </a:t>
            </a:r>
            <a:r>
              <a:rPr lang="zh-CN" altLang="en-US" sz="1000" i="1" dirty="0">
                <a:solidFill>
                  <a:schemeClr val="bg1"/>
                </a:solidFill>
              </a:rPr>
              <a:t>解码后的十六进制串</a:t>
            </a:r>
            <a:endParaRPr lang="zh-CN" altLang="en-US" sz="1000" i="1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71E159F4-AED3-44ED-B536-F4891553496B}"/>
              </a:ext>
            </a:extLst>
          </p:cNvPr>
          <p:cNvSpPr/>
          <p:nvPr/>
        </p:nvSpPr>
        <p:spPr>
          <a:xfrm rot="4431238">
            <a:off x="8167370" y="1029125"/>
            <a:ext cx="2441969" cy="1911618"/>
          </a:xfrm>
          <a:prstGeom prst="triangl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78D427-68BC-4812-B52B-8D892531F267}"/>
              </a:ext>
            </a:extLst>
          </p:cNvPr>
          <p:cNvSpPr/>
          <p:nvPr/>
        </p:nvSpPr>
        <p:spPr>
          <a:xfrm>
            <a:off x="8457380" y="2189079"/>
            <a:ext cx="3584939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FA1F5AD-2DA3-4877-AC07-007CD85D7287}"/>
              </a:ext>
            </a:extLst>
          </p:cNvPr>
          <p:cNvSpPr txBox="1"/>
          <p:nvPr/>
        </p:nvSpPr>
        <p:spPr>
          <a:xfrm>
            <a:off x="8447123" y="2189079"/>
            <a:ext cx="35421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BA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2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41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3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95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改变输入头部，输出变化在尾部：输出是输入的逆序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</a:t>
            </a:r>
            <a:r>
              <a:rPr lang="en-US" altLang="zh-CN" sz="1000" dirty="0">
                <a:solidFill>
                  <a:schemeClr val="bg1"/>
                </a:solidFill>
              </a:rPr>
              <a:t>4 </a:t>
            </a:r>
            <a:r>
              <a:rPr lang="zh-CN" altLang="en-US" sz="1000" dirty="0">
                <a:solidFill>
                  <a:schemeClr val="bg1"/>
                </a:solidFill>
              </a:rPr>
              <a:t>会与前一个数字进行某种运算，改变其十六进制输出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</a:t>
            </a:r>
            <a:r>
              <a:rPr lang="en-US" altLang="zh-CN" sz="1000" dirty="0">
                <a:solidFill>
                  <a:schemeClr val="bg1"/>
                </a:solidFill>
              </a:rPr>
              <a:t>4 </a:t>
            </a:r>
            <a:r>
              <a:rPr lang="zh-CN" altLang="en-US" sz="1000" dirty="0">
                <a:solidFill>
                  <a:schemeClr val="bg1"/>
                </a:solidFill>
              </a:rPr>
              <a:t>前面若没有数字是没有意义的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连续输入多个</a:t>
            </a:r>
            <a:r>
              <a:rPr lang="en-US" altLang="zh-CN" sz="1000" dirty="0">
                <a:solidFill>
                  <a:schemeClr val="bg1"/>
                </a:solidFill>
              </a:rPr>
              <a:t> 4</a:t>
            </a:r>
            <a:r>
              <a:rPr lang="zh-CN" altLang="en-US" sz="1000" dirty="0">
                <a:solidFill>
                  <a:schemeClr val="bg1"/>
                </a:solidFill>
              </a:rPr>
              <a:t>，等价于一个 </a:t>
            </a:r>
            <a:r>
              <a:rPr lang="en-US" altLang="zh-CN" sz="1000" dirty="0">
                <a:solidFill>
                  <a:schemeClr val="bg1"/>
                </a:solidFill>
              </a:rPr>
              <a:t>4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输出长度默认是 </a:t>
            </a:r>
            <a:r>
              <a:rPr lang="en-US" altLang="zh-CN" sz="1000" dirty="0">
                <a:solidFill>
                  <a:schemeClr val="bg1"/>
                </a:solidFill>
              </a:rPr>
              <a:t>12 </a:t>
            </a:r>
            <a:r>
              <a:rPr lang="zh-CN" altLang="en-US" sz="1000" dirty="0">
                <a:solidFill>
                  <a:schemeClr val="bg1"/>
                </a:solidFill>
              </a:rPr>
              <a:t>，某种情况下，长度会突破到 </a:t>
            </a:r>
            <a:r>
              <a:rPr lang="en-US" altLang="zh-CN" sz="1000" dirty="0">
                <a:solidFill>
                  <a:schemeClr val="bg1"/>
                </a:solidFill>
              </a:rPr>
              <a:t>13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1414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24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81AB62E-218B-4FA5-8D05-6D7A658196C0}"/>
              </a:ext>
            </a:extLst>
          </p:cNvPr>
          <p:cNvSpPr txBox="1"/>
          <p:nvPr/>
        </p:nvSpPr>
        <p:spPr>
          <a:xfrm>
            <a:off x="8382390" y="1672562"/>
            <a:ext cx="238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表面规律</a:t>
            </a:r>
          </a:p>
        </p:txBody>
      </p:sp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推导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11382" y="313192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endParaRPr lang="en-US" altLang="zh-CN" sz="1600" dirty="0"/>
          </a:p>
          <a:p>
            <a:r>
              <a:rPr lang="zh-CN" altLang="en-US" sz="1600" dirty="0"/>
              <a:t>从表面规律推导潜在逻辑 </a:t>
            </a:r>
            <a:r>
              <a:rPr lang="en-US" altLang="zh-CN" sz="1600" dirty="0"/>
              <a:t>……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7434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整理思路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773680"/>
            <a:ext cx="4297680" cy="304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4282440" y="2773680"/>
            <a:ext cx="15240" cy="2491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297680" y="5257800"/>
            <a:ext cx="3438611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28671" y="2804160"/>
            <a:ext cx="15240" cy="24688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43911" y="2804160"/>
            <a:ext cx="44480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533400" y="193548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3881" y="1996440"/>
            <a:ext cx="13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目标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MD5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8891" y="2952988"/>
            <a:ext cx="267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defRPr>
            </a:lvl1pPr>
          </a:lstStyle>
          <a:p>
            <a:r>
              <a:rPr lang="zh-CN" altLang="en-US" sz="1800" dirty="0">
                <a:latin typeface="+mn-lt"/>
              </a:rPr>
              <a:t>顺序 </a:t>
            </a:r>
            <a:r>
              <a:rPr lang="fi-FI" altLang="zh-CN" sz="1800" dirty="0">
                <a:latin typeface="+mn-lt"/>
              </a:rPr>
              <a:t>41 41 95 51 95 AA</a:t>
            </a:r>
          </a:p>
          <a:p>
            <a:r>
              <a:rPr lang="zh-CN" altLang="en-US" sz="1800" dirty="0">
                <a:latin typeface="+mn-lt"/>
              </a:rPr>
              <a:t>逆序 </a:t>
            </a:r>
            <a:r>
              <a:rPr lang="en-US" altLang="zh-CN" sz="1800" dirty="0">
                <a:latin typeface="+mn-lt"/>
              </a:rPr>
              <a:t>AA 95 51 95 41 41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flipH="1" flipV="1">
            <a:off x="3210011" y="3871853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40491" y="3932813"/>
            <a:ext cx="132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表面规律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93384" y="4302145"/>
            <a:ext cx="277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1800" dirty="0"/>
              <a:t>1414 =&gt; AA</a:t>
            </a:r>
            <a:endParaRPr lang="zh-CN" altLang="en-US" sz="1800" dirty="0"/>
          </a:p>
          <a:p>
            <a:r>
              <a:rPr lang="en-US" altLang="zh-CN" sz="1800" dirty="0"/>
              <a:t>2 =&gt; 41</a:t>
            </a:r>
            <a:endParaRPr lang="zh-CN" altLang="en-US" sz="1800" dirty="0"/>
          </a:p>
          <a:p>
            <a:r>
              <a:rPr lang="en-US" altLang="zh-CN" sz="1800" dirty="0"/>
              <a:t>3 =&gt; 95</a:t>
            </a:r>
            <a:endParaRPr lang="zh-CN" altLang="en-US" sz="1800" dirty="0"/>
          </a:p>
        </p:txBody>
      </p:sp>
      <p:sp>
        <p:nvSpPr>
          <p:cNvPr id="27" name="任意多边形 26"/>
          <p:cNvSpPr/>
          <p:nvPr/>
        </p:nvSpPr>
        <p:spPr>
          <a:xfrm flipH="1" flipV="1">
            <a:off x="9835364" y="199644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5844" y="2057400"/>
            <a:ext cx="13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是什么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002003" y="3717220"/>
            <a:ext cx="277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dirty="0"/>
              <a:t>1414  3 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r>
              <a:rPr lang="en-US" altLang="zh-CN" dirty="0"/>
              <a:t>  3  2  2</a:t>
            </a:r>
            <a:endParaRPr lang="zh-CN" altLang="en-US" dirty="0"/>
          </a:p>
        </p:txBody>
      </p:sp>
      <p:sp>
        <p:nvSpPr>
          <p:cNvPr id="30" name="任意多边形 29"/>
          <p:cNvSpPr/>
          <p:nvPr/>
        </p:nvSpPr>
        <p:spPr>
          <a:xfrm flipV="1">
            <a:off x="7386169" y="301752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16649" y="3078480"/>
            <a:ext cx="13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反推输入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8DB319-5C1A-46CB-A8FE-37BA0983B4BD}"/>
              </a:ext>
            </a:extLst>
          </p:cNvPr>
          <p:cNvSpPr txBox="1"/>
          <p:nvPr/>
        </p:nvSpPr>
        <p:spPr>
          <a:xfrm>
            <a:off x="8404529" y="1887081"/>
            <a:ext cx="123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zh-CN" altLang="en-US" dirty="0"/>
              <a:t>潜在规律</a:t>
            </a:r>
            <a:endParaRPr lang="en-US" altLang="zh-CN" dirty="0"/>
          </a:p>
          <a:p>
            <a:r>
              <a:rPr lang="en-US" altLang="zh-CN" dirty="0"/>
              <a:t>51 =&gt;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98043" y="542113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推 导</a:t>
            </a:r>
          </a:p>
        </p:txBody>
      </p:sp>
      <p:sp>
        <p:nvSpPr>
          <p:cNvPr id="7" name="圆角矩形 6"/>
          <p:cNvSpPr/>
          <p:nvPr/>
        </p:nvSpPr>
        <p:spPr>
          <a:xfrm rot="719117">
            <a:off x="2134521" y="2011669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91735" y="177239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已 知</a:t>
            </a:r>
          </a:p>
        </p:txBody>
      </p:sp>
      <p:sp>
        <p:nvSpPr>
          <p:cNvPr id="9" name="文本框 8"/>
          <p:cNvSpPr txBox="1"/>
          <p:nvPr/>
        </p:nvSpPr>
        <p:spPr>
          <a:xfrm rot="799859">
            <a:off x="4964926" y="2399471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推 测</a:t>
            </a:r>
          </a:p>
        </p:txBody>
      </p:sp>
      <p:sp>
        <p:nvSpPr>
          <p:cNvPr id="10" name="文本框 9"/>
          <p:cNvSpPr txBox="1"/>
          <p:nvPr/>
        </p:nvSpPr>
        <p:spPr>
          <a:xfrm rot="799859">
            <a:off x="7708490" y="3038701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猜 测</a:t>
            </a: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736501" y="2098795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522525" y="2707705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535136" y="3502738"/>
            <a:ext cx="977025" cy="30164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557991" y="3247702"/>
            <a:ext cx="2389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BA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2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41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3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95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1414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altLang="zh-C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1414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输入输出是逆序</a:t>
            </a:r>
            <a:endParaRPr lang="en-US" altLang="zh-C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6449786" y="4042521"/>
            <a:ext cx="885869" cy="2815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942201">
            <a:off x="7380295" y="4531089"/>
            <a:ext cx="316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⚪ 不清楚是顺逆影响全局还是局部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⚪ 输入 </a:t>
            </a:r>
            <a:r>
              <a:rPr lang="en-US" altLang="zh-CN" dirty="0"/>
              <a:t>2434 </a:t>
            </a:r>
            <a:r>
              <a:rPr lang="zh-CN" altLang="en-US" dirty="0"/>
              <a:t>可能得到 输出 </a:t>
            </a:r>
            <a:r>
              <a:rPr lang="en-US" altLang="zh-CN" dirty="0"/>
              <a:t>51</a:t>
            </a:r>
          </a:p>
          <a:p>
            <a:endParaRPr lang="en-US" altLang="zh-CN" dirty="0"/>
          </a:p>
          <a:p>
            <a:r>
              <a:rPr lang="zh-CN" altLang="en-US" dirty="0"/>
              <a:t>⚪ 输入 </a:t>
            </a:r>
            <a:r>
              <a:rPr lang="en-US" altLang="zh-CN" dirty="0"/>
              <a:t>3424 </a:t>
            </a:r>
            <a:r>
              <a:rPr lang="zh-CN" altLang="en-US" dirty="0"/>
              <a:t>也可能得到 输出 </a:t>
            </a:r>
            <a:r>
              <a:rPr lang="en-US" altLang="zh-CN" dirty="0"/>
              <a:t>51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6BBD61-9D32-48A6-86EC-15472086FEEF}"/>
              </a:ext>
            </a:extLst>
          </p:cNvPr>
          <p:cNvSpPr txBox="1"/>
          <p:nvPr/>
        </p:nvSpPr>
        <p:spPr>
          <a:xfrm rot="942201">
            <a:off x="4397020" y="3844881"/>
            <a:ext cx="2389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2424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11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⚪输入 </a:t>
            </a:r>
            <a:r>
              <a:rPr lang="en-US" altLang="zh-CN" sz="1400" dirty="0">
                <a:solidFill>
                  <a:schemeClr val="bg1"/>
                </a:solidFill>
              </a:rPr>
              <a:t>3434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79393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655</Words>
  <Application>Microsoft Macintosh PowerPoint</Application>
  <PresentationFormat>宽屏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Aldhabi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Microsoft Office User</cp:lastModifiedBy>
  <cp:revision>112</cp:revision>
  <dcterms:created xsi:type="dcterms:W3CDTF">2015-07-27T07:00:14Z</dcterms:created>
  <dcterms:modified xsi:type="dcterms:W3CDTF">2019-04-29T12:08:31Z</dcterms:modified>
</cp:coreProperties>
</file>