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before analysis</a:t>
            </a:r>
          </a:p>
        </p:txBody>
      </p:sp>
      <p:sp>
        <p:nvSpPr>
          <p:cNvPr id="3" name="Content Placeholder 2"/>
          <p:cNvSpPr>
            <a:spLocks noGrp="1"/>
          </p:cNvSpPr>
          <p:nvPr>
            <p:ph idx="1"/>
          </p:nvPr>
        </p:nvSpPr>
        <p:spPr/>
        <p:txBody>
          <a:bodyPr/>
          <a:lstStyle/>
          <a:p/>
          <a:p>
            <a:pPr lvl="1">
              <a:defRPr i="0" b="0" sz="2000" u="none"/>
            </a:pPr>
            <a:r>
              <a:t>样本数:2515.0</a:t>
            </a:r>
            <a:br/>
            <a:r>
              <a:t>平均字符数:24.3</a:t>
            </a:r>
            <a:br/>
            <a:r>
              <a:t>好评:2392(95.11%)</a:t>
            </a:r>
            <a:br/>
            <a:r>
              <a:t>中评:51(2.03%)</a:t>
            </a:r>
            <a:br/>
            <a:r>
              <a:t>差评:72(2.86%)</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好评占比小于所有样本（好评率95.03%）的特征</a:t>
            </a:r>
          </a:p>
        </p:txBody>
      </p:sp>
      <p:sp>
        <p:nvSpPr>
          <p:cNvPr id="3" name="Content Placeholder 2"/>
          <p:cNvSpPr>
            <a:spLocks noGrp="1"/>
          </p:cNvSpPr>
          <p:nvPr>
            <p:ph idx="1"/>
          </p:nvPr>
        </p:nvSpPr>
        <p:spPr/>
        <p:txBody>
          <a:bodyPr/>
          <a:lstStyle/>
          <a:p/>
          <a:p>
            <a:pPr lvl="1">
              <a:defRPr i="0" b="0" sz="2000" u="none"/>
            </a:pPr>
            <a:r>
              <a:t>质量 | 玩游戏 | 电池 | 方面 | 手机 | 像素 | 手机电池 | 东西 | 整体 | 屏幕 | 机子 | 功能 | 外形 | 系统 | vivo | 购物 | 感觉 | 机器 | 音箱</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==="质量"对应的语料===</a:t>
            </a:r>
          </a:p>
        </p:txBody>
      </p:sp>
      <p:sp>
        <p:nvSpPr>
          <p:cNvPr id="3" name="Content Placeholder 2"/>
          <p:cNvSpPr>
            <a:spLocks noGrp="1"/>
          </p:cNvSpPr>
          <p:nvPr>
            <p:ph idx="1"/>
          </p:nvPr>
        </p:nvSpPr>
        <p:spPr/>
        <p:txBody>
          <a:bodyPr/>
          <a:lstStyle/>
          <a:p/>
          <a:p>
            <a:pPr lvl="1">
              <a:defRPr i="0" b="0" sz="2000" u="none"/>
            </a:pPr>
            <a:r>
              <a:t>质量可以 // 质量太差 // 质量还是很不错的 | 质量很好 // 质量有保障 // 速度快质量有保证 // 质量还是可以的 // 质量很好 // 质量不错噢 // 希望质量同样好 // 手机质量很好 // 产品质量不错 // 这质量太差了吧 // 质量非常好 // 质量不错 // 质量值得信赖</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==="玩游戏"对应的语料===</a:t>
            </a:r>
          </a:p>
        </p:txBody>
      </p:sp>
      <p:sp>
        <p:nvSpPr>
          <p:cNvPr id="3" name="Content Placeholder 2"/>
          <p:cNvSpPr>
            <a:spLocks noGrp="1"/>
          </p:cNvSpPr>
          <p:nvPr>
            <p:ph idx="1"/>
          </p:nvPr>
        </p:nvSpPr>
        <p:spPr/>
        <p:txBody>
          <a:bodyPr/>
          <a:lstStyle/>
          <a:p/>
          <a:p>
            <a:pPr lvl="1">
              <a:defRPr i="0" b="0" sz="2000" u="none"/>
            </a:pPr>
            <a:r>
              <a:t>玩游戏很嗨 // 就是不知道玩游戏会怎么样 // 玩游戏看电影有影响 // 玩游戏不卡 // 如果喜欢玩游戏的就直接买nex高配版 // 画质清晰玩游戏很顺畅 // 玩游戏目前不卡 // 玩游戏暂时还没有发现卡顿 // 玩游戏开高帧高画质完全不卡 // 很少玩游戏 // 因为平时不怎么玩游戏 // 玩游戏速度很快 // 玩游戏一点都不卡 // 摄像非常清楚而且玩游戏时非常满意 // 玩游戏发热</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==="电池"对应的语料===</a:t>
            </a:r>
          </a:p>
        </p:txBody>
      </p:sp>
      <p:sp>
        <p:nvSpPr>
          <p:cNvPr id="3" name="Content Placeholder 2"/>
          <p:cNvSpPr>
            <a:spLocks noGrp="1"/>
          </p:cNvSpPr>
          <p:nvPr>
            <p:ph idx="1"/>
          </p:nvPr>
        </p:nvSpPr>
        <p:spPr/>
        <p:txBody>
          <a:bodyPr/>
          <a:lstStyle/>
          <a:p/>
          <a:p>
            <a:pPr lvl="1">
              <a:defRPr i="0" b="0" sz="2000" u="none"/>
            </a:pPr>
            <a:r>
              <a:t>电池续航能力尚可 // 电池超耐用 // 电池还不错吧 // 电池的耗电量也还是可以的 // 电池续航能力尚可 // 电池比较耐用 // 电池不耐用 // 电池容量大 // 电池还行 // 电池耐用 // 电池耐用 // 电池续航时间长 // 还可以电池不耐用 // 电池闪充快 // 电池比较耐用</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==="方面"对应的语料===</a:t>
            </a:r>
          </a:p>
        </p:txBody>
      </p:sp>
      <p:sp>
        <p:nvSpPr>
          <p:cNvPr id="3" name="Content Placeholder 2"/>
          <p:cNvSpPr>
            <a:spLocks noGrp="1"/>
          </p:cNvSpPr>
          <p:nvPr>
            <p:ph idx="1"/>
          </p:nvPr>
        </p:nvSpPr>
        <p:spPr/>
        <p:txBody>
          <a:bodyPr/>
          <a:lstStyle/>
          <a:p/>
          <a:p>
            <a:pPr lvl="1">
              <a:defRPr i="0" b="0" sz="2000" u="none"/>
            </a:pPr>
            <a:r>
              <a:t>打游戏方面也不错 // 希望能在价格方面得到优惠 // 各方面看起来都不错 // 个人觉得运行速度各方面还是不错的 // 拍照方面也可以 // 各方面表现都不错 // 各方面都好 // 颜色各方面都行 // 各方面没有问题 // 不错各方面都还可以 // 其他方面还是很不错的 // 感觉各方面都还可以的 // 但是各方面不错哦 // 外观方面挺好看 // 物流各方面都挺好的</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==="手机"对应的语料===</a:t>
            </a:r>
          </a:p>
        </p:txBody>
      </p:sp>
      <p:sp>
        <p:nvSpPr>
          <p:cNvPr id="3" name="Content Placeholder 2"/>
          <p:cNvSpPr>
            <a:spLocks noGrp="1"/>
          </p:cNvSpPr>
          <p:nvPr>
            <p:ph idx="1"/>
          </p:nvPr>
        </p:nvSpPr>
        <p:spPr/>
        <p:txBody>
          <a:bodyPr/>
          <a:lstStyle/>
          <a:p/>
          <a:p>
            <a:pPr lvl="1">
              <a:defRPr i="0" b="0" sz="2000" u="none"/>
            </a:pPr>
            <a:r>
              <a:t>手机超级漂亮 // 第一次用vivo手机 | 相当值得拥有的一款手机 // 刚从学校毕业那会发的第一个月工资买了一台步步高i530手机 | 后面又买了一台vivoy22的手机 | 就是自己用的第一个智能手机 | 他看着我的手机说 | 没想到他对手机比对我妈还好 | 不让其他人动他的手机 | 小姨说看到我老爸手机好漂亮 | 也想要个vivo手机 | 我终于用上vivo手机了 | 支持国产手机 // 第一次买国产手机 // 第一次用vivo的手机 | 全屏手机 // 手机四个角设计的恰到好处 | 这个手机很薄 | 这个手机要薄很多 // 手机是给玩得好的一哥们买的 // 很帅气的手机 // 手机收到了 // 手机不错 // 手机好用不卡顿 // 基本所有手机都这样 // 以后手机不要在网上买了 // 挺不错的一块款手机 // 手机还不错 | 这是第一次买vivo的手机 | 同事都说vivo的手机不错</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==="像素"对应的语料===</a:t>
            </a:r>
          </a:p>
        </p:txBody>
      </p:sp>
      <p:sp>
        <p:nvSpPr>
          <p:cNvPr id="3" name="Content Placeholder 2"/>
          <p:cNvSpPr>
            <a:spLocks noGrp="1"/>
          </p:cNvSpPr>
          <p:nvPr>
            <p:ph idx="1"/>
          </p:nvPr>
        </p:nvSpPr>
        <p:spPr/>
        <p:txBody>
          <a:bodyPr/>
          <a:lstStyle/>
          <a:p/>
          <a:p>
            <a:pPr lvl="1">
              <a:defRPr i="0" b="0" sz="2000" u="none"/>
            </a:pPr>
            <a:r>
              <a:t>说前置2400万像素 // 像素好 // 像素没得说的清晰 // 像素好 // 拍照像素非常高她看了很喜欢 // 像素很好 // 像素好 // 像素特别高 // 音质和像素都不错 // 照片像素还行 // 至于网速与像素都还好 // 像素美颜功能超级强大 // 像素一般般 // 感觉像素有点底 // 像素满意</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==="手机电池"对应的语料===</a:t>
            </a:r>
          </a:p>
        </p:txBody>
      </p:sp>
      <p:sp>
        <p:nvSpPr>
          <p:cNvPr id="3" name="Content Placeholder 2"/>
          <p:cNvSpPr>
            <a:spLocks noGrp="1"/>
          </p:cNvSpPr>
          <p:nvPr>
            <p:ph idx="1"/>
          </p:nvPr>
        </p:nvSpPr>
        <p:spPr/>
        <p:txBody>
          <a:bodyPr/>
          <a:lstStyle/>
          <a:p/>
          <a:p>
            <a:pPr lvl="1">
              <a:defRPr i="0" b="0" sz="2000" u="none"/>
            </a:pPr>
            <a:r>
              <a:t>手机电池超级差 // 这手机电池是真不经用啊 // 手机电池耐用 // 而且手机电池续航时间特别长 // 手机电池挺耐用的 // 手机电池不够用 // 手机电池耐用 // 他反应说手机电池不经用</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==="东西"对应的语料===</a:t>
            </a:r>
          </a:p>
        </p:txBody>
      </p:sp>
      <p:sp>
        <p:nvSpPr>
          <p:cNvPr id="3" name="Content Placeholder 2"/>
          <p:cNvSpPr>
            <a:spLocks noGrp="1"/>
          </p:cNvSpPr>
          <p:nvPr>
            <p:ph idx="1"/>
          </p:nvPr>
        </p:nvSpPr>
        <p:spPr/>
        <p:txBody>
          <a:bodyPr/>
          <a:lstStyle/>
          <a:p/>
          <a:p>
            <a:pPr lvl="1">
              <a:defRPr i="0" b="0" sz="2000" u="none"/>
            </a:pPr>
            <a:r>
              <a:t>送的东西也很好 // 东西有保障 // 看东西贼舒服 // 东西收到 // 送了那么多东西 // 以后在京东买东西真得带脑子 // 就是东西送的有点少 // 东西收到了 // 第一次在京东买东西就这样 // 东西收到 // 东西很好值得入手的一款手机 // 我为什么喜欢在京东买东西 | 因为在京东买的东西太多太多了 // 我为什么喜欢在京东买东西 | 因为在京东买的东西太多太多了 // 东西很不错 // 东西不错</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==="整体"对应的语料===</a:t>
            </a:r>
          </a:p>
        </p:txBody>
      </p:sp>
      <p:sp>
        <p:nvSpPr>
          <p:cNvPr id="3" name="Content Placeholder 2"/>
          <p:cNvSpPr>
            <a:spLocks noGrp="1"/>
          </p:cNvSpPr>
          <p:nvPr>
            <p:ph idx="1"/>
          </p:nvPr>
        </p:nvSpPr>
        <p:spPr/>
        <p:txBody>
          <a:bodyPr/>
          <a:lstStyle/>
          <a:p/>
          <a:p>
            <a:pPr lvl="1">
              <a:defRPr i="0" b="0" sz="2000" u="none"/>
            </a:pPr>
            <a:r>
              <a:t>还可以吧整体而言 // 有点拉低这款18年新款手机的整体形象 // 整体使用还是比较流畅的 // 手机整体感觉还不错 // 整体还可以 // 外观整体不错 // 不过整体来说蛮好的 // 整体给人感觉很大气 // 整体感觉还算不错 // 整体还可以 // 整体设计不错 // 整体机身还是偏小了一点 // 整体感觉不错 // 整体效果很好 // 整体效果不错</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after analysis</a:t>
            </a:r>
          </a:p>
        </p:txBody>
      </p:sp>
      <p:sp>
        <p:nvSpPr>
          <p:cNvPr id="3" name="Content Placeholder 2"/>
          <p:cNvSpPr>
            <a:spLocks noGrp="1"/>
          </p:cNvSpPr>
          <p:nvPr>
            <p:ph idx="1"/>
          </p:nvPr>
        </p:nvSpPr>
        <p:spPr/>
        <p:txBody>
          <a:bodyPr/>
          <a:lstStyle/>
          <a:p/>
          <a:p>
            <a:pPr lvl="1">
              <a:defRPr i="0" b="0" sz="2000" u="none"/>
            </a:pPr>
            <a:r>
              <a:t>样本数:2476.0</a:t>
            </a:r>
            <a:br/>
            <a:r>
              <a:t>平均字符数:24.6</a:t>
            </a:r>
            <a:br/>
            <a:r>
              <a:t>好评:2353(95.03%)</a:t>
            </a:r>
            <a:br/>
            <a:r>
              <a:t>中评:51(2.06%)</a:t>
            </a:r>
            <a:br/>
            <a:r>
              <a:t>差评:72(2.91%)</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==="屏幕"对应的语料===</a:t>
            </a:r>
          </a:p>
        </p:txBody>
      </p:sp>
      <p:sp>
        <p:nvSpPr>
          <p:cNvPr id="3" name="Content Placeholder 2"/>
          <p:cNvSpPr>
            <a:spLocks noGrp="1"/>
          </p:cNvSpPr>
          <p:nvPr>
            <p:ph idx="1"/>
          </p:nvPr>
        </p:nvSpPr>
        <p:spPr/>
        <p:txBody>
          <a:bodyPr/>
          <a:lstStyle/>
          <a:p/>
          <a:p>
            <a:pPr lvl="1">
              <a:defRPr i="0" b="0" sz="2000" u="none"/>
            </a:pPr>
            <a:r>
              <a:t>第一次用wiwo而且还是全屏幕无边框 // 屏幕显示挺好的 // 不足的是听筒和小相占用了屏幕一块 // 屏幕显示清晰 // 屏幕也不错 // 屏幕很美观 // 屏幕很惊艳 // 屏幕清晰 // 屏幕大看电影很好的 // 就是玩天天酷跑多人对战发现屏幕没能全部显示前后多少米 // 屏幕有但划痕 // 手机屏幕非常的艳丽 | 刘海屏幕货真价实 // 屏幕够大 // 10号傍晚发现屏幕上部有些不对劲儿 // 屏幕摸起来很爽</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==="机子"对应的语料===</a:t>
            </a:r>
          </a:p>
        </p:txBody>
      </p:sp>
      <p:sp>
        <p:nvSpPr>
          <p:cNvPr id="3" name="Content Placeholder 2"/>
          <p:cNvSpPr>
            <a:spLocks noGrp="1"/>
          </p:cNvSpPr>
          <p:nvPr>
            <p:ph idx="1"/>
          </p:nvPr>
        </p:nvSpPr>
        <p:spPr/>
        <p:txBody>
          <a:bodyPr/>
          <a:lstStyle/>
          <a:p/>
          <a:p>
            <a:pPr lvl="1">
              <a:defRPr i="0" b="0" sz="2000" u="none"/>
            </a:pPr>
            <a:r>
              <a:t>家里人都用这款机子 // 机子也很好 // 儿子选择了这款机子 // 机子运行速度很快哈 // 用了一下机子很流畅 // 机子6g运行内存 // 机子很薄 // 机子很好看 // 是个新机子 // 机子很漂亮 // 机子也好用 // 机子不错 // 毕竟是新机子 // 就像他们机子有问题你还欠了他500万一样 // 机子性能不错</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==="功能"对应的语料===</a:t>
            </a:r>
          </a:p>
        </p:txBody>
      </p:sp>
      <p:sp>
        <p:nvSpPr>
          <p:cNvPr id="3" name="Content Placeholder 2"/>
          <p:cNvSpPr>
            <a:spLocks noGrp="1"/>
          </p:cNvSpPr>
          <p:nvPr>
            <p:ph idx="1"/>
          </p:nvPr>
        </p:nvSpPr>
        <p:spPr/>
        <p:txBody>
          <a:bodyPr/>
          <a:lstStyle/>
          <a:p/>
          <a:p>
            <a:pPr lvl="1">
              <a:defRPr i="0" b="0" sz="2000" u="none"/>
            </a:pPr>
            <a:r>
              <a:t>还有就是沒有误触功能 | 装在袋里有时会自动触发相机功能 // 更多功能和使用情況 // 还有就是沒有误触功能 | 装在袋里有时会自动触发相机功能 // 功能嘛还在使用中所以暂时就不瞎说了 // 这手机简直是除了照相功能 // 正在解锁新功能中 // 功能也不错 // 功能强大 // 脸部解屏功能挺好用 // 因为是做微商有我喜欢的录屏功能 // 就是功能太多 // 拍照功能强大 // 这款手机功能唯一缺点就是微信接收别人发的表情只有字虽然只有几个觉的不舒服 // 对美颜功能 // 说功能强大</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==="外形"对应的语料===</a:t>
            </a:r>
          </a:p>
        </p:txBody>
      </p:sp>
      <p:sp>
        <p:nvSpPr>
          <p:cNvPr id="3" name="Content Placeholder 2"/>
          <p:cNvSpPr>
            <a:spLocks noGrp="1"/>
          </p:cNvSpPr>
          <p:nvPr>
            <p:ph idx="1"/>
          </p:nvPr>
        </p:nvSpPr>
        <p:spPr/>
        <p:txBody>
          <a:bodyPr/>
          <a:lstStyle/>
          <a:p/>
          <a:p>
            <a:pPr lvl="1">
              <a:defRPr i="0" b="0" sz="2000" u="none"/>
            </a:pPr>
            <a:r>
              <a:t>机身外形惊艳 // 外形也不错 // 外形很好看 // 外形好看 // 用了好几天外形时尚运行速度很快 // 外形美观 // 外形颜色是我最喜欢的红色 // 外形 // 外形挺好看的 // 外形挺好 // 手机外形超美的 // 外形很好看 // vivo手机无论是外形还是颜色都不错 // 外形至少说的过去 // 反应速度有点慢但是整体的外形我很喜欢</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==="系统"对应的语料===</a:t>
            </a:r>
          </a:p>
        </p:txBody>
      </p:sp>
      <p:sp>
        <p:nvSpPr>
          <p:cNvPr id="3" name="Content Placeholder 2"/>
          <p:cNvSpPr>
            <a:spLocks noGrp="1"/>
          </p:cNvSpPr>
          <p:nvPr>
            <p:ph idx="1"/>
          </p:nvPr>
        </p:nvSpPr>
        <p:spPr/>
        <p:txBody>
          <a:bodyPr/>
          <a:lstStyle/>
          <a:p/>
          <a:p>
            <a:pPr lvl="1">
              <a:defRPr i="0" b="0" sz="2000" u="none"/>
            </a:pPr>
            <a:r>
              <a:t>系统相当流畅 | 希望系统升级会有改善 // 系统很快 // 系统反应灵敏 // 系统相当流畅 | 希望系统升级会有改善 // 系统设置人性化 // 系统流畅 // 系统也挺流畅 // 要升级成最新的操作系统才行 // 系统流畅 // 我把系统升级一下 // 就运存除了系统自带软件后剩下3 // 个人介意如果习惯了苹果系统不要入手 // 系统运行很流畅 // 苹果转安卓系统要先适应一下 // 系统运行起来还是可能以</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==="vivo"对应的语料===</a:t>
            </a:r>
          </a:p>
        </p:txBody>
      </p:sp>
      <p:sp>
        <p:nvSpPr>
          <p:cNvPr id="3" name="Content Placeholder 2"/>
          <p:cNvSpPr>
            <a:spLocks noGrp="1"/>
          </p:cNvSpPr>
          <p:nvPr>
            <p:ph idx="1"/>
          </p:nvPr>
        </p:nvSpPr>
        <p:spPr/>
        <p:txBody>
          <a:bodyPr/>
          <a:lstStyle/>
          <a:p/>
          <a:p>
            <a:pPr lvl="1">
              <a:defRPr i="0" b="0" sz="2000" u="none"/>
            </a:pPr>
            <a:r>
              <a:t>第一次用vivo手机 // 后面又买了一台vivoy22的手机 | 也想要个vivo手机 | 我终于用上vivo手机了 | 浏览网页发现vivo新品x21i宝石红特漂亮 | 希望vivo越来越好 // 第一次用vivo的手机 // 第一次購vivo手機 // 这是第一次买vivo的手机 | 同事都说vivo的手机不错 // 第一次购买vivo手机 // 第一次购买vivo的手机 | 就选择了咱们vivo啦 // 超好的手感vivo手机值得信赖 // 第一次用vivo手机 // vivo广告 // 拿到vivo后试用了一下 // 只从用了vivo一直都在用 | 不知道为啥就比较喜欢vivo // 用了r15还是觉得vivox21i这个手机好用 // 第二次在京东买vivo手机 | 所以还是下手vivo // 一直用的vivo</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==="购物"对应的语料===</a:t>
            </a:r>
          </a:p>
        </p:txBody>
      </p:sp>
      <p:sp>
        <p:nvSpPr>
          <p:cNvPr id="3" name="Content Placeholder 2"/>
          <p:cNvSpPr>
            <a:spLocks noGrp="1"/>
          </p:cNvSpPr>
          <p:nvPr>
            <p:ph idx="1"/>
          </p:nvPr>
        </p:nvSpPr>
        <p:spPr/>
        <p:txBody>
          <a:bodyPr/>
          <a:lstStyle/>
          <a:p/>
          <a:p>
            <a:pPr lvl="1">
              <a:defRPr i="0" b="0" sz="2000" u="none"/>
            </a:pPr>
            <a:r>
              <a:t>是一次愉快的购物 // 第一次京东购物杠杠的 // 一次愉快的购物 // 很好的一次购物 // 很满意的一次购物 // 这次购物很满意 // 很满意的一次购物 // 是次愉快的购物 // 很满意的一次购物 // 这一次的购物也很好 // 非常不错的购物体验 // 一个愉快的购物 // 满意的一次购物 // 很好的一次购物体验 // 非常满意的一次购物</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==="感觉"对应的语料===</a:t>
            </a:r>
          </a:p>
        </p:txBody>
      </p:sp>
      <p:sp>
        <p:nvSpPr>
          <p:cNvPr id="3" name="Content Placeholder 2"/>
          <p:cNvSpPr>
            <a:spLocks noGrp="1"/>
          </p:cNvSpPr>
          <p:nvPr>
            <p:ph idx="1"/>
          </p:nvPr>
        </p:nvSpPr>
        <p:spPr/>
        <p:txBody>
          <a:bodyPr/>
          <a:lstStyle/>
          <a:p/>
          <a:p>
            <a:pPr lvl="1">
              <a:defRPr i="0" b="0" sz="2000" u="none"/>
            </a:pPr>
            <a:r>
              <a:t>拿手里的感觉特别好 // 感觉不错 // 感觉非常好 // 感觉还不错 // 颜色感觉也还好 // 塑胶的感觉用不久这耳机就会断了 // 自己感觉还不错 // 个人感觉照片还是非常清晰的 // 用着还可以就是包装感觉被摔过 // 感觉还不错 // 感觉还行吧 // 很好看感觉美滋滋 // 手机整体感觉还不错 | 感觉好不开心 // 拿在手里感觉很有质感 // 感觉很好用</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==="机器"对应的语料===</a:t>
            </a:r>
          </a:p>
        </p:txBody>
      </p:sp>
      <p:sp>
        <p:nvSpPr>
          <p:cNvPr id="3" name="Content Placeholder 2"/>
          <p:cNvSpPr>
            <a:spLocks noGrp="1"/>
          </p:cNvSpPr>
          <p:nvPr>
            <p:ph idx="1"/>
          </p:nvPr>
        </p:nvSpPr>
        <p:spPr/>
        <p:txBody>
          <a:bodyPr/>
          <a:lstStyle/>
          <a:p/>
          <a:p>
            <a:pPr lvl="1">
              <a:defRPr i="0" b="0" sz="2000" u="none"/>
            </a:pPr>
            <a:r>
              <a:t>拍照两个机器 // 该死的机器人一直重复发一些无关的话 // 拍照两个机器 // 机器运行很快 | 黑色机器更显档次 // 机器很漂亮 // 机器轻便而且能双开微信 // 机器也比较漂亮 // 机器不怎么好用 // 说这款机器还不错 // 是翻新机器</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==="音箱"对应的语料===</a:t>
            </a:r>
          </a:p>
        </p:txBody>
      </p:sp>
      <p:sp>
        <p:nvSpPr>
          <p:cNvPr id="3" name="Content Placeholder 2"/>
          <p:cNvSpPr>
            <a:spLocks noGrp="1"/>
          </p:cNvSpPr>
          <p:nvPr>
            <p:ph idx="1"/>
          </p:nvPr>
        </p:nvSpPr>
        <p:spPr/>
        <p:txBody>
          <a:bodyPr/>
          <a:lstStyle/>
          <a:p/>
          <a:p>
            <a:pPr lvl="1">
              <a:defRPr i="0" b="0" sz="2000" u="none"/>
            </a:pPr>
            <a:r>
              <a:t>还送了小音箱 // 赠品蓝牙小音箱也不错 // 送的小音箱也很q // 蓝牙音箱没给我 // 还有蓝牙音箱送很不错 // 送我的音箱充电宝都在哪里 // 赠送的蓝牙小音箱一直缺货 // 页面承诺赠送蓝牙音箱 // 手机还可以蓝牙音箱有点卡 // 送的礼品篮牙音箱小宝挺喜欢 // 另外赠品小音箱特别好玩 // 还送蓝牙音箱 // 因为送那个音箱的原因 // 还送了个小音箱 // 送了个小音箱</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好评</a:t>
            </a:r>
          </a:p>
        </p:txBody>
      </p:sp>
      <p:sp>
        <p:nvSpPr>
          <p:cNvPr id="3" name="Content Placeholder 2"/>
          <p:cNvSpPr>
            <a:spLocks noGrp="1"/>
          </p:cNvSpPr>
          <p:nvPr>
            <p:ph idx="1"/>
          </p:nvPr>
        </p:nvSpPr>
        <p:spPr/>
        <p:txBody>
          <a:bodyPr/>
          <a:lstStyle/>
          <a:p/>
          <a:p>
            <a:pPr lvl="1">
              <a:defRPr i="0" b="0" sz="2000" u="none"/>
            </a:pPr>
            <a:r>
              <a:t>好评的关键词为：手机 | 喜欢 | 速度 | 京东 | 物流 | 感觉 | 运行 | 收到 | 好看 | 满意 | 外观 | 没有 | 拍照 | 手感 | vivo | 很漂亮 | 值得 | 使用 | 快递 | 有点</a:t>
            </a:r>
          </a:p>
          <a:p>
            <a:pPr lvl="1">
              <a:defRPr i="0" b="0" sz="1600" u="sng"/>
            </a:pPr>
            <a:r>
              <a:t>主题0:不错 | 手机 | 喜欢 | 用 | 收到 | 下单 | 感觉 | 点 | 买 | 好看</a:t>
            </a:r>
            <a:br/>
            <a:r>
              <a:t>主题1:买 | 东西 | 不错 | x21a | 棒棒 | 用 | 耐用 | 挺 | 电池 | 喜欢</a:t>
            </a:r>
            <a:br/>
            <a:r>
              <a:t>主题2:手机 | 速度 | 不错 | 显 | 感觉 | 很漂亮 | 用 | 快递 | 清晰 | 小哥</a:t>
            </a:r>
            <a:br/>
            <a:r>
              <a:t>主题3:用 | 很快 | 手机 | 物流 | 说 | 快递 | 强 | 早上 | 还行 | 货</a:t>
            </a:r>
            <a:br/>
            <a:r>
              <a:t>主题4:用 | 手机 | 不错 | 速度 | 买 | 屏幕 | 感觉 | 值得 | 很好 | 支持</a:t>
            </a:r>
            <a:br/>
            <a:r>
              <a:t>主题5:买 | 不错 | 手机 | 京东 | 喜欢 | 用 | 物流 | 速度 | 说 | 同事</a:t>
            </a:r>
            <a:br/>
            <a:r>
              <a:t>主题6:用 | 屏幕 | 手机 | 挺 | 流畅 | 好好 | 收到 | 运行 | 拍 | 合适</a:t>
            </a:r>
            <a:br/>
            <a:r>
              <a:t>主题7:喜欢 | 挺 | 老婆 | 手机 | 买 | 京东 | 用 | 强大 | 送给 | 看着</a:t>
            </a:r>
            <a:br/>
            <a:r>
              <a:t>主题8:用 | 不错 | 感觉 | 评价 | 收到 | 很好 | 手机 | 评论 | 快递 | 外观</a:t>
            </a:r>
            <a:br/>
            <a:r>
              <a:t>主题9:手机 | 不错 | 用 | 喜欢 | 好看 | 挺 | 外观 | 很快 | 速度 | 收到</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好评词云</a:t>
            </a:r>
          </a:p>
        </p:txBody>
      </p:sp>
      <p:pic>
        <p:nvPicPr>
          <p:cNvPr id="3" name="Picture 2" descr="vivo wordcloud of hao ping.png"/>
          <p:cNvPicPr>
            <a:picLocks noChangeAspect="1"/>
          </p:cNvPicPr>
          <p:nvPr/>
        </p:nvPicPr>
        <p:blipFill>
          <a:blip r:embed="rId2"/>
          <a:stretch>
            <a:fillRect/>
          </a:stretch>
        </p:blipFill>
        <p:spPr>
          <a:xfrm>
            <a:off x="914400" y="1371600"/>
            <a:ext cx="7315200" cy="54864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中评</a:t>
            </a:r>
          </a:p>
        </p:txBody>
      </p:sp>
      <p:sp>
        <p:nvSpPr>
          <p:cNvPr id="3" name="Content Placeholder 2"/>
          <p:cNvSpPr>
            <a:spLocks noGrp="1"/>
          </p:cNvSpPr>
          <p:nvPr>
            <p:ph idx="1"/>
          </p:nvPr>
        </p:nvSpPr>
        <p:spPr/>
        <p:txBody>
          <a:bodyPr/>
          <a:lstStyle/>
          <a:p/>
          <a:p>
            <a:pPr lvl="1">
              <a:defRPr i="0" b="0" sz="2000" u="none"/>
            </a:pPr>
            <a:r>
              <a:t>中评的关键词为：手机 | 没有 | 感觉 | 有点 | 充电 | 苹果 | 数据 | 问题 | 消费者 | 信号 | 系统 | 知道 | 时候 | 京东 | 声音 | 游戏 | 可能 | 自动 | 不了 | 客服</a:t>
            </a:r>
          </a:p>
          <a:p>
            <a:pPr lvl="1">
              <a:defRPr i="0" b="0" sz="1600" u="sng"/>
            </a:pPr>
            <a:r>
              <a:t>主题0:卡 | 手机 | 用 | 一点 | 买 | 玩游戏 | 不错 | 功能 | 定位 | 中</a:t>
            </a:r>
            <a:br/>
            <a:r>
              <a:t>主题1:用 | 充电 | 手机 | 信号 | 慢 | 系统 | 买 | 不到 | 苹果 | 后悔</a:t>
            </a:r>
            <a:br/>
            <a:r>
              <a:t>主题2:手机 | 用 | 图 | 不好 | 苹果 | 手电筒 | 后台 | 消费者 | 数据 | 不灵敏</a:t>
            </a:r>
            <a:br/>
            <a:r>
              <a:t>主题3:图 | 手机 | 数据 | 用 | 跑步 | 平时 | 朋友 | 不准 | 听 | 句</a:t>
            </a:r>
            <a:br/>
            <a:r>
              <a:t>主题4:用 | 碰撞 | 手机 | 感觉 | 耳机 | 少 | 烫 | 显示 | 还好 | 中</a:t>
            </a:r>
            <a:br/>
            <a:r>
              <a:t>主题5:用 | 送 | 一般般 | 不错 | 买 | 音响 | x7 | 唯一 | 模糊 | 外观</a:t>
            </a:r>
            <a:br/>
            <a:r>
              <a:t>主题6:声音 | 感觉 | 用 | 手机 | 自动 | 游戏 | 客服 | 不错 | 玩 | 很小</a:t>
            </a:r>
            <a:br/>
            <a:r>
              <a:t>主题7:系统 | 用 | 满意 | 死机 | 行 | 像素 | 中 | 想象 | 新机 | 提示</a:t>
            </a:r>
            <a:br/>
            <a:r>
              <a:t>主题8:图 | 买 | 充电 | 手机 | 数据 | 退货 | 用 | 感觉 | 不错 | 信号</a:t>
            </a:r>
            <a:br/>
            <a:r>
              <a:t>主题9:手机 | 用 | 感觉 | 配 | 耳机 | x680 | 换成 | 换 | 很气 | 啃</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中评词云</a:t>
            </a:r>
          </a:p>
        </p:txBody>
      </p:sp>
      <p:pic>
        <p:nvPicPr>
          <p:cNvPr id="3" name="Picture 2" descr="vivo wordcloud of zhong ping.png"/>
          <p:cNvPicPr>
            <a:picLocks noChangeAspect="1"/>
          </p:cNvPicPr>
          <p:nvPr/>
        </p:nvPicPr>
        <p:blipFill>
          <a:blip r:embed="rId2"/>
          <a:stretch>
            <a:fillRect/>
          </a:stretch>
        </p:blipFill>
        <p:spPr>
          <a:xfrm>
            <a:off x="914400" y="1371600"/>
            <a:ext cx="7315200" cy="54864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差评</a:t>
            </a:r>
          </a:p>
        </p:txBody>
      </p:sp>
      <p:sp>
        <p:nvSpPr>
          <p:cNvPr id="3" name="Content Placeholder 2"/>
          <p:cNvSpPr>
            <a:spLocks noGrp="1"/>
          </p:cNvSpPr>
          <p:nvPr>
            <p:ph idx="1"/>
          </p:nvPr>
        </p:nvSpPr>
        <p:spPr/>
        <p:txBody>
          <a:bodyPr/>
          <a:lstStyle/>
          <a:p/>
          <a:p>
            <a:pPr lvl="1">
              <a:defRPr i="0" b="0" sz="2000" u="none"/>
            </a:pPr>
            <a:r>
              <a:t>差评的关键词为：手机 | 京东 | 客服 | 知道 | 不了 | 出现 | 失望 | 闪退 | 维修 | 屏幕 | 没有 | 退款 | 垃圾 | 蓝牙 | 收到 | 问题 | 小时 | 联系 | 拍照 | 需要</a:t>
            </a:r>
          </a:p>
          <a:p>
            <a:pPr lvl="1">
              <a:defRPr i="0" b="0" sz="1600" u="sng"/>
            </a:pPr>
            <a:r>
              <a:t>主题0:手机 | 差 | 买 | 退款 | 送 | 电池 | 太 | 发热 | 音响 | 小时</a:t>
            </a:r>
            <a:br/>
            <a:r>
              <a:t>主题1:手机 | 发烫 | 客服 | 差 | 小时 | 用 | 软件 | 京东 | 买 | 态度</a:t>
            </a:r>
            <a:br/>
            <a:r>
              <a:t>主题2:手机 | 卡 | 客服 | 买 | 送 | 手东 | 京东 | 闪退 | 实体店 | 拍照</a:t>
            </a:r>
            <a:br/>
            <a:r>
              <a:t>主题3:买 | 号 | 京东 | 手机 | 月 | 垃圾 | 第一次 | 客服 | 耐心 | 退货</a:t>
            </a:r>
            <a:br/>
            <a:r>
              <a:t>主题4:卡顿 | 退 | 失望 | 耳机 | 京东 | 说 | 网上 | 玩 | 处理器 | 换</a:t>
            </a:r>
            <a:br/>
            <a:r>
              <a:t>主题5:手机 | x21i | 骗 | 做 | 说好 | 感觉 | 有种 | 补偿 | 一千个 | 机子</a:t>
            </a:r>
            <a:br/>
            <a:r>
              <a:t>主题6:说 | 京东 | 用 | 触屏 | 客服 | 支持 | 卡 | 第一次 | 真的 | 不想</a:t>
            </a:r>
            <a:br/>
            <a:r>
              <a:t>主题7:买 | 手机 | 说 | 用 | 垃圾 | 收到 | 动 | 失望 | 玩 | 差</a:t>
            </a:r>
            <a:br/>
            <a:r>
              <a:t>主题8:手机 | 买 | 像素 | 卡顿 | 京东 | 维修 | 屏幕 | 差 | 垃圾 | 这款</a:t>
            </a:r>
            <a:br/>
            <a:r>
              <a:t>主题9:手机 | 京东 | 维修 | 买 | 运行 | 太 | 闪退 | 差劲 | 旧 | 真</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差评词云</a:t>
            </a:r>
          </a:p>
        </p:txBody>
      </p:sp>
      <p:pic>
        <p:nvPicPr>
          <p:cNvPr id="3" name="Picture 2" descr="vivo wordcloud of chai ping.png"/>
          <p:cNvPicPr>
            <a:picLocks noChangeAspect="1"/>
          </p:cNvPicPr>
          <p:nvPr/>
        </p:nvPicPr>
        <p:blipFill>
          <a:blip r:embed="rId2"/>
          <a:stretch>
            <a:fillRect/>
          </a:stretch>
        </p:blipFill>
        <p:spPr>
          <a:xfrm>
            <a:off x="914400" y="1371600"/>
            <a:ext cx="7315200" cy="548640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挖掘出的特征</a:t>
            </a:r>
          </a:p>
        </p:txBody>
      </p:sp>
      <p:sp>
        <p:nvSpPr>
          <p:cNvPr id="3" name="Content Placeholder 2"/>
          <p:cNvSpPr>
            <a:spLocks noGrp="1"/>
          </p:cNvSpPr>
          <p:nvPr>
            <p:ph idx="1"/>
          </p:nvPr>
        </p:nvSpPr>
        <p:spPr/>
        <p:txBody>
          <a:bodyPr/>
          <a:lstStyle/>
          <a:p/>
          <a:p>
            <a:pPr lvl="1">
              <a:defRPr i="0" b="0" sz="2000" u="none"/>
            </a:pPr>
            <a:r>
              <a:t>效果 | 质量 | 玩游戏 | 外观 | 电池 | 方面 | 颜色 | 外观设计 | 宝贝 | 手机 | 屏幕显示 | 像素 | 手机电池 | 东西 | 整体 | 屏幕 | 机子 | 功能 | 外形 | 总体 | 很漂亮 | 系统 | vivo | 老婆 | 购物 | 颜值 | 续航 | 手感 | 感觉 | 机器 | 全面屏 | 性价比 | 音箱 | 性能</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