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293" r:id="rId4"/>
    <p:sldId id="302" r:id="rId5"/>
    <p:sldId id="303" r:id="rId6"/>
    <p:sldId id="304" r:id="rId7"/>
    <p:sldId id="306" r:id="rId8"/>
    <p:sldId id="307" r:id="rId9"/>
    <p:sldId id="305" r:id="rId10"/>
    <p:sldId id="308" r:id="rId11"/>
    <p:sldId id="309" r:id="rId12"/>
    <p:sldId id="310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6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D128-A56E-4C59-B932-E5AD204DB672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15EBA-3963-40CA-86B4-DADE617F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13.png"/><Relationship Id="rId5" Type="http://schemas.openxmlformats.org/officeDocument/2006/relationships/tags" Target="../tags/tag53.xml"/><Relationship Id="rId10" Type="http://schemas.openxmlformats.org/officeDocument/2006/relationships/image" Target="../media/image12.png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15.png"/><Relationship Id="rId5" Type="http://schemas.openxmlformats.org/officeDocument/2006/relationships/tags" Target="../tags/tag61.xml"/><Relationship Id="rId10" Type="http://schemas.openxmlformats.org/officeDocument/2006/relationships/image" Target="../media/image14.png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17.png"/><Relationship Id="rId5" Type="http://schemas.openxmlformats.org/officeDocument/2006/relationships/tags" Target="../tags/tag69.xml"/><Relationship Id="rId10" Type="http://schemas.openxmlformats.org/officeDocument/2006/relationships/image" Target="../media/image16.png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3.png"/><Relationship Id="rId5" Type="http://schemas.openxmlformats.org/officeDocument/2006/relationships/tags" Target="../tags/tag13.xml"/><Relationship Id="rId10" Type="http://schemas.openxmlformats.org/officeDocument/2006/relationships/image" Target="../media/image2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5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7.png"/><Relationship Id="rId5" Type="http://schemas.openxmlformats.org/officeDocument/2006/relationships/tags" Target="../tags/tag29.xml"/><Relationship Id="rId10" Type="http://schemas.openxmlformats.org/officeDocument/2006/relationships/image" Target="../media/image6.pn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image" Target="../media/image8.png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11.png"/><Relationship Id="rId5" Type="http://schemas.openxmlformats.org/officeDocument/2006/relationships/tags" Target="../tags/tag45.xml"/><Relationship Id="rId10" Type="http://schemas.openxmlformats.org/officeDocument/2006/relationships/image" Target="../media/image10.png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标注 3"/>
          <p:cNvSpPr/>
          <p:nvPr/>
        </p:nvSpPr>
        <p:spPr bwMode="auto">
          <a:xfrm>
            <a:off x="5641935" y="1221943"/>
            <a:ext cx="2178050" cy="2232025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2" name="圆角矩形 3"/>
          <p:cNvSpPr>
            <a:spLocks noChangeArrowheads="1"/>
          </p:cNvSpPr>
          <p:nvPr/>
        </p:nvSpPr>
        <p:spPr bwMode="auto">
          <a:xfrm rot="-2460397">
            <a:off x="1646427" y="2587400"/>
            <a:ext cx="1467225" cy="1468622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/>
              <a:t>赖演源</a:t>
            </a:r>
          </a:p>
        </p:txBody>
      </p:sp>
      <p:sp>
        <p:nvSpPr>
          <p:cNvPr id="2055" name="圆角矩形 6"/>
          <p:cNvSpPr>
            <a:spLocks noChangeArrowheads="1"/>
          </p:cNvSpPr>
          <p:nvPr/>
        </p:nvSpPr>
        <p:spPr bwMode="auto">
          <a:xfrm rot="-2460397">
            <a:off x="2704949" y="3801622"/>
            <a:ext cx="1526808" cy="1495747"/>
          </a:xfrm>
          <a:prstGeom prst="roundRect">
            <a:avLst>
              <a:gd name="adj" fmla="val 16667"/>
            </a:avLst>
          </a:prstGeom>
          <a:solidFill>
            <a:srgbClr val="E6B9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/>
              <a:t>尹伟杰</a:t>
            </a:r>
            <a:endParaRPr lang="zh-CN" altLang="en-US" sz="2800" b="1" dirty="0"/>
          </a:p>
        </p:txBody>
      </p:sp>
      <p:sp>
        <p:nvSpPr>
          <p:cNvPr id="2057" name="矩形 11"/>
          <p:cNvSpPr>
            <a:spLocks noChangeArrowheads="1"/>
          </p:cNvSpPr>
          <p:nvPr/>
        </p:nvSpPr>
        <p:spPr bwMode="auto">
          <a:xfrm>
            <a:off x="8761413" y="0"/>
            <a:ext cx="203200" cy="6858000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58" name="矩形 12"/>
          <p:cNvSpPr>
            <a:spLocks noChangeArrowheads="1"/>
          </p:cNvSpPr>
          <p:nvPr/>
        </p:nvSpPr>
        <p:spPr bwMode="auto">
          <a:xfrm>
            <a:off x="8401050" y="0"/>
            <a:ext cx="203200" cy="6858000"/>
          </a:xfrm>
          <a:prstGeom prst="rect">
            <a:avLst/>
          </a:prstGeom>
          <a:solidFill>
            <a:srgbClr val="00B0F0"/>
          </a:solidFill>
          <a:ln w="25400">
            <a:solidFill>
              <a:srgbClr val="00B0F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59" name="TextBox 13"/>
          <p:cNvSpPr txBox="1">
            <a:spLocks noChangeArrowheads="1"/>
          </p:cNvSpPr>
          <p:nvPr/>
        </p:nvSpPr>
        <p:spPr bwMode="auto">
          <a:xfrm>
            <a:off x="395288" y="333375"/>
            <a:ext cx="77057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京东评论问题分析报告自动生成</a:t>
            </a:r>
            <a:endParaRPr lang="zh-CN" altLang="zh-CN" sz="4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61" name="矩形 2"/>
          <p:cNvSpPr>
            <a:spLocks noChangeArrowheads="1"/>
          </p:cNvSpPr>
          <p:nvPr/>
        </p:nvSpPr>
        <p:spPr bwMode="auto">
          <a:xfrm>
            <a:off x="6373812" y="1885832"/>
            <a:ext cx="20272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By</a:t>
            </a:r>
            <a:endParaRPr lang="zh-CN" altLang="zh-CN" sz="4400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圆角矩形 6"/>
          <p:cNvSpPr>
            <a:spLocks noChangeArrowheads="1"/>
          </p:cNvSpPr>
          <p:nvPr/>
        </p:nvSpPr>
        <p:spPr bwMode="auto">
          <a:xfrm rot="-2460397">
            <a:off x="1464104" y="4902083"/>
            <a:ext cx="1526808" cy="1495747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/>
              <a:t>潘永明</a:t>
            </a:r>
          </a:p>
        </p:txBody>
      </p:sp>
      <p:sp>
        <p:nvSpPr>
          <p:cNvPr id="16" name="圆角矩形 6"/>
          <p:cNvSpPr>
            <a:spLocks noChangeArrowheads="1"/>
          </p:cNvSpPr>
          <p:nvPr/>
        </p:nvSpPr>
        <p:spPr bwMode="auto">
          <a:xfrm rot="-2460397">
            <a:off x="387966" y="3661837"/>
            <a:ext cx="1526808" cy="1450348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/>
              <a:t>李威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52" grpId="0" animBg="1"/>
      <p:bldP spid="2055" grpId="0" animBg="1"/>
      <p:bldP spid="2061" grpId="0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直角三角形 8"/>
          <p:cNvSpPr>
            <a:spLocks noChangeArrowheads="1"/>
          </p:cNvSpPr>
          <p:nvPr/>
        </p:nvSpPr>
        <p:spPr bwMode="auto">
          <a:xfrm rot="-5400000">
            <a:off x="6899275" y="4613276"/>
            <a:ext cx="2420937" cy="2068512"/>
          </a:xfrm>
          <a:prstGeom prst="rtTriangle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-27296"/>
            <a:ext cx="9144000" cy="908050"/>
          </a:xfrm>
          <a:prstGeom prst="rect">
            <a:avLst/>
          </a:prstGeom>
          <a:solidFill>
            <a:srgbClr val="C6D9F1"/>
          </a:solidFill>
          <a:ln w="25400">
            <a:solidFill>
              <a:srgbClr val="C6D9F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/>
          <p:nvPr/>
        </p:nvGrpSpPr>
        <p:grpSpPr bwMode="auto"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5134" name="圆角矩形 15"/>
            <p:cNvSpPr/>
            <p:nvPr/>
          </p:nvSpPr>
          <p:spPr bwMode="auto">
            <a:xfrm rot="2748091">
              <a:off x="143604" y="907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5" name="圆角矩形 15"/>
            <p:cNvSpPr/>
            <p:nvPr/>
          </p:nvSpPr>
          <p:spPr bwMode="auto">
            <a:xfrm rot="18851909" flipH="1">
              <a:off x="-9078" y="976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258888" y="131763"/>
            <a:ext cx="5113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典型评论分析</a:t>
            </a:r>
          </a:p>
        </p:txBody>
      </p:sp>
      <p:sp>
        <p:nvSpPr>
          <p:cNvPr id="5129" name="TextBox 14"/>
          <p:cNvSpPr txBox="1">
            <a:spLocks noChangeArrowheads="1"/>
          </p:cNvSpPr>
          <p:nvPr/>
        </p:nvSpPr>
        <p:spPr bwMode="auto">
          <a:xfrm>
            <a:off x="8210550" y="6092825"/>
            <a:ext cx="898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37" name="文本框 32"/>
          <p:cNvSpPr txBox="1"/>
          <p:nvPr>
            <p:custDataLst>
              <p:tags r:id="rId1"/>
            </p:custDataLst>
          </p:nvPr>
        </p:nvSpPr>
        <p:spPr>
          <a:xfrm rot="1532528">
            <a:off x="5806602" y="1563178"/>
            <a:ext cx="3867330" cy="995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       </a:t>
            </a:r>
            <a:r>
              <a:rPr lang="en-US" altLang="zh-CN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analysis</a:t>
            </a: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矩形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7700" y="1179615"/>
            <a:ext cx="6635237" cy="15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有一种情况，不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属于无效评论，但是影响好评占比，就是京东默认的好评。虽然内容是差评，但是标记的分值是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5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分，因此，使用原始的评分量化各个特征的好评占比和差评占比。</a:t>
            </a:r>
            <a:endParaRPr lang="en-US" alt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9" name="等腰三角形 21"/>
          <p:cNvSpPr/>
          <p:nvPr>
            <p:custDataLst>
              <p:tags r:id="rId3"/>
            </p:custDataLst>
          </p:nvPr>
        </p:nvSpPr>
        <p:spPr bwMode="auto">
          <a:xfrm rot="7334557">
            <a:off x="7758132" y="990549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等腰三角形 17"/>
          <p:cNvSpPr/>
          <p:nvPr>
            <p:custDataLst>
              <p:tags r:id="rId4"/>
            </p:custDataLst>
          </p:nvPr>
        </p:nvSpPr>
        <p:spPr bwMode="auto">
          <a:xfrm rot="7334557">
            <a:off x="7753370" y="985786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8752243" y="1200842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8755220" y="1194294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等腰三角形 21"/>
          <p:cNvSpPr/>
          <p:nvPr>
            <p:custDataLst>
              <p:tags r:id="rId7"/>
            </p:custDataLst>
          </p:nvPr>
        </p:nvSpPr>
        <p:spPr bwMode="auto">
          <a:xfrm rot="7334557">
            <a:off x="8148596" y="1521121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等腰三角形 17"/>
          <p:cNvSpPr/>
          <p:nvPr>
            <p:custDataLst>
              <p:tags r:id="rId8"/>
            </p:custDataLst>
          </p:nvPr>
        </p:nvSpPr>
        <p:spPr bwMode="auto">
          <a:xfrm rot="7334557">
            <a:off x="8143834" y="1516358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3" y="4558673"/>
            <a:ext cx="7149813" cy="1472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3" y="2756662"/>
            <a:ext cx="281026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直角三角形 8"/>
          <p:cNvSpPr>
            <a:spLocks noChangeArrowheads="1"/>
          </p:cNvSpPr>
          <p:nvPr/>
        </p:nvSpPr>
        <p:spPr bwMode="auto">
          <a:xfrm rot="-5400000">
            <a:off x="6899275" y="4613276"/>
            <a:ext cx="2420937" cy="2068512"/>
          </a:xfrm>
          <a:prstGeom prst="rtTriangle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-27296"/>
            <a:ext cx="9144000" cy="908050"/>
          </a:xfrm>
          <a:prstGeom prst="rect">
            <a:avLst/>
          </a:prstGeom>
          <a:solidFill>
            <a:srgbClr val="C6D9F1"/>
          </a:solidFill>
          <a:ln w="25400">
            <a:solidFill>
              <a:srgbClr val="C6D9F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/>
          <p:nvPr/>
        </p:nvGrpSpPr>
        <p:grpSpPr bwMode="auto"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5134" name="圆角矩形 15"/>
            <p:cNvSpPr/>
            <p:nvPr/>
          </p:nvSpPr>
          <p:spPr bwMode="auto">
            <a:xfrm rot="2748091">
              <a:off x="143604" y="907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5" name="圆角矩形 15"/>
            <p:cNvSpPr/>
            <p:nvPr/>
          </p:nvSpPr>
          <p:spPr bwMode="auto">
            <a:xfrm rot="18851909" flipH="1">
              <a:off x="-9078" y="976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258888" y="131763"/>
            <a:ext cx="5113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典型评论分析</a:t>
            </a:r>
          </a:p>
        </p:txBody>
      </p:sp>
      <p:sp>
        <p:nvSpPr>
          <p:cNvPr id="5129" name="TextBox 14"/>
          <p:cNvSpPr txBox="1">
            <a:spLocks noChangeArrowheads="1"/>
          </p:cNvSpPr>
          <p:nvPr/>
        </p:nvSpPr>
        <p:spPr bwMode="auto">
          <a:xfrm>
            <a:off x="8210550" y="6092825"/>
            <a:ext cx="898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37" name="文本框 32"/>
          <p:cNvSpPr txBox="1"/>
          <p:nvPr>
            <p:custDataLst>
              <p:tags r:id="rId1"/>
            </p:custDataLst>
          </p:nvPr>
        </p:nvSpPr>
        <p:spPr>
          <a:xfrm rot="1532528">
            <a:off x="5806602" y="1563178"/>
            <a:ext cx="3867330" cy="995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       </a:t>
            </a:r>
            <a:r>
              <a:rPr lang="en-US" altLang="zh-CN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analysis</a:t>
            </a: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矩形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7700" y="1179615"/>
            <a:ext cx="6635237" cy="86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特征在好评中的占比大于原始样本好评率的，视为积极词汇，反之，视为消极词汇。</a:t>
            </a:r>
            <a:endParaRPr lang="en-US" alt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9" name="等腰三角形 21"/>
          <p:cNvSpPr/>
          <p:nvPr>
            <p:custDataLst>
              <p:tags r:id="rId3"/>
            </p:custDataLst>
          </p:nvPr>
        </p:nvSpPr>
        <p:spPr bwMode="auto">
          <a:xfrm rot="7334557">
            <a:off x="7758132" y="990549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等腰三角形 17"/>
          <p:cNvSpPr/>
          <p:nvPr>
            <p:custDataLst>
              <p:tags r:id="rId4"/>
            </p:custDataLst>
          </p:nvPr>
        </p:nvSpPr>
        <p:spPr bwMode="auto">
          <a:xfrm rot="7334557">
            <a:off x="7753370" y="985786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8752243" y="1200842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8755220" y="1194294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等腰三角形 21"/>
          <p:cNvSpPr/>
          <p:nvPr>
            <p:custDataLst>
              <p:tags r:id="rId7"/>
            </p:custDataLst>
          </p:nvPr>
        </p:nvSpPr>
        <p:spPr bwMode="auto">
          <a:xfrm rot="7334557">
            <a:off x="8148596" y="1521121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等腰三角形 17"/>
          <p:cNvSpPr/>
          <p:nvPr>
            <p:custDataLst>
              <p:tags r:id="rId8"/>
            </p:custDataLst>
          </p:nvPr>
        </p:nvSpPr>
        <p:spPr bwMode="auto">
          <a:xfrm rot="7334557">
            <a:off x="8143834" y="1516358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3" y="2229774"/>
            <a:ext cx="4715533" cy="3115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" y="5601310"/>
            <a:ext cx="9126224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直角三角形 8"/>
          <p:cNvSpPr>
            <a:spLocks noChangeArrowheads="1"/>
          </p:cNvSpPr>
          <p:nvPr/>
        </p:nvSpPr>
        <p:spPr bwMode="auto">
          <a:xfrm rot="-5400000">
            <a:off x="6899275" y="4613276"/>
            <a:ext cx="2420937" cy="2068512"/>
          </a:xfrm>
          <a:prstGeom prst="rtTriangle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-27296"/>
            <a:ext cx="9144000" cy="908050"/>
          </a:xfrm>
          <a:prstGeom prst="rect">
            <a:avLst/>
          </a:prstGeom>
          <a:solidFill>
            <a:srgbClr val="C6D9F1"/>
          </a:solidFill>
          <a:ln w="25400">
            <a:solidFill>
              <a:srgbClr val="C6D9F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/>
          <p:nvPr/>
        </p:nvGrpSpPr>
        <p:grpSpPr bwMode="auto"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5134" name="圆角矩形 15"/>
            <p:cNvSpPr/>
            <p:nvPr/>
          </p:nvSpPr>
          <p:spPr bwMode="auto">
            <a:xfrm rot="2748091">
              <a:off x="143604" y="907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5" name="圆角矩形 15"/>
            <p:cNvSpPr/>
            <p:nvPr/>
          </p:nvSpPr>
          <p:spPr bwMode="auto">
            <a:xfrm rot="18851909" flipH="1">
              <a:off x="-9078" y="976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258888" y="131763"/>
            <a:ext cx="5113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报告生成</a:t>
            </a:r>
          </a:p>
        </p:txBody>
      </p:sp>
      <p:sp>
        <p:nvSpPr>
          <p:cNvPr id="5129" name="TextBox 14"/>
          <p:cNvSpPr txBox="1">
            <a:spLocks noChangeArrowheads="1"/>
          </p:cNvSpPr>
          <p:nvPr/>
        </p:nvSpPr>
        <p:spPr bwMode="auto">
          <a:xfrm>
            <a:off x="8210550" y="6092825"/>
            <a:ext cx="898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37" name="文本框 32"/>
          <p:cNvSpPr txBox="1"/>
          <p:nvPr>
            <p:custDataLst>
              <p:tags r:id="rId1"/>
            </p:custDataLst>
          </p:nvPr>
        </p:nvSpPr>
        <p:spPr>
          <a:xfrm rot="1532528">
            <a:off x="5806602" y="1563178"/>
            <a:ext cx="3867330" cy="995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       </a:t>
            </a:r>
            <a:r>
              <a:rPr lang="en-US" altLang="zh-CN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sz="8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report</a:t>
            </a:r>
            <a:endParaRPr lang="en-US" altLang="zh-CN" sz="88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矩形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829" y="966566"/>
            <a:ext cx="6635237" cy="86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使用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python-</a:t>
            </a:r>
            <a:r>
              <a:rPr lang="en-US" altLang="zh-CN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pptx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包，产生</a:t>
            </a:r>
            <a:r>
              <a:rPr lang="en-US" altLang="zh-CN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ppt</a:t>
            </a:r>
            <a:endParaRPr lang="en-US" alt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9" name="等腰三角形 21"/>
          <p:cNvSpPr/>
          <p:nvPr>
            <p:custDataLst>
              <p:tags r:id="rId3"/>
            </p:custDataLst>
          </p:nvPr>
        </p:nvSpPr>
        <p:spPr bwMode="auto">
          <a:xfrm rot="7334557">
            <a:off x="7758132" y="990549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等腰三角形 17"/>
          <p:cNvSpPr/>
          <p:nvPr>
            <p:custDataLst>
              <p:tags r:id="rId4"/>
            </p:custDataLst>
          </p:nvPr>
        </p:nvSpPr>
        <p:spPr bwMode="auto">
          <a:xfrm rot="7334557">
            <a:off x="7753370" y="985786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8752243" y="1200842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8755220" y="1194294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等腰三角形 21"/>
          <p:cNvSpPr/>
          <p:nvPr>
            <p:custDataLst>
              <p:tags r:id="rId7"/>
            </p:custDataLst>
          </p:nvPr>
        </p:nvSpPr>
        <p:spPr bwMode="auto">
          <a:xfrm rot="7334557">
            <a:off x="8148596" y="1521121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等腰三角形 17"/>
          <p:cNvSpPr/>
          <p:nvPr>
            <p:custDataLst>
              <p:tags r:id="rId8"/>
            </p:custDataLst>
          </p:nvPr>
        </p:nvSpPr>
        <p:spPr bwMode="auto">
          <a:xfrm rot="7334557">
            <a:off x="8143834" y="1516358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6" y="1466854"/>
            <a:ext cx="6944694" cy="13051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7"/>
          <a:stretch/>
        </p:blipFill>
        <p:spPr>
          <a:xfrm>
            <a:off x="0" y="2837205"/>
            <a:ext cx="9144000" cy="40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/>
          <p:nvPr/>
        </p:nvGrpSpPr>
        <p:grpSpPr bwMode="auto">
          <a:xfrm>
            <a:off x="3276600" y="1138238"/>
            <a:ext cx="2590800" cy="2362200"/>
            <a:chOff x="0" y="0"/>
            <a:chExt cx="1512590" cy="1378754"/>
          </a:xfrm>
        </p:grpSpPr>
        <p:sp>
          <p:nvSpPr>
            <p:cNvPr id="77832" name="圆角矩形 15"/>
            <p:cNvSpPr/>
            <p:nvPr/>
          </p:nvSpPr>
          <p:spPr bwMode="auto">
            <a:xfrm rot="2748091">
              <a:off x="143604" y="907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00B0F0"/>
              </a:solidFill>
              <a:beve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7833" name="圆角矩形 15"/>
            <p:cNvSpPr/>
            <p:nvPr/>
          </p:nvSpPr>
          <p:spPr bwMode="auto">
            <a:xfrm rot="18851909" flipH="1">
              <a:off x="-9078" y="976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 w="3175" cap="flat" cmpd="sng">
              <a:solidFill>
                <a:srgbClr val="00B0F0"/>
              </a:solidFill>
              <a:bevel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3588334" y="2026359"/>
            <a:ext cx="22288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 you</a:t>
            </a:r>
            <a:endParaRPr lang="zh-CN" altLang="en-US" sz="3200" dirty="0" smtClean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829" name="TextBox 6"/>
          <p:cNvSpPr txBox="1">
            <a:spLocks noChangeArrowheads="1"/>
          </p:cNvSpPr>
          <p:nvPr/>
        </p:nvSpPr>
        <p:spPr bwMode="auto">
          <a:xfrm>
            <a:off x="3021885" y="4581128"/>
            <a:ext cx="3095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B0F0"/>
                </a:solidFill>
                <a:ea typeface="微软雅黑" panose="020B0503020204020204" pitchFamily="34" charset="-122"/>
              </a:rPr>
              <a:t>THE END</a:t>
            </a:r>
            <a:endParaRPr lang="zh-CN" altLang="en-US" sz="3600" b="1" dirty="0">
              <a:solidFill>
                <a:srgbClr val="00B0F0"/>
              </a:solidFill>
              <a:ea typeface="微软雅黑" panose="020B0503020204020204" pitchFamily="34" charset="-122"/>
            </a:endParaRPr>
          </a:p>
        </p:txBody>
      </p:sp>
      <p:sp>
        <p:nvSpPr>
          <p:cNvPr id="77830" name="矩形 7"/>
          <p:cNvSpPr>
            <a:spLocks noChangeArrowheads="1"/>
          </p:cNvSpPr>
          <p:nvPr/>
        </p:nvSpPr>
        <p:spPr bwMode="auto">
          <a:xfrm>
            <a:off x="2195513" y="4270375"/>
            <a:ext cx="4711700" cy="1238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/>
          <p:nvPr/>
        </p:nvSpPr>
        <p:spPr bwMode="auto">
          <a:xfrm rot="19387313">
            <a:off x="-1095375" y="-617846"/>
            <a:ext cx="4500563" cy="2159000"/>
          </a:xfrm>
          <a:custGeom>
            <a:avLst/>
            <a:gdLst>
              <a:gd name="T0" fmla="*/ 1617279 w 4505489"/>
              <a:gd name="T1" fmla="*/ 0 h 2162815"/>
              <a:gd name="T2" fmla="*/ 4490727 w 4505489"/>
              <a:gd name="T3" fmla="*/ 2151390 h 2162815"/>
              <a:gd name="T4" fmla="*/ 0 w 4505489"/>
              <a:gd name="T5" fmla="*/ 2151390 h 2162815"/>
              <a:gd name="T6" fmla="*/ 1617279 w 4505489"/>
              <a:gd name="T7" fmla="*/ 0 h 2162815"/>
              <a:gd name="T8" fmla="*/ 0 60000 65536"/>
              <a:gd name="T9" fmla="*/ 0 60000 65536"/>
              <a:gd name="T10" fmla="*/ 0 60000 65536"/>
              <a:gd name="T11" fmla="*/ 0 60000 65536"/>
              <a:gd name="T12" fmla="*/ 0 w 4505489"/>
              <a:gd name="T13" fmla="*/ 0 h 2162815"/>
              <a:gd name="T14" fmla="*/ 4505489 w 4505489"/>
              <a:gd name="T15" fmla="*/ 2162815 h 21628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5489" h="2162815">
                <a:moveTo>
                  <a:pt x="1622595" y="0"/>
                </a:moveTo>
                <a:lnTo>
                  <a:pt x="4505489" y="2162815"/>
                </a:lnTo>
                <a:lnTo>
                  <a:pt x="0" y="2162815"/>
                </a:lnTo>
                <a:lnTo>
                  <a:pt x="16225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矩形 2"/>
          <p:cNvSpPr/>
          <p:nvPr/>
        </p:nvSpPr>
        <p:spPr bwMode="auto">
          <a:xfrm rot="-2212687">
            <a:off x="7658100" y="6256338"/>
            <a:ext cx="1830388" cy="534987"/>
          </a:xfrm>
          <a:custGeom>
            <a:avLst/>
            <a:gdLst>
              <a:gd name="T0" fmla="*/ 1833383 w 1828892"/>
              <a:gd name="T1" fmla="*/ 0 h 535756"/>
              <a:gd name="T2" fmla="*/ 1430459 w 1828892"/>
              <a:gd name="T3" fmla="*/ 533452 h 535756"/>
              <a:gd name="T4" fmla="*/ 715882 w 1828892"/>
              <a:gd name="T5" fmla="*/ 533452 h 535756"/>
              <a:gd name="T6" fmla="*/ 0 w 1828892"/>
              <a:gd name="T7" fmla="*/ 0 h 535756"/>
              <a:gd name="T8" fmla="*/ 1833383 w 1828892"/>
              <a:gd name="T9" fmla="*/ 0 h 5357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8892"/>
              <a:gd name="T16" fmla="*/ 0 h 535756"/>
              <a:gd name="T17" fmla="*/ 1828892 w 1828892"/>
              <a:gd name="T18" fmla="*/ 535756 h 5357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8892" h="535756">
                <a:moveTo>
                  <a:pt x="1828892" y="0"/>
                </a:moveTo>
                <a:lnTo>
                  <a:pt x="1426955" y="535756"/>
                </a:lnTo>
                <a:lnTo>
                  <a:pt x="714128" y="535756"/>
                </a:lnTo>
                <a:lnTo>
                  <a:pt x="0" y="0"/>
                </a:lnTo>
                <a:lnTo>
                  <a:pt x="182889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076" name="直接连接符 4"/>
          <p:cNvCxnSpPr>
            <a:cxnSpLocks noChangeShapeType="1"/>
          </p:cNvCxnSpPr>
          <p:nvPr/>
        </p:nvCxnSpPr>
        <p:spPr bwMode="auto">
          <a:xfrm>
            <a:off x="3248167" y="1142479"/>
            <a:ext cx="5677469" cy="1469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3105701" y="510241"/>
            <a:ext cx="59298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京东评论问题分析报告自动生成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81" name="矩形 18"/>
          <p:cNvSpPr>
            <a:spLocks noChangeArrowheads="1"/>
          </p:cNvSpPr>
          <p:nvPr/>
        </p:nvSpPr>
        <p:spPr bwMode="auto">
          <a:xfrm>
            <a:off x="1814415" y="2916921"/>
            <a:ext cx="4703763" cy="548911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数据获取和清洗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82" name="矩形 19"/>
          <p:cNvSpPr>
            <a:spLocks noChangeArrowheads="1"/>
          </p:cNvSpPr>
          <p:nvPr/>
        </p:nvSpPr>
        <p:spPr bwMode="auto">
          <a:xfrm>
            <a:off x="1803353" y="3488602"/>
            <a:ext cx="4710112" cy="460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87" name="矩形 24"/>
          <p:cNvSpPr/>
          <p:nvPr/>
        </p:nvSpPr>
        <p:spPr bwMode="auto">
          <a:xfrm rot="-2212687">
            <a:off x="5745163" y="5616575"/>
            <a:ext cx="3956050" cy="536575"/>
          </a:xfrm>
          <a:custGeom>
            <a:avLst/>
            <a:gdLst>
              <a:gd name="T0" fmla="*/ 3955852 w 3956149"/>
              <a:gd name="T1" fmla="*/ 1 h 535757"/>
              <a:gd name="T2" fmla="*/ 3553946 w 3956149"/>
              <a:gd name="T3" fmla="*/ 538213 h 535757"/>
              <a:gd name="T4" fmla="*/ 714076 w 3956149"/>
              <a:gd name="T5" fmla="*/ 538214 h 535757"/>
              <a:gd name="T6" fmla="*/ 0 w 3956149"/>
              <a:gd name="T7" fmla="*/ 0 h 535757"/>
              <a:gd name="T8" fmla="*/ 3955852 w 3956149"/>
              <a:gd name="T9" fmla="*/ 1 h 5357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56149"/>
              <a:gd name="T16" fmla="*/ 0 h 535757"/>
              <a:gd name="T17" fmla="*/ 3956149 w 3956149"/>
              <a:gd name="T18" fmla="*/ 535757 h 5357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56149" h="535757">
                <a:moveTo>
                  <a:pt x="3956149" y="1"/>
                </a:moveTo>
                <a:lnTo>
                  <a:pt x="3554213" y="535756"/>
                </a:lnTo>
                <a:lnTo>
                  <a:pt x="714130" y="535757"/>
                </a:lnTo>
                <a:lnTo>
                  <a:pt x="0" y="0"/>
                </a:lnTo>
                <a:lnTo>
                  <a:pt x="395614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7" name="Group 9"/>
          <p:cNvGrpSpPr/>
          <p:nvPr/>
        </p:nvGrpSpPr>
        <p:grpSpPr bwMode="auto">
          <a:xfrm>
            <a:off x="883881" y="2923401"/>
            <a:ext cx="883881" cy="631437"/>
            <a:chOff x="0" y="0"/>
            <a:chExt cx="1347690" cy="1330118"/>
          </a:xfrm>
        </p:grpSpPr>
        <p:sp>
          <p:nvSpPr>
            <p:cNvPr id="38" name="同心圆 8"/>
            <p:cNvSpPr/>
            <p:nvPr/>
          </p:nvSpPr>
          <p:spPr bwMode="auto">
            <a:xfrm>
              <a:off x="0" y="0"/>
              <a:ext cx="1347690" cy="1330118"/>
            </a:xfrm>
            <a:custGeom>
              <a:avLst/>
              <a:gdLst>
                <a:gd name="T0" fmla="*/ 402884 w 1872208"/>
                <a:gd name="T1" fmla="*/ 0 h 1847798"/>
                <a:gd name="T2" fmla="*/ 698332 w 1872208"/>
                <a:gd name="T3" fmla="*/ 344613 h 1847798"/>
                <a:gd name="T4" fmla="*/ 402884 w 1872208"/>
                <a:gd name="T5" fmla="*/ 689225 h 1847798"/>
                <a:gd name="T6" fmla="*/ 402884 w 1872208"/>
                <a:gd name="T7" fmla="*/ 509896 h 1847798"/>
                <a:gd name="T8" fmla="*/ 523749 w 1872208"/>
                <a:gd name="T9" fmla="*/ 344613 h 1847798"/>
                <a:gd name="T10" fmla="*/ 402884 w 1872208"/>
                <a:gd name="T11" fmla="*/ 179330 h 1847798"/>
                <a:gd name="T12" fmla="*/ 402884 w 1872208"/>
                <a:gd name="T13" fmla="*/ 0 h 1847798"/>
                <a:gd name="T14" fmla="*/ 295448 w 1872208"/>
                <a:gd name="T15" fmla="*/ 0 h 1847798"/>
                <a:gd name="T16" fmla="*/ 295448 w 1872208"/>
                <a:gd name="T17" fmla="*/ 179330 h 1847798"/>
                <a:gd name="T18" fmla="*/ 174583 w 1872208"/>
                <a:gd name="T19" fmla="*/ 344613 h 1847798"/>
                <a:gd name="T20" fmla="*/ 295448 w 1872208"/>
                <a:gd name="T21" fmla="*/ 509896 h 1847798"/>
                <a:gd name="T22" fmla="*/ 295448 w 1872208"/>
                <a:gd name="T23" fmla="*/ 689225 h 1847798"/>
                <a:gd name="T24" fmla="*/ 0 w 1872208"/>
                <a:gd name="T25" fmla="*/ 344613 h 1847798"/>
                <a:gd name="T26" fmla="*/ 295448 w 1872208"/>
                <a:gd name="T27" fmla="*/ 0 h 18477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72208"/>
                <a:gd name="T43" fmla="*/ 0 h 1847798"/>
                <a:gd name="T44" fmla="*/ 1872208 w 1872208"/>
                <a:gd name="T45" fmla="*/ 1847798 h 184779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72208" h="1847798">
                  <a:moveTo>
                    <a:pt x="1080120" y="0"/>
                  </a:moveTo>
                  <a:cubicBezTo>
                    <a:pt x="1528835" y="68181"/>
                    <a:pt x="1872208" y="455941"/>
                    <a:pt x="1872208" y="923899"/>
                  </a:cubicBezTo>
                  <a:cubicBezTo>
                    <a:pt x="1872208" y="1391858"/>
                    <a:pt x="1528835" y="1779617"/>
                    <a:pt x="1080120" y="1847798"/>
                  </a:cubicBezTo>
                  <a:lnTo>
                    <a:pt x="1080120" y="1367018"/>
                  </a:lnTo>
                  <a:cubicBezTo>
                    <a:pt x="1268486" y="1308200"/>
                    <a:pt x="1404156" y="1131893"/>
                    <a:pt x="1404156" y="923899"/>
                  </a:cubicBezTo>
                  <a:cubicBezTo>
                    <a:pt x="1404156" y="715905"/>
                    <a:pt x="1268486" y="539598"/>
                    <a:pt x="1080120" y="480780"/>
                  </a:cubicBezTo>
                  <a:lnTo>
                    <a:pt x="1080120" y="0"/>
                  </a:lnTo>
                  <a:close/>
                  <a:moveTo>
                    <a:pt x="792088" y="0"/>
                  </a:moveTo>
                  <a:lnTo>
                    <a:pt x="792088" y="480780"/>
                  </a:lnTo>
                  <a:cubicBezTo>
                    <a:pt x="603722" y="539598"/>
                    <a:pt x="468052" y="715905"/>
                    <a:pt x="468052" y="923899"/>
                  </a:cubicBezTo>
                  <a:cubicBezTo>
                    <a:pt x="468052" y="1131893"/>
                    <a:pt x="603722" y="1308200"/>
                    <a:pt x="792088" y="1367018"/>
                  </a:cubicBezTo>
                  <a:lnTo>
                    <a:pt x="792088" y="1847798"/>
                  </a:lnTo>
                  <a:cubicBezTo>
                    <a:pt x="343373" y="1779617"/>
                    <a:pt x="0" y="1391858"/>
                    <a:pt x="0" y="923899"/>
                  </a:cubicBezTo>
                  <a:cubicBezTo>
                    <a:pt x="0" y="455941"/>
                    <a:pt x="343373" y="68181"/>
                    <a:pt x="7920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9" name="TextBox 14"/>
            <p:cNvSpPr txBox="1">
              <a:spLocks noChangeArrowheads="1"/>
            </p:cNvSpPr>
            <p:nvPr/>
          </p:nvSpPr>
          <p:spPr bwMode="auto">
            <a:xfrm>
              <a:off x="443041" y="237269"/>
              <a:ext cx="461606" cy="844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 b="1" dirty="0" smtClean="0">
                  <a:latin typeface="HelveticaNeueLT Std Blk Ext" pitchFamily="2" charset="0"/>
                </a:rPr>
                <a:t>1</a:t>
              </a:r>
              <a:endParaRPr lang="zh-CN" altLang="en-US" sz="2800" b="1" dirty="0">
                <a:latin typeface="HelveticaNeueLT Std Blk Ext" pitchFamily="2" charset="0"/>
              </a:endParaRPr>
            </a:p>
          </p:txBody>
        </p:sp>
      </p:grpSp>
      <p:sp>
        <p:nvSpPr>
          <p:cNvPr id="56" name="矩形 18"/>
          <p:cNvSpPr>
            <a:spLocks noChangeArrowheads="1"/>
          </p:cNvSpPr>
          <p:nvPr/>
        </p:nvSpPr>
        <p:spPr bwMode="auto">
          <a:xfrm>
            <a:off x="1803353" y="4159825"/>
            <a:ext cx="4703763" cy="548911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典型评论分析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矩形 19"/>
          <p:cNvSpPr>
            <a:spLocks noChangeArrowheads="1"/>
          </p:cNvSpPr>
          <p:nvPr/>
        </p:nvSpPr>
        <p:spPr bwMode="auto">
          <a:xfrm>
            <a:off x="1792291" y="4731506"/>
            <a:ext cx="4710112" cy="460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58" name="Group 9"/>
          <p:cNvGrpSpPr/>
          <p:nvPr/>
        </p:nvGrpSpPr>
        <p:grpSpPr bwMode="auto">
          <a:xfrm>
            <a:off x="872819" y="4166305"/>
            <a:ext cx="883881" cy="635857"/>
            <a:chOff x="0" y="0"/>
            <a:chExt cx="1347690" cy="1339429"/>
          </a:xfrm>
        </p:grpSpPr>
        <p:sp>
          <p:nvSpPr>
            <p:cNvPr id="59" name="同心圆 8"/>
            <p:cNvSpPr/>
            <p:nvPr/>
          </p:nvSpPr>
          <p:spPr bwMode="auto">
            <a:xfrm>
              <a:off x="0" y="0"/>
              <a:ext cx="1347690" cy="1330118"/>
            </a:xfrm>
            <a:custGeom>
              <a:avLst/>
              <a:gdLst>
                <a:gd name="T0" fmla="*/ 402884 w 1872208"/>
                <a:gd name="T1" fmla="*/ 0 h 1847798"/>
                <a:gd name="T2" fmla="*/ 698332 w 1872208"/>
                <a:gd name="T3" fmla="*/ 344613 h 1847798"/>
                <a:gd name="T4" fmla="*/ 402884 w 1872208"/>
                <a:gd name="T5" fmla="*/ 689225 h 1847798"/>
                <a:gd name="T6" fmla="*/ 402884 w 1872208"/>
                <a:gd name="T7" fmla="*/ 509896 h 1847798"/>
                <a:gd name="T8" fmla="*/ 523749 w 1872208"/>
                <a:gd name="T9" fmla="*/ 344613 h 1847798"/>
                <a:gd name="T10" fmla="*/ 402884 w 1872208"/>
                <a:gd name="T11" fmla="*/ 179330 h 1847798"/>
                <a:gd name="T12" fmla="*/ 402884 w 1872208"/>
                <a:gd name="T13" fmla="*/ 0 h 1847798"/>
                <a:gd name="T14" fmla="*/ 295448 w 1872208"/>
                <a:gd name="T15" fmla="*/ 0 h 1847798"/>
                <a:gd name="T16" fmla="*/ 295448 w 1872208"/>
                <a:gd name="T17" fmla="*/ 179330 h 1847798"/>
                <a:gd name="T18" fmla="*/ 174583 w 1872208"/>
                <a:gd name="T19" fmla="*/ 344613 h 1847798"/>
                <a:gd name="T20" fmla="*/ 295448 w 1872208"/>
                <a:gd name="T21" fmla="*/ 509896 h 1847798"/>
                <a:gd name="T22" fmla="*/ 295448 w 1872208"/>
                <a:gd name="T23" fmla="*/ 689225 h 1847798"/>
                <a:gd name="T24" fmla="*/ 0 w 1872208"/>
                <a:gd name="T25" fmla="*/ 344613 h 1847798"/>
                <a:gd name="T26" fmla="*/ 295448 w 1872208"/>
                <a:gd name="T27" fmla="*/ 0 h 18477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72208"/>
                <a:gd name="T43" fmla="*/ 0 h 1847798"/>
                <a:gd name="T44" fmla="*/ 1872208 w 1872208"/>
                <a:gd name="T45" fmla="*/ 1847798 h 184779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72208" h="1847798">
                  <a:moveTo>
                    <a:pt x="1080120" y="0"/>
                  </a:moveTo>
                  <a:cubicBezTo>
                    <a:pt x="1528835" y="68181"/>
                    <a:pt x="1872208" y="455941"/>
                    <a:pt x="1872208" y="923899"/>
                  </a:cubicBezTo>
                  <a:cubicBezTo>
                    <a:pt x="1872208" y="1391858"/>
                    <a:pt x="1528835" y="1779617"/>
                    <a:pt x="1080120" y="1847798"/>
                  </a:cubicBezTo>
                  <a:lnTo>
                    <a:pt x="1080120" y="1367018"/>
                  </a:lnTo>
                  <a:cubicBezTo>
                    <a:pt x="1268486" y="1308200"/>
                    <a:pt x="1404156" y="1131893"/>
                    <a:pt x="1404156" y="923899"/>
                  </a:cubicBezTo>
                  <a:cubicBezTo>
                    <a:pt x="1404156" y="715905"/>
                    <a:pt x="1268486" y="539598"/>
                    <a:pt x="1080120" y="480780"/>
                  </a:cubicBezTo>
                  <a:lnTo>
                    <a:pt x="1080120" y="0"/>
                  </a:lnTo>
                  <a:close/>
                  <a:moveTo>
                    <a:pt x="792088" y="0"/>
                  </a:moveTo>
                  <a:lnTo>
                    <a:pt x="792088" y="480780"/>
                  </a:lnTo>
                  <a:cubicBezTo>
                    <a:pt x="603722" y="539598"/>
                    <a:pt x="468052" y="715905"/>
                    <a:pt x="468052" y="923899"/>
                  </a:cubicBezTo>
                  <a:cubicBezTo>
                    <a:pt x="468052" y="1131893"/>
                    <a:pt x="603722" y="1308200"/>
                    <a:pt x="792088" y="1367018"/>
                  </a:cubicBezTo>
                  <a:lnTo>
                    <a:pt x="792088" y="1847798"/>
                  </a:lnTo>
                  <a:cubicBezTo>
                    <a:pt x="343373" y="1779617"/>
                    <a:pt x="0" y="1391858"/>
                    <a:pt x="0" y="923899"/>
                  </a:cubicBezTo>
                  <a:cubicBezTo>
                    <a:pt x="0" y="455941"/>
                    <a:pt x="343373" y="68181"/>
                    <a:pt x="7920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0" name="TextBox 14"/>
            <p:cNvSpPr txBox="1">
              <a:spLocks noChangeArrowheads="1"/>
            </p:cNvSpPr>
            <p:nvPr/>
          </p:nvSpPr>
          <p:spPr bwMode="auto">
            <a:xfrm>
              <a:off x="443041" y="237269"/>
              <a:ext cx="462436" cy="110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HelveticaNeueLT Std Blk Ext" pitchFamily="2" charset="0"/>
                </a:rPr>
                <a:t>2</a:t>
              </a:r>
              <a:endParaRPr lang="zh-CN" altLang="en-US" sz="2800" b="1" dirty="0">
                <a:latin typeface="HelveticaNeueLT Std Blk Ext" pitchFamily="2" charset="0"/>
              </a:endParaRPr>
            </a:p>
          </p:txBody>
        </p:sp>
      </p:grpSp>
      <p:sp>
        <p:nvSpPr>
          <p:cNvPr id="61" name="矩形 18"/>
          <p:cNvSpPr>
            <a:spLocks noChangeArrowheads="1"/>
          </p:cNvSpPr>
          <p:nvPr/>
        </p:nvSpPr>
        <p:spPr bwMode="auto">
          <a:xfrm>
            <a:off x="1803353" y="5425499"/>
            <a:ext cx="4703763" cy="548911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报告生成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" name="矩形 19"/>
          <p:cNvSpPr>
            <a:spLocks noChangeArrowheads="1"/>
          </p:cNvSpPr>
          <p:nvPr/>
        </p:nvSpPr>
        <p:spPr bwMode="auto">
          <a:xfrm>
            <a:off x="1792291" y="5997180"/>
            <a:ext cx="4710112" cy="460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63" name="Group 9"/>
          <p:cNvGrpSpPr/>
          <p:nvPr/>
        </p:nvGrpSpPr>
        <p:grpSpPr bwMode="auto">
          <a:xfrm>
            <a:off x="872819" y="5431979"/>
            <a:ext cx="883881" cy="635857"/>
            <a:chOff x="0" y="0"/>
            <a:chExt cx="1347690" cy="1339429"/>
          </a:xfrm>
        </p:grpSpPr>
        <p:sp>
          <p:nvSpPr>
            <p:cNvPr id="64" name="同心圆 8"/>
            <p:cNvSpPr/>
            <p:nvPr/>
          </p:nvSpPr>
          <p:spPr bwMode="auto">
            <a:xfrm>
              <a:off x="0" y="0"/>
              <a:ext cx="1347690" cy="1330118"/>
            </a:xfrm>
            <a:custGeom>
              <a:avLst/>
              <a:gdLst>
                <a:gd name="T0" fmla="*/ 402884 w 1872208"/>
                <a:gd name="T1" fmla="*/ 0 h 1847798"/>
                <a:gd name="T2" fmla="*/ 698332 w 1872208"/>
                <a:gd name="T3" fmla="*/ 344613 h 1847798"/>
                <a:gd name="T4" fmla="*/ 402884 w 1872208"/>
                <a:gd name="T5" fmla="*/ 689225 h 1847798"/>
                <a:gd name="T6" fmla="*/ 402884 w 1872208"/>
                <a:gd name="T7" fmla="*/ 509896 h 1847798"/>
                <a:gd name="T8" fmla="*/ 523749 w 1872208"/>
                <a:gd name="T9" fmla="*/ 344613 h 1847798"/>
                <a:gd name="T10" fmla="*/ 402884 w 1872208"/>
                <a:gd name="T11" fmla="*/ 179330 h 1847798"/>
                <a:gd name="T12" fmla="*/ 402884 w 1872208"/>
                <a:gd name="T13" fmla="*/ 0 h 1847798"/>
                <a:gd name="T14" fmla="*/ 295448 w 1872208"/>
                <a:gd name="T15" fmla="*/ 0 h 1847798"/>
                <a:gd name="T16" fmla="*/ 295448 w 1872208"/>
                <a:gd name="T17" fmla="*/ 179330 h 1847798"/>
                <a:gd name="T18" fmla="*/ 174583 w 1872208"/>
                <a:gd name="T19" fmla="*/ 344613 h 1847798"/>
                <a:gd name="T20" fmla="*/ 295448 w 1872208"/>
                <a:gd name="T21" fmla="*/ 509896 h 1847798"/>
                <a:gd name="T22" fmla="*/ 295448 w 1872208"/>
                <a:gd name="T23" fmla="*/ 689225 h 1847798"/>
                <a:gd name="T24" fmla="*/ 0 w 1872208"/>
                <a:gd name="T25" fmla="*/ 344613 h 1847798"/>
                <a:gd name="T26" fmla="*/ 295448 w 1872208"/>
                <a:gd name="T27" fmla="*/ 0 h 18477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72208"/>
                <a:gd name="T43" fmla="*/ 0 h 1847798"/>
                <a:gd name="T44" fmla="*/ 1872208 w 1872208"/>
                <a:gd name="T45" fmla="*/ 1847798 h 184779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72208" h="1847798">
                  <a:moveTo>
                    <a:pt x="1080120" y="0"/>
                  </a:moveTo>
                  <a:cubicBezTo>
                    <a:pt x="1528835" y="68181"/>
                    <a:pt x="1872208" y="455941"/>
                    <a:pt x="1872208" y="923899"/>
                  </a:cubicBezTo>
                  <a:cubicBezTo>
                    <a:pt x="1872208" y="1391858"/>
                    <a:pt x="1528835" y="1779617"/>
                    <a:pt x="1080120" y="1847798"/>
                  </a:cubicBezTo>
                  <a:lnTo>
                    <a:pt x="1080120" y="1367018"/>
                  </a:lnTo>
                  <a:cubicBezTo>
                    <a:pt x="1268486" y="1308200"/>
                    <a:pt x="1404156" y="1131893"/>
                    <a:pt x="1404156" y="923899"/>
                  </a:cubicBezTo>
                  <a:cubicBezTo>
                    <a:pt x="1404156" y="715905"/>
                    <a:pt x="1268486" y="539598"/>
                    <a:pt x="1080120" y="480780"/>
                  </a:cubicBezTo>
                  <a:lnTo>
                    <a:pt x="1080120" y="0"/>
                  </a:lnTo>
                  <a:close/>
                  <a:moveTo>
                    <a:pt x="792088" y="0"/>
                  </a:moveTo>
                  <a:lnTo>
                    <a:pt x="792088" y="480780"/>
                  </a:lnTo>
                  <a:cubicBezTo>
                    <a:pt x="603722" y="539598"/>
                    <a:pt x="468052" y="715905"/>
                    <a:pt x="468052" y="923899"/>
                  </a:cubicBezTo>
                  <a:cubicBezTo>
                    <a:pt x="468052" y="1131893"/>
                    <a:pt x="603722" y="1308200"/>
                    <a:pt x="792088" y="1367018"/>
                  </a:cubicBezTo>
                  <a:lnTo>
                    <a:pt x="792088" y="1847798"/>
                  </a:lnTo>
                  <a:cubicBezTo>
                    <a:pt x="343373" y="1779617"/>
                    <a:pt x="0" y="1391858"/>
                    <a:pt x="0" y="923899"/>
                  </a:cubicBezTo>
                  <a:cubicBezTo>
                    <a:pt x="0" y="455941"/>
                    <a:pt x="343373" y="68181"/>
                    <a:pt x="7920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" name="TextBox 14"/>
            <p:cNvSpPr txBox="1">
              <a:spLocks noChangeArrowheads="1"/>
            </p:cNvSpPr>
            <p:nvPr/>
          </p:nvSpPr>
          <p:spPr bwMode="auto">
            <a:xfrm>
              <a:off x="443041" y="237269"/>
              <a:ext cx="462436" cy="110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 b="1" dirty="0">
                  <a:latin typeface="HelveticaNeueLT Std Blk Ext" pitchFamily="2" charset="0"/>
                </a:rPr>
                <a:t>3</a:t>
              </a:r>
              <a:endParaRPr lang="zh-CN" altLang="en-US" sz="2800" b="1" dirty="0">
                <a:latin typeface="HelveticaNeueLT Std Blk Ext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  <p:bldP spid="3082" grpId="0" animBg="1"/>
      <p:bldP spid="56" grpId="0" animBg="1"/>
      <p:bldP spid="57" grpId="0" animBg="1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直角三角形 8"/>
          <p:cNvSpPr>
            <a:spLocks noChangeArrowheads="1"/>
          </p:cNvSpPr>
          <p:nvPr/>
        </p:nvSpPr>
        <p:spPr bwMode="auto">
          <a:xfrm rot="-5400000">
            <a:off x="6899275" y="4613276"/>
            <a:ext cx="2420937" cy="2068512"/>
          </a:xfrm>
          <a:prstGeom prst="rtTriangle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-27296"/>
            <a:ext cx="9144000" cy="908050"/>
          </a:xfrm>
          <a:prstGeom prst="rect">
            <a:avLst/>
          </a:prstGeom>
          <a:solidFill>
            <a:srgbClr val="C6D9F1"/>
          </a:solidFill>
          <a:ln w="25400">
            <a:solidFill>
              <a:srgbClr val="C6D9F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/>
          <p:nvPr/>
        </p:nvGrpSpPr>
        <p:grpSpPr bwMode="auto"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5134" name="圆角矩形 15"/>
            <p:cNvSpPr/>
            <p:nvPr/>
          </p:nvSpPr>
          <p:spPr bwMode="auto">
            <a:xfrm rot="2748091">
              <a:off x="143604" y="907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5" name="圆角矩形 15"/>
            <p:cNvSpPr/>
            <p:nvPr/>
          </p:nvSpPr>
          <p:spPr bwMode="auto">
            <a:xfrm rot="18851909" flipH="1">
              <a:off x="-9078" y="976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258888" y="131763"/>
            <a:ext cx="5113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数据获取和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清洗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矩形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7307" y="1622270"/>
            <a:ext cx="6064918" cy="212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输入对应手机型号的</a:t>
            </a:r>
            <a:r>
              <a:rPr lang="en-US" altLang="zh-CN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pid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，通过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request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请求访问页面，获取对应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g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该型号其他颜色以及版本的</a:t>
            </a:r>
            <a:r>
              <a:rPr lang="en-US" altLang="zh-CN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pid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，再分别对各个</a:t>
            </a:r>
            <a:r>
              <a:rPr lang="en-US" altLang="zh-CN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pid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进行评论爬取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"/>
          <a:stretch/>
        </p:blipFill>
        <p:spPr>
          <a:xfrm>
            <a:off x="0" y="3389551"/>
            <a:ext cx="9144000" cy="3575714"/>
          </a:xfrm>
          <a:prstGeom prst="rect">
            <a:avLst/>
          </a:prstGeom>
        </p:spPr>
      </p:pic>
      <p:sp>
        <p:nvSpPr>
          <p:cNvPr id="21" name="文本框 32"/>
          <p:cNvSpPr txBox="1"/>
          <p:nvPr>
            <p:custDataLst>
              <p:tags r:id="rId2"/>
            </p:custDataLst>
          </p:nvPr>
        </p:nvSpPr>
        <p:spPr>
          <a:xfrm rot="1532528">
            <a:off x="5806602" y="1563178"/>
            <a:ext cx="3867330" cy="995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       </a:t>
            </a:r>
            <a:r>
              <a:rPr lang="en-US" altLang="zh-CN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sz="8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request</a:t>
            </a:r>
            <a:endParaRPr lang="en-US" altLang="zh-CN" sz="88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等腰三角形 21"/>
          <p:cNvSpPr/>
          <p:nvPr>
            <p:custDataLst>
              <p:tags r:id="rId3"/>
            </p:custDataLst>
          </p:nvPr>
        </p:nvSpPr>
        <p:spPr bwMode="auto">
          <a:xfrm rot="7334557">
            <a:off x="7758132" y="990549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4"/>
            </p:custDataLst>
          </p:nvPr>
        </p:nvSpPr>
        <p:spPr bwMode="auto">
          <a:xfrm rot="7334557">
            <a:off x="7753370" y="985786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8752243" y="1200842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5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8755220" y="1194294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7"/>
            </p:custDataLst>
          </p:nvPr>
        </p:nvSpPr>
        <p:spPr bwMode="auto">
          <a:xfrm rot="7334557">
            <a:off x="8148596" y="1521121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8"/>
            </p:custDataLst>
          </p:nvPr>
        </p:nvSpPr>
        <p:spPr bwMode="auto">
          <a:xfrm rot="7334557">
            <a:off x="8143834" y="1516358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直角三角形 8"/>
          <p:cNvSpPr>
            <a:spLocks noChangeArrowheads="1"/>
          </p:cNvSpPr>
          <p:nvPr/>
        </p:nvSpPr>
        <p:spPr bwMode="auto">
          <a:xfrm rot="-5400000">
            <a:off x="6899275" y="4613276"/>
            <a:ext cx="2420937" cy="2068512"/>
          </a:xfrm>
          <a:prstGeom prst="rtTriangle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-27296"/>
            <a:ext cx="9144000" cy="908050"/>
          </a:xfrm>
          <a:prstGeom prst="rect">
            <a:avLst/>
          </a:prstGeom>
          <a:solidFill>
            <a:srgbClr val="C6D9F1"/>
          </a:solidFill>
          <a:ln w="25400">
            <a:solidFill>
              <a:srgbClr val="C6D9F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/>
          <p:nvPr/>
        </p:nvGrpSpPr>
        <p:grpSpPr bwMode="auto"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5134" name="圆角矩形 15"/>
            <p:cNvSpPr/>
            <p:nvPr/>
          </p:nvSpPr>
          <p:spPr bwMode="auto">
            <a:xfrm rot="2748091">
              <a:off x="143604" y="907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5" name="圆角矩形 15"/>
            <p:cNvSpPr/>
            <p:nvPr/>
          </p:nvSpPr>
          <p:spPr bwMode="auto">
            <a:xfrm rot="18851909" flipH="1">
              <a:off x="-9078" y="976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258888" y="131763"/>
            <a:ext cx="5113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数据获取和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清洗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TextBox 14"/>
          <p:cNvSpPr txBox="1">
            <a:spLocks noChangeArrowheads="1"/>
          </p:cNvSpPr>
          <p:nvPr/>
        </p:nvSpPr>
        <p:spPr bwMode="auto">
          <a:xfrm>
            <a:off x="8210550" y="6092825"/>
            <a:ext cx="898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37" name="文本框 32"/>
          <p:cNvSpPr txBox="1"/>
          <p:nvPr>
            <p:custDataLst>
              <p:tags r:id="rId1"/>
            </p:custDataLst>
          </p:nvPr>
        </p:nvSpPr>
        <p:spPr>
          <a:xfrm rot="1532528">
            <a:off x="5806602" y="1563178"/>
            <a:ext cx="3867330" cy="995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       </a:t>
            </a:r>
            <a:r>
              <a:rPr lang="en-US" altLang="zh-CN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sz="8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request</a:t>
            </a:r>
            <a:endParaRPr lang="en-US" altLang="zh-CN" sz="88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矩形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262" y="1311862"/>
            <a:ext cx="7292588" cy="213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使用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fiddler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抓包工具获取获取到访问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地址，步骤如下：</a:t>
            </a:r>
            <a:endParaRPr lang="en-US" alt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a.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首先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打开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Fiddler 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软件</a:t>
            </a:r>
            <a:endParaRPr lang="zh-CN" altLang="en-US" sz="23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b.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打开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要挖掘评论的网页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如京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东 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：</a:t>
            </a:r>
            <a:endParaRPr lang="en-US" alt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http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://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item.jd.com/5089275.html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，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在评论中点击评论的分页按钮，随便进入那一页的评论（便于抓包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）</a:t>
            </a:r>
            <a:endParaRPr lang="zh-CN" altLang="en-US" sz="23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c.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在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fiddler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底部找评论的</a:t>
            </a: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IP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包 如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图</a:t>
            </a:r>
            <a:endParaRPr lang="en-US" alt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9" name="等腰三角形 21"/>
          <p:cNvSpPr/>
          <p:nvPr>
            <p:custDataLst>
              <p:tags r:id="rId3"/>
            </p:custDataLst>
          </p:nvPr>
        </p:nvSpPr>
        <p:spPr bwMode="auto">
          <a:xfrm rot="7334557">
            <a:off x="7758132" y="990549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等腰三角形 17"/>
          <p:cNvSpPr/>
          <p:nvPr>
            <p:custDataLst>
              <p:tags r:id="rId4"/>
            </p:custDataLst>
          </p:nvPr>
        </p:nvSpPr>
        <p:spPr bwMode="auto">
          <a:xfrm rot="7334557">
            <a:off x="7753370" y="985786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8752243" y="1200842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8755220" y="1194294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等腰三角形 21"/>
          <p:cNvSpPr/>
          <p:nvPr>
            <p:custDataLst>
              <p:tags r:id="rId7"/>
            </p:custDataLst>
          </p:nvPr>
        </p:nvSpPr>
        <p:spPr bwMode="auto">
          <a:xfrm rot="7334557">
            <a:off x="8148596" y="1521121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等腰三角形 17"/>
          <p:cNvSpPr/>
          <p:nvPr>
            <p:custDataLst>
              <p:tags r:id="rId8"/>
            </p:custDataLst>
          </p:nvPr>
        </p:nvSpPr>
        <p:spPr bwMode="auto">
          <a:xfrm rot="7334557">
            <a:off x="8143834" y="1516358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"/>
          <a:stretch/>
        </p:blipFill>
        <p:spPr>
          <a:xfrm>
            <a:off x="0" y="5403491"/>
            <a:ext cx="9144000" cy="1454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80886" y="3659163"/>
            <a:ext cx="330695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6838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观察发现</a:t>
            </a:r>
            <a:r>
              <a:rPr lang="en-US" altLang="zh-CN" sz="2300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s.club.jd.com </a:t>
            </a:r>
            <a:r>
              <a:rPr lang="zh-CN" altLang="en-US" sz="2300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这个包是评论网页，把此地址可以输入浏览器检验，可以看到评论数据</a:t>
            </a:r>
            <a:endParaRPr lang="en-US" altLang="zh-CN" sz="2300" dirty="0">
              <a:solidFill>
                <a:prstClr val="black">
                  <a:lumMod val="65000"/>
                  <a:lumOff val="35000"/>
                </a:prstClr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442"/>
            <a:ext cx="9144000" cy="259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3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直角三角形 8"/>
          <p:cNvSpPr>
            <a:spLocks noChangeArrowheads="1"/>
          </p:cNvSpPr>
          <p:nvPr/>
        </p:nvSpPr>
        <p:spPr bwMode="auto">
          <a:xfrm rot="-5400000">
            <a:off x="6899275" y="4613276"/>
            <a:ext cx="2420937" cy="2068512"/>
          </a:xfrm>
          <a:prstGeom prst="rtTriangle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-27296"/>
            <a:ext cx="9144000" cy="908050"/>
          </a:xfrm>
          <a:prstGeom prst="rect">
            <a:avLst/>
          </a:prstGeom>
          <a:solidFill>
            <a:srgbClr val="C6D9F1"/>
          </a:solidFill>
          <a:ln w="25400">
            <a:solidFill>
              <a:srgbClr val="C6D9F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/>
          <p:nvPr/>
        </p:nvGrpSpPr>
        <p:grpSpPr bwMode="auto"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5134" name="圆角矩形 15"/>
            <p:cNvSpPr/>
            <p:nvPr/>
          </p:nvSpPr>
          <p:spPr bwMode="auto">
            <a:xfrm rot="2748091">
              <a:off x="143604" y="907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5" name="圆角矩形 15"/>
            <p:cNvSpPr/>
            <p:nvPr/>
          </p:nvSpPr>
          <p:spPr bwMode="auto">
            <a:xfrm rot="18851909" flipH="1">
              <a:off x="-9078" y="976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258888" y="131763"/>
            <a:ext cx="5113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数据获取和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清洗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TextBox 14"/>
          <p:cNvSpPr txBox="1">
            <a:spLocks noChangeArrowheads="1"/>
          </p:cNvSpPr>
          <p:nvPr/>
        </p:nvSpPr>
        <p:spPr bwMode="auto">
          <a:xfrm>
            <a:off x="8210550" y="6092825"/>
            <a:ext cx="898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37" name="文本框 32"/>
          <p:cNvSpPr txBox="1"/>
          <p:nvPr>
            <p:custDataLst>
              <p:tags r:id="rId1"/>
            </p:custDataLst>
          </p:nvPr>
        </p:nvSpPr>
        <p:spPr>
          <a:xfrm rot="1532528">
            <a:off x="5806602" y="1563178"/>
            <a:ext cx="3867330" cy="995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       </a:t>
            </a:r>
            <a:r>
              <a:rPr lang="en-US" altLang="zh-CN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sz="8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request</a:t>
            </a:r>
            <a:endParaRPr lang="en-US" altLang="zh-CN" sz="88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矩形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7700" y="1344024"/>
            <a:ext cx="6927787" cy="213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将爬取的数据分别存到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csv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文件，然后筛选出相同的</a:t>
            </a:r>
            <a:r>
              <a:rPr lang="en-US" altLang="zh-CN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guid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评论，将不同</a:t>
            </a:r>
            <a:r>
              <a:rPr lang="en-US" altLang="zh-CN" sz="2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pid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的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csv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文件整合到一个总的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csv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文件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9" name="等腰三角形 21"/>
          <p:cNvSpPr/>
          <p:nvPr>
            <p:custDataLst>
              <p:tags r:id="rId3"/>
            </p:custDataLst>
          </p:nvPr>
        </p:nvSpPr>
        <p:spPr bwMode="auto">
          <a:xfrm rot="7334557">
            <a:off x="7758132" y="990549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等腰三角形 17"/>
          <p:cNvSpPr/>
          <p:nvPr>
            <p:custDataLst>
              <p:tags r:id="rId4"/>
            </p:custDataLst>
          </p:nvPr>
        </p:nvSpPr>
        <p:spPr bwMode="auto">
          <a:xfrm rot="7334557">
            <a:off x="7753370" y="985786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8752243" y="1200842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8755220" y="1194294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等腰三角形 21"/>
          <p:cNvSpPr/>
          <p:nvPr>
            <p:custDataLst>
              <p:tags r:id="rId7"/>
            </p:custDataLst>
          </p:nvPr>
        </p:nvSpPr>
        <p:spPr bwMode="auto">
          <a:xfrm rot="7334557">
            <a:off x="8148596" y="1521121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等腰三角形 17"/>
          <p:cNvSpPr/>
          <p:nvPr>
            <p:custDataLst>
              <p:tags r:id="rId8"/>
            </p:custDataLst>
          </p:nvPr>
        </p:nvSpPr>
        <p:spPr bwMode="auto">
          <a:xfrm rot="7334557">
            <a:off x="8143834" y="1516358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343" y="3901614"/>
            <a:ext cx="539443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6838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此处华为荣耀</a:t>
            </a:r>
            <a:r>
              <a:rPr lang="en-US" altLang="zh-CN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V10</a:t>
            </a: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以为例，数据字段如下：</a:t>
            </a:r>
            <a:endParaRPr lang="en-US" altLang="zh-CN" sz="2300" dirty="0">
              <a:solidFill>
                <a:prstClr val="black">
                  <a:lumMod val="65000"/>
                  <a:lumOff val="35000"/>
                </a:prstClr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7" y="2384172"/>
            <a:ext cx="5096131" cy="12421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2" y="4623223"/>
            <a:ext cx="6868484" cy="13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0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直角三角形 8"/>
          <p:cNvSpPr>
            <a:spLocks noChangeArrowheads="1"/>
          </p:cNvSpPr>
          <p:nvPr/>
        </p:nvSpPr>
        <p:spPr bwMode="auto">
          <a:xfrm rot="-5400000">
            <a:off x="6899275" y="4613276"/>
            <a:ext cx="2420937" cy="2068512"/>
          </a:xfrm>
          <a:prstGeom prst="rtTriangle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-27296"/>
            <a:ext cx="9144000" cy="908050"/>
          </a:xfrm>
          <a:prstGeom prst="rect">
            <a:avLst/>
          </a:prstGeom>
          <a:solidFill>
            <a:srgbClr val="C6D9F1"/>
          </a:solidFill>
          <a:ln w="25400">
            <a:solidFill>
              <a:srgbClr val="C6D9F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/>
          <p:nvPr/>
        </p:nvGrpSpPr>
        <p:grpSpPr bwMode="auto"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5134" name="圆角矩形 15"/>
            <p:cNvSpPr/>
            <p:nvPr/>
          </p:nvSpPr>
          <p:spPr bwMode="auto">
            <a:xfrm rot="2748091">
              <a:off x="143604" y="907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5" name="圆角矩形 15"/>
            <p:cNvSpPr/>
            <p:nvPr/>
          </p:nvSpPr>
          <p:spPr bwMode="auto">
            <a:xfrm rot="18851909" flipH="1">
              <a:off x="-9078" y="976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258888" y="131763"/>
            <a:ext cx="5113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数据获取和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清洗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TextBox 14"/>
          <p:cNvSpPr txBox="1">
            <a:spLocks noChangeArrowheads="1"/>
          </p:cNvSpPr>
          <p:nvPr/>
        </p:nvSpPr>
        <p:spPr bwMode="auto">
          <a:xfrm>
            <a:off x="8210550" y="6092825"/>
            <a:ext cx="898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sp>
        <p:nvSpPr>
          <p:cNvPr id="37" name="文本框 32"/>
          <p:cNvSpPr txBox="1"/>
          <p:nvPr>
            <p:custDataLst>
              <p:tags r:id="rId1"/>
            </p:custDataLst>
          </p:nvPr>
        </p:nvSpPr>
        <p:spPr>
          <a:xfrm rot="1532528">
            <a:off x="5806602" y="1563178"/>
            <a:ext cx="3867330" cy="995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       </a:t>
            </a:r>
            <a:r>
              <a:rPr lang="en-US" altLang="zh-CN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sz="8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clean</a:t>
            </a: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矩形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7700" y="1179616"/>
            <a:ext cx="4113941" cy="52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荣耀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V10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的评论中大致情况：</a:t>
            </a:r>
            <a:endParaRPr lang="en-US" alt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9" name="等腰三角形 21"/>
          <p:cNvSpPr/>
          <p:nvPr>
            <p:custDataLst>
              <p:tags r:id="rId3"/>
            </p:custDataLst>
          </p:nvPr>
        </p:nvSpPr>
        <p:spPr bwMode="auto">
          <a:xfrm rot="7334557">
            <a:off x="7758132" y="990549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等腰三角形 17"/>
          <p:cNvSpPr/>
          <p:nvPr>
            <p:custDataLst>
              <p:tags r:id="rId4"/>
            </p:custDataLst>
          </p:nvPr>
        </p:nvSpPr>
        <p:spPr bwMode="auto">
          <a:xfrm rot="7334557">
            <a:off x="7753370" y="985786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8752243" y="1200842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8755220" y="1194294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等腰三角形 21"/>
          <p:cNvSpPr/>
          <p:nvPr>
            <p:custDataLst>
              <p:tags r:id="rId7"/>
            </p:custDataLst>
          </p:nvPr>
        </p:nvSpPr>
        <p:spPr bwMode="auto">
          <a:xfrm rot="7334557">
            <a:off x="8148596" y="1521121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等腰三角形 17"/>
          <p:cNvSpPr/>
          <p:nvPr>
            <p:custDataLst>
              <p:tags r:id="rId8"/>
            </p:custDataLst>
          </p:nvPr>
        </p:nvSpPr>
        <p:spPr bwMode="auto">
          <a:xfrm rot="7334557">
            <a:off x="8143834" y="1516358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700" y="4358678"/>
            <a:ext cx="856162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6838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左图可见大多数评论都是好评，但右图可以发现，出现次数最多的评论是“</a:t>
            </a:r>
            <a:r>
              <a:rPr lang="zh-CN" altLang="en-US" sz="2300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此用户未填写评价内容</a:t>
            </a: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”</a:t>
            </a:r>
            <a:r>
              <a:rPr lang="zh-CN" altLang="en-US" sz="2300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和“此用户未及时填写评价内容，系统默认好评！</a:t>
            </a: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”，此外还有一些无效评论，如全是标点、数字，或者凑字数的评论，因此，利用正则等方法去除掉这些无效评论</a:t>
            </a:r>
            <a:endParaRPr lang="en-US" altLang="zh-CN" sz="2300" dirty="0">
              <a:solidFill>
                <a:prstClr val="black">
                  <a:lumMod val="65000"/>
                  <a:lumOff val="35000"/>
                </a:prstClr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0" y="1703176"/>
            <a:ext cx="2114845" cy="24101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38" y="1703176"/>
            <a:ext cx="393437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-27296"/>
            <a:ext cx="9144000" cy="908050"/>
          </a:xfrm>
          <a:prstGeom prst="rect">
            <a:avLst/>
          </a:prstGeom>
          <a:solidFill>
            <a:srgbClr val="C6D9F1"/>
          </a:solidFill>
          <a:ln w="25400">
            <a:solidFill>
              <a:srgbClr val="C6D9F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/>
          <p:nvPr/>
        </p:nvGrpSpPr>
        <p:grpSpPr bwMode="auto"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5134" name="圆角矩形 15"/>
            <p:cNvSpPr/>
            <p:nvPr/>
          </p:nvSpPr>
          <p:spPr bwMode="auto">
            <a:xfrm rot="2748091">
              <a:off x="143604" y="907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5" name="圆角矩形 15"/>
            <p:cNvSpPr/>
            <p:nvPr/>
          </p:nvSpPr>
          <p:spPr bwMode="auto">
            <a:xfrm rot="18851909" flipH="1">
              <a:off x="-9078" y="976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258888" y="131763"/>
            <a:ext cx="5113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典型评论分析</a:t>
            </a:r>
          </a:p>
        </p:txBody>
      </p:sp>
      <p:sp>
        <p:nvSpPr>
          <p:cNvPr id="37" name="文本框 32"/>
          <p:cNvSpPr txBox="1"/>
          <p:nvPr>
            <p:custDataLst>
              <p:tags r:id="rId1"/>
            </p:custDataLst>
          </p:nvPr>
        </p:nvSpPr>
        <p:spPr>
          <a:xfrm rot="1532528">
            <a:off x="5806602" y="1563178"/>
            <a:ext cx="3867330" cy="995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       </a:t>
            </a:r>
            <a:r>
              <a:rPr lang="en-US" altLang="zh-CN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analysis</a:t>
            </a:r>
          </a:p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矩形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7700" y="1179615"/>
            <a:ext cx="6635237" cy="294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三种评论的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语义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理解，使用以下两种方法：</a:t>
            </a:r>
            <a:endParaRPr lang="en-US" alt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1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、词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云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。统计文本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中各个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词语的词频，词频越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大，在词云中对应的字体也越大。通过观察词云，可以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知道文本主要内容</a:t>
            </a:r>
            <a:endParaRPr lang="zh-CN" altLang="en-US" sz="23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2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2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TextRank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。它是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一种用于文本的基于图的排序算法，可以给出一段文本的关键词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。</a:t>
            </a:r>
            <a:endParaRPr lang="en-US" altLang="zh-CN" sz="23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9" name="等腰三角形 21"/>
          <p:cNvSpPr/>
          <p:nvPr>
            <p:custDataLst>
              <p:tags r:id="rId3"/>
            </p:custDataLst>
          </p:nvPr>
        </p:nvSpPr>
        <p:spPr bwMode="auto">
          <a:xfrm rot="7334557">
            <a:off x="7758132" y="990549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等腰三角形 17"/>
          <p:cNvSpPr/>
          <p:nvPr>
            <p:custDataLst>
              <p:tags r:id="rId4"/>
            </p:custDataLst>
          </p:nvPr>
        </p:nvSpPr>
        <p:spPr bwMode="auto">
          <a:xfrm rot="7334557">
            <a:off x="7753370" y="985786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8752243" y="1200842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8755220" y="1194294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等腰三角形 21"/>
          <p:cNvSpPr/>
          <p:nvPr>
            <p:custDataLst>
              <p:tags r:id="rId7"/>
            </p:custDataLst>
          </p:nvPr>
        </p:nvSpPr>
        <p:spPr bwMode="auto">
          <a:xfrm rot="7334557">
            <a:off x="8148596" y="1521121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等腰三角形 17"/>
          <p:cNvSpPr/>
          <p:nvPr>
            <p:custDataLst>
              <p:tags r:id="rId8"/>
            </p:custDataLst>
          </p:nvPr>
        </p:nvSpPr>
        <p:spPr bwMode="auto">
          <a:xfrm rot="7334557">
            <a:off x="8143834" y="1516358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8366"/>
            <a:ext cx="9144000" cy="13392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7700" y="5452264"/>
            <a:ext cx="87728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6838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特征</a:t>
            </a:r>
            <a:r>
              <a:rPr lang="zh-CN" altLang="en-US" sz="2300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一般是名词，评价一般是形容词</a:t>
            </a: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。所以</a:t>
            </a:r>
            <a:r>
              <a:rPr lang="zh-CN" altLang="en-US" sz="2300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可以通过关联分析来发现初始的特征</a:t>
            </a:r>
            <a:r>
              <a:rPr lang="en-US" altLang="zh-CN" sz="2300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-</a:t>
            </a:r>
            <a:r>
              <a:rPr lang="zh-CN" altLang="en-US" sz="2300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形容词对，如</a:t>
            </a:r>
            <a:r>
              <a:rPr lang="en-US" altLang="zh-CN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(“</a:t>
            </a: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屏幕</a:t>
            </a:r>
            <a:r>
              <a:rPr lang="en-US" altLang="zh-CN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”-“</a:t>
            </a: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漂亮</a:t>
            </a:r>
            <a:r>
              <a:rPr lang="en-US" altLang="zh-CN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”)</a:t>
            </a:r>
            <a:r>
              <a:rPr lang="zh-CN" altLang="en-US" sz="2300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、</a:t>
            </a:r>
            <a:r>
              <a:rPr lang="en-US" altLang="zh-CN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(“</a:t>
            </a: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声音</a:t>
            </a:r>
            <a:r>
              <a:rPr lang="en-US" altLang="zh-CN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”-“</a:t>
            </a:r>
            <a:r>
              <a:rPr lang="zh-CN" altLang="en-US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清晰</a:t>
            </a:r>
            <a:r>
              <a:rPr lang="en-US" altLang="zh-CN" sz="2300" dirty="0" smtClean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")</a:t>
            </a:r>
            <a:r>
              <a:rPr lang="zh-CN" altLang="en-US" sz="2300" dirty="0">
                <a:solidFill>
                  <a:prstClr val="black">
                    <a:lumMod val="65000"/>
                    <a:lumOff val="35000"/>
                  </a:prstClr>
                </a:solidFill>
                <a:sym typeface="Arial" panose="020B0604020202020204" pitchFamily="34" charset="0"/>
              </a:rPr>
              <a:t>等。</a:t>
            </a:r>
            <a:endParaRPr lang="en-US" altLang="zh-CN" sz="2300" dirty="0">
              <a:solidFill>
                <a:prstClr val="black">
                  <a:lumMod val="65000"/>
                  <a:lumOff val="35000"/>
                </a:prstClr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直角三角形 8"/>
          <p:cNvSpPr>
            <a:spLocks noChangeArrowheads="1"/>
          </p:cNvSpPr>
          <p:nvPr/>
        </p:nvSpPr>
        <p:spPr bwMode="auto">
          <a:xfrm rot="-5400000">
            <a:off x="6899275" y="4613276"/>
            <a:ext cx="2420937" cy="2068512"/>
          </a:xfrm>
          <a:prstGeom prst="rtTriangle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9" name="TextBox 14"/>
          <p:cNvSpPr txBox="1">
            <a:spLocks noChangeArrowheads="1"/>
          </p:cNvSpPr>
          <p:nvPr/>
        </p:nvSpPr>
        <p:spPr bwMode="auto">
          <a:xfrm>
            <a:off x="8210550" y="6092825"/>
            <a:ext cx="898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HelveticaNeueLT Std Blk Ext" pitchFamily="2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HelveticaNeueLT Std Blk Ext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-27296"/>
            <a:ext cx="9144000" cy="908050"/>
          </a:xfrm>
          <a:prstGeom prst="rect">
            <a:avLst/>
          </a:prstGeom>
          <a:solidFill>
            <a:srgbClr val="C6D9F1"/>
          </a:solidFill>
          <a:ln w="25400">
            <a:solidFill>
              <a:srgbClr val="C6D9F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/>
          <p:nvPr/>
        </p:nvGrpSpPr>
        <p:grpSpPr bwMode="auto">
          <a:xfrm>
            <a:off x="250825" y="207963"/>
            <a:ext cx="541338" cy="493712"/>
            <a:chOff x="0" y="0"/>
            <a:chExt cx="1512590" cy="1378754"/>
          </a:xfrm>
        </p:grpSpPr>
        <p:sp>
          <p:nvSpPr>
            <p:cNvPr id="5134" name="圆角矩形 15"/>
            <p:cNvSpPr/>
            <p:nvPr/>
          </p:nvSpPr>
          <p:spPr bwMode="auto">
            <a:xfrm rot="2748091">
              <a:off x="143604" y="907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35" name="圆角矩形 15"/>
            <p:cNvSpPr/>
            <p:nvPr/>
          </p:nvSpPr>
          <p:spPr bwMode="auto">
            <a:xfrm rot="18851909" flipH="1">
              <a:off x="-9078" y="9768"/>
              <a:ext cx="1378064" cy="1359908"/>
            </a:xfrm>
            <a:custGeom>
              <a:avLst/>
              <a:gdLst>
                <a:gd name="T0" fmla="*/ 8208 w 1378064"/>
                <a:gd name="T1" fmla="*/ 70304 h 1359908"/>
                <a:gd name="T2" fmla="*/ 177935 w 1378064"/>
                <a:gd name="T3" fmla="*/ 0 h 1359908"/>
                <a:gd name="T4" fmla="*/ 1138033 w 1378064"/>
                <a:gd name="T5" fmla="*/ 0 h 1359908"/>
                <a:gd name="T6" fmla="*/ 1378064 w 1378064"/>
                <a:gd name="T7" fmla="*/ 240031 h 1359908"/>
                <a:gd name="T8" fmla="*/ 1378064 w 1378064"/>
                <a:gd name="T9" fmla="*/ 1200129 h 1359908"/>
                <a:gd name="T10" fmla="*/ 1315969 w 1378064"/>
                <a:gd name="T11" fmla="*/ 1359908 h 1359908"/>
                <a:gd name="T12" fmla="*/ 1079065 w 1378064"/>
                <a:gd name="T13" fmla="*/ 1129541 h 1359908"/>
                <a:gd name="T14" fmla="*/ 1086335 w 1378064"/>
                <a:gd name="T15" fmla="*/ 1091030 h 1359908"/>
                <a:gd name="T16" fmla="*/ 1086335 w 1378064"/>
                <a:gd name="T17" fmla="*/ 450590 h 1359908"/>
                <a:gd name="T18" fmla="*/ 926220 w 1378064"/>
                <a:gd name="T19" fmla="*/ 290476 h 1359908"/>
                <a:gd name="T20" fmla="*/ 285780 w 1378064"/>
                <a:gd name="T21" fmla="*/ 290476 h 1359908"/>
                <a:gd name="T22" fmla="*/ 228154 w 1378064"/>
                <a:gd name="T23" fmla="*/ 302110 h 1359908"/>
                <a:gd name="T24" fmla="*/ 0 w 1378064"/>
                <a:gd name="T25" fmla="*/ 80252 h 1359908"/>
                <a:gd name="T26" fmla="*/ 8208 w 1378064"/>
                <a:gd name="T27" fmla="*/ 70304 h 13599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8064"/>
                <a:gd name="T43" fmla="*/ 0 h 1359908"/>
                <a:gd name="T44" fmla="*/ 1378064 w 1378064"/>
                <a:gd name="T45" fmla="*/ 1359908 h 13599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8064" h="1359908">
                  <a:moveTo>
                    <a:pt x="8208" y="70304"/>
                  </a:moveTo>
                  <a:cubicBezTo>
                    <a:pt x="51645" y="26867"/>
                    <a:pt x="111653" y="0"/>
                    <a:pt x="177935" y="0"/>
                  </a:cubicBezTo>
                  <a:lnTo>
                    <a:pt x="1138033" y="0"/>
                  </a:lnTo>
                  <a:cubicBezTo>
                    <a:pt x="1270598" y="0"/>
                    <a:pt x="1378064" y="107466"/>
                    <a:pt x="1378064" y="240031"/>
                  </a:cubicBezTo>
                  <a:lnTo>
                    <a:pt x="1378064" y="1200129"/>
                  </a:lnTo>
                  <a:cubicBezTo>
                    <a:pt x="1378064" y="1261775"/>
                    <a:pt x="1354825" y="1317994"/>
                    <a:pt x="1315969" y="1359908"/>
                  </a:cubicBezTo>
                  <a:lnTo>
                    <a:pt x="1079065" y="1129541"/>
                  </a:lnTo>
                  <a:lnTo>
                    <a:pt x="1086335" y="1091030"/>
                  </a:lnTo>
                  <a:lnTo>
                    <a:pt x="1086335" y="450590"/>
                  </a:lnTo>
                  <a:cubicBezTo>
                    <a:pt x="1086335" y="362162"/>
                    <a:pt x="1014649" y="290476"/>
                    <a:pt x="926220" y="290476"/>
                  </a:cubicBezTo>
                  <a:lnTo>
                    <a:pt x="285780" y="290476"/>
                  </a:lnTo>
                  <a:cubicBezTo>
                    <a:pt x="265344" y="290476"/>
                    <a:pt x="245802" y="294304"/>
                    <a:pt x="228154" y="302110"/>
                  </a:cubicBezTo>
                  <a:lnTo>
                    <a:pt x="0" y="80252"/>
                  </a:lnTo>
                  <a:cubicBezTo>
                    <a:pt x="2212" y="76462"/>
                    <a:pt x="5169" y="73342"/>
                    <a:pt x="8208" y="7030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258888" y="131763"/>
            <a:ext cx="5113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典型评论分析</a:t>
            </a:r>
          </a:p>
        </p:txBody>
      </p:sp>
      <p:sp>
        <p:nvSpPr>
          <p:cNvPr id="37" name="文本框 32"/>
          <p:cNvSpPr txBox="1"/>
          <p:nvPr>
            <p:custDataLst>
              <p:tags r:id="rId1"/>
            </p:custDataLst>
          </p:nvPr>
        </p:nvSpPr>
        <p:spPr>
          <a:xfrm rot="1532528">
            <a:off x="5806602" y="1563178"/>
            <a:ext cx="3867330" cy="995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 fontScale="6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       </a:t>
            </a:r>
            <a:r>
              <a:rPr lang="en-US" altLang="zh-CN" sz="88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sz="8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analysis</a:t>
            </a:r>
            <a:endParaRPr lang="en-US" altLang="zh-CN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矩形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7700" y="1404581"/>
            <a:ext cx="6635237" cy="132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可以看到与手机有关的大部分特征都找出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来了，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另外有一些是关于京东的，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如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物流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快递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。</a:t>
            </a:r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还一些不是特征的，比如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：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老公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”,“</a:t>
            </a:r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玩王</a:t>
            </a:r>
            <a:r>
              <a:rPr lang="en-US" altLang="zh-CN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</a:p>
        </p:txBody>
      </p:sp>
      <p:sp>
        <p:nvSpPr>
          <p:cNvPr id="59" name="等腰三角形 21"/>
          <p:cNvSpPr/>
          <p:nvPr>
            <p:custDataLst>
              <p:tags r:id="rId3"/>
            </p:custDataLst>
          </p:nvPr>
        </p:nvSpPr>
        <p:spPr bwMode="auto">
          <a:xfrm rot="7334557">
            <a:off x="7758132" y="990549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0" name="等腰三角形 17"/>
          <p:cNvSpPr/>
          <p:nvPr>
            <p:custDataLst>
              <p:tags r:id="rId4"/>
            </p:custDataLst>
          </p:nvPr>
        </p:nvSpPr>
        <p:spPr bwMode="auto">
          <a:xfrm rot="7334557">
            <a:off x="7753370" y="985786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等腰三角形 17"/>
          <p:cNvSpPr/>
          <p:nvPr>
            <p:custDataLst>
              <p:tags r:id="rId5"/>
            </p:custDataLst>
          </p:nvPr>
        </p:nvSpPr>
        <p:spPr bwMode="auto">
          <a:xfrm rot="7689548">
            <a:off x="8752243" y="1200842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8755220" y="1194294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等腰三角形 21"/>
          <p:cNvSpPr/>
          <p:nvPr>
            <p:custDataLst>
              <p:tags r:id="rId7"/>
            </p:custDataLst>
          </p:nvPr>
        </p:nvSpPr>
        <p:spPr bwMode="auto">
          <a:xfrm rot="7334557">
            <a:off x="8148596" y="1521121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等腰三角形 17"/>
          <p:cNvSpPr/>
          <p:nvPr>
            <p:custDataLst>
              <p:tags r:id="rId8"/>
            </p:custDataLst>
          </p:nvPr>
        </p:nvSpPr>
        <p:spPr bwMode="auto">
          <a:xfrm rot="7334557">
            <a:off x="8143834" y="1516358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" y="2988293"/>
            <a:ext cx="9088118" cy="13813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" y="2933152"/>
            <a:ext cx="6382641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1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586</Words>
  <Application>Microsoft Office PowerPoint</Application>
  <PresentationFormat>全屏显示(4:3)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HelveticaNeueLT Std Blk Ext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恋鱼</dc:creator>
  <cp:lastModifiedBy>恋鱼</cp:lastModifiedBy>
  <cp:revision>49</cp:revision>
  <dcterms:created xsi:type="dcterms:W3CDTF">2017-11-19T02:33:00Z</dcterms:created>
  <dcterms:modified xsi:type="dcterms:W3CDTF">2018-06-26T02:38:09Z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