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9.xml" ContentType="application/vnd.openxmlformats-officedocument.drawingml.chart+xml"/>
  <Override PartName="/ppt/theme/themeOverride4.xml" ContentType="application/vnd.openxmlformats-officedocument.themeOverride+xml"/>
  <Override PartName="/ppt/drawings/drawing4.xml" ContentType="application/vnd.openxmlformats-officedocument.drawingml.chartshapes+xml"/>
  <Override PartName="/ppt/charts/chart10.xml" ContentType="application/vnd.openxmlformats-officedocument.drawingml.chart+xml"/>
  <Override PartName="/ppt/theme/themeOverride5.xml" ContentType="application/vnd.openxmlformats-officedocument.themeOverride+xml"/>
  <Override PartName="/ppt/drawings/drawing5.xml" ContentType="application/vnd.openxmlformats-officedocument.drawingml.chartshapes+xml"/>
  <Override PartName="/ppt/charts/chart11.xml" ContentType="application/vnd.openxmlformats-officedocument.drawingml.chart+xml"/>
  <Override PartName="/ppt/theme/themeOverride6.xml" ContentType="application/vnd.openxmlformats-officedocument.themeOverride+xml"/>
  <Override PartName="/ppt/drawings/drawing6.xml" ContentType="application/vnd.openxmlformats-officedocument.drawingml.chartshapes+xml"/>
  <Override PartName="/ppt/charts/chart1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300" r:id="rId5"/>
    <p:sldId id="346" r:id="rId6"/>
    <p:sldId id="309" r:id="rId7"/>
    <p:sldId id="301" r:id="rId8"/>
    <p:sldId id="302" r:id="rId9"/>
    <p:sldId id="310" r:id="rId10"/>
    <p:sldId id="276" r:id="rId11"/>
    <p:sldId id="311" r:id="rId12"/>
    <p:sldId id="295" r:id="rId13"/>
    <p:sldId id="297" r:id="rId14"/>
    <p:sldId id="298" r:id="rId15"/>
    <p:sldId id="299" r:id="rId16"/>
    <p:sldId id="344" r:id="rId17"/>
    <p:sldId id="345" r:id="rId18"/>
    <p:sldId id="312" r:id="rId19"/>
    <p:sldId id="314" r:id="rId20"/>
    <p:sldId id="328" r:id="rId21"/>
    <p:sldId id="329" r:id="rId22"/>
    <p:sldId id="330" r:id="rId23"/>
    <p:sldId id="331" r:id="rId24"/>
    <p:sldId id="332" r:id="rId25"/>
    <p:sldId id="337" r:id="rId26"/>
    <p:sldId id="333" r:id="rId27"/>
    <p:sldId id="335" r:id="rId28"/>
    <p:sldId id="336" r:id="rId29"/>
    <p:sldId id="338" r:id="rId30"/>
    <p:sldId id="339" r:id="rId31"/>
    <p:sldId id="340" r:id="rId32"/>
    <p:sldId id="347" r:id="rId33"/>
    <p:sldId id="348" r:id="rId34"/>
    <p:sldId id="349" r:id="rId35"/>
    <p:sldId id="27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77" autoAdjust="0"/>
  </p:normalViewPr>
  <p:slideViewPr>
    <p:cSldViewPr snapToGrid="0">
      <p:cViewPr varScale="1">
        <p:scale>
          <a:sx n="99" d="100"/>
          <a:sy n="99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5.xml"/><Relationship Id="rId2" Type="http://schemas.openxmlformats.org/officeDocument/2006/relationships/oleObject" Target="file:///C:\Users\michelle\Desktop\xiaomi=&#12290;=\&#38144;&#21806;&#20998;&#26512;.xlsx" TargetMode="External"/><Relationship Id="rId1" Type="http://schemas.openxmlformats.org/officeDocument/2006/relationships/themeOverride" Target="../theme/themeOverride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6.xml"/><Relationship Id="rId2" Type="http://schemas.openxmlformats.org/officeDocument/2006/relationships/oleObject" Target="file:///C:\Users\michelle\Desktop\xiaomi=&#12290;=\&#38144;&#21806;&#20998;&#26512;.xlsx" TargetMode="External"/><Relationship Id="rId1" Type="http://schemas.openxmlformats.org/officeDocument/2006/relationships/themeOverride" Target="../theme/themeOverride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michelle\Desktop\xiaomi=&#12290;=\&#38144;&#21806;&#20998;&#26512;.xlsx" TargetMode="External"/><Relationship Id="rId1" Type="http://schemas.openxmlformats.org/officeDocument/2006/relationships/themeOverride" Target="../theme/themeOverrid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Users\michelle\Desktop\xiaomi=&#12290;=\&#38144;&#21806;&#20998;&#26512;.xlsx" TargetMode="External"/><Relationship Id="rId1" Type="http://schemas.openxmlformats.org/officeDocument/2006/relationships/themeOverride" Target="../theme/themeOverride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C:\Users\michelle\Desktop\xiaomi=&#12290;=\&#38144;&#21806;&#20998;&#26512;.xlsx" TargetMode="External"/><Relationship Id="rId1" Type="http://schemas.openxmlformats.org/officeDocument/2006/relationships/themeOverride" Target="../theme/themeOverride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oleObject" Target="file:///C:\Users\michelle\Desktop\xiaomi=&#12290;=\&#38144;&#21806;&#20998;&#26512;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Sheet1!$A$2:$A$8</c:f>
              <c:strCache>
                <c:ptCount val="7"/>
                <c:pt idx="0">
                  <c:v>第一指导组</c:v>
                </c:pt>
                <c:pt idx="1">
                  <c:v>第二指导组</c:v>
                </c:pt>
                <c:pt idx="2">
                  <c:v>第三指导组</c:v>
                </c:pt>
                <c:pt idx="3">
                  <c:v>第四指导组</c:v>
                </c:pt>
                <c:pt idx="4">
                  <c:v>第五指导组</c:v>
                </c:pt>
                <c:pt idx="5">
                  <c:v>第六指导组</c:v>
                </c:pt>
                <c:pt idx="6">
                  <c:v>第七指导组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42-4671-9547-CD84140E4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7178096"/>
        <c:axId val="221601616"/>
        <c:axId val="0"/>
      </c:bar3DChart>
      <c:catAx>
        <c:axId val="21717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1601616"/>
        <c:crosses val="autoZero"/>
        <c:auto val="1"/>
        <c:lblAlgn val="ctr"/>
        <c:lblOffset val="100"/>
        <c:noMultiLvlLbl val="0"/>
      </c:catAx>
      <c:valAx>
        <c:axId val="22160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717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0721531360214852E-2"/>
          <c:y val="1.6339880166915465E-2"/>
          <c:w val="0.73694833953595562"/>
          <c:h val="0.4987046001851963"/>
        </c:manualLayout>
      </c:layout>
      <c:bar3DChart>
        <c:barDir val="col"/>
        <c:grouping val="clustered"/>
        <c:varyColors val="1"/>
        <c:ser>
          <c:idx val="0"/>
          <c:order val="0"/>
          <c:tx>
            <c:v>宝贝名称</c:v>
          </c:tx>
          <c:invertIfNegative val="1"/>
          <c:cat>
            <c:strRef>
              <c:f>Sheet2!$A$1:$A$8</c:f>
              <c:strCache>
                <c:ptCount val="8"/>
                <c:pt idx="0">
                  <c:v>宝贝名称1</c:v>
                </c:pt>
                <c:pt idx="1">
                  <c:v>宝贝名称5</c:v>
                </c:pt>
                <c:pt idx="2">
                  <c:v>宝贝名称2</c:v>
                </c:pt>
                <c:pt idx="3">
                  <c:v>宝贝名称4</c:v>
                </c:pt>
                <c:pt idx="4">
                  <c:v>宝贝名称7</c:v>
                </c:pt>
                <c:pt idx="5">
                  <c:v>宝贝名称3</c:v>
                </c:pt>
                <c:pt idx="6">
                  <c:v>宝贝名称8</c:v>
                </c:pt>
                <c:pt idx="7">
                  <c:v>宝贝名称6</c:v>
                </c:pt>
              </c:strCache>
            </c:strRef>
          </c:cat>
          <c:val>
            <c:numRef>
              <c:f>Sheet2!$B$1:$B$8</c:f>
              <c:numCache>
                <c:formatCode>0.00_ </c:formatCode>
                <c:ptCount val="8"/>
                <c:pt idx="0">
                  <c:v>33.909090909090907</c:v>
                </c:pt>
                <c:pt idx="1">
                  <c:v>30.318181818181817</c:v>
                </c:pt>
                <c:pt idx="2">
                  <c:v>26.590909090909086</c:v>
                </c:pt>
                <c:pt idx="3">
                  <c:v>24.318181818181817</c:v>
                </c:pt>
                <c:pt idx="4">
                  <c:v>11.409090909090922</c:v>
                </c:pt>
                <c:pt idx="5">
                  <c:v>10.181818181818116</c:v>
                </c:pt>
                <c:pt idx="6">
                  <c:v>8.6363636363636349</c:v>
                </c:pt>
                <c:pt idx="7">
                  <c:v>8.2727272727273142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29-4B9F-B286-CFC45C13A6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5581680"/>
        <c:axId val="215582240"/>
        <c:axId val="0"/>
      </c:bar3DChart>
      <c:catAx>
        <c:axId val="215581680"/>
        <c:scaling>
          <c:orientation val="minMax"/>
        </c:scaling>
        <c:delete val="1"/>
        <c:axPos val="b"/>
        <c:numFmt formatCode="General" sourceLinked="0"/>
        <c:majorTickMark val="cross"/>
        <c:minorTickMark val="cross"/>
        <c:tickLblPos val="nextTo"/>
        <c:crossAx val="215582240"/>
        <c:crosses val="autoZero"/>
        <c:auto val="1"/>
        <c:lblAlgn val="ctr"/>
        <c:lblOffset val="100"/>
        <c:noMultiLvlLbl val="1"/>
      </c:catAx>
      <c:valAx>
        <c:axId val="215582240"/>
        <c:scaling>
          <c:orientation val="minMax"/>
        </c:scaling>
        <c:delete val="1"/>
        <c:axPos val="l"/>
        <c:majorGridlines/>
        <c:numFmt formatCode="0.00_ " sourceLinked="1"/>
        <c:majorTickMark val="cross"/>
        <c:minorTickMark val="cross"/>
        <c:tickLblPos val="nextTo"/>
        <c:crossAx val="215581680"/>
        <c:crosses val="autoZero"/>
        <c:crossBetween val="between"/>
      </c:valAx>
    </c:plotArea>
    <c:plotVisOnly val="1"/>
    <c:dispBlanksAs val="zero"/>
    <c:showDLblsOverMax val="1"/>
  </c:chart>
  <c:externalData r:id="rId2">
    <c:autoUpdate val="0"/>
  </c:externalData>
  <c:userShapes r:id="rId3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0721531360214852E-2"/>
          <c:y val="1.6339880166915465E-2"/>
          <c:w val="0.73694833953595562"/>
          <c:h val="0.4987046001851963"/>
        </c:manualLayout>
      </c:layout>
      <c:bar3DChart>
        <c:barDir val="col"/>
        <c:grouping val="clustered"/>
        <c:varyColors val="1"/>
        <c:ser>
          <c:idx val="0"/>
          <c:order val="0"/>
          <c:tx>
            <c:v>宝贝名称</c:v>
          </c:tx>
          <c:invertIfNegative val="1"/>
          <c:cat>
            <c:strRef>
              <c:f>Sheet2!$A$1:$A$8</c:f>
              <c:strCache>
                <c:ptCount val="8"/>
                <c:pt idx="0">
                  <c:v>宝贝名称1</c:v>
                </c:pt>
                <c:pt idx="1">
                  <c:v>宝贝名称5</c:v>
                </c:pt>
                <c:pt idx="2">
                  <c:v>宝贝名称2</c:v>
                </c:pt>
                <c:pt idx="3">
                  <c:v>宝贝名称4</c:v>
                </c:pt>
                <c:pt idx="4">
                  <c:v>宝贝名称7</c:v>
                </c:pt>
                <c:pt idx="5">
                  <c:v>宝贝名称3</c:v>
                </c:pt>
                <c:pt idx="6">
                  <c:v>宝贝名称8</c:v>
                </c:pt>
                <c:pt idx="7">
                  <c:v>宝贝名称6</c:v>
                </c:pt>
              </c:strCache>
            </c:strRef>
          </c:cat>
          <c:val>
            <c:numRef>
              <c:f>Sheet2!$B$1:$B$8</c:f>
              <c:numCache>
                <c:formatCode>0.00_ </c:formatCode>
                <c:ptCount val="8"/>
                <c:pt idx="0">
                  <c:v>33.909090909090907</c:v>
                </c:pt>
                <c:pt idx="1">
                  <c:v>30.318181818181817</c:v>
                </c:pt>
                <c:pt idx="2">
                  <c:v>26.590909090909086</c:v>
                </c:pt>
                <c:pt idx="3">
                  <c:v>24.318181818181817</c:v>
                </c:pt>
                <c:pt idx="4">
                  <c:v>11.409090909090922</c:v>
                </c:pt>
                <c:pt idx="5">
                  <c:v>10.181818181818116</c:v>
                </c:pt>
                <c:pt idx="6">
                  <c:v>8.6363636363636349</c:v>
                </c:pt>
                <c:pt idx="7">
                  <c:v>8.2727272727273142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6C4-4851-A45A-BBCD5A49C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5584480"/>
        <c:axId val="215585040"/>
        <c:axId val="0"/>
      </c:bar3DChart>
      <c:catAx>
        <c:axId val="215584480"/>
        <c:scaling>
          <c:orientation val="minMax"/>
        </c:scaling>
        <c:delete val="1"/>
        <c:axPos val="b"/>
        <c:numFmt formatCode="General" sourceLinked="0"/>
        <c:majorTickMark val="cross"/>
        <c:minorTickMark val="cross"/>
        <c:tickLblPos val="nextTo"/>
        <c:crossAx val="215585040"/>
        <c:crosses val="autoZero"/>
        <c:auto val="1"/>
        <c:lblAlgn val="ctr"/>
        <c:lblOffset val="100"/>
        <c:noMultiLvlLbl val="1"/>
      </c:catAx>
      <c:valAx>
        <c:axId val="215585040"/>
        <c:scaling>
          <c:orientation val="minMax"/>
        </c:scaling>
        <c:delete val="1"/>
        <c:axPos val="l"/>
        <c:majorGridlines/>
        <c:numFmt formatCode="0.00_ " sourceLinked="1"/>
        <c:majorTickMark val="cross"/>
        <c:minorTickMark val="cross"/>
        <c:tickLblPos val="nextTo"/>
        <c:crossAx val="215584480"/>
        <c:crosses val="autoZero"/>
        <c:crossBetween val="between"/>
      </c:valAx>
    </c:plotArea>
    <c:plotVisOnly val="1"/>
    <c:dispBlanksAs val="zero"/>
    <c:showDLblsOverMax val="1"/>
  </c:chart>
  <c:externalData r:id="rId2">
    <c:autoUpdate val="0"/>
  </c:externalData>
  <c:userShapes r:id="rId3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F63-4BA4-A14D-1436E3CDF9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F63-4BA4-A14D-1436E3CDF9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F63-4BA4-A14D-1436E3CDF954}"/>
              </c:ext>
            </c:extLst>
          </c:dPt>
          <c:dLbls>
            <c:dLbl>
              <c:idx val="2"/>
              <c:layout>
                <c:manualLayout>
                  <c:x val="-1.6877741802445421E-2"/>
                  <c:y val="2.414133297632764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F63-4BA4-A14D-1436E3CDF954}"/>
                </c:ext>
                <c:ext xmlns:c15="http://schemas.microsoft.com/office/drawing/2012/chart" uri="{CE6537A1-D6FC-4f65-9D91-7224C49458BB}"/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提升</c:v>
                </c:pt>
                <c:pt idx="1">
                  <c:v>持平</c:v>
                </c:pt>
                <c:pt idx="2">
                  <c:v>下降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8F63-4BA4-A14D-1436E3CDF95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典型问题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548-4DAA-B789-B3132CB90F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548-4DAA-B789-B3132CB90F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548-4DAA-B789-B3132CB90F5D}"/>
              </c:ext>
            </c:extLst>
          </c:dPt>
          <c:cat>
            <c:strRef>
              <c:f>Sheet1!$A$2:$A$4</c:f>
              <c:strCache>
                <c:ptCount val="3"/>
                <c:pt idx="0">
                  <c:v>未进行贯通试验</c:v>
                </c:pt>
                <c:pt idx="1">
                  <c:v>贯通试验初速违标</c:v>
                </c:pt>
                <c:pt idx="2">
                  <c:v>贯通试验降速违标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548-4DAA-B789-B3132CB90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6026199167214"/>
          <c:y val="1.1836667652179621E-2"/>
          <c:w val="0.38731735617840118"/>
          <c:h val="0.721155021188528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典型问题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AFE-4EB1-B089-58AAAD655C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AFE-4EB1-B089-58AAAD655C2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AFE-4EB1-B089-58AAAD655C27}"/>
              </c:ext>
            </c:extLst>
          </c:dPt>
          <c:cat>
            <c:strRef>
              <c:f>Sheet1!$A$2:$A$4</c:f>
              <c:strCache>
                <c:ptCount val="3"/>
                <c:pt idx="0">
                  <c:v>未进行贯通试验</c:v>
                </c:pt>
                <c:pt idx="1">
                  <c:v>贯通试验初速违标</c:v>
                </c:pt>
                <c:pt idx="2">
                  <c:v>贯通试验降速违标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AFE-4EB1-B089-58AAAD655C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6026199167214"/>
          <c:y val="1.1836667652179621E-2"/>
          <c:w val="0.38731735617840118"/>
          <c:h val="0.721155021188528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典型问题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174-4010-B831-3BE840D71A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174-4010-B831-3BE840D71A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174-4010-B831-3BE840D71A1F}"/>
              </c:ext>
            </c:extLst>
          </c:dPt>
          <c:cat>
            <c:strRef>
              <c:f>Sheet1!$A$2:$A$4</c:f>
              <c:strCache>
                <c:ptCount val="3"/>
                <c:pt idx="0">
                  <c:v>未进行贯通试验</c:v>
                </c:pt>
                <c:pt idx="1">
                  <c:v>贯通试验初速违标</c:v>
                </c:pt>
                <c:pt idx="2">
                  <c:v>贯通试验降速违标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174-4010-B831-3BE840D71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6026199167214"/>
          <c:y val="1.1836667652179621E-2"/>
          <c:w val="0.38731735617840118"/>
          <c:h val="0.721155021188528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典型问题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6C5-4E19-8FA9-77A1930745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6C5-4E19-8FA9-77A1930745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6C5-4E19-8FA9-77A1930745F5}"/>
              </c:ext>
            </c:extLst>
          </c:dPt>
          <c:cat>
            <c:strRef>
              <c:f>Sheet1!$A$2:$A$4</c:f>
              <c:strCache>
                <c:ptCount val="3"/>
                <c:pt idx="0">
                  <c:v>未进行贯通试验</c:v>
                </c:pt>
                <c:pt idx="1">
                  <c:v>贯通试验初速违标</c:v>
                </c:pt>
                <c:pt idx="2">
                  <c:v>贯通试验降速违标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86C5-4E19-8FA9-77A193074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6026199167214"/>
          <c:y val="1.1836667652179621E-2"/>
          <c:w val="0.38731735617840118"/>
          <c:h val="0.721155021188528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0721531360214852E-2"/>
          <c:y val="1.6339880166915465E-2"/>
          <c:w val="0.73694833953595562"/>
          <c:h val="0.4987046001851963"/>
        </c:manualLayout>
      </c:layout>
      <c:bar3DChart>
        <c:barDir val="col"/>
        <c:grouping val="clustered"/>
        <c:varyColors val="1"/>
        <c:ser>
          <c:idx val="0"/>
          <c:order val="0"/>
          <c:tx>
            <c:v>宝贝名称</c:v>
          </c:tx>
          <c:invertIfNegative val="1"/>
          <c:cat>
            <c:strRef>
              <c:f>Sheet2!$A$1:$A$8</c:f>
              <c:strCache>
                <c:ptCount val="8"/>
                <c:pt idx="0">
                  <c:v>宝贝名称1</c:v>
                </c:pt>
                <c:pt idx="1">
                  <c:v>宝贝名称5</c:v>
                </c:pt>
                <c:pt idx="2">
                  <c:v>宝贝名称2</c:v>
                </c:pt>
                <c:pt idx="3">
                  <c:v>宝贝名称4</c:v>
                </c:pt>
                <c:pt idx="4">
                  <c:v>宝贝名称7</c:v>
                </c:pt>
                <c:pt idx="5">
                  <c:v>宝贝名称3</c:v>
                </c:pt>
                <c:pt idx="6">
                  <c:v>宝贝名称8</c:v>
                </c:pt>
                <c:pt idx="7">
                  <c:v>宝贝名称6</c:v>
                </c:pt>
              </c:strCache>
            </c:strRef>
          </c:cat>
          <c:val>
            <c:numRef>
              <c:f>Sheet2!$B$1:$B$8</c:f>
              <c:numCache>
                <c:formatCode>0.00_ </c:formatCode>
                <c:ptCount val="8"/>
                <c:pt idx="0">
                  <c:v>33.909090909090907</c:v>
                </c:pt>
                <c:pt idx="1">
                  <c:v>30.318181818181817</c:v>
                </c:pt>
                <c:pt idx="2">
                  <c:v>26.590909090909086</c:v>
                </c:pt>
                <c:pt idx="3">
                  <c:v>24.318181818181817</c:v>
                </c:pt>
                <c:pt idx="4">
                  <c:v>11.409090909090922</c:v>
                </c:pt>
                <c:pt idx="5">
                  <c:v>10.181818181818116</c:v>
                </c:pt>
                <c:pt idx="6">
                  <c:v>8.6363636363636349</c:v>
                </c:pt>
                <c:pt idx="7">
                  <c:v>8.2727272727273142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E43-49D3-A8CB-3938795B2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4486048"/>
        <c:axId val="214486608"/>
        <c:axId val="0"/>
      </c:bar3DChart>
      <c:catAx>
        <c:axId val="214486048"/>
        <c:scaling>
          <c:orientation val="minMax"/>
        </c:scaling>
        <c:delete val="1"/>
        <c:axPos val="b"/>
        <c:numFmt formatCode="General" sourceLinked="0"/>
        <c:majorTickMark val="cross"/>
        <c:minorTickMark val="cross"/>
        <c:tickLblPos val="nextTo"/>
        <c:crossAx val="214486608"/>
        <c:crosses val="autoZero"/>
        <c:auto val="1"/>
        <c:lblAlgn val="ctr"/>
        <c:lblOffset val="100"/>
        <c:noMultiLvlLbl val="1"/>
      </c:catAx>
      <c:valAx>
        <c:axId val="214486608"/>
        <c:scaling>
          <c:orientation val="minMax"/>
        </c:scaling>
        <c:delete val="1"/>
        <c:axPos val="l"/>
        <c:majorGridlines/>
        <c:numFmt formatCode="0.00_ " sourceLinked="1"/>
        <c:majorTickMark val="cross"/>
        <c:minorTickMark val="cross"/>
        <c:tickLblPos val="nextTo"/>
        <c:crossAx val="214486048"/>
        <c:crosses val="autoZero"/>
        <c:crossBetween val="between"/>
      </c:valAx>
    </c:plotArea>
    <c:plotVisOnly val="1"/>
    <c:dispBlanksAs val="zero"/>
    <c:showDLblsOverMax val="1"/>
  </c:chart>
  <c:externalData r:id="rId2">
    <c:autoUpdate val="0"/>
  </c:externalData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0721531360214852E-2"/>
          <c:y val="1.6339880166915465E-2"/>
          <c:w val="0.73694833953595562"/>
          <c:h val="0.4987046001851963"/>
        </c:manualLayout>
      </c:layout>
      <c:bar3DChart>
        <c:barDir val="col"/>
        <c:grouping val="clustered"/>
        <c:varyColors val="1"/>
        <c:ser>
          <c:idx val="0"/>
          <c:order val="0"/>
          <c:tx>
            <c:v>宝贝名称</c:v>
          </c:tx>
          <c:invertIfNegative val="1"/>
          <c:cat>
            <c:strRef>
              <c:f>Sheet2!$A$1:$A$8</c:f>
              <c:strCache>
                <c:ptCount val="8"/>
                <c:pt idx="0">
                  <c:v>宝贝名称1</c:v>
                </c:pt>
                <c:pt idx="1">
                  <c:v>宝贝名称5</c:v>
                </c:pt>
                <c:pt idx="2">
                  <c:v>宝贝名称2</c:v>
                </c:pt>
                <c:pt idx="3">
                  <c:v>宝贝名称4</c:v>
                </c:pt>
                <c:pt idx="4">
                  <c:v>宝贝名称7</c:v>
                </c:pt>
                <c:pt idx="5">
                  <c:v>宝贝名称3</c:v>
                </c:pt>
                <c:pt idx="6">
                  <c:v>宝贝名称8</c:v>
                </c:pt>
                <c:pt idx="7">
                  <c:v>宝贝名称6</c:v>
                </c:pt>
              </c:strCache>
            </c:strRef>
          </c:cat>
          <c:val>
            <c:numRef>
              <c:f>Sheet2!$B$1:$B$8</c:f>
              <c:numCache>
                <c:formatCode>0.00_ </c:formatCode>
                <c:ptCount val="8"/>
                <c:pt idx="0">
                  <c:v>33.909090909090907</c:v>
                </c:pt>
                <c:pt idx="1">
                  <c:v>30.318181818181817</c:v>
                </c:pt>
                <c:pt idx="2">
                  <c:v>26.590909090909086</c:v>
                </c:pt>
                <c:pt idx="3">
                  <c:v>24.318181818181817</c:v>
                </c:pt>
                <c:pt idx="4">
                  <c:v>11.409090909090922</c:v>
                </c:pt>
                <c:pt idx="5">
                  <c:v>10.181818181818116</c:v>
                </c:pt>
                <c:pt idx="6">
                  <c:v>8.6363636363636349</c:v>
                </c:pt>
                <c:pt idx="7">
                  <c:v>8.2727272727273142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81-4BC3-B665-E4E27DA30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4491088"/>
        <c:axId val="214491648"/>
        <c:axId val="0"/>
      </c:bar3DChart>
      <c:catAx>
        <c:axId val="214491088"/>
        <c:scaling>
          <c:orientation val="minMax"/>
        </c:scaling>
        <c:delete val="1"/>
        <c:axPos val="b"/>
        <c:numFmt formatCode="General" sourceLinked="0"/>
        <c:majorTickMark val="cross"/>
        <c:minorTickMark val="cross"/>
        <c:tickLblPos val="nextTo"/>
        <c:crossAx val="214491648"/>
        <c:crosses val="autoZero"/>
        <c:auto val="1"/>
        <c:lblAlgn val="ctr"/>
        <c:lblOffset val="100"/>
        <c:noMultiLvlLbl val="1"/>
      </c:catAx>
      <c:valAx>
        <c:axId val="214491648"/>
        <c:scaling>
          <c:orientation val="minMax"/>
        </c:scaling>
        <c:delete val="1"/>
        <c:axPos val="l"/>
        <c:majorGridlines/>
        <c:numFmt formatCode="0.00_ " sourceLinked="1"/>
        <c:majorTickMark val="cross"/>
        <c:minorTickMark val="cross"/>
        <c:tickLblPos val="nextTo"/>
        <c:crossAx val="214491088"/>
        <c:crosses val="autoZero"/>
        <c:crossBetween val="between"/>
      </c:valAx>
    </c:plotArea>
    <c:plotVisOnly val="1"/>
    <c:dispBlanksAs val="zero"/>
    <c:showDLblsOverMax val="1"/>
  </c:chart>
  <c:externalData r:id="rId2">
    <c:autoUpdate val="0"/>
  </c:externalData>
  <c:userShapes r:id="rId3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0721531360214852E-2"/>
          <c:y val="1.6339880166915465E-2"/>
          <c:w val="0.73694833953595562"/>
          <c:h val="0.4987046001851963"/>
        </c:manualLayout>
      </c:layout>
      <c:bar3DChart>
        <c:barDir val="col"/>
        <c:grouping val="clustered"/>
        <c:varyColors val="1"/>
        <c:ser>
          <c:idx val="0"/>
          <c:order val="0"/>
          <c:tx>
            <c:v>宝贝名称</c:v>
          </c:tx>
          <c:invertIfNegative val="1"/>
          <c:cat>
            <c:strRef>
              <c:f>Sheet2!$A$1:$A$8</c:f>
              <c:strCache>
                <c:ptCount val="8"/>
                <c:pt idx="0">
                  <c:v>宝贝名称1</c:v>
                </c:pt>
                <c:pt idx="1">
                  <c:v>宝贝名称5</c:v>
                </c:pt>
                <c:pt idx="2">
                  <c:v>宝贝名称2</c:v>
                </c:pt>
                <c:pt idx="3">
                  <c:v>宝贝名称4</c:v>
                </c:pt>
                <c:pt idx="4">
                  <c:v>宝贝名称7</c:v>
                </c:pt>
                <c:pt idx="5">
                  <c:v>宝贝名称3</c:v>
                </c:pt>
                <c:pt idx="6">
                  <c:v>宝贝名称8</c:v>
                </c:pt>
                <c:pt idx="7">
                  <c:v>宝贝名称6</c:v>
                </c:pt>
              </c:strCache>
            </c:strRef>
          </c:cat>
          <c:val>
            <c:numRef>
              <c:f>Sheet2!$B$1:$B$8</c:f>
              <c:numCache>
                <c:formatCode>0.00_ </c:formatCode>
                <c:ptCount val="8"/>
                <c:pt idx="0">
                  <c:v>33.909090909090907</c:v>
                </c:pt>
                <c:pt idx="1">
                  <c:v>30.318181818181817</c:v>
                </c:pt>
                <c:pt idx="2">
                  <c:v>26.590909090909086</c:v>
                </c:pt>
                <c:pt idx="3">
                  <c:v>24.318181818181817</c:v>
                </c:pt>
                <c:pt idx="4">
                  <c:v>11.409090909090922</c:v>
                </c:pt>
                <c:pt idx="5">
                  <c:v>10.181818181818116</c:v>
                </c:pt>
                <c:pt idx="6">
                  <c:v>8.6363636363636349</c:v>
                </c:pt>
                <c:pt idx="7">
                  <c:v>8.2727272727273142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F24-4B35-B281-18BEE80B6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5503440"/>
        <c:axId val="215504000"/>
        <c:axId val="0"/>
      </c:bar3DChart>
      <c:catAx>
        <c:axId val="215503440"/>
        <c:scaling>
          <c:orientation val="minMax"/>
        </c:scaling>
        <c:delete val="1"/>
        <c:axPos val="b"/>
        <c:numFmt formatCode="General" sourceLinked="0"/>
        <c:majorTickMark val="cross"/>
        <c:minorTickMark val="cross"/>
        <c:tickLblPos val="nextTo"/>
        <c:crossAx val="215504000"/>
        <c:crosses val="autoZero"/>
        <c:auto val="1"/>
        <c:lblAlgn val="ctr"/>
        <c:lblOffset val="100"/>
        <c:noMultiLvlLbl val="1"/>
      </c:catAx>
      <c:valAx>
        <c:axId val="215504000"/>
        <c:scaling>
          <c:orientation val="minMax"/>
        </c:scaling>
        <c:delete val="1"/>
        <c:axPos val="l"/>
        <c:majorGridlines/>
        <c:numFmt formatCode="0.00_ " sourceLinked="1"/>
        <c:majorTickMark val="cross"/>
        <c:minorTickMark val="cross"/>
        <c:tickLblPos val="nextTo"/>
        <c:crossAx val="215503440"/>
        <c:crosses val="autoZero"/>
        <c:crossBetween val="between"/>
      </c:valAx>
    </c:plotArea>
    <c:plotVisOnly val="1"/>
    <c:dispBlanksAs val="zero"/>
    <c:showDLblsOverMax val="1"/>
  </c:chart>
  <c:externalData r:id="rId2">
    <c:autoUpdate val="0"/>
  </c:externalData>
  <c:userShapes r:id="rId3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0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9.0721531360214852E-2"/>
          <c:y val="1.6339880166915465E-2"/>
          <c:w val="0.73694833953595562"/>
          <c:h val="0.4987046001851963"/>
        </c:manualLayout>
      </c:layout>
      <c:bar3DChart>
        <c:barDir val="col"/>
        <c:grouping val="clustered"/>
        <c:varyColors val="1"/>
        <c:ser>
          <c:idx val="0"/>
          <c:order val="0"/>
          <c:tx>
            <c:v>宝贝名称</c:v>
          </c:tx>
          <c:invertIfNegative val="1"/>
          <c:cat>
            <c:strRef>
              <c:f>Sheet2!$A$1:$A$8</c:f>
              <c:strCache>
                <c:ptCount val="8"/>
                <c:pt idx="0">
                  <c:v>宝贝名称1</c:v>
                </c:pt>
                <c:pt idx="1">
                  <c:v>宝贝名称5</c:v>
                </c:pt>
                <c:pt idx="2">
                  <c:v>宝贝名称2</c:v>
                </c:pt>
                <c:pt idx="3">
                  <c:v>宝贝名称4</c:v>
                </c:pt>
                <c:pt idx="4">
                  <c:v>宝贝名称7</c:v>
                </c:pt>
                <c:pt idx="5">
                  <c:v>宝贝名称3</c:v>
                </c:pt>
                <c:pt idx="6">
                  <c:v>宝贝名称8</c:v>
                </c:pt>
                <c:pt idx="7">
                  <c:v>宝贝名称6</c:v>
                </c:pt>
              </c:strCache>
            </c:strRef>
          </c:cat>
          <c:val>
            <c:numRef>
              <c:f>Sheet2!$B$1:$B$8</c:f>
              <c:numCache>
                <c:formatCode>0.00_ </c:formatCode>
                <c:ptCount val="8"/>
                <c:pt idx="0">
                  <c:v>33.909090909090907</c:v>
                </c:pt>
                <c:pt idx="1">
                  <c:v>30.318181818181817</c:v>
                </c:pt>
                <c:pt idx="2">
                  <c:v>26.590909090909086</c:v>
                </c:pt>
                <c:pt idx="3">
                  <c:v>24.318181818181817</c:v>
                </c:pt>
                <c:pt idx="4">
                  <c:v>11.409090909090922</c:v>
                </c:pt>
                <c:pt idx="5">
                  <c:v>10.181818181818116</c:v>
                </c:pt>
                <c:pt idx="6">
                  <c:v>8.6363636363636349</c:v>
                </c:pt>
                <c:pt idx="7">
                  <c:v>8.2727272727273142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680-4F69-ADEF-7987D3B39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5506240"/>
        <c:axId val="215506800"/>
        <c:axId val="0"/>
      </c:bar3DChart>
      <c:catAx>
        <c:axId val="215506240"/>
        <c:scaling>
          <c:orientation val="minMax"/>
        </c:scaling>
        <c:delete val="1"/>
        <c:axPos val="b"/>
        <c:numFmt formatCode="General" sourceLinked="0"/>
        <c:majorTickMark val="cross"/>
        <c:minorTickMark val="cross"/>
        <c:tickLblPos val="nextTo"/>
        <c:crossAx val="215506800"/>
        <c:crosses val="autoZero"/>
        <c:auto val="1"/>
        <c:lblAlgn val="ctr"/>
        <c:lblOffset val="100"/>
        <c:noMultiLvlLbl val="1"/>
      </c:catAx>
      <c:valAx>
        <c:axId val="215506800"/>
        <c:scaling>
          <c:orientation val="minMax"/>
        </c:scaling>
        <c:delete val="1"/>
        <c:axPos val="l"/>
        <c:majorGridlines/>
        <c:numFmt formatCode="0.00_ " sourceLinked="1"/>
        <c:majorTickMark val="cross"/>
        <c:minorTickMark val="cross"/>
        <c:tickLblPos val="nextTo"/>
        <c:crossAx val="215506240"/>
        <c:crosses val="autoZero"/>
        <c:crossBetween val="between"/>
      </c:valAx>
    </c:plotArea>
    <c:plotVisOnly val="1"/>
    <c:dispBlanksAs val="zero"/>
    <c:showDLblsOverMax val="1"/>
  </c:chart>
  <c:externalData r:id="rId2">
    <c:autoUpdate val="0"/>
  </c:externalData>
  <c:userShapes r:id="rId3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0.10526</cdr:x>
      <cdr:y>0.05348</cdr:y>
    </cdr:from>
    <cdr:to>
      <cdr:x>0.19298</cdr:x>
      <cdr:y>0.16043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8628" y="142876"/>
          <a:ext cx="357190" cy="2857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cdr:txBody>
    </cdr:sp>
  </cdr:relSizeAnchor>
  <cdr:relSizeAnchor xmlns:cdr="http://schemas.openxmlformats.org/drawingml/2006/chartDrawing">
    <cdr:from>
      <cdr:x>0.05281</cdr:x>
      <cdr:y>0.56296</cdr:y>
    </cdr:from>
    <cdr:to>
      <cdr:x>0.81086</cdr:x>
      <cdr:y>0.73436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224920" y="1183022"/>
          <a:ext cx="3228543" cy="360184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anchor="ctr"/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defTabSz="1219017">
            <a:defRPr/>
          </a:pPr>
          <a:r>
            <a:rPr lang="en-US" altLang="zh-CN" sz="1799" dirty="0" smtClean="0"/>
            <a:t>1</a:t>
          </a:r>
          <a:r>
            <a:rPr lang="zh-CN" altLang="en-US" sz="1799" dirty="0" smtClean="0"/>
            <a:t>日   </a:t>
          </a:r>
          <a:r>
            <a:rPr lang="en-US" altLang="zh-CN" sz="1799" dirty="0" smtClean="0"/>
            <a:t>2</a:t>
          </a:r>
          <a:r>
            <a:rPr lang="zh-CN" altLang="en-US" sz="1799" dirty="0" smtClean="0"/>
            <a:t>日  </a:t>
          </a:r>
          <a:r>
            <a:rPr lang="en-US" altLang="zh-CN" sz="1799" dirty="0" smtClean="0"/>
            <a:t>3</a:t>
          </a:r>
          <a:r>
            <a:rPr lang="zh-CN" altLang="en-US" sz="1799" dirty="0" smtClean="0"/>
            <a:t>日   </a:t>
          </a:r>
          <a:r>
            <a:rPr lang="en-US" altLang="zh-CN" sz="1799" dirty="0" smtClean="0"/>
            <a:t>4</a:t>
          </a:r>
          <a:r>
            <a:rPr lang="zh-CN" altLang="en-US" sz="1799" dirty="0"/>
            <a:t>日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0.10526</cdr:x>
      <cdr:y>0.05348</cdr:y>
    </cdr:from>
    <cdr:to>
      <cdr:x>0.19298</cdr:x>
      <cdr:y>0.16043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8628" y="142876"/>
          <a:ext cx="357190" cy="2857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cdr:txBody>
    </cdr:sp>
  </cdr:relSizeAnchor>
  <cdr:relSizeAnchor xmlns:cdr="http://schemas.openxmlformats.org/drawingml/2006/chartDrawing">
    <cdr:from>
      <cdr:x>0.05281</cdr:x>
      <cdr:y>0.56296</cdr:y>
    </cdr:from>
    <cdr:to>
      <cdr:x>0.81086</cdr:x>
      <cdr:y>0.73436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224920" y="1183022"/>
          <a:ext cx="3228543" cy="360184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anchor="ctr"/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defTabSz="1219017">
            <a:defRPr/>
          </a:pPr>
          <a:r>
            <a:rPr lang="en-US" altLang="zh-CN" sz="1799" dirty="0" smtClean="0"/>
            <a:t>1</a:t>
          </a:r>
          <a:r>
            <a:rPr lang="zh-CN" altLang="en-US" sz="1799" dirty="0" smtClean="0"/>
            <a:t>日   </a:t>
          </a:r>
          <a:r>
            <a:rPr lang="en-US" altLang="zh-CN" sz="1799" dirty="0" smtClean="0"/>
            <a:t>2</a:t>
          </a:r>
          <a:r>
            <a:rPr lang="zh-CN" altLang="en-US" sz="1799" dirty="0" smtClean="0"/>
            <a:t>日  </a:t>
          </a:r>
          <a:r>
            <a:rPr lang="en-US" altLang="zh-CN" sz="1799" dirty="0" smtClean="0"/>
            <a:t>3</a:t>
          </a:r>
          <a:r>
            <a:rPr lang="zh-CN" altLang="en-US" sz="1799" dirty="0" smtClean="0"/>
            <a:t>日   </a:t>
          </a:r>
          <a:r>
            <a:rPr lang="en-US" altLang="zh-CN" sz="1799" dirty="0" smtClean="0"/>
            <a:t>4</a:t>
          </a:r>
          <a:r>
            <a:rPr lang="zh-CN" altLang="en-US" sz="1799" dirty="0"/>
            <a:t>日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0.10526</cdr:x>
      <cdr:y>0.05348</cdr:y>
    </cdr:from>
    <cdr:to>
      <cdr:x>0.19298</cdr:x>
      <cdr:y>0.16043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8628" y="142876"/>
          <a:ext cx="357190" cy="2857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cdr:txBody>
    </cdr:sp>
  </cdr:relSizeAnchor>
  <cdr:relSizeAnchor xmlns:cdr="http://schemas.openxmlformats.org/drawingml/2006/chartDrawing">
    <cdr:from>
      <cdr:x>0.05281</cdr:x>
      <cdr:y>0.56296</cdr:y>
    </cdr:from>
    <cdr:to>
      <cdr:x>0.81086</cdr:x>
      <cdr:y>0.73436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224920" y="1183022"/>
          <a:ext cx="3228543" cy="360184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anchor="ctr"/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defTabSz="1219017">
            <a:defRPr/>
          </a:pPr>
          <a:r>
            <a:rPr lang="en-US" altLang="zh-CN" sz="1799" dirty="0" smtClean="0"/>
            <a:t>1</a:t>
          </a:r>
          <a:r>
            <a:rPr lang="zh-CN" altLang="en-US" sz="1799" dirty="0" smtClean="0"/>
            <a:t>日   </a:t>
          </a:r>
          <a:r>
            <a:rPr lang="en-US" altLang="zh-CN" sz="1799" dirty="0" smtClean="0"/>
            <a:t>2</a:t>
          </a:r>
          <a:r>
            <a:rPr lang="zh-CN" altLang="en-US" sz="1799" dirty="0" smtClean="0"/>
            <a:t>日  </a:t>
          </a:r>
          <a:r>
            <a:rPr lang="en-US" altLang="zh-CN" sz="1799" dirty="0" smtClean="0"/>
            <a:t>3</a:t>
          </a:r>
          <a:r>
            <a:rPr lang="zh-CN" altLang="en-US" sz="1799" dirty="0" smtClean="0"/>
            <a:t>日   </a:t>
          </a:r>
          <a:r>
            <a:rPr lang="en-US" altLang="zh-CN" sz="1799" dirty="0" smtClean="0"/>
            <a:t>4</a:t>
          </a:r>
          <a:r>
            <a:rPr lang="zh-CN" altLang="en-US" sz="1799" dirty="0"/>
            <a:t>日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0.10526</cdr:x>
      <cdr:y>0.05348</cdr:y>
    </cdr:from>
    <cdr:to>
      <cdr:x>0.19298</cdr:x>
      <cdr:y>0.16043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8628" y="142876"/>
          <a:ext cx="357190" cy="2857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cdr:txBody>
    </cdr:sp>
  </cdr:relSizeAnchor>
  <cdr:relSizeAnchor xmlns:cdr="http://schemas.openxmlformats.org/drawingml/2006/chartDrawing">
    <cdr:from>
      <cdr:x>0.05281</cdr:x>
      <cdr:y>0.56296</cdr:y>
    </cdr:from>
    <cdr:to>
      <cdr:x>0.81086</cdr:x>
      <cdr:y>0.73436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224920" y="1183022"/>
          <a:ext cx="3228543" cy="360184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anchor="ctr"/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defTabSz="1219017">
            <a:defRPr/>
          </a:pPr>
          <a:r>
            <a:rPr lang="en-US" altLang="zh-CN" sz="1799" dirty="0" smtClean="0"/>
            <a:t>1</a:t>
          </a:r>
          <a:r>
            <a:rPr lang="zh-CN" altLang="en-US" sz="1799" dirty="0" smtClean="0"/>
            <a:t>日   </a:t>
          </a:r>
          <a:r>
            <a:rPr lang="en-US" altLang="zh-CN" sz="1799" dirty="0" smtClean="0"/>
            <a:t>2</a:t>
          </a:r>
          <a:r>
            <a:rPr lang="zh-CN" altLang="en-US" sz="1799" dirty="0" smtClean="0"/>
            <a:t>日  </a:t>
          </a:r>
          <a:r>
            <a:rPr lang="en-US" altLang="zh-CN" sz="1799" dirty="0" smtClean="0"/>
            <a:t>3</a:t>
          </a:r>
          <a:r>
            <a:rPr lang="zh-CN" altLang="en-US" sz="1799" dirty="0" smtClean="0"/>
            <a:t>日   </a:t>
          </a:r>
          <a:r>
            <a:rPr lang="en-US" altLang="zh-CN" sz="1799" dirty="0" smtClean="0"/>
            <a:t>4</a:t>
          </a:r>
          <a:r>
            <a:rPr lang="zh-CN" altLang="en-US" sz="1799" dirty="0"/>
            <a:t>日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0.10526</cdr:x>
      <cdr:y>0.05348</cdr:y>
    </cdr:from>
    <cdr:to>
      <cdr:x>0.19298</cdr:x>
      <cdr:y>0.16043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8628" y="142876"/>
          <a:ext cx="357190" cy="2857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cdr:txBody>
    </cdr:sp>
  </cdr:relSizeAnchor>
  <cdr:relSizeAnchor xmlns:cdr="http://schemas.openxmlformats.org/drawingml/2006/chartDrawing">
    <cdr:from>
      <cdr:x>0.05281</cdr:x>
      <cdr:y>0.56296</cdr:y>
    </cdr:from>
    <cdr:to>
      <cdr:x>0.81086</cdr:x>
      <cdr:y>0.73436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224920" y="1183022"/>
          <a:ext cx="3228543" cy="360184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anchor="ctr"/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defTabSz="1219017">
            <a:defRPr/>
          </a:pPr>
          <a:r>
            <a:rPr lang="en-US" altLang="zh-CN" sz="1799" dirty="0" smtClean="0"/>
            <a:t>1</a:t>
          </a:r>
          <a:r>
            <a:rPr lang="zh-CN" altLang="en-US" sz="1799" dirty="0" smtClean="0"/>
            <a:t>日   </a:t>
          </a:r>
          <a:r>
            <a:rPr lang="en-US" altLang="zh-CN" sz="1799" dirty="0" smtClean="0"/>
            <a:t>2</a:t>
          </a:r>
          <a:r>
            <a:rPr lang="zh-CN" altLang="en-US" sz="1799" dirty="0" smtClean="0"/>
            <a:t>日  </a:t>
          </a:r>
          <a:r>
            <a:rPr lang="en-US" altLang="zh-CN" sz="1799" dirty="0" smtClean="0"/>
            <a:t>3</a:t>
          </a:r>
          <a:r>
            <a:rPr lang="zh-CN" altLang="en-US" sz="1799" dirty="0" smtClean="0"/>
            <a:t>日   </a:t>
          </a:r>
          <a:r>
            <a:rPr lang="en-US" altLang="zh-CN" sz="1799" dirty="0" smtClean="0"/>
            <a:t>4</a:t>
          </a:r>
          <a:r>
            <a:rPr lang="zh-CN" altLang="en-US" sz="1799" dirty="0"/>
            <a:t>日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0.10526</cdr:x>
      <cdr:y>0.05348</cdr:y>
    </cdr:from>
    <cdr:to>
      <cdr:x>0.19298</cdr:x>
      <cdr:y>0.16043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8628" y="142876"/>
          <a:ext cx="357190" cy="2857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cdr:txBody>
    </cdr:sp>
  </cdr:relSizeAnchor>
  <cdr:relSizeAnchor xmlns:cdr="http://schemas.openxmlformats.org/drawingml/2006/chartDrawing">
    <cdr:from>
      <cdr:x>0.05281</cdr:x>
      <cdr:y>0.56296</cdr:y>
    </cdr:from>
    <cdr:to>
      <cdr:x>0.81086</cdr:x>
      <cdr:y>0.73436</cdr:y>
    </cdr:to>
    <cdr:sp macro="" textlink="">
      <cdr:nvSpPr>
        <cdr:cNvPr id="3" name="矩形 2"/>
        <cdr:cNvSpPr/>
      </cdr:nvSpPr>
      <cdr:spPr>
        <a:xfrm xmlns:a="http://schemas.openxmlformats.org/drawingml/2006/main">
          <a:off x="224920" y="1183022"/>
          <a:ext cx="3228543" cy="360184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anchor="ctr"/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defTabSz="1219017">
            <a:defRPr/>
          </a:pPr>
          <a:r>
            <a:rPr lang="en-US" altLang="zh-CN" sz="1799" dirty="0" smtClean="0"/>
            <a:t>1</a:t>
          </a:r>
          <a:r>
            <a:rPr lang="zh-CN" altLang="en-US" sz="1799" dirty="0" smtClean="0"/>
            <a:t>日   </a:t>
          </a:r>
          <a:r>
            <a:rPr lang="en-US" altLang="zh-CN" sz="1799" dirty="0" smtClean="0"/>
            <a:t>2</a:t>
          </a:r>
          <a:r>
            <a:rPr lang="zh-CN" altLang="en-US" sz="1799" dirty="0" smtClean="0"/>
            <a:t>日  </a:t>
          </a:r>
          <a:r>
            <a:rPr lang="en-US" altLang="zh-CN" sz="1799" dirty="0" smtClean="0"/>
            <a:t>3</a:t>
          </a:r>
          <a:r>
            <a:rPr lang="zh-CN" altLang="en-US" sz="1799" dirty="0" smtClean="0"/>
            <a:t>日   </a:t>
          </a:r>
          <a:r>
            <a:rPr lang="en-US" altLang="zh-CN" sz="1799" dirty="0" smtClean="0"/>
            <a:t>4</a:t>
          </a:r>
          <a:r>
            <a:rPr lang="zh-CN" altLang="en-US" sz="1799" dirty="0"/>
            <a:t>日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7D964-5132-4554-97F6-E9C159444ABF}" type="datetimeFigureOut">
              <a:rPr lang="zh-CN" altLang="en-US" smtClean="0"/>
              <a:t>2018/9/4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AA81-F813-45D3-ACB7-2C3605D1B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7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fld id="{5385F0CF-FA6A-4C72-9EFA-DD92A46B1BE3}" type="slidenum">
              <a:rPr lang="zh-CN" altLang="en-US" sz="1200" smtClean="0"/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43558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fld id="{65811D37-657D-41F3-892E-D80E8E0D0499}" type="slidenum">
              <a:rPr lang="zh-CN" altLang="en-US" sz="1200" smtClean="0"/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40942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fld id="{65811D37-657D-41F3-892E-D80E8E0D0499}" type="slidenum">
              <a:rPr lang="zh-CN" altLang="en-US" sz="1200" smtClean="0"/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72501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fld id="{65811D37-657D-41F3-892E-D80E8E0D0499}" type="slidenum">
              <a:rPr lang="zh-CN" altLang="en-US" sz="1200" smtClean="0"/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10378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fld id="{65811D37-657D-41F3-892E-D80E8E0D0499}" type="slidenum">
              <a:rPr lang="zh-CN" altLang="en-US" sz="1200" smtClean="0"/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70116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fld id="{65811D37-657D-41F3-892E-D80E8E0D0499}" type="slidenum">
              <a:rPr lang="zh-CN" altLang="en-US" sz="1200" smtClean="0"/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881969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fld id="{65811D37-657D-41F3-892E-D80E8E0D0499}" type="slidenum">
              <a:rPr lang="zh-CN" altLang="en-US" sz="1200" smtClean="0"/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852824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DAA81-F813-45D3-ACB7-2C3605D1B8C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35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fld id="{A3FF5165-7CE9-4242-B989-9D837256AEC4}" type="slidenum">
              <a:rPr lang="zh-CN" altLang="en-US" sz="1200" smtClean="0"/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0226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2018/9/4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28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2018/9/4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06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2018/9/4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4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2018/9/4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02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2018/9/4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8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2018/9/4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3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2018/9/4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67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2018/9/4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2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2018/9/4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9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2018/9/4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2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3F60-06A9-4293-A04F-A9682EE9CE65}" type="datetimeFigureOut">
              <a:rPr lang="zh-CN" altLang="en-US" smtClean="0"/>
              <a:t>2018/9/4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7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83F60-06A9-4293-A04F-A9682EE9CE65}" type="datetimeFigureOut">
              <a:rPr lang="zh-CN" altLang="en-US" smtClean="0"/>
              <a:t>2018/9/4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D986-7D11-4F72-91F3-522FD18A5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9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chart" Target="../charts/char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hart" Target="../charts/char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hart" Target="../charts/char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17"/>
          <p:cNvGrpSpPr>
            <a:grpSpLocks/>
          </p:cNvGrpSpPr>
          <p:nvPr/>
        </p:nvGrpSpPr>
        <p:grpSpPr bwMode="auto">
          <a:xfrm>
            <a:off x="4641021" y="1857498"/>
            <a:ext cx="7140031" cy="3032036"/>
            <a:chOff x="4027473" y="2215446"/>
            <a:chExt cx="7143800" cy="3033335"/>
          </a:xfrm>
        </p:grpSpPr>
        <p:sp>
          <p:nvSpPr>
            <p:cNvPr id="23606" name="TextBox 12"/>
            <p:cNvSpPr txBox="1">
              <a:spLocks noChangeArrowheads="1"/>
            </p:cNvSpPr>
            <p:nvPr/>
          </p:nvSpPr>
          <p:spPr bwMode="auto">
            <a:xfrm>
              <a:off x="4027473" y="2215446"/>
              <a:ext cx="7071533" cy="1754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4" tIns="45712" rIns="91424" bIns="45712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zh-CN" altLang="en-US" sz="3598" b="1" dirty="0">
                  <a:solidFill>
                    <a:srgbClr val="2602A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机车乘务员操作智能评价系统</a:t>
              </a:r>
              <a:endParaRPr lang="en-US" altLang="zh-CN" sz="3598" b="1" dirty="0">
                <a:solidFill>
                  <a:srgbClr val="2602A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 eaLnBrk="1" hangingPunct="1">
                <a:lnSpc>
                  <a:spcPct val="150000"/>
                </a:lnSpc>
              </a:pPr>
              <a:r>
                <a:rPr lang="zh-CN" altLang="en-US" sz="3598" b="1" dirty="0">
                  <a:solidFill>
                    <a:srgbClr val="2602AC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界面设计</a:t>
              </a:r>
            </a:p>
          </p:txBody>
        </p:sp>
        <p:sp>
          <p:nvSpPr>
            <p:cNvPr id="23607" name="矩形 1"/>
            <p:cNvSpPr>
              <a:spLocks noChangeArrowheads="1"/>
            </p:cNvSpPr>
            <p:nvPr/>
          </p:nvSpPr>
          <p:spPr bwMode="auto">
            <a:xfrm>
              <a:off x="4170349" y="4787116"/>
              <a:ext cx="70009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399" b="1" dirty="0" smtClean="0"/>
                <a:t>2018.9.3</a:t>
              </a:r>
              <a:endParaRPr lang="en-US" altLang="zh-CN" sz="2399" b="1" dirty="0"/>
            </a:p>
          </p:txBody>
        </p:sp>
      </p:grpSp>
      <p:pic>
        <p:nvPicPr>
          <p:cNvPr id="23555" name="bg.mp3">
            <a:hlinkClick r:id="" action="ppaction://media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9062" y="-6000799"/>
            <a:ext cx="487109" cy="48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061" y="992"/>
            <a:ext cx="4483940" cy="123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bg.mp3">
            <a:hlinkClick r:id="" action="ppaction://media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4263" y="-8087276"/>
            <a:ext cx="476002" cy="47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-596589" y="1197343"/>
            <a:ext cx="5972239" cy="5973827"/>
            <a:chOff x="-741585" y="1608329"/>
            <a:chExt cx="5976664" cy="5976664"/>
          </a:xfrm>
        </p:grpSpPr>
        <p:pic>
          <p:nvPicPr>
            <p:cNvPr id="23559" name="图片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1585" y="1608329"/>
              <a:ext cx="5976664" cy="597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60" name="组合 6"/>
            <p:cNvGrpSpPr>
              <a:grpSpLocks/>
            </p:cNvGrpSpPr>
            <p:nvPr/>
          </p:nvGrpSpPr>
          <p:grpSpPr bwMode="auto">
            <a:xfrm>
              <a:off x="264984" y="2276164"/>
              <a:ext cx="3993226" cy="2898448"/>
              <a:chOff x="264984" y="2276164"/>
              <a:chExt cx="3993226" cy="2898448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3612297" y="2340133"/>
                <a:ext cx="493822" cy="492102"/>
              </a:xfrm>
              <a:prstGeom prst="ellipse">
                <a:avLst/>
              </a:prstGeom>
              <a:solidFill>
                <a:srgbClr val="4F81BD"/>
              </a:solidFill>
              <a:ln w="12700">
                <a:solidFill>
                  <a:srgbClr val="4F81BD"/>
                </a:solidFill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/>
              </a:p>
            </p:txBody>
          </p:sp>
          <p:sp>
            <p:nvSpPr>
              <p:cNvPr id="20" name="同心圆 19"/>
              <p:cNvSpPr/>
              <p:nvPr/>
            </p:nvSpPr>
            <p:spPr>
              <a:xfrm>
                <a:off x="4052132" y="4006932"/>
                <a:ext cx="174663" cy="174617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同心圆 20"/>
              <p:cNvSpPr/>
              <p:nvPr/>
            </p:nvSpPr>
            <p:spPr>
              <a:xfrm>
                <a:off x="4083889" y="4479985"/>
                <a:ext cx="174663" cy="174617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3564" name="组合 80"/>
              <p:cNvGrpSpPr>
                <a:grpSpLocks/>
              </p:cNvGrpSpPr>
              <p:nvPr/>
            </p:nvGrpSpPr>
            <p:grpSpPr bwMode="auto">
              <a:xfrm>
                <a:off x="3712638" y="3258492"/>
                <a:ext cx="493257" cy="493257"/>
                <a:chOff x="1827622" y="1343919"/>
                <a:chExt cx="2304000" cy="2304000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1877480" y="1393777"/>
                  <a:ext cx="2204284" cy="220428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</p:grpSp>
          <p:grpSp>
            <p:nvGrpSpPr>
              <p:cNvPr id="23565" name="组合 83"/>
              <p:cNvGrpSpPr>
                <a:grpSpLocks/>
              </p:cNvGrpSpPr>
              <p:nvPr/>
            </p:nvGrpSpPr>
            <p:grpSpPr bwMode="auto">
              <a:xfrm>
                <a:off x="2072181" y="4681355"/>
                <a:ext cx="493257" cy="493257"/>
                <a:chOff x="1827622" y="1343919"/>
                <a:chExt cx="2304000" cy="2304000"/>
              </a:xfrm>
            </p:grpSpPr>
            <p:sp>
              <p:nvSpPr>
                <p:cNvPr id="28" name="椭圆 27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</p:grpSp>
          <p:grpSp>
            <p:nvGrpSpPr>
              <p:cNvPr id="23566" name="组合 86"/>
              <p:cNvGrpSpPr>
                <a:grpSpLocks/>
              </p:cNvGrpSpPr>
              <p:nvPr/>
            </p:nvGrpSpPr>
            <p:grpSpPr bwMode="auto">
              <a:xfrm>
                <a:off x="264984" y="3734915"/>
                <a:ext cx="730098" cy="730098"/>
                <a:chOff x="1827622" y="1343919"/>
                <a:chExt cx="2304000" cy="2304000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877480" y="1393777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</p:grpSp>
          <p:grpSp>
            <p:nvGrpSpPr>
              <p:cNvPr id="23567" name="组合 3"/>
              <p:cNvGrpSpPr>
                <a:grpSpLocks/>
              </p:cNvGrpSpPr>
              <p:nvPr/>
            </p:nvGrpSpPr>
            <p:grpSpPr bwMode="auto">
              <a:xfrm>
                <a:off x="1558891" y="2682143"/>
                <a:ext cx="1956865" cy="1956865"/>
                <a:chOff x="587017" y="-48178"/>
                <a:chExt cx="2254640" cy="2254640"/>
              </a:xfrm>
            </p:grpSpPr>
            <p:grpSp>
              <p:nvGrpSpPr>
                <p:cNvPr id="23579" name="组合 63"/>
                <p:cNvGrpSpPr>
                  <a:grpSpLocks/>
                </p:cNvGrpSpPr>
                <p:nvPr/>
              </p:nvGrpSpPr>
              <p:grpSpPr bwMode="auto">
                <a:xfrm>
                  <a:off x="587017" y="-48178"/>
                  <a:ext cx="2254640" cy="2254640"/>
                  <a:chOff x="1827622" y="1343919"/>
                  <a:chExt cx="2304000" cy="2304000"/>
                </a:xfrm>
              </p:grpSpPr>
              <p:sp>
                <p:nvSpPr>
                  <p:cNvPr id="35" name="椭圆 34"/>
                  <p:cNvSpPr/>
                  <p:nvPr/>
                </p:nvSpPr>
                <p:spPr>
                  <a:xfrm>
                    <a:off x="1827622" y="1343919"/>
                    <a:ext cx="2304000" cy="2304000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12700">
                    <a:noFill/>
                  </a:ln>
                  <a:effectLst>
                    <a:outerShdw blurRad="635000" dist="762000" dir="7800000" sx="88000" sy="88000" algn="tr" rotWithShape="0">
                      <a:prstClr val="black">
                        <a:alpha val="2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219017">
                      <a:defRPr/>
                    </a:pPr>
                    <a:endParaRPr lang="zh-CN" altLang="en-US" sz="1799"/>
                  </a:p>
                </p:txBody>
              </p:sp>
              <p:sp>
                <p:nvSpPr>
                  <p:cNvPr id="36" name="椭圆 35"/>
                  <p:cNvSpPr/>
                  <p:nvPr/>
                </p:nvSpPr>
                <p:spPr>
                  <a:xfrm>
                    <a:off x="1877481" y="1393778"/>
                    <a:ext cx="2204282" cy="2204279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rgbClr val="FEFEFE"/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219017">
                      <a:defRPr/>
                    </a:pPr>
                    <a:endParaRPr lang="zh-CN" altLang="en-US" sz="1799"/>
                  </a:p>
                </p:txBody>
              </p:sp>
            </p:grpSp>
            <p:sp>
              <p:nvSpPr>
                <p:cNvPr id="15" name="椭圆 14"/>
                <p:cNvSpPr/>
                <p:nvPr/>
              </p:nvSpPr>
              <p:spPr>
                <a:xfrm>
                  <a:off x="936811" y="303994"/>
                  <a:ext cx="1589811" cy="1591217"/>
                </a:xfrm>
                <a:prstGeom prst="ellipse">
                  <a:avLst/>
                </a:prstGeom>
                <a:solidFill>
                  <a:srgbClr val="F37B19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 dirty="0"/>
                </a:p>
              </p:txBody>
            </p:sp>
            <p:pic>
              <p:nvPicPr>
                <p:cNvPr id="23581" name="图片 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462" y="456517"/>
                  <a:ext cx="1454268" cy="13278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7" name="组合 67"/>
              <p:cNvGrpSpPr/>
              <p:nvPr/>
            </p:nvGrpSpPr>
            <p:grpSpPr>
              <a:xfrm>
                <a:off x="979282" y="2545514"/>
                <a:ext cx="493257" cy="493257"/>
                <a:chOff x="1827622" y="1343919"/>
                <a:chExt cx="2304000" cy="2304000"/>
              </a:xfrm>
              <a:solidFill>
                <a:schemeClr val="accent1"/>
              </a:solidFill>
            </p:grpSpPr>
            <p:sp>
              <p:nvSpPr>
                <p:cNvPr id="38" name="椭圆 37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pFill/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solidFill>
                  <a:srgbClr val="4F81BD"/>
                </a:solidFill>
                <a:ln w="12700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</p:grpSp>
          <p:sp>
            <p:nvSpPr>
              <p:cNvPr id="41" name="同心圆 40"/>
              <p:cNvSpPr/>
              <p:nvPr/>
            </p:nvSpPr>
            <p:spPr>
              <a:xfrm>
                <a:off x="3147058" y="2422679"/>
                <a:ext cx="179426" cy="179379"/>
              </a:xfrm>
              <a:prstGeom prst="donu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同心圆 16"/>
              <p:cNvSpPr/>
              <p:nvPr/>
            </p:nvSpPr>
            <p:spPr>
              <a:xfrm>
                <a:off x="1724345" y="2276636"/>
                <a:ext cx="176251" cy="174617"/>
              </a:xfrm>
              <a:prstGeom prst="donu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324897" y="4468872"/>
                <a:ext cx="493821" cy="493690"/>
              </a:xfrm>
              <a:prstGeom prst="ellipse">
                <a:avLst/>
              </a:prstGeom>
              <a:solidFill>
                <a:srgbClr val="4F81BD"/>
              </a:solidFill>
              <a:ln w="12700">
                <a:solidFill>
                  <a:srgbClr val="4F81BD"/>
                </a:solidFill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/>
              </a:p>
            </p:txBody>
          </p:sp>
          <p:sp>
            <p:nvSpPr>
              <p:cNvPr id="46" name="同心圆 45"/>
              <p:cNvSpPr/>
              <p:nvPr/>
            </p:nvSpPr>
            <p:spPr>
              <a:xfrm>
                <a:off x="1994279" y="2494113"/>
                <a:ext cx="176251" cy="174617"/>
              </a:xfrm>
              <a:prstGeom prst="donu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同心圆 48"/>
              <p:cNvSpPr/>
              <p:nvPr/>
            </p:nvSpPr>
            <p:spPr>
              <a:xfrm>
                <a:off x="1274983" y="3830727"/>
                <a:ext cx="174663" cy="176205"/>
              </a:xfrm>
              <a:prstGeom prst="donu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同心圆 50"/>
              <p:cNvSpPr/>
              <p:nvPr/>
            </p:nvSpPr>
            <p:spPr>
              <a:xfrm>
                <a:off x="3328072" y="2819536"/>
                <a:ext cx="179426" cy="179379"/>
              </a:xfrm>
              <a:prstGeom prst="donu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同心圆 51"/>
              <p:cNvSpPr/>
              <p:nvPr/>
            </p:nvSpPr>
            <p:spPr>
              <a:xfrm>
                <a:off x="3002563" y="4654602"/>
                <a:ext cx="176252" cy="174617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同心圆 52"/>
              <p:cNvSpPr/>
              <p:nvPr/>
            </p:nvSpPr>
            <p:spPr>
              <a:xfrm>
                <a:off x="1743399" y="4548244"/>
                <a:ext cx="179426" cy="177792"/>
              </a:xfrm>
              <a:prstGeom prst="donu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同心圆 53"/>
              <p:cNvSpPr/>
              <p:nvPr/>
            </p:nvSpPr>
            <p:spPr>
              <a:xfrm>
                <a:off x="3394762" y="2406805"/>
                <a:ext cx="176251" cy="174617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同心圆 54"/>
              <p:cNvSpPr/>
              <p:nvPr/>
            </p:nvSpPr>
            <p:spPr>
              <a:xfrm>
                <a:off x="2226105" y="2565548"/>
                <a:ext cx="176251" cy="176204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9015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90006"/>
              </p:ext>
            </p:extLst>
          </p:nvPr>
        </p:nvGraphicFramePr>
        <p:xfrm>
          <a:off x="4887687" y="1806779"/>
          <a:ext cx="6770914" cy="4592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54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54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关注的重点问题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对应的二级指标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3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平稳操纵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带载制动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383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输入问题描述：</a:t>
                      </a:r>
                      <a:r>
                        <a:rPr lang="zh-CN" altLang="en-US" dirty="0" smtClean="0"/>
                        <a:t>制动机使用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调速        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383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站外调速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383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站内停车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383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两段制动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383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停站试风</a:t>
                      </a: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03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操作陋习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停车保压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637314" y="1117117"/>
            <a:ext cx="703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）关注的重点问题，可勾选二级指标自由组合为某类问题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74170" y="183460"/>
            <a:ext cx="3516087" cy="70756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algn="ctr"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998" b="1" dirty="0" smtClean="0">
                <a:solidFill>
                  <a:srgbClr val="FF0000"/>
                </a:solidFill>
              </a:rPr>
              <a:t>参</a:t>
            </a:r>
            <a:r>
              <a:rPr lang="zh-CN" altLang="en-US" sz="3998" b="1" dirty="0">
                <a:solidFill>
                  <a:srgbClr val="FF0000"/>
                </a:solidFill>
              </a:rPr>
              <a:t>数</a:t>
            </a:r>
            <a:r>
              <a:rPr lang="zh-CN" altLang="en-US" sz="3998" b="1" dirty="0" smtClean="0">
                <a:solidFill>
                  <a:srgbClr val="FF0000"/>
                </a:solidFill>
              </a:rPr>
              <a:t>设置</a:t>
            </a:r>
            <a:endParaRPr lang="zh-CN" altLang="en-US" sz="3998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41892" y="1132506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）合格率设置：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1829" y="1714767"/>
            <a:ext cx="204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60</a:t>
            </a:r>
            <a:r>
              <a:rPr lang="zh-CN" altLang="en-US" sz="1600" dirty="0" smtClean="0"/>
              <a:t>分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2111829" y="209394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70</a:t>
            </a:r>
            <a:r>
              <a:rPr lang="zh-CN" altLang="en-US" sz="1600" dirty="0" smtClean="0"/>
              <a:t>分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2111829" y="248555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80</a:t>
            </a:r>
            <a:r>
              <a:rPr lang="zh-CN" altLang="en-US" sz="1600" dirty="0" smtClean="0"/>
              <a:t>分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1818933" y="172461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Wingdings 2" panose="05020102010507070707" pitchFamily="18" charset="2"/>
                <a:ea typeface="仿宋_GB2312"/>
                <a:cs typeface="Times New Roman" panose="02020603050405020304" pitchFamily="18" charset="0"/>
              </a:rPr>
              <a:t>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06109" y="20750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06109" y="24513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□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111829" y="2827628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u="sng" dirty="0" smtClean="0"/>
              <a:t>其他：请输入</a:t>
            </a:r>
            <a:r>
              <a:rPr lang="en-US" altLang="zh-CN" sz="1600" u="sng" dirty="0" smtClean="0">
                <a:solidFill>
                  <a:srgbClr val="FF0000"/>
                </a:solidFill>
              </a:rPr>
              <a:t>     </a:t>
            </a:r>
            <a:r>
              <a:rPr lang="zh-CN" altLang="en-US" sz="1600" u="sng" dirty="0" smtClean="0">
                <a:solidFill>
                  <a:srgbClr val="FF0000"/>
                </a:solidFill>
              </a:rPr>
              <a:t>       </a:t>
            </a:r>
            <a:r>
              <a:rPr lang="zh-CN" altLang="en-US" sz="1600" u="sng" dirty="0" smtClean="0"/>
              <a:t> </a:t>
            </a:r>
            <a:endParaRPr lang="zh-CN" altLang="en-US" sz="1600" u="sng" dirty="0"/>
          </a:p>
        </p:txBody>
      </p:sp>
      <p:sp>
        <p:nvSpPr>
          <p:cNvPr id="14" name="矩形 13"/>
          <p:cNvSpPr/>
          <p:nvPr/>
        </p:nvSpPr>
        <p:spPr>
          <a:xfrm>
            <a:off x="1818933" y="28206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□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41891" y="3559356"/>
            <a:ext cx="244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）存在的典型问题：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24653" y="4013765"/>
            <a:ext cx="204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top5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124653" y="4392947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top3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124653" y="478455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top2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1831757" y="402361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Wingdings 2" panose="05020102010507070707" pitchFamily="18" charset="2"/>
                <a:ea typeface="仿宋_GB2312"/>
                <a:cs typeface="Times New Roman" panose="02020603050405020304" pitchFamily="18" charset="0"/>
              </a:rPr>
              <a:t>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818933" y="43740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□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18933" y="475035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□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124653" y="512662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u="sng" dirty="0" smtClean="0"/>
              <a:t>其他：请输入</a:t>
            </a:r>
            <a:r>
              <a:rPr lang="en-US" altLang="zh-CN" sz="1600" u="sng" dirty="0" smtClean="0">
                <a:solidFill>
                  <a:srgbClr val="FF0000"/>
                </a:solidFill>
              </a:rPr>
              <a:t>     </a:t>
            </a:r>
            <a:r>
              <a:rPr lang="zh-CN" altLang="en-US" sz="1600" u="sng" dirty="0" smtClean="0">
                <a:solidFill>
                  <a:srgbClr val="FF0000"/>
                </a:solidFill>
              </a:rPr>
              <a:t>       </a:t>
            </a:r>
            <a:r>
              <a:rPr lang="zh-CN" altLang="en-US" sz="1600" u="sng" dirty="0" smtClean="0"/>
              <a:t> </a:t>
            </a:r>
            <a:endParaRPr lang="zh-CN" altLang="en-US" sz="1600" u="sng" dirty="0"/>
          </a:p>
        </p:txBody>
      </p:sp>
      <p:sp>
        <p:nvSpPr>
          <p:cNvPr id="23" name="矩形 22"/>
          <p:cNvSpPr/>
          <p:nvPr/>
        </p:nvSpPr>
        <p:spPr>
          <a:xfrm>
            <a:off x="1831757" y="51196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68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416" y="5284840"/>
            <a:ext cx="8013321" cy="1092935"/>
          </a:xfrm>
          <a:prstGeom prst="rect">
            <a:avLst/>
          </a:prstGeom>
        </p:spPr>
      </p:pic>
      <p:sp>
        <p:nvSpPr>
          <p:cNvPr id="27650" name="文本框 2"/>
          <p:cNvSpPr txBox="1">
            <a:spLocks noChangeArrowheads="1"/>
          </p:cNvSpPr>
          <p:nvPr/>
        </p:nvSpPr>
        <p:spPr bwMode="auto">
          <a:xfrm>
            <a:off x="1" y="62873"/>
            <a:ext cx="18709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0000"/>
                </a:solidFill>
              </a:rPr>
              <a:t>总体概况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40195" y="409266"/>
            <a:ext cx="1223326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27663" name="文本框 40"/>
          <p:cNvSpPr txBox="1">
            <a:spLocks noChangeArrowheads="1"/>
          </p:cNvSpPr>
          <p:nvPr/>
        </p:nvSpPr>
        <p:spPr bwMode="auto">
          <a:xfrm>
            <a:off x="2561336" y="377533"/>
            <a:ext cx="1366126" cy="33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开始时间：</a:t>
            </a:r>
          </a:p>
        </p:txBody>
      </p:sp>
      <p:sp>
        <p:nvSpPr>
          <p:cNvPr id="27664" name="文本框 41"/>
          <p:cNvSpPr txBox="1">
            <a:spLocks noChangeArrowheads="1"/>
          </p:cNvSpPr>
          <p:nvPr/>
        </p:nvSpPr>
        <p:spPr bwMode="auto">
          <a:xfrm>
            <a:off x="5371335" y="394987"/>
            <a:ext cx="1367713" cy="33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/>
              <a:t>结束时间：</a:t>
            </a:r>
          </a:p>
        </p:txBody>
      </p:sp>
      <p:sp>
        <p:nvSpPr>
          <p:cNvPr id="43" name="矩形 42"/>
          <p:cNvSpPr/>
          <p:nvPr/>
        </p:nvSpPr>
        <p:spPr>
          <a:xfrm>
            <a:off x="6705728" y="409266"/>
            <a:ext cx="1223326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47325" y="975693"/>
            <a:ext cx="8759183" cy="1884968"/>
            <a:chOff x="2134077" y="2096988"/>
            <a:chExt cx="8759183" cy="1884968"/>
          </a:xfrm>
        </p:grpSpPr>
        <p:pic>
          <p:nvPicPr>
            <p:cNvPr id="27656" name="图片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077" y="2096988"/>
              <a:ext cx="8139636" cy="1884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7" name="文本框 34"/>
            <p:cNvSpPr txBox="1">
              <a:spLocks noChangeArrowheads="1"/>
            </p:cNvSpPr>
            <p:nvPr/>
          </p:nvSpPr>
          <p:spPr bwMode="auto">
            <a:xfrm>
              <a:off x="2253823" y="3241725"/>
              <a:ext cx="1727887" cy="369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5pPr>
              <a:lvl6pPr marL="25146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6pPr>
              <a:lvl7pPr marL="29718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7pPr>
              <a:lvl8pPr marL="34290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8pPr>
              <a:lvl9pPr marL="38862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799" dirty="0"/>
                <a:t>上海机务段</a:t>
              </a:r>
            </a:p>
          </p:txBody>
        </p:sp>
        <p:sp>
          <p:nvSpPr>
            <p:cNvPr id="27658" name="文本框 35"/>
            <p:cNvSpPr txBox="1">
              <a:spLocks noChangeArrowheads="1"/>
            </p:cNvSpPr>
            <p:nvPr/>
          </p:nvSpPr>
          <p:spPr bwMode="auto">
            <a:xfrm>
              <a:off x="4005510" y="3241725"/>
              <a:ext cx="1726301" cy="369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5pPr>
              <a:lvl6pPr marL="25146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6pPr>
              <a:lvl7pPr marL="29718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7pPr>
              <a:lvl8pPr marL="34290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8pPr>
              <a:lvl9pPr marL="38862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799"/>
                <a:t>南京东机务段</a:t>
              </a:r>
            </a:p>
          </p:txBody>
        </p:sp>
        <p:sp>
          <p:nvSpPr>
            <p:cNvPr id="27659" name="文本框 36"/>
            <p:cNvSpPr txBox="1">
              <a:spLocks noChangeArrowheads="1"/>
            </p:cNvSpPr>
            <p:nvPr/>
          </p:nvSpPr>
          <p:spPr bwMode="auto">
            <a:xfrm>
              <a:off x="5731812" y="3241725"/>
              <a:ext cx="1727887" cy="369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5pPr>
              <a:lvl6pPr marL="25146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6pPr>
              <a:lvl7pPr marL="29718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7pPr>
              <a:lvl8pPr marL="34290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8pPr>
              <a:lvl9pPr marL="38862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799"/>
                <a:t>杭州机务段</a:t>
              </a:r>
            </a:p>
          </p:txBody>
        </p:sp>
        <p:sp>
          <p:nvSpPr>
            <p:cNvPr id="27660" name="文本框 37"/>
            <p:cNvSpPr txBox="1">
              <a:spLocks noChangeArrowheads="1"/>
            </p:cNvSpPr>
            <p:nvPr/>
          </p:nvSpPr>
          <p:spPr bwMode="auto">
            <a:xfrm>
              <a:off x="7459698" y="3270285"/>
              <a:ext cx="1726301" cy="369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5pPr>
              <a:lvl6pPr marL="25146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6pPr>
              <a:lvl7pPr marL="29718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7pPr>
              <a:lvl8pPr marL="34290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8pPr>
              <a:lvl9pPr marL="38862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799"/>
                <a:t>合肥机务段</a:t>
              </a:r>
            </a:p>
          </p:txBody>
        </p:sp>
        <p:sp>
          <p:nvSpPr>
            <p:cNvPr id="27661" name="文本框 38"/>
            <p:cNvSpPr txBox="1">
              <a:spLocks noChangeArrowheads="1"/>
            </p:cNvSpPr>
            <p:nvPr/>
          </p:nvSpPr>
          <p:spPr bwMode="auto">
            <a:xfrm>
              <a:off x="9166959" y="3290911"/>
              <a:ext cx="1726301" cy="368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5pPr>
              <a:lvl6pPr marL="25146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6pPr>
              <a:lvl7pPr marL="29718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7pPr>
              <a:lvl8pPr marL="34290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8pPr>
              <a:lvl9pPr marL="38862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799"/>
                <a:t>徐州机务段</a:t>
              </a:r>
            </a:p>
          </p:txBody>
        </p:sp>
        <p:sp>
          <p:nvSpPr>
            <p:cNvPr id="27666" name="文本框 43"/>
            <p:cNvSpPr txBox="1">
              <a:spLocks noChangeArrowheads="1"/>
            </p:cNvSpPr>
            <p:nvPr/>
          </p:nvSpPr>
          <p:spPr bwMode="auto">
            <a:xfrm>
              <a:off x="2678305" y="3569422"/>
              <a:ext cx="1262992" cy="369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5pPr>
              <a:lvl6pPr marL="25146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6pPr>
              <a:lvl7pPr marL="29718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7pPr>
              <a:lvl8pPr marL="34290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8pPr>
              <a:lvl9pPr marL="38862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799"/>
                <a:t>合格率</a:t>
              </a:r>
            </a:p>
          </p:txBody>
        </p:sp>
        <p:sp>
          <p:nvSpPr>
            <p:cNvPr id="27667" name="文本框 44"/>
            <p:cNvSpPr txBox="1">
              <a:spLocks noChangeArrowheads="1"/>
            </p:cNvSpPr>
            <p:nvPr/>
          </p:nvSpPr>
          <p:spPr bwMode="auto">
            <a:xfrm>
              <a:off x="4472834" y="3556728"/>
              <a:ext cx="1264578" cy="368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5pPr>
              <a:lvl6pPr marL="25146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6pPr>
              <a:lvl7pPr marL="29718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7pPr>
              <a:lvl8pPr marL="34290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8pPr>
              <a:lvl9pPr marL="38862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799"/>
                <a:t>合格率</a:t>
              </a:r>
            </a:p>
          </p:txBody>
        </p:sp>
        <p:sp>
          <p:nvSpPr>
            <p:cNvPr id="27668" name="文本框 45"/>
            <p:cNvSpPr txBox="1">
              <a:spLocks noChangeArrowheads="1"/>
            </p:cNvSpPr>
            <p:nvPr/>
          </p:nvSpPr>
          <p:spPr bwMode="auto">
            <a:xfrm>
              <a:off x="6127734" y="3556728"/>
              <a:ext cx="1262992" cy="368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5pPr>
              <a:lvl6pPr marL="25146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6pPr>
              <a:lvl7pPr marL="29718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7pPr>
              <a:lvl8pPr marL="34290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8pPr>
              <a:lvl9pPr marL="38862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799"/>
                <a:t>合格率</a:t>
              </a:r>
            </a:p>
          </p:txBody>
        </p:sp>
        <p:sp>
          <p:nvSpPr>
            <p:cNvPr id="27669" name="文本框 46"/>
            <p:cNvSpPr txBox="1">
              <a:spLocks noChangeArrowheads="1"/>
            </p:cNvSpPr>
            <p:nvPr/>
          </p:nvSpPr>
          <p:spPr bwMode="auto">
            <a:xfrm>
              <a:off x="7830235" y="3583701"/>
              <a:ext cx="1262992" cy="368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5pPr>
              <a:lvl6pPr marL="25146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6pPr>
              <a:lvl7pPr marL="29718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7pPr>
              <a:lvl8pPr marL="34290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8pPr>
              <a:lvl9pPr marL="38862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799"/>
                <a:t>合格率</a:t>
              </a:r>
            </a:p>
          </p:txBody>
        </p:sp>
        <p:sp>
          <p:nvSpPr>
            <p:cNvPr id="27670" name="文本框 47"/>
            <p:cNvSpPr txBox="1">
              <a:spLocks noChangeArrowheads="1"/>
            </p:cNvSpPr>
            <p:nvPr/>
          </p:nvSpPr>
          <p:spPr bwMode="auto">
            <a:xfrm>
              <a:off x="9510522" y="3536100"/>
              <a:ext cx="1262992" cy="369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5pPr>
              <a:lvl6pPr marL="25146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6pPr>
              <a:lvl7pPr marL="29718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7pPr>
              <a:lvl8pPr marL="34290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8pPr>
              <a:lvl9pPr marL="3886200" indent="-228600" defTabSz="1219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charset="-122"/>
                  <a:ea typeface="等线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799"/>
                <a:t>合格率</a:t>
              </a:r>
            </a:p>
          </p:txBody>
        </p:sp>
      </p:grpSp>
      <p:sp>
        <p:nvSpPr>
          <p:cNvPr id="83" name="圆角矩形 82"/>
          <p:cNvSpPr/>
          <p:nvPr/>
        </p:nvSpPr>
        <p:spPr>
          <a:xfrm>
            <a:off x="8551885" y="398380"/>
            <a:ext cx="939311" cy="3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799" dirty="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27677" name="文本框 5"/>
          <p:cNvSpPr txBox="1">
            <a:spLocks noChangeArrowheads="1"/>
          </p:cNvSpPr>
          <p:nvPr/>
        </p:nvSpPr>
        <p:spPr bwMode="auto">
          <a:xfrm>
            <a:off x="4621487" y="3501396"/>
            <a:ext cx="1289965" cy="30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>
                <a:solidFill>
                  <a:srgbClr val="FF0000"/>
                </a:solidFill>
              </a:rPr>
              <a:t>绝对值和占比</a:t>
            </a:r>
          </a:p>
        </p:txBody>
      </p:sp>
      <p:sp>
        <p:nvSpPr>
          <p:cNvPr id="27678" name="文本框 62"/>
          <p:cNvSpPr txBox="1">
            <a:spLocks noChangeArrowheads="1"/>
          </p:cNvSpPr>
          <p:nvPr/>
        </p:nvSpPr>
        <p:spPr bwMode="auto">
          <a:xfrm>
            <a:off x="4651574" y="3220814"/>
            <a:ext cx="1597780" cy="30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 dirty="0">
                <a:solidFill>
                  <a:srgbClr val="FF0000"/>
                </a:solidFill>
              </a:rPr>
              <a:t>项点可自由配置</a:t>
            </a:r>
          </a:p>
        </p:txBody>
      </p:sp>
      <p:sp>
        <p:nvSpPr>
          <p:cNvPr id="27679" name="文本框 63"/>
          <p:cNvSpPr txBox="1">
            <a:spLocks noChangeArrowheads="1"/>
          </p:cNvSpPr>
          <p:nvPr/>
        </p:nvSpPr>
        <p:spPr bwMode="auto">
          <a:xfrm>
            <a:off x="9303225" y="3279263"/>
            <a:ext cx="1289966" cy="30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 dirty="0">
                <a:solidFill>
                  <a:srgbClr val="FF0000"/>
                </a:solidFill>
              </a:rPr>
              <a:t>绝对值和占比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737907" y="3155276"/>
            <a:ext cx="4328446" cy="2199130"/>
            <a:chOff x="2935331" y="4178540"/>
            <a:chExt cx="4328446" cy="2199130"/>
          </a:xfrm>
        </p:grpSpPr>
        <p:pic>
          <p:nvPicPr>
            <p:cNvPr id="27680" name="图片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5331" y="4178540"/>
              <a:ext cx="4328446" cy="219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470607" y="4611922"/>
              <a:ext cx="435429" cy="11684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526085" y="5038517"/>
              <a:ext cx="435429" cy="7122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622816" y="4995456"/>
              <a:ext cx="435429" cy="7578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217145" y="3152103"/>
            <a:ext cx="4376046" cy="2202303"/>
            <a:chOff x="7501400" y="5403389"/>
            <a:chExt cx="4376046" cy="2202303"/>
          </a:xfrm>
        </p:grpSpPr>
        <p:pic>
          <p:nvPicPr>
            <p:cNvPr id="27681" name="图片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400" y="5403389"/>
              <a:ext cx="4376046" cy="2202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矩形 36"/>
            <p:cNvSpPr/>
            <p:nvPr/>
          </p:nvSpPr>
          <p:spPr>
            <a:xfrm>
              <a:off x="8205854" y="6449829"/>
              <a:ext cx="366522" cy="531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9067388" y="6138419"/>
              <a:ext cx="366522" cy="8699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9852185" y="6452817"/>
              <a:ext cx="366522" cy="531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0688363" y="6447748"/>
              <a:ext cx="366522" cy="531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右弧形箭头 2"/>
          <p:cNvSpPr/>
          <p:nvPr/>
        </p:nvSpPr>
        <p:spPr>
          <a:xfrm rot="2176041">
            <a:off x="3648008" y="4531201"/>
            <a:ext cx="741498" cy="11122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02036" y="39307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下钻</a:t>
            </a:r>
            <a:endParaRPr lang="zh-CN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0093" y="1333704"/>
            <a:ext cx="830393" cy="32588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chemeClr val="tx1"/>
                </a:solidFill>
              </a:rPr>
              <a:t>全局权限用户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69939" y="757155"/>
            <a:ext cx="71845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合格率设置：默认为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6236934" y="2833186"/>
            <a:ext cx="391833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问题数设置：默认为全部展示，排序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099636" y="2821813"/>
            <a:ext cx="325613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问题设置：自定义，要有默认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770630" y="3655303"/>
            <a:ext cx="5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扣分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827898" y="3687571"/>
            <a:ext cx="5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扣分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8227" y="5069501"/>
            <a:ext cx="339936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表格：作业问题，扣分总人数，扣分人数占比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r>
              <a:rPr lang="zh-CN" altLang="en-US" sz="1200" b="1" dirty="0" smtClean="0">
                <a:solidFill>
                  <a:srgbClr val="FF0000"/>
                </a:solidFill>
              </a:rPr>
              <a:t>机务段分布（饼图）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847273" y="35839"/>
            <a:ext cx="862732" cy="287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999" dirty="0" smtClean="0">
                <a:solidFill>
                  <a:schemeClr val="tx1"/>
                </a:solidFill>
              </a:rPr>
              <a:t>全部</a:t>
            </a: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67" name="文本框 40"/>
          <p:cNvSpPr txBox="1">
            <a:spLocks noChangeArrowheads="1"/>
          </p:cNvSpPr>
          <p:nvPr/>
        </p:nvSpPr>
        <p:spPr bwMode="auto">
          <a:xfrm>
            <a:off x="2978386" y="12563"/>
            <a:ext cx="1366126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机务段</a:t>
            </a:r>
            <a:r>
              <a:rPr lang="zh-CN" altLang="en-US" sz="1599" dirty="0" smtClean="0"/>
              <a:t>：</a:t>
            </a:r>
            <a:endParaRPr lang="zh-CN" altLang="en-US" sz="1599" dirty="0"/>
          </a:p>
        </p:txBody>
      </p:sp>
      <p:sp>
        <p:nvSpPr>
          <p:cNvPr id="68" name="文本框 25"/>
          <p:cNvSpPr txBox="1">
            <a:spLocks noChangeArrowheads="1"/>
          </p:cNvSpPr>
          <p:nvPr/>
        </p:nvSpPr>
        <p:spPr bwMode="auto">
          <a:xfrm>
            <a:off x="4709927" y="18809"/>
            <a:ext cx="1367713" cy="33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车间：</a:t>
            </a:r>
          </a:p>
        </p:txBody>
      </p:sp>
      <p:sp>
        <p:nvSpPr>
          <p:cNvPr id="70" name="文本框 27"/>
          <p:cNvSpPr txBox="1">
            <a:spLocks noChangeArrowheads="1"/>
          </p:cNvSpPr>
          <p:nvPr/>
        </p:nvSpPr>
        <p:spPr bwMode="auto">
          <a:xfrm>
            <a:off x="6022409" y="-7109"/>
            <a:ext cx="1366126" cy="33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车队：</a:t>
            </a:r>
          </a:p>
        </p:txBody>
      </p:sp>
      <p:sp>
        <p:nvSpPr>
          <p:cNvPr id="71" name="文本框 29"/>
          <p:cNvSpPr txBox="1">
            <a:spLocks noChangeArrowheads="1"/>
          </p:cNvSpPr>
          <p:nvPr/>
        </p:nvSpPr>
        <p:spPr bwMode="auto">
          <a:xfrm>
            <a:off x="7459467" y="23627"/>
            <a:ext cx="1367713" cy="33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指导</a:t>
            </a:r>
            <a:r>
              <a:rPr lang="zh-CN" altLang="en-US" sz="1599" dirty="0" smtClean="0"/>
              <a:t>组</a:t>
            </a:r>
            <a:r>
              <a:rPr lang="zh-CN" altLang="en-US" sz="1599" dirty="0"/>
              <a:t>：</a:t>
            </a:r>
          </a:p>
        </p:txBody>
      </p:sp>
      <p:sp>
        <p:nvSpPr>
          <p:cNvPr id="72" name="矩形 71"/>
          <p:cNvSpPr/>
          <p:nvPr/>
        </p:nvSpPr>
        <p:spPr>
          <a:xfrm>
            <a:off x="5418346" y="36514"/>
            <a:ext cx="532762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761638" y="35839"/>
            <a:ext cx="532762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356198" y="35839"/>
            <a:ext cx="532762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59" name="右弧形箭头 58"/>
          <p:cNvSpPr/>
          <p:nvPr/>
        </p:nvSpPr>
        <p:spPr>
          <a:xfrm>
            <a:off x="6771195" y="4128128"/>
            <a:ext cx="741498" cy="11122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363606" y="42532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下钻</a:t>
            </a:r>
            <a:endParaRPr lang="zh-CN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148027" y="6271348"/>
            <a:ext cx="7258713" cy="58072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defTabSz="1219017">
              <a:defRPr/>
            </a:pPr>
            <a:r>
              <a:rPr lang="en-US" altLang="zh-CN" sz="1599" dirty="0"/>
              <a:t>80</a:t>
            </a:r>
            <a:r>
              <a:rPr lang="zh-CN" altLang="en-US" sz="1599" dirty="0"/>
              <a:t>以下 </a:t>
            </a:r>
            <a:r>
              <a:rPr lang="zh-CN" altLang="en-US" sz="1599" dirty="0" smtClean="0"/>
              <a:t>             </a:t>
            </a:r>
            <a:r>
              <a:rPr lang="en-US" altLang="zh-CN" sz="1599" dirty="0"/>
              <a:t>81-85</a:t>
            </a:r>
            <a:r>
              <a:rPr lang="zh-CN" altLang="en-US" sz="1599" dirty="0"/>
              <a:t>分  </a:t>
            </a:r>
            <a:r>
              <a:rPr lang="zh-CN" altLang="en-US" sz="1599" dirty="0" smtClean="0"/>
              <a:t>           </a:t>
            </a:r>
            <a:r>
              <a:rPr lang="en-US" altLang="zh-CN" sz="1599" dirty="0" smtClean="0"/>
              <a:t>86-90</a:t>
            </a:r>
            <a:r>
              <a:rPr lang="zh-CN" altLang="en-US" sz="1599" dirty="0"/>
              <a:t>分  </a:t>
            </a:r>
            <a:r>
              <a:rPr lang="zh-CN" altLang="en-US" sz="1599" dirty="0" smtClean="0"/>
              <a:t>            </a:t>
            </a:r>
            <a:r>
              <a:rPr lang="en-US" altLang="zh-CN" sz="1599" dirty="0" smtClean="0"/>
              <a:t>91-95</a:t>
            </a:r>
            <a:r>
              <a:rPr lang="zh-CN" altLang="en-US" sz="1599" dirty="0"/>
              <a:t>分 </a:t>
            </a:r>
            <a:r>
              <a:rPr lang="zh-CN" altLang="en-US" sz="1599" dirty="0" smtClean="0"/>
              <a:t>             </a:t>
            </a:r>
            <a:r>
              <a:rPr lang="en-US" altLang="zh-CN" sz="1599" dirty="0"/>
              <a:t>96-100</a:t>
            </a:r>
            <a:r>
              <a:rPr lang="zh-CN" altLang="en-US" sz="1599" dirty="0" smtClean="0"/>
              <a:t>分 </a:t>
            </a:r>
            <a:endParaRPr lang="zh-CN" altLang="en-US" sz="1599" dirty="0"/>
          </a:p>
        </p:txBody>
      </p:sp>
      <p:sp>
        <p:nvSpPr>
          <p:cNvPr id="75" name="文本框 65"/>
          <p:cNvSpPr txBox="1">
            <a:spLocks noChangeArrowheads="1"/>
          </p:cNvSpPr>
          <p:nvPr/>
        </p:nvSpPr>
        <p:spPr bwMode="auto">
          <a:xfrm>
            <a:off x="10155266" y="5805788"/>
            <a:ext cx="1448634" cy="36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人数，占比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558848" y="5239864"/>
            <a:ext cx="1362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扣分</a:t>
            </a:r>
            <a:r>
              <a:rPr lang="zh-CN" altLang="en-US" sz="1600" dirty="0" smtClean="0"/>
              <a:t>分布图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90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2"/>
          <p:cNvSpPr txBox="1">
            <a:spLocks noChangeArrowheads="1"/>
          </p:cNvSpPr>
          <p:nvPr/>
        </p:nvSpPr>
        <p:spPr bwMode="auto">
          <a:xfrm>
            <a:off x="14197" y="62873"/>
            <a:ext cx="1815557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0000"/>
                </a:solidFill>
              </a:rPr>
              <a:t>总体概况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090564" y="594331"/>
            <a:ext cx="1223326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27663" name="文本框 40"/>
          <p:cNvSpPr txBox="1">
            <a:spLocks noChangeArrowheads="1"/>
          </p:cNvSpPr>
          <p:nvPr/>
        </p:nvSpPr>
        <p:spPr bwMode="auto">
          <a:xfrm>
            <a:off x="2811705" y="562598"/>
            <a:ext cx="1366126" cy="33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开始时间：</a:t>
            </a:r>
          </a:p>
        </p:txBody>
      </p:sp>
      <p:sp>
        <p:nvSpPr>
          <p:cNvPr id="27664" name="文本框 41"/>
          <p:cNvSpPr txBox="1">
            <a:spLocks noChangeArrowheads="1"/>
          </p:cNvSpPr>
          <p:nvPr/>
        </p:nvSpPr>
        <p:spPr bwMode="auto">
          <a:xfrm>
            <a:off x="5621704" y="580052"/>
            <a:ext cx="1367713" cy="33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/>
              <a:t>结束时间：</a:t>
            </a:r>
          </a:p>
        </p:txBody>
      </p:sp>
      <p:sp>
        <p:nvSpPr>
          <p:cNvPr id="43" name="矩形 42"/>
          <p:cNvSpPr/>
          <p:nvPr/>
        </p:nvSpPr>
        <p:spPr>
          <a:xfrm>
            <a:off x="6956097" y="594331"/>
            <a:ext cx="1223326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8802254" y="583445"/>
            <a:ext cx="939311" cy="3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799" dirty="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27677" name="文本框 5"/>
          <p:cNvSpPr txBox="1">
            <a:spLocks noChangeArrowheads="1"/>
          </p:cNvSpPr>
          <p:nvPr/>
        </p:nvSpPr>
        <p:spPr bwMode="auto">
          <a:xfrm>
            <a:off x="4958944" y="4219858"/>
            <a:ext cx="1289965" cy="30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>
                <a:solidFill>
                  <a:srgbClr val="FF0000"/>
                </a:solidFill>
              </a:rPr>
              <a:t>绝对值和占比</a:t>
            </a:r>
          </a:p>
        </p:txBody>
      </p:sp>
      <p:sp>
        <p:nvSpPr>
          <p:cNvPr id="27678" name="文本框 62"/>
          <p:cNvSpPr txBox="1">
            <a:spLocks noChangeArrowheads="1"/>
          </p:cNvSpPr>
          <p:nvPr/>
        </p:nvSpPr>
        <p:spPr bwMode="auto">
          <a:xfrm>
            <a:off x="4989031" y="3939276"/>
            <a:ext cx="1597780" cy="30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 dirty="0">
                <a:solidFill>
                  <a:srgbClr val="FF0000"/>
                </a:solidFill>
              </a:rPr>
              <a:t>项点可自由配置</a:t>
            </a:r>
          </a:p>
        </p:txBody>
      </p:sp>
      <p:sp>
        <p:nvSpPr>
          <p:cNvPr id="27679" name="文本框 63"/>
          <p:cNvSpPr txBox="1">
            <a:spLocks noChangeArrowheads="1"/>
          </p:cNvSpPr>
          <p:nvPr/>
        </p:nvSpPr>
        <p:spPr bwMode="auto">
          <a:xfrm>
            <a:off x="9640682" y="3997725"/>
            <a:ext cx="1289966" cy="30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 dirty="0">
                <a:solidFill>
                  <a:srgbClr val="FF0000"/>
                </a:solidFill>
              </a:rPr>
              <a:t>绝对值和占比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075364" y="3873738"/>
            <a:ext cx="4328446" cy="2199130"/>
            <a:chOff x="2935331" y="4178540"/>
            <a:chExt cx="4328446" cy="2199130"/>
          </a:xfrm>
        </p:grpSpPr>
        <p:pic>
          <p:nvPicPr>
            <p:cNvPr id="27680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5331" y="4178540"/>
              <a:ext cx="4328446" cy="219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470607" y="4611922"/>
              <a:ext cx="435429" cy="11684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526085" y="5038517"/>
              <a:ext cx="435429" cy="7122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622816" y="4995456"/>
              <a:ext cx="435429" cy="7578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54602" y="3870565"/>
            <a:ext cx="4376046" cy="2202303"/>
            <a:chOff x="7501400" y="5403389"/>
            <a:chExt cx="4376046" cy="2202303"/>
          </a:xfrm>
        </p:grpSpPr>
        <p:pic>
          <p:nvPicPr>
            <p:cNvPr id="27681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400" y="5403389"/>
              <a:ext cx="4376046" cy="2202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矩形 36"/>
            <p:cNvSpPr/>
            <p:nvPr/>
          </p:nvSpPr>
          <p:spPr>
            <a:xfrm>
              <a:off x="8205854" y="6449829"/>
              <a:ext cx="366522" cy="531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9067388" y="6138419"/>
              <a:ext cx="366522" cy="8699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9852185" y="6452817"/>
              <a:ext cx="366522" cy="531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0688363" y="6447748"/>
              <a:ext cx="366522" cy="531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右弧形箭头 2"/>
          <p:cNvSpPr/>
          <p:nvPr/>
        </p:nvSpPr>
        <p:spPr>
          <a:xfrm>
            <a:off x="3618534" y="5001970"/>
            <a:ext cx="741498" cy="11122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8224" y="50841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下钻</a:t>
            </a:r>
            <a:endParaRPr lang="zh-CN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05733" y="985164"/>
            <a:ext cx="71845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合格率设置：默认为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6574391" y="3551648"/>
            <a:ext cx="301591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问题数设置：默认为</a:t>
            </a:r>
            <a:r>
              <a:rPr lang="en-US" altLang="zh-CN" dirty="0" smtClean="0"/>
              <a:t>top5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437093" y="3540275"/>
            <a:ext cx="325613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问题设置：自定义，要有默认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108087" y="4373765"/>
            <a:ext cx="5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扣分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165355" y="4406033"/>
            <a:ext cx="5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扣分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-2012" y="5976528"/>
            <a:ext cx="496095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表格：作业问题，扣分总人数，扣分人数占比</a:t>
            </a:r>
            <a:endParaRPr lang="en-US" altLang="zh-CN" dirty="0" smtClean="0"/>
          </a:p>
          <a:p>
            <a:r>
              <a:rPr lang="zh-CN" altLang="en-US" dirty="0" smtClean="0"/>
              <a:t>车间分布（饼图）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292002" y="26138"/>
            <a:ext cx="1021888" cy="287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200" dirty="0" smtClean="0">
                <a:solidFill>
                  <a:schemeClr val="tx1"/>
                </a:solidFill>
              </a:rPr>
              <a:t>上海机务段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文本框 40"/>
          <p:cNvSpPr txBox="1">
            <a:spLocks noChangeArrowheads="1"/>
          </p:cNvSpPr>
          <p:nvPr/>
        </p:nvSpPr>
        <p:spPr bwMode="auto">
          <a:xfrm>
            <a:off x="3418484" y="34669"/>
            <a:ext cx="1366126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机务段</a:t>
            </a:r>
            <a:r>
              <a:rPr lang="zh-CN" altLang="en-US" sz="1599" dirty="0" smtClean="0"/>
              <a:t>：</a:t>
            </a:r>
            <a:endParaRPr lang="zh-CN" altLang="en-US" sz="1599" dirty="0"/>
          </a:p>
        </p:txBody>
      </p:sp>
      <p:sp>
        <p:nvSpPr>
          <p:cNvPr id="68" name="文本框 25"/>
          <p:cNvSpPr txBox="1">
            <a:spLocks noChangeArrowheads="1"/>
          </p:cNvSpPr>
          <p:nvPr/>
        </p:nvSpPr>
        <p:spPr bwMode="auto">
          <a:xfrm>
            <a:off x="5317946" y="9108"/>
            <a:ext cx="1367713" cy="33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车间：</a:t>
            </a:r>
          </a:p>
        </p:txBody>
      </p:sp>
      <p:sp>
        <p:nvSpPr>
          <p:cNvPr id="70" name="文本框 27"/>
          <p:cNvSpPr txBox="1">
            <a:spLocks noChangeArrowheads="1"/>
          </p:cNvSpPr>
          <p:nvPr/>
        </p:nvSpPr>
        <p:spPr bwMode="auto">
          <a:xfrm>
            <a:off x="6782826" y="4962"/>
            <a:ext cx="1366126" cy="33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车队：</a:t>
            </a:r>
          </a:p>
        </p:txBody>
      </p:sp>
      <p:sp>
        <p:nvSpPr>
          <p:cNvPr id="71" name="文本框 29"/>
          <p:cNvSpPr txBox="1">
            <a:spLocks noChangeArrowheads="1"/>
          </p:cNvSpPr>
          <p:nvPr/>
        </p:nvSpPr>
        <p:spPr bwMode="auto">
          <a:xfrm>
            <a:off x="8154568" y="13926"/>
            <a:ext cx="1367713" cy="33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指导组：</a:t>
            </a:r>
            <a:endParaRPr lang="zh-CN" altLang="en-US" sz="1599" dirty="0"/>
          </a:p>
        </p:txBody>
      </p:sp>
      <p:sp>
        <p:nvSpPr>
          <p:cNvPr id="72" name="矩形 71"/>
          <p:cNvSpPr/>
          <p:nvPr/>
        </p:nvSpPr>
        <p:spPr>
          <a:xfrm>
            <a:off x="6026364" y="26813"/>
            <a:ext cx="750845" cy="287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999" dirty="0" smtClean="0">
                <a:solidFill>
                  <a:schemeClr val="tx1"/>
                </a:solidFill>
              </a:rPr>
              <a:t>全部</a:t>
            </a: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456739" y="26138"/>
            <a:ext cx="532762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975099" y="26138"/>
            <a:ext cx="532762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084" y="1384165"/>
            <a:ext cx="6600825" cy="18478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828354" y="3189553"/>
            <a:ext cx="163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动车运用车间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4569669" y="3178010"/>
            <a:ext cx="163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南翔</a:t>
            </a:r>
            <a:r>
              <a:rPr lang="zh-CN" altLang="en-US" dirty="0" smtClean="0"/>
              <a:t>运用车间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6321314" y="3178010"/>
            <a:ext cx="163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上海调小车间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7975889" y="3189553"/>
            <a:ext cx="1634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上海</a:t>
            </a:r>
            <a:r>
              <a:rPr lang="zh-CN" altLang="en-US" dirty="0" smtClean="0"/>
              <a:t>运用车间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205376" y="3585138"/>
            <a:ext cx="425174" cy="14773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改为立体图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280093" y="1333704"/>
            <a:ext cx="830393" cy="32588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chemeClr val="tx1"/>
                </a:solidFill>
              </a:rPr>
              <a:t>全局权限用户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6" name="右弧形箭头 55"/>
          <p:cNvSpPr/>
          <p:nvPr/>
        </p:nvSpPr>
        <p:spPr>
          <a:xfrm>
            <a:off x="7140956" y="4730557"/>
            <a:ext cx="741498" cy="11122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806093" y="4985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下钻</a:t>
            </a:r>
            <a:endParaRPr lang="zh-CN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直接箭头连接符 17"/>
          <p:cNvCxnSpPr>
            <a:stCxn id="56" idx="2"/>
          </p:cNvCxnSpPr>
          <p:nvPr/>
        </p:nvCxnSpPr>
        <p:spPr>
          <a:xfrm flipH="1">
            <a:off x="4910342" y="5657446"/>
            <a:ext cx="2230614" cy="42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3241" y="6028370"/>
            <a:ext cx="4505295" cy="741787"/>
          </a:xfrm>
          <a:prstGeom prst="rect">
            <a:avLst/>
          </a:prstGeom>
        </p:spPr>
      </p:pic>
      <p:sp>
        <p:nvSpPr>
          <p:cNvPr id="69" name="文本框 65"/>
          <p:cNvSpPr txBox="1">
            <a:spLocks noChangeArrowheads="1"/>
          </p:cNvSpPr>
          <p:nvPr/>
        </p:nvSpPr>
        <p:spPr bwMode="auto">
          <a:xfrm>
            <a:off x="10285665" y="6154967"/>
            <a:ext cx="1448634" cy="36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人数，占比</a:t>
            </a:r>
          </a:p>
        </p:txBody>
      </p:sp>
    </p:spTree>
    <p:extLst>
      <p:ext uri="{BB962C8B-B14F-4D97-AF65-F5344CB8AC3E}">
        <p14:creationId xmlns:p14="http://schemas.microsoft.com/office/powerpoint/2010/main" val="273537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634850" y="899133"/>
            <a:ext cx="1223326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27663" name="文本框 40"/>
          <p:cNvSpPr txBox="1">
            <a:spLocks noChangeArrowheads="1"/>
          </p:cNvSpPr>
          <p:nvPr/>
        </p:nvSpPr>
        <p:spPr bwMode="auto">
          <a:xfrm>
            <a:off x="3355991" y="867400"/>
            <a:ext cx="1366126" cy="33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开始时间：</a:t>
            </a:r>
          </a:p>
        </p:txBody>
      </p:sp>
      <p:sp>
        <p:nvSpPr>
          <p:cNvPr id="27664" name="文本框 41"/>
          <p:cNvSpPr txBox="1">
            <a:spLocks noChangeArrowheads="1"/>
          </p:cNvSpPr>
          <p:nvPr/>
        </p:nvSpPr>
        <p:spPr bwMode="auto">
          <a:xfrm>
            <a:off x="6165990" y="884854"/>
            <a:ext cx="1367713" cy="33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/>
              <a:t>结束时间：</a:t>
            </a:r>
          </a:p>
        </p:txBody>
      </p:sp>
      <p:sp>
        <p:nvSpPr>
          <p:cNvPr id="43" name="矩形 42"/>
          <p:cNvSpPr/>
          <p:nvPr/>
        </p:nvSpPr>
        <p:spPr>
          <a:xfrm>
            <a:off x="7500383" y="899133"/>
            <a:ext cx="1223326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9346540" y="888247"/>
            <a:ext cx="939311" cy="3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799" dirty="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27677" name="文本框 5"/>
          <p:cNvSpPr txBox="1">
            <a:spLocks noChangeArrowheads="1"/>
          </p:cNvSpPr>
          <p:nvPr/>
        </p:nvSpPr>
        <p:spPr bwMode="auto">
          <a:xfrm>
            <a:off x="5503230" y="4100115"/>
            <a:ext cx="1289965" cy="30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>
                <a:solidFill>
                  <a:srgbClr val="FF0000"/>
                </a:solidFill>
              </a:rPr>
              <a:t>绝对值和占比</a:t>
            </a:r>
          </a:p>
        </p:txBody>
      </p:sp>
      <p:sp>
        <p:nvSpPr>
          <p:cNvPr id="27678" name="文本框 62"/>
          <p:cNvSpPr txBox="1">
            <a:spLocks noChangeArrowheads="1"/>
          </p:cNvSpPr>
          <p:nvPr/>
        </p:nvSpPr>
        <p:spPr bwMode="auto">
          <a:xfrm>
            <a:off x="5533317" y="3819533"/>
            <a:ext cx="1597780" cy="30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 dirty="0">
                <a:solidFill>
                  <a:srgbClr val="FF0000"/>
                </a:solidFill>
              </a:rPr>
              <a:t>项点可自由配置</a:t>
            </a:r>
          </a:p>
        </p:txBody>
      </p:sp>
      <p:sp>
        <p:nvSpPr>
          <p:cNvPr id="27679" name="文本框 63"/>
          <p:cNvSpPr txBox="1">
            <a:spLocks noChangeArrowheads="1"/>
          </p:cNvSpPr>
          <p:nvPr/>
        </p:nvSpPr>
        <p:spPr bwMode="auto">
          <a:xfrm>
            <a:off x="10184968" y="3877982"/>
            <a:ext cx="1289966" cy="30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 dirty="0">
                <a:solidFill>
                  <a:srgbClr val="FF0000"/>
                </a:solidFill>
              </a:rPr>
              <a:t>绝对值和占比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639360" y="3715073"/>
            <a:ext cx="4328446" cy="2199130"/>
            <a:chOff x="2935331" y="4178540"/>
            <a:chExt cx="4328446" cy="2199130"/>
          </a:xfrm>
        </p:grpSpPr>
        <p:pic>
          <p:nvPicPr>
            <p:cNvPr id="27680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5331" y="4178540"/>
              <a:ext cx="4328446" cy="219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470607" y="4611922"/>
              <a:ext cx="435429" cy="11684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526085" y="5038517"/>
              <a:ext cx="435429" cy="7122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622816" y="4995456"/>
              <a:ext cx="435429" cy="7578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97055" y="3631536"/>
            <a:ext cx="4376046" cy="2202303"/>
            <a:chOff x="7501400" y="5403389"/>
            <a:chExt cx="4376046" cy="2202303"/>
          </a:xfrm>
        </p:grpSpPr>
        <p:pic>
          <p:nvPicPr>
            <p:cNvPr id="27681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400" y="5403389"/>
              <a:ext cx="4376046" cy="2202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矩形 36"/>
            <p:cNvSpPr/>
            <p:nvPr/>
          </p:nvSpPr>
          <p:spPr>
            <a:xfrm>
              <a:off x="8205854" y="6449829"/>
              <a:ext cx="366522" cy="531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9067388" y="6138419"/>
              <a:ext cx="366522" cy="8699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9852185" y="6452817"/>
              <a:ext cx="366522" cy="531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0688363" y="6447748"/>
              <a:ext cx="366522" cy="531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右弧形箭头 2"/>
          <p:cNvSpPr/>
          <p:nvPr/>
        </p:nvSpPr>
        <p:spPr>
          <a:xfrm>
            <a:off x="4870331" y="4650846"/>
            <a:ext cx="741498" cy="11122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2768" y="45480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下钻</a:t>
            </a:r>
            <a:endParaRPr lang="zh-CN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950019" y="1224650"/>
            <a:ext cx="71845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合格率设置：默认为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7118677" y="3431905"/>
            <a:ext cx="301591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问题数设置：默认为</a:t>
            </a:r>
            <a:r>
              <a:rPr lang="en-US" altLang="zh-CN" dirty="0" smtClean="0"/>
              <a:t>top5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981379" y="3420532"/>
            <a:ext cx="325613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问题设置：自定义，要有默认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652373" y="4254022"/>
            <a:ext cx="5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扣分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709641" y="4286290"/>
            <a:ext cx="5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扣分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047" y="4927294"/>
            <a:ext cx="2557016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表格：作业问题，扣分总人数，扣分人数占比</a:t>
            </a:r>
            <a:endParaRPr lang="en-US" altLang="zh-CN" dirty="0" smtClean="0"/>
          </a:p>
          <a:p>
            <a:r>
              <a:rPr lang="zh-CN" altLang="en-US" dirty="0" smtClean="0"/>
              <a:t>车队分布（饼图）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823918" y="330940"/>
            <a:ext cx="1021888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200" dirty="0" smtClean="0">
                <a:solidFill>
                  <a:schemeClr val="tx1"/>
                </a:solidFill>
              </a:rPr>
              <a:t>上海机务段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文本框 40"/>
          <p:cNvSpPr txBox="1">
            <a:spLocks noChangeArrowheads="1"/>
          </p:cNvSpPr>
          <p:nvPr/>
        </p:nvSpPr>
        <p:spPr bwMode="auto">
          <a:xfrm>
            <a:off x="2950400" y="339471"/>
            <a:ext cx="1366126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机务段</a:t>
            </a:r>
            <a:r>
              <a:rPr lang="zh-CN" altLang="en-US" sz="1599" dirty="0" smtClean="0"/>
              <a:t>：</a:t>
            </a:r>
            <a:endParaRPr lang="zh-CN" altLang="en-US" sz="1599" dirty="0"/>
          </a:p>
        </p:txBody>
      </p:sp>
      <p:sp>
        <p:nvSpPr>
          <p:cNvPr id="68" name="文本框 25"/>
          <p:cNvSpPr txBox="1">
            <a:spLocks noChangeArrowheads="1"/>
          </p:cNvSpPr>
          <p:nvPr/>
        </p:nvSpPr>
        <p:spPr bwMode="auto">
          <a:xfrm>
            <a:off x="4849862" y="313910"/>
            <a:ext cx="1367713" cy="33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车间：</a:t>
            </a:r>
          </a:p>
        </p:txBody>
      </p:sp>
      <p:sp>
        <p:nvSpPr>
          <p:cNvPr id="70" name="文本框 27"/>
          <p:cNvSpPr txBox="1">
            <a:spLocks noChangeArrowheads="1"/>
          </p:cNvSpPr>
          <p:nvPr/>
        </p:nvSpPr>
        <p:spPr bwMode="auto">
          <a:xfrm>
            <a:off x="7277655" y="286451"/>
            <a:ext cx="1366126" cy="33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车队：</a:t>
            </a:r>
          </a:p>
        </p:txBody>
      </p:sp>
      <p:sp>
        <p:nvSpPr>
          <p:cNvPr id="71" name="文本框 29"/>
          <p:cNvSpPr txBox="1">
            <a:spLocks noChangeArrowheads="1"/>
          </p:cNvSpPr>
          <p:nvPr/>
        </p:nvSpPr>
        <p:spPr bwMode="auto">
          <a:xfrm>
            <a:off x="8949236" y="318728"/>
            <a:ext cx="1367713" cy="33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指导组：</a:t>
            </a:r>
            <a:endParaRPr lang="zh-CN" altLang="en-US" sz="1599" dirty="0"/>
          </a:p>
        </p:txBody>
      </p:sp>
      <p:sp>
        <p:nvSpPr>
          <p:cNvPr id="72" name="矩形 71"/>
          <p:cNvSpPr/>
          <p:nvPr/>
        </p:nvSpPr>
        <p:spPr>
          <a:xfrm>
            <a:off x="5558280" y="331615"/>
            <a:ext cx="1599213" cy="287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南翔</a:t>
            </a:r>
            <a:r>
              <a:rPr lang="zh-CN" altLang="en-US" sz="1400" dirty="0" smtClean="0">
                <a:solidFill>
                  <a:schemeClr val="tx1"/>
                </a:solidFill>
              </a:rPr>
              <a:t>运用车间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912708" y="330940"/>
            <a:ext cx="740829" cy="287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999" dirty="0" smtClean="0">
                <a:solidFill>
                  <a:schemeClr val="tx1"/>
                </a:solidFill>
              </a:rPr>
              <a:t>全部</a:t>
            </a: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780653" y="330940"/>
            <a:ext cx="532762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578" y="1589711"/>
            <a:ext cx="3248025" cy="18288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995572" y="2668204"/>
            <a:ext cx="15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沪</a:t>
            </a:r>
            <a:r>
              <a:rPr lang="zh-CN" altLang="en-US" dirty="0" smtClean="0"/>
              <a:t>宁车队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746279" y="2699124"/>
            <a:ext cx="15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沪</a:t>
            </a:r>
            <a:r>
              <a:rPr lang="zh-CN" altLang="en-US" dirty="0"/>
              <a:t>杭</a:t>
            </a:r>
            <a:r>
              <a:rPr lang="zh-CN" altLang="en-US" dirty="0" smtClean="0"/>
              <a:t>车队</a:t>
            </a:r>
            <a:endParaRPr lang="zh-CN" altLang="en-US" dirty="0"/>
          </a:p>
        </p:txBody>
      </p:sp>
      <p:sp>
        <p:nvSpPr>
          <p:cNvPr id="51" name="文本框 2"/>
          <p:cNvSpPr txBox="1">
            <a:spLocks noChangeArrowheads="1"/>
          </p:cNvSpPr>
          <p:nvPr/>
        </p:nvSpPr>
        <p:spPr bwMode="auto">
          <a:xfrm>
            <a:off x="1" y="62873"/>
            <a:ext cx="18709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0000"/>
                </a:solidFill>
              </a:rPr>
              <a:t>总体概况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80093" y="1333704"/>
            <a:ext cx="830393" cy="32588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chemeClr val="tx1"/>
                </a:solidFill>
              </a:rPr>
              <a:t>全局权限用户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3" name="右弧形箭头 52"/>
          <p:cNvSpPr/>
          <p:nvPr/>
        </p:nvSpPr>
        <p:spPr>
          <a:xfrm rot="2033366">
            <a:off x="7275045" y="4713788"/>
            <a:ext cx="741498" cy="11122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110738" y="44962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下钻</a:t>
            </a:r>
            <a:endParaRPr lang="zh-CN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360" y="5964750"/>
            <a:ext cx="8420525" cy="849513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 flipV="1">
            <a:off x="2510111" y="5040086"/>
            <a:ext cx="2284681" cy="51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65"/>
          <p:cNvSpPr txBox="1">
            <a:spLocks noChangeArrowheads="1"/>
          </p:cNvSpPr>
          <p:nvPr/>
        </p:nvSpPr>
        <p:spPr bwMode="auto">
          <a:xfrm>
            <a:off x="10743366" y="6046864"/>
            <a:ext cx="1448634" cy="36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人数，占比</a:t>
            </a:r>
          </a:p>
        </p:txBody>
      </p:sp>
    </p:spTree>
    <p:extLst>
      <p:ext uri="{BB962C8B-B14F-4D97-AF65-F5344CB8AC3E}">
        <p14:creationId xmlns:p14="http://schemas.microsoft.com/office/powerpoint/2010/main" val="156592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00162" y="583442"/>
            <a:ext cx="1223326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27663" name="文本框 40"/>
          <p:cNvSpPr txBox="1">
            <a:spLocks noChangeArrowheads="1"/>
          </p:cNvSpPr>
          <p:nvPr/>
        </p:nvSpPr>
        <p:spPr bwMode="auto">
          <a:xfrm>
            <a:off x="3421303" y="551709"/>
            <a:ext cx="1366126" cy="33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开始时间：</a:t>
            </a:r>
          </a:p>
        </p:txBody>
      </p:sp>
      <p:sp>
        <p:nvSpPr>
          <p:cNvPr id="27664" name="文本框 41"/>
          <p:cNvSpPr txBox="1">
            <a:spLocks noChangeArrowheads="1"/>
          </p:cNvSpPr>
          <p:nvPr/>
        </p:nvSpPr>
        <p:spPr bwMode="auto">
          <a:xfrm>
            <a:off x="6231302" y="569163"/>
            <a:ext cx="1367713" cy="33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/>
              <a:t>结束时间：</a:t>
            </a:r>
          </a:p>
        </p:txBody>
      </p:sp>
      <p:sp>
        <p:nvSpPr>
          <p:cNvPr id="43" name="矩形 42"/>
          <p:cNvSpPr/>
          <p:nvPr/>
        </p:nvSpPr>
        <p:spPr>
          <a:xfrm>
            <a:off x="7565695" y="583442"/>
            <a:ext cx="1223326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9411852" y="572556"/>
            <a:ext cx="939311" cy="3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799" dirty="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27677" name="文本框 5"/>
          <p:cNvSpPr txBox="1">
            <a:spLocks noChangeArrowheads="1"/>
          </p:cNvSpPr>
          <p:nvPr/>
        </p:nvSpPr>
        <p:spPr bwMode="auto">
          <a:xfrm>
            <a:off x="5568542" y="4208969"/>
            <a:ext cx="1289965" cy="30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>
                <a:solidFill>
                  <a:srgbClr val="FF0000"/>
                </a:solidFill>
              </a:rPr>
              <a:t>绝对值和占比</a:t>
            </a:r>
          </a:p>
        </p:txBody>
      </p:sp>
      <p:sp>
        <p:nvSpPr>
          <p:cNvPr id="27678" name="文本框 62"/>
          <p:cNvSpPr txBox="1">
            <a:spLocks noChangeArrowheads="1"/>
          </p:cNvSpPr>
          <p:nvPr/>
        </p:nvSpPr>
        <p:spPr bwMode="auto">
          <a:xfrm>
            <a:off x="5598629" y="3928387"/>
            <a:ext cx="1597780" cy="30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 dirty="0">
                <a:solidFill>
                  <a:srgbClr val="FF0000"/>
                </a:solidFill>
              </a:rPr>
              <a:t>项点可自由配置</a:t>
            </a:r>
          </a:p>
        </p:txBody>
      </p:sp>
      <p:sp>
        <p:nvSpPr>
          <p:cNvPr id="27679" name="文本框 63"/>
          <p:cNvSpPr txBox="1">
            <a:spLocks noChangeArrowheads="1"/>
          </p:cNvSpPr>
          <p:nvPr/>
        </p:nvSpPr>
        <p:spPr bwMode="auto">
          <a:xfrm>
            <a:off x="10250280" y="3986836"/>
            <a:ext cx="1289966" cy="30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 dirty="0">
                <a:solidFill>
                  <a:srgbClr val="FF0000"/>
                </a:solidFill>
              </a:rPr>
              <a:t>绝对值和占比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684962" y="3862849"/>
            <a:ext cx="4328446" cy="2199130"/>
            <a:chOff x="2935331" y="4178540"/>
            <a:chExt cx="4328446" cy="2199130"/>
          </a:xfrm>
        </p:grpSpPr>
        <p:pic>
          <p:nvPicPr>
            <p:cNvPr id="27680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5331" y="4178540"/>
              <a:ext cx="4328446" cy="219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470607" y="4611922"/>
              <a:ext cx="435429" cy="11684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526085" y="5038517"/>
              <a:ext cx="435429" cy="7122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622816" y="4995456"/>
              <a:ext cx="435429" cy="7578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64200" y="3859676"/>
            <a:ext cx="4376046" cy="2202303"/>
            <a:chOff x="7501400" y="5403389"/>
            <a:chExt cx="4376046" cy="2202303"/>
          </a:xfrm>
        </p:grpSpPr>
        <p:pic>
          <p:nvPicPr>
            <p:cNvPr id="27681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400" y="5403389"/>
              <a:ext cx="4376046" cy="2202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矩形 36"/>
            <p:cNvSpPr/>
            <p:nvPr/>
          </p:nvSpPr>
          <p:spPr>
            <a:xfrm>
              <a:off x="8205854" y="6449829"/>
              <a:ext cx="366522" cy="531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9067388" y="6138419"/>
              <a:ext cx="366522" cy="8699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9852185" y="6452817"/>
              <a:ext cx="366522" cy="531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0688363" y="6447748"/>
              <a:ext cx="366522" cy="531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右弧形箭头 2"/>
          <p:cNvSpPr/>
          <p:nvPr/>
        </p:nvSpPr>
        <p:spPr>
          <a:xfrm>
            <a:off x="4934301" y="4771463"/>
            <a:ext cx="741498" cy="11122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46145" y="50297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下钻</a:t>
            </a:r>
            <a:endParaRPr lang="zh-CN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15331" y="974275"/>
            <a:ext cx="71845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合格率设置：默认为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7183989" y="3540759"/>
            <a:ext cx="301591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问题数设置：默认为</a:t>
            </a:r>
            <a:r>
              <a:rPr lang="en-US" altLang="zh-CN" dirty="0" smtClean="0"/>
              <a:t>top5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046691" y="3529386"/>
            <a:ext cx="325613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问题设置：自定义，要有默认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717685" y="4362876"/>
            <a:ext cx="5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扣分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774953" y="4395144"/>
            <a:ext cx="5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扣分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2542" y="5078972"/>
            <a:ext cx="288964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表格：作业问题，扣分总人数，扣分人数占比</a:t>
            </a:r>
            <a:endParaRPr lang="en-US" altLang="zh-CN" dirty="0" smtClean="0"/>
          </a:p>
          <a:p>
            <a:r>
              <a:rPr lang="zh-CN" altLang="en-US" dirty="0" smtClean="0"/>
              <a:t>班组分布（饼图）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758606" y="15249"/>
            <a:ext cx="1021888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200" dirty="0" smtClean="0">
                <a:solidFill>
                  <a:schemeClr val="tx1"/>
                </a:solidFill>
              </a:rPr>
              <a:t>上海机务段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文本框 40"/>
          <p:cNvSpPr txBox="1">
            <a:spLocks noChangeArrowheads="1"/>
          </p:cNvSpPr>
          <p:nvPr/>
        </p:nvSpPr>
        <p:spPr bwMode="auto">
          <a:xfrm>
            <a:off x="2885088" y="23780"/>
            <a:ext cx="1366126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机务段</a:t>
            </a:r>
            <a:r>
              <a:rPr lang="zh-CN" altLang="en-US" sz="1599" dirty="0" smtClean="0"/>
              <a:t>：</a:t>
            </a:r>
            <a:endParaRPr lang="zh-CN" altLang="en-US" sz="1599" dirty="0"/>
          </a:p>
        </p:txBody>
      </p:sp>
      <p:sp>
        <p:nvSpPr>
          <p:cNvPr id="68" name="文本框 25"/>
          <p:cNvSpPr txBox="1">
            <a:spLocks noChangeArrowheads="1"/>
          </p:cNvSpPr>
          <p:nvPr/>
        </p:nvSpPr>
        <p:spPr bwMode="auto">
          <a:xfrm>
            <a:off x="4784550" y="-1781"/>
            <a:ext cx="1367713" cy="33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车间：</a:t>
            </a:r>
          </a:p>
        </p:txBody>
      </p:sp>
      <p:sp>
        <p:nvSpPr>
          <p:cNvPr id="70" name="文本框 27"/>
          <p:cNvSpPr txBox="1">
            <a:spLocks noChangeArrowheads="1"/>
          </p:cNvSpPr>
          <p:nvPr/>
        </p:nvSpPr>
        <p:spPr bwMode="auto">
          <a:xfrm>
            <a:off x="7212343" y="-29240"/>
            <a:ext cx="1366126" cy="33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车队：</a:t>
            </a:r>
          </a:p>
        </p:txBody>
      </p:sp>
      <p:sp>
        <p:nvSpPr>
          <p:cNvPr id="71" name="文本框 29"/>
          <p:cNvSpPr txBox="1">
            <a:spLocks noChangeArrowheads="1"/>
          </p:cNvSpPr>
          <p:nvPr/>
        </p:nvSpPr>
        <p:spPr bwMode="auto">
          <a:xfrm>
            <a:off x="8883924" y="3037"/>
            <a:ext cx="1367713" cy="33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指导组：</a:t>
            </a:r>
            <a:endParaRPr lang="zh-CN" altLang="en-US" sz="1599" dirty="0"/>
          </a:p>
        </p:txBody>
      </p:sp>
      <p:sp>
        <p:nvSpPr>
          <p:cNvPr id="72" name="矩形 71"/>
          <p:cNvSpPr/>
          <p:nvPr/>
        </p:nvSpPr>
        <p:spPr>
          <a:xfrm>
            <a:off x="5492968" y="15924"/>
            <a:ext cx="1599213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南翔</a:t>
            </a:r>
            <a:r>
              <a:rPr lang="zh-CN" altLang="en-US" sz="1400" dirty="0" smtClean="0">
                <a:solidFill>
                  <a:schemeClr val="tx1"/>
                </a:solidFill>
              </a:rPr>
              <a:t>运用车间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847396" y="15249"/>
            <a:ext cx="956792" cy="287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沪</a:t>
            </a:r>
            <a:r>
              <a:rPr lang="zh-CN" altLang="en-US" sz="1400" dirty="0" smtClean="0">
                <a:solidFill>
                  <a:schemeClr val="tx1"/>
                </a:solidFill>
              </a:rPr>
              <a:t>宁车队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769768" y="15249"/>
            <a:ext cx="692234" cy="287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999" dirty="0" smtClean="0">
                <a:solidFill>
                  <a:schemeClr val="tx1"/>
                </a:solidFill>
              </a:rPr>
              <a:t>全部</a:t>
            </a:r>
            <a:endParaRPr lang="zh-CN" altLang="en-US" sz="1999" dirty="0">
              <a:solidFill>
                <a:schemeClr val="tx1"/>
              </a:solidFill>
            </a:endParaRPr>
          </a:p>
        </p:txBody>
      </p:sp>
      <p:graphicFrame>
        <p:nvGraphicFramePr>
          <p:cNvPr id="34" name="图表 33"/>
          <p:cNvGraphicFramePr/>
          <p:nvPr>
            <p:extLst>
              <p:ext uri="{D42A27DB-BD31-4B8C-83A1-F6EECF244321}">
                <p14:modId xmlns:p14="http://schemas.microsoft.com/office/powerpoint/2010/main" val="717897991"/>
              </p:ext>
            </p:extLst>
          </p:nvPr>
        </p:nvGraphicFramePr>
        <p:xfrm>
          <a:off x="2847001" y="1140570"/>
          <a:ext cx="8076828" cy="2387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9" name="文本框 2"/>
          <p:cNvSpPr txBox="1">
            <a:spLocks noChangeArrowheads="1"/>
          </p:cNvSpPr>
          <p:nvPr/>
        </p:nvSpPr>
        <p:spPr bwMode="auto">
          <a:xfrm>
            <a:off x="0" y="163043"/>
            <a:ext cx="18709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0000"/>
                </a:solidFill>
              </a:rPr>
              <a:t>总体概况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80093" y="1333704"/>
            <a:ext cx="830393" cy="32588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chemeClr val="tx1"/>
                </a:solidFill>
              </a:rPr>
              <a:t>全局权限用户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5089" y="6023601"/>
            <a:ext cx="7957082" cy="767152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 flipV="1">
            <a:off x="2992186" y="5169576"/>
            <a:ext cx="1907596" cy="52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65"/>
          <p:cNvSpPr txBox="1">
            <a:spLocks noChangeArrowheads="1"/>
          </p:cNvSpPr>
          <p:nvPr/>
        </p:nvSpPr>
        <p:spPr bwMode="auto">
          <a:xfrm>
            <a:off x="10534424" y="6207504"/>
            <a:ext cx="1448634" cy="36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人数，占比</a:t>
            </a:r>
          </a:p>
        </p:txBody>
      </p:sp>
    </p:spTree>
    <p:extLst>
      <p:ext uri="{BB962C8B-B14F-4D97-AF65-F5344CB8AC3E}">
        <p14:creationId xmlns:p14="http://schemas.microsoft.com/office/powerpoint/2010/main" val="32089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700164" y="605215"/>
            <a:ext cx="1223326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27663" name="文本框 40"/>
          <p:cNvSpPr txBox="1">
            <a:spLocks noChangeArrowheads="1"/>
          </p:cNvSpPr>
          <p:nvPr/>
        </p:nvSpPr>
        <p:spPr bwMode="auto">
          <a:xfrm>
            <a:off x="3421305" y="573482"/>
            <a:ext cx="1366126" cy="33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开始时间：</a:t>
            </a:r>
          </a:p>
        </p:txBody>
      </p:sp>
      <p:sp>
        <p:nvSpPr>
          <p:cNvPr id="27664" name="文本框 41"/>
          <p:cNvSpPr txBox="1">
            <a:spLocks noChangeArrowheads="1"/>
          </p:cNvSpPr>
          <p:nvPr/>
        </p:nvSpPr>
        <p:spPr bwMode="auto">
          <a:xfrm>
            <a:off x="6231304" y="590936"/>
            <a:ext cx="1367713" cy="33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/>
              <a:t>结束时间：</a:t>
            </a:r>
          </a:p>
        </p:txBody>
      </p:sp>
      <p:sp>
        <p:nvSpPr>
          <p:cNvPr id="43" name="矩形 42"/>
          <p:cNvSpPr/>
          <p:nvPr/>
        </p:nvSpPr>
        <p:spPr>
          <a:xfrm>
            <a:off x="7565697" y="605215"/>
            <a:ext cx="1223326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9411854" y="594329"/>
            <a:ext cx="939311" cy="3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799" dirty="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27677" name="文本框 5"/>
          <p:cNvSpPr txBox="1">
            <a:spLocks noChangeArrowheads="1"/>
          </p:cNvSpPr>
          <p:nvPr/>
        </p:nvSpPr>
        <p:spPr bwMode="auto">
          <a:xfrm>
            <a:off x="5568544" y="4230742"/>
            <a:ext cx="1289965" cy="30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>
                <a:solidFill>
                  <a:srgbClr val="FF0000"/>
                </a:solidFill>
              </a:rPr>
              <a:t>绝对值和占比</a:t>
            </a:r>
          </a:p>
        </p:txBody>
      </p:sp>
      <p:sp>
        <p:nvSpPr>
          <p:cNvPr id="27678" name="文本框 62"/>
          <p:cNvSpPr txBox="1">
            <a:spLocks noChangeArrowheads="1"/>
          </p:cNvSpPr>
          <p:nvPr/>
        </p:nvSpPr>
        <p:spPr bwMode="auto">
          <a:xfrm>
            <a:off x="5598631" y="3950160"/>
            <a:ext cx="1597780" cy="30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 dirty="0">
                <a:solidFill>
                  <a:srgbClr val="FF0000"/>
                </a:solidFill>
              </a:rPr>
              <a:t>项点可自由配置</a:t>
            </a:r>
          </a:p>
        </p:txBody>
      </p:sp>
      <p:sp>
        <p:nvSpPr>
          <p:cNvPr id="27679" name="文本框 63"/>
          <p:cNvSpPr txBox="1">
            <a:spLocks noChangeArrowheads="1"/>
          </p:cNvSpPr>
          <p:nvPr/>
        </p:nvSpPr>
        <p:spPr bwMode="auto">
          <a:xfrm>
            <a:off x="10250282" y="4008609"/>
            <a:ext cx="1289966" cy="30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 dirty="0">
                <a:solidFill>
                  <a:srgbClr val="FF0000"/>
                </a:solidFill>
              </a:rPr>
              <a:t>绝对值和占比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684964" y="3884622"/>
            <a:ext cx="4328446" cy="2199130"/>
            <a:chOff x="2935331" y="4178540"/>
            <a:chExt cx="4328446" cy="2199130"/>
          </a:xfrm>
        </p:grpSpPr>
        <p:pic>
          <p:nvPicPr>
            <p:cNvPr id="27680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5331" y="4178540"/>
              <a:ext cx="4328446" cy="2199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470607" y="4611922"/>
              <a:ext cx="435429" cy="11684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526085" y="5038517"/>
              <a:ext cx="435429" cy="7122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622816" y="4995456"/>
              <a:ext cx="435429" cy="7578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164202" y="3881449"/>
            <a:ext cx="4376046" cy="2202303"/>
            <a:chOff x="7501400" y="5403389"/>
            <a:chExt cx="4376046" cy="2202303"/>
          </a:xfrm>
        </p:grpSpPr>
        <p:pic>
          <p:nvPicPr>
            <p:cNvPr id="27681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1400" y="5403389"/>
              <a:ext cx="4376046" cy="2202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矩形 36"/>
            <p:cNvSpPr/>
            <p:nvPr/>
          </p:nvSpPr>
          <p:spPr>
            <a:xfrm>
              <a:off x="8205854" y="6449829"/>
              <a:ext cx="366522" cy="531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9067388" y="6138419"/>
              <a:ext cx="366522" cy="8699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9852185" y="6452817"/>
              <a:ext cx="366522" cy="531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0688363" y="6447748"/>
              <a:ext cx="366522" cy="531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右弧形箭头 2"/>
          <p:cNvSpPr/>
          <p:nvPr/>
        </p:nvSpPr>
        <p:spPr>
          <a:xfrm>
            <a:off x="4912826" y="4763268"/>
            <a:ext cx="741498" cy="11122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7244" y="49440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下钻</a:t>
            </a:r>
            <a:endParaRPr lang="zh-CN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15333" y="996048"/>
            <a:ext cx="718457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合格率设置：默认为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7183991" y="3562532"/>
            <a:ext cx="301591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问题数设置：默认为</a:t>
            </a:r>
            <a:r>
              <a:rPr lang="en-US" altLang="zh-CN" dirty="0" smtClean="0"/>
              <a:t>top5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046693" y="3551159"/>
            <a:ext cx="325613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问题设置：自定义，要有默认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717687" y="4384649"/>
            <a:ext cx="5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扣分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774955" y="4416917"/>
            <a:ext cx="5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扣分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715" y="4740082"/>
            <a:ext cx="2457967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表格：作业问题，扣分总人数，扣分人数占比</a:t>
            </a:r>
            <a:endParaRPr lang="en-US" altLang="zh-CN" sz="1600" dirty="0" smtClean="0"/>
          </a:p>
          <a:p>
            <a:r>
              <a:rPr lang="zh-CN" altLang="en-US" sz="1600" dirty="0" smtClean="0"/>
              <a:t>司机分布（列表）</a:t>
            </a:r>
            <a:endParaRPr lang="zh-CN" altLang="en-US" sz="1600" dirty="0"/>
          </a:p>
        </p:txBody>
      </p:sp>
      <p:sp>
        <p:nvSpPr>
          <p:cNvPr id="66" name="矩形 65"/>
          <p:cNvSpPr/>
          <p:nvPr/>
        </p:nvSpPr>
        <p:spPr>
          <a:xfrm>
            <a:off x="3660622" y="37022"/>
            <a:ext cx="1021888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200" dirty="0" smtClean="0">
                <a:solidFill>
                  <a:schemeClr val="tx1"/>
                </a:solidFill>
              </a:rPr>
              <a:t>上海机务段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文本框 40"/>
          <p:cNvSpPr txBox="1">
            <a:spLocks noChangeArrowheads="1"/>
          </p:cNvSpPr>
          <p:nvPr/>
        </p:nvSpPr>
        <p:spPr bwMode="auto">
          <a:xfrm>
            <a:off x="2787104" y="45553"/>
            <a:ext cx="1366126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机务段</a:t>
            </a:r>
            <a:r>
              <a:rPr lang="zh-CN" altLang="en-US" sz="1599" dirty="0" smtClean="0"/>
              <a:t>：</a:t>
            </a:r>
            <a:endParaRPr lang="zh-CN" altLang="en-US" sz="1599" dirty="0"/>
          </a:p>
        </p:txBody>
      </p:sp>
      <p:sp>
        <p:nvSpPr>
          <p:cNvPr id="68" name="文本框 25"/>
          <p:cNvSpPr txBox="1">
            <a:spLocks noChangeArrowheads="1"/>
          </p:cNvSpPr>
          <p:nvPr/>
        </p:nvSpPr>
        <p:spPr bwMode="auto">
          <a:xfrm>
            <a:off x="4686566" y="19992"/>
            <a:ext cx="1367713" cy="33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车间：</a:t>
            </a:r>
          </a:p>
        </p:txBody>
      </p:sp>
      <p:sp>
        <p:nvSpPr>
          <p:cNvPr id="70" name="文本框 27"/>
          <p:cNvSpPr txBox="1">
            <a:spLocks noChangeArrowheads="1"/>
          </p:cNvSpPr>
          <p:nvPr/>
        </p:nvSpPr>
        <p:spPr bwMode="auto">
          <a:xfrm>
            <a:off x="7114359" y="-7467"/>
            <a:ext cx="1366126" cy="33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车队：</a:t>
            </a:r>
          </a:p>
        </p:txBody>
      </p:sp>
      <p:sp>
        <p:nvSpPr>
          <p:cNvPr id="71" name="文本框 29"/>
          <p:cNvSpPr txBox="1">
            <a:spLocks noChangeArrowheads="1"/>
          </p:cNvSpPr>
          <p:nvPr/>
        </p:nvSpPr>
        <p:spPr bwMode="auto">
          <a:xfrm>
            <a:off x="8785940" y="24810"/>
            <a:ext cx="1367713" cy="33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指导组：</a:t>
            </a:r>
            <a:endParaRPr lang="zh-CN" altLang="en-US" sz="1599" dirty="0"/>
          </a:p>
        </p:txBody>
      </p:sp>
      <p:sp>
        <p:nvSpPr>
          <p:cNvPr id="72" name="矩形 71"/>
          <p:cNvSpPr/>
          <p:nvPr/>
        </p:nvSpPr>
        <p:spPr>
          <a:xfrm>
            <a:off x="5394984" y="37697"/>
            <a:ext cx="1599213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南翔</a:t>
            </a:r>
            <a:r>
              <a:rPr lang="zh-CN" altLang="en-US" sz="1400" dirty="0" smtClean="0">
                <a:solidFill>
                  <a:schemeClr val="tx1"/>
                </a:solidFill>
              </a:rPr>
              <a:t>运用车间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49412" y="37022"/>
            <a:ext cx="956792" cy="287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沪</a:t>
            </a:r>
            <a:r>
              <a:rPr lang="zh-CN" altLang="en-US" sz="1400" dirty="0" smtClean="0">
                <a:solidFill>
                  <a:schemeClr val="tx1"/>
                </a:solidFill>
              </a:rPr>
              <a:t>宁车队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695832" y="52137"/>
            <a:ext cx="1345732" cy="2871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第一指导组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590" y="1397649"/>
            <a:ext cx="5971283" cy="116751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589" y="2508973"/>
            <a:ext cx="5971283" cy="1005863"/>
          </a:xfrm>
          <a:prstGeom prst="rect">
            <a:avLst/>
          </a:prstGeom>
        </p:spPr>
      </p:pic>
      <p:cxnSp>
        <p:nvCxnSpPr>
          <p:cNvPr id="51" name="直接箭头连接符 50"/>
          <p:cNvCxnSpPr>
            <a:stCxn id="49" idx="1"/>
          </p:cNvCxnSpPr>
          <p:nvPr/>
        </p:nvCxnSpPr>
        <p:spPr>
          <a:xfrm flipH="1">
            <a:off x="2847003" y="1981407"/>
            <a:ext cx="721587" cy="464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1984678" y="2495236"/>
            <a:ext cx="1622397" cy="9308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右图中根据合格率由小到大排列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79973" y="1861112"/>
            <a:ext cx="2060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合格率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zh-CN" altLang="en-US" b="1" dirty="0" smtClean="0">
                <a:solidFill>
                  <a:srgbClr val="FF0000"/>
                </a:solidFill>
              </a:rPr>
              <a:t>司机一段时间内每趟得分超过</a:t>
            </a:r>
            <a:r>
              <a:rPr lang="en-US" altLang="zh-CN" b="1" dirty="0" smtClean="0">
                <a:solidFill>
                  <a:srgbClr val="FF0000"/>
                </a:solidFill>
              </a:rPr>
              <a:t>60</a:t>
            </a:r>
            <a:r>
              <a:rPr lang="zh-CN" altLang="en-US" b="1" dirty="0" smtClean="0">
                <a:solidFill>
                  <a:srgbClr val="FF0000"/>
                </a:solidFill>
              </a:rPr>
              <a:t>分占所有开的趟数的占比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3" name="文本框 2"/>
          <p:cNvSpPr txBox="1">
            <a:spLocks noChangeArrowheads="1"/>
          </p:cNvSpPr>
          <p:nvPr/>
        </p:nvSpPr>
        <p:spPr bwMode="auto">
          <a:xfrm>
            <a:off x="1" y="62873"/>
            <a:ext cx="18709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0000"/>
                </a:solidFill>
              </a:rPr>
              <a:t>总体概况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80093" y="1333704"/>
            <a:ext cx="830393" cy="32588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chemeClr val="tx1"/>
                </a:solidFill>
              </a:rPr>
              <a:t>全局权限用户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27680" idx="1"/>
          </p:cNvCxnSpPr>
          <p:nvPr/>
        </p:nvCxnSpPr>
        <p:spPr>
          <a:xfrm flipH="1" flipV="1">
            <a:off x="2684964" y="4984187"/>
            <a:ext cx="2159599" cy="68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3190" y="6008494"/>
            <a:ext cx="7957082" cy="767152"/>
          </a:xfrm>
          <a:prstGeom prst="rect">
            <a:avLst/>
          </a:prstGeom>
        </p:spPr>
      </p:pic>
      <p:sp>
        <p:nvSpPr>
          <p:cNvPr id="59" name="文本框 65"/>
          <p:cNvSpPr txBox="1">
            <a:spLocks noChangeArrowheads="1"/>
          </p:cNvSpPr>
          <p:nvPr/>
        </p:nvSpPr>
        <p:spPr bwMode="auto">
          <a:xfrm>
            <a:off x="10534424" y="6207504"/>
            <a:ext cx="1448634" cy="36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人数，占比</a:t>
            </a:r>
          </a:p>
        </p:txBody>
      </p:sp>
    </p:spTree>
    <p:extLst>
      <p:ext uri="{BB962C8B-B14F-4D97-AF65-F5344CB8AC3E}">
        <p14:creationId xmlns:p14="http://schemas.microsoft.com/office/powerpoint/2010/main" val="26155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" y="62873"/>
            <a:ext cx="18709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0000"/>
                </a:solidFill>
              </a:rPr>
              <a:t>对比分析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文本框 40"/>
          <p:cNvSpPr txBox="1">
            <a:spLocks noChangeArrowheads="1"/>
          </p:cNvSpPr>
          <p:nvPr/>
        </p:nvSpPr>
        <p:spPr bwMode="auto">
          <a:xfrm>
            <a:off x="2130692" y="68652"/>
            <a:ext cx="1680717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分析时间段：</a:t>
            </a:r>
            <a:endParaRPr lang="zh-CN" altLang="en-US" sz="1599" dirty="0"/>
          </a:p>
        </p:txBody>
      </p:sp>
      <p:grpSp>
        <p:nvGrpSpPr>
          <p:cNvPr id="6" name="组合 5"/>
          <p:cNvGrpSpPr/>
          <p:nvPr/>
        </p:nvGrpSpPr>
        <p:grpSpPr>
          <a:xfrm>
            <a:off x="2046079" y="509092"/>
            <a:ext cx="8464211" cy="1369953"/>
            <a:chOff x="4604386" y="2634578"/>
            <a:chExt cx="8464211" cy="1369953"/>
          </a:xfrm>
        </p:grpSpPr>
        <p:sp>
          <p:nvSpPr>
            <p:cNvPr id="7" name="文本框 6"/>
            <p:cNvSpPr txBox="1"/>
            <p:nvPr/>
          </p:nvSpPr>
          <p:spPr>
            <a:xfrm>
              <a:off x="4604386" y="2656232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机务段</a:t>
              </a:r>
              <a:r>
                <a:rPr lang="zh-CN" altLang="en-US" sz="1600" dirty="0" smtClean="0"/>
                <a:t>：</a:t>
              </a:r>
              <a:endParaRPr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468482" y="2656232"/>
              <a:ext cx="990110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全局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96474" y="2944264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上海机务段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南京东机务段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杭州机务段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合肥机务段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徐州机务段</a:t>
              </a:r>
              <a:endParaRPr lang="zh-CN" altLang="en-US" sz="12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62460" y="2660007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车间</a:t>
              </a:r>
              <a:r>
                <a:rPr lang="zh-CN" altLang="en-US" sz="1600" dirty="0" smtClean="0"/>
                <a:t>：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318544" y="2660007"/>
              <a:ext cx="8723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altLang="zh-CN" sz="1200" dirty="0">
                <a:solidFill>
                  <a:prstClr val="black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04786" y="2656232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车队：</a:t>
              </a: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960870" y="2656232"/>
              <a:ext cx="88624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018844" y="2656232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指导</a:t>
              </a:r>
              <a:r>
                <a:rPr lang="zh-CN" altLang="en-US" sz="1600" dirty="0" smtClean="0"/>
                <a:t>组：</a:t>
              </a:r>
              <a:endParaRPr lang="zh-CN" altLang="en-US" sz="16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232943" y="2971413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1200" dirty="0" smtClean="0">
                  <a:solidFill>
                    <a:prstClr val="black"/>
                  </a:solidFill>
                </a:rPr>
                <a:t>--</a:t>
              </a:r>
              <a:r>
                <a:rPr lang="zh-CN" altLang="en-US" sz="1200" dirty="0">
                  <a:solidFill>
                    <a:prstClr val="black"/>
                  </a:solidFill>
                </a:rPr>
                <a:t>全部</a:t>
              </a:r>
              <a:endParaRPr lang="en-US" altLang="zh-CN" sz="1200" dirty="0" smtClean="0">
                <a:solidFill>
                  <a:prstClr val="black"/>
                </a:solidFill>
              </a:endParaRPr>
            </a:p>
            <a:p>
              <a:pPr lvl="0"/>
              <a:r>
                <a:rPr lang="en-US" altLang="zh-CN" sz="1200" dirty="0" smtClean="0">
                  <a:solidFill>
                    <a:prstClr val="black"/>
                  </a:solidFill>
                </a:rPr>
                <a:t>--</a:t>
              </a:r>
              <a:r>
                <a:rPr lang="zh-CN" altLang="en-US" sz="1200" dirty="0" smtClean="0">
                  <a:solidFill>
                    <a:prstClr val="black"/>
                  </a:solidFill>
                </a:rPr>
                <a:t>车间</a:t>
              </a:r>
              <a:r>
                <a:rPr lang="en-US" altLang="zh-CN" sz="1200" dirty="0" smtClean="0">
                  <a:solidFill>
                    <a:prstClr val="black"/>
                  </a:solidFill>
                </a:rPr>
                <a:t>1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车间</a:t>
              </a:r>
              <a:r>
                <a:rPr lang="en-US" altLang="zh-CN" sz="1200" dirty="0" smtClean="0"/>
                <a:t>2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车间</a:t>
              </a:r>
              <a:r>
                <a:rPr lang="en-US" altLang="zh-CN" sz="1200" dirty="0" smtClean="0"/>
                <a:t>3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车间</a:t>
              </a:r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830712" y="2971413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全部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车队</a:t>
              </a:r>
              <a:r>
                <a:rPr lang="en-US" altLang="zh-CN" sz="1200" dirty="0" smtClean="0"/>
                <a:t>1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车队</a:t>
              </a:r>
              <a:r>
                <a:rPr lang="en-US" altLang="zh-CN" sz="1200" dirty="0" smtClean="0"/>
                <a:t>2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车队</a:t>
              </a:r>
              <a:r>
                <a:rPr lang="en-US" altLang="zh-CN" sz="1200" dirty="0" smtClean="0"/>
                <a:t>3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车队</a:t>
              </a:r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357243" y="2971413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全部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班组</a:t>
              </a:r>
              <a:r>
                <a:rPr lang="en-US" altLang="zh-CN" sz="1200" dirty="0" smtClean="0"/>
                <a:t>1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班组</a:t>
              </a:r>
              <a:r>
                <a:rPr lang="en-US" altLang="zh-CN" sz="1200" dirty="0" smtClean="0"/>
                <a:t>2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班组</a:t>
              </a:r>
              <a:r>
                <a:rPr lang="en-US" altLang="zh-CN" sz="1200" dirty="0" smtClean="0"/>
                <a:t>3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班组</a:t>
              </a:r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1531479" y="2634578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司机</a:t>
              </a:r>
              <a:r>
                <a:rPr lang="zh-CN" altLang="en-US" sz="1600" dirty="0" smtClean="0"/>
                <a:t>：</a:t>
              </a:r>
              <a:endParaRPr lang="zh-CN" altLang="en-US" sz="16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628437" y="2988868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全部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司机</a:t>
              </a:r>
              <a:r>
                <a:rPr lang="en-US" altLang="zh-CN" sz="1200" dirty="0" smtClean="0"/>
                <a:t>ID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司机</a:t>
              </a:r>
              <a:r>
                <a:rPr lang="en-US" altLang="zh-CN" sz="1200" dirty="0" smtClean="0"/>
                <a:t>ID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司机</a:t>
              </a:r>
              <a:r>
                <a:rPr lang="en-US" altLang="zh-CN" sz="1200" dirty="0" smtClean="0"/>
                <a:t>ID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司机</a:t>
              </a:r>
              <a:r>
                <a:rPr lang="en-US" altLang="zh-CN" sz="1200" dirty="0" smtClean="0"/>
                <a:t>ID</a:t>
              </a:r>
              <a:endParaRPr lang="zh-CN" altLang="en-US" sz="1200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2075914" y="519783"/>
            <a:ext cx="8107372" cy="1352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347450" y="541897"/>
            <a:ext cx="53776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615685" y="539890"/>
            <a:ext cx="53776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64490" y="104720"/>
            <a:ext cx="2069225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56965" y="2000577"/>
            <a:ext cx="8096486" cy="1407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93638" y="2302383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63994" y="238320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项点选择：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138032" y="2172223"/>
            <a:ext cx="99011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途中运行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66024" y="2460255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出勤作业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整备作业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出</a:t>
            </a:r>
            <a:r>
              <a:rPr lang="zh-CN" altLang="en-US" sz="1200" dirty="0" smtClean="0"/>
              <a:t>库挂车发车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中间站停车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非正常行车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2075914" y="217417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作业场景：</a:t>
            </a:r>
            <a:endParaRPr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4302742" y="2173417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作业项目：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5332297" y="2173417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75905" y="2543516"/>
            <a:ext cx="1420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过分相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抱</a:t>
            </a:r>
            <a:r>
              <a:rPr lang="zh-CN" altLang="en-US" sz="1200" dirty="0" smtClean="0"/>
              <a:t>闸运行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单阀使用</a:t>
            </a:r>
            <a:endParaRPr lang="en-US" altLang="zh-CN" sz="1200" dirty="0" smtClean="0"/>
          </a:p>
        </p:txBody>
      </p:sp>
      <p:sp>
        <p:nvSpPr>
          <p:cNvPr id="33" name="文本框 32"/>
          <p:cNvSpPr txBox="1"/>
          <p:nvPr/>
        </p:nvSpPr>
        <p:spPr>
          <a:xfrm>
            <a:off x="6485654" y="2173417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作业问题：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7495187" y="2196791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43898" y="2542389"/>
            <a:ext cx="18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未</a:t>
            </a:r>
            <a:r>
              <a:rPr lang="zh-CN" altLang="en-US" sz="1200" dirty="0" smtClean="0">
                <a:solidFill>
                  <a:prstClr val="black"/>
                </a:solidFill>
              </a:rPr>
              <a:t>进行贯通试验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贯通试验初速违标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贯通试验降速违标</a:t>
            </a:r>
            <a:endParaRPr lang="en-US" altLang="zh-CN" sz="1200" dirty="0" smtClean="0"/>
          </a:p>
        </p:txBody>
      </p:sp>
      <p:pic>
        <p:nvPicPr>
          <p:cNvPr id="36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89" y="4406444"/>
            <a:ext cx="9890582" cy="1362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矩形 36"/>
          <p:cNvSpPr/>
          <p:nvPr/>
        </p:nvSpPr>
        <p:spPr>
          <a:xfrm>
            <a:off x="1099244" y="4339808"/>
            <a:ext cx="490282" cy="12409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017">
              <a:lnSpc>
                <a:spcPct val="150000"/>
              </a:lnSpc>
              <a:defRPr/>
            </a:pPr>
            <a:r>
              <a:rPr lang="en-US" altLang="zh-CN" sz="1099" dirty="0"/>
              <a:t>100</a:t>
            </a:r>
          </a:p>
          <a:p>
            <a:pPr algn="ctr" defTabSz="1219017">
              <a:lnSpc>
                <a:spcPct val="150000"/>
              </a:lnSpc>
              <a:defRPr/>
            </a:pPr>
            <a:r>
              <a:rPr lang="en-US" altLang="zh-CN" sz="1099" dirty="0"/>
              <a:t>80</a:t>
            </a:r>
          </a:p>
          <a:p>
            <a:pPr algn="ctr" defTabSz="1219017">
              <a:lnSpc>
                <a:spcPct val="150000"/>
              </a:lnSpc>
              <a:defRPr/>
            </a:pPr>
            <a:r>
              <a:rPr lang="en-US" altLang="zh-CN" sz="1099" dirty="0"/>
              <a:t>75</a:t>
            </a:r>
          </a:p>
          <a:p>
            <a:pPr algn="ctr" defTabSz="1219017">
              <a:lnSpc>
                <a:spcPct val="150000"/>
              </a:lnSpc>
              <a:defRPr/>
            </a:pPr>
            <a:r>
              <a:rPr lang="en-US" altLang="zh-CN" sz="1099" dirty="0"/>
              <a:t>60</a:t>
            </a:r>
          </a:p>
          <a:p>
            <a:pPr algn="ctr" defTabSz="1219017">
              <a:lnSpc>
                <a:spcPct val="150000"/>
              </a:lnSpc>
              <a:defRPr/>
            </a:pPr>
            <a:r>
              <a:rPr lang="en-US" altLang="zh-CN" sz="1099" dirty="0"/>
              <a:t>0</a:t>
            </a:r>
            <a:endParaRPr lang="zh-CN" altLang="en-US" sz="1099" dirty="0"/>
          </a:p>
        </p:txBody>
      </p:sp>
      <p:sp>
        <p:nvSpPr>
          <p:cNvPr id="38" name="矩形 37"/>
          <p:cNvSpPr/>
          <p:nvPr/>
        </p:nvSpPr>
        <p:spPr>
          <a:xfrm>
            <a:off x="1589526" y="5508171"/>
            <a:ext cx="8751798" cy="240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日期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751355" y="869884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10825" y="95070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对比对象：</a:t>
            </a:r>
            <a:endParaRPr lang="zh-CN" altLang="en-US" sz="1600" dirty="0"/>
          </a:p>
        </p:txBody>
      </p:sp>
      <p:sp>
        <p:nvSpPr>
          <p:cNvPr id="41" name="圆角矩形 40"/>
          <p:cNvSpPr/>
          <p:nvPr/>
        </p:nvSpPr>
        <p:spPr>
          <a:xfrm>
            <a:off x="875389" y="3493283"/>
            <a:ext cx="9716652" cy="4561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785280" y="352950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对比结果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1045857" y="3996773"/>
            <a:ext cx="1353518" cy="25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平均扣分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531797" y="3996773"/>
            <a:ext cx="1235729" cy="25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总扣分</a:t>
            </a:r>
          </a:p>
        </p:txBody>
      </p:sp>
      <p:sp>
        <p:nvSpPr>
          <p:cNvPr id="46" name="矩形 45"/>
          <p:cNvSpPr/>
          <p:nvPr/>
        </p:nvSpPr>
        <p:spPr>
          <a:xfrm>
            <a:off x="3900285" y="4007659"/>
            <a:ext cx="1109298" cy="25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扣分次数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5768489" y="3996773"/>
            <a:ext cx="0" cy="123649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10678885" y="827922"/>
            <a:ext cx="1188970" cy="380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添加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1872342" y="4430483"/>
            <a:ext cx="8407964" cy="891487"/>
          </a:xfrm>
          <a:custGeom>
            <a:avLst/>
            <a:gdLst>
              <a:gd name="connsiteX0" fmla="*/ 0 w 8407964"/>
              <a:gd name="connsiteY0" fmla="*/ 163285 h 1089684"/>
              <a:gd name="connsiteX1" fmla="*/ 3048000 w 8407964"/>
              <a:gd name="connsiteY1" fmla="*/ 1088571 h 1089684"/>
              <a:gd name="connsiteX2" fmla="*/ 5867400 w 8407964"/>
              <a:gd name="connsiteY2" fmla="*/ 0 h 1089684"/>
              <a:gd name="connsiteX3" fmla="*/ 8153400 w 8407964"/>
              <a:gd name="connsiteY3" fmla="*/ 337457 h 1089684"/>
              <a:gd name="connsiteX4" fmla="*/ 8251372 w 8407964"/>
              <a:gd name="connsiteY4" fmla="*/ 359228 h 108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7964" h="1089684">
                <a:moveTo>
                  <a:pt x="0" y="163285"/>
                </a:moveTo>
                <a:cubicBezTo>
                  <a:pt x="1035050" y="639535"/>
                  <a:pt x="2070100" y="1115785"/>
                  <a:pt x="3048000" y="1088571"/>
                </a:cubicBezTo>
                <a:cubicBezTo>
                  <a:pt x="4025900" y="1061357"/>
                  <a:pt x="5016500" y="125186"/>
                  <a:pt x="5867400" y="0"/>
                </a:cubicBezTo>
                <a:lnTo>
                  <a:pt x="8153400" y="337457"/>
                </a:lnTo>
                <a:cubicBezTo>
                  <a:pt x="8550729" y="397328"/>
                  <a:pt x="8401050" y="378278"/>
                  <a:pt x="8251372" y="3592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56"/>
          <p:cNvSpPr txBox="1">
            <a:spLocks noChangeArrowheads="1"/>
          </p:cNvSpPr>
          <p:nvPr/>
        </p:nvSpPr>
        <p:spPr bwMode="auto">
          <a:xfrm>
            <a:off x="8919474" y="3877653"/>
            <a:ext cx="3145971" cy="119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 smtClean="0">
                <a:solidFill>
                  <a:srgbClr val="FF0000"/>
                </a:solidFill>
              </a:rPr>
              <a:t>平均扣分数</a:t>
            </a:r>
            <a:r>
              <a:rPr lang="en-US" altLang="zh-CN" sz="1799" b="1" dirty="0" smtClean="0">
                <a:solidFill>
                  <a:srgbClr val="FF0000"/>
                </a:solidFill>
              </a:rPr>
              <a:t>=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总扣分</a:t>
            </a:r>
            <a:r>
              <a:rPr lang="en-US" altLang="zh-CN" sz="1799" b="1" dirty="0" smtClean="0">
                <a:solidFill>
                  <a:srgbClr val="FF0000"/>
                </a:solidFill>
              </a:rPr>
              <a:t>/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总次数（其中，总次数是指项点出现的次数，包括合格和不合格的次数）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graphicFrame>
        <p:nvGraphicFramePr>
          <p:cNvPr id="52" name="图表 51"/>
          <p:cNvGraphicFramePr/>
          <p:nvPr/>
        </p:nvGraphicFramePr>
        <p:xfrm>
          <a:off x="1099244" y="5733794"/>
          <a:ext cx="4325481" cy="152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椭圆 52"/>
          <p:cNvSpPr/>
          <p:nvPr/>
        </p:nvSpPr>
        <p:spPr>
          <a:xfrm>
            <a:off x="1973368" y="5580775"/>
            <a:ext cx="558429" cy="12564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对象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典型问题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2531797" y="6226476"/>
            <a:ext cx="378378" cy="1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图表 56"/>
          <p:cNvGraphicFramePr/>
          <p:nvPr/>
        </p:nvGraphicFramePr>
        <p:xfrm>
          <a:off x="6476783" y="5755562"/>
          <a:ext cx="4325481" cy="152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8" name="椭圆 57"/>
          <p:cNvSpPr/>
          <p:nvPr/>
        </p:nvSpPr>
        <p:spPr>
          <a:xfrm>
            <a:off x="7350907" y="5602543"/>
            <a:ext cx="558429" cy="12564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对象</a:t>
            </a:r>
            <a:endParaRPr lang="en-US" altLang="zh-CN" sz="105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典型问题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V="1">
            <a:off x="7909336" y="6248244"/>
            <a:ext cx="378378" cy="1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8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" y="62873"/>
            <a:ext cx="18709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0000"/>
                </a:solidFill>
              </a:rPr>
              <a:t>趋势</a:t>
            </a:r>
            <a:r>
              <a:rPr lang="zh-CN" altLang="en-US" sz="3200" b="1" dirty="0">
                <a:solidFill>
                  <a:srgbClr val="FF0000"/>
                </a:solidFill>
              </a:rPr>
              <a:t>对比</a:t>
            </a:r>
          </a:p>
        </p:txBody>
      </p:sp>
      <p:sp>
        <p:nvSpPr>
          <p:cNvPr id="5" name="矩形 4"/>
          <p:cNvSpPr/>
          <p:nvPr/>
        </p:nvSpPr>
        <p:spPr>
          <a:xfrm>
            <a:off x="2611595" y="130853"/>
            <a:ext cx="2218390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999" dirty="0" smtClean="0">
                <a:solidFill>
                  <a:schemeClr val="tx1"/>
                </a:solidFill>
              </a:rPr>
              <a:t>周、月、季度、年</a:t>
            </a: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6" name="文本框 40"/>
          <p:cNvSpPr txBox="1">
            <a:spLocks noChangeArrowheads="1"/>
          </p:cNvSpPr>
          <p:nvPr/>
        </p:nvSpPr>
        <p:spPr bwMode="auto">
          <a:xfrm>
            <a:off x="5002765" y="114800"/>
            <a:ext cx="1680717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分析时间段：</a:t>
            </a:r>
            <a:endParaRPr lang="zh-CN" altLang="en-US" sz="1599" dirty="0"/>
          </a:p>
        </p:txBody>
      </p:sp>
      <p:sp>
        <p:nvSpPr>
          <p:cNvPr id="7" name="文本框 41"/>
          <p:cNvSpPr txBox="1">
            <a:spLocks noChangeArrowheads="1"/>
          </p:cNvSpPr>
          <p:nvPr/>
        </p:nvSpPr>
        <p:spPr bwMode="auto">
          <a:xfrm>
            <a:off x="7338262" y="103045"/>
            <a:ext cx="1927989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对比</a:t>
            </a:r>
            <a:r>
              <a:rPr lang="zh-CN" altLang="en-US" sz="1599" dirty="0" smtClean="0"/>
              <a:t>时间段：</a:t>
            </a:r>
            <a:endParaRPr lang="zh-CN" altLang="en-US" sz="1599" dirty="0"/>
          </a:p>
        </p:txBody>
      </p:sp>
      <p:grpSp>
        <p:nvGrpSpPr>
          <p:cNvPr id="8" name="组合 7"/>
          <p:cNvGrpSpPr/>
          <p:nvPr/>
        </p:nvGrpSpPr>
        <p:grpSpPr>
          <a:xfrm>
            <a:off x="1980765" y="479412"/>
            <a:ext cx="8464211" cy="1369953"/>
            <a:chOff x="4604386" y="2634578"/>
            <a:chExt cx="8464211" cy="1369953"/>
          </a:xfrm>
        </p:grpSpPr>
        <p:sp>
          <p:nvSpPr>
            <p:cNvPr id="9" name="文本框 8"/>
            <p:cNvSpPr txBox="1"/>
            <p:nvPr/>
          </p:nvSpPr>
          <p:spPr>
            <a:xfrm>
              <a:off x="4604386" y="2656232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机务段</a:t>
              </a:r>
              <a:r>
                <a:rPr lang="zh-CN" altLang="en-US" sz="1600" dirty="0" smtClean="0"/>
                <a:t>：</a:t>
              </a:r>
              <a:endParaRPr lang="zh-CN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468482" y="2656232"/>
              <a:ext cx="990110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全局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396474" y="2944264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上海机务段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南京东机务段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杭州机务段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合肥机务段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徐州机务段</a:t>
              </a:r>
              <a:endParaRPr lang="zh-CN" altLang="en-US" sz="12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562460" y="2660007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车间</a:t>
              </a:r>
              <a:r>
                <a:rPr lang="zh-CN" altLang="en-US" sz="1600" dirty="0" smtClean="0"/>
                <a:t>：</a:t>
              </a: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18544" y="2660007"/>
              <a:ext cx="8723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altLang="zh-CN" sz="1200" dirty="0">
                <a:solidFill>
                  <a:prstClr val="black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204786" y="2656232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车队：</a:t>
              </a:r>
              <a:endParaRPr lang="zh-CN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8960870" y="2656232"/>
              <a:ext cx="88624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018844" y="2656232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指导</a:t>
              </a:r>
              <a:r>
                <a:rPr lang="zh-CN" altLang="en-US" sz="1600" dirty="0" smtClean="0"/>
                <a:t>组：</a:t>
              </a:r>
              <a:endParaRPr lang="zh-CN" altLang="en-US" sz="16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232943" y="2971413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1200" dirty="0" smtClean="0">
                  <a:solidFill>
                    <a:prstClr val="black"/>
                  </a:solidFill>
                </a:rPr>
                <a:t>--</a:t>
              </a:r>
              <a:r>
                <a:rPr lang="zh-CN" altLang="en-US" sz="1200" dirty="0">
                  <a:solidFill>
                    <a:prstClr val="black"/>
                  </a:solidFill>
                </a:rPr>
                <a:t>全部</a:t>
              </a:r>
              <a:endParaRPr lang="en-US" altLang="zh-CN" sz="1200" dirty="0" smtClean="0">
                <a:solidFill>
                  <a:prstClr val="black"/>
                </a:solidFill>
              </a:endParaRPr>
            </a:p>
            <a:p>
              <a:pPr lvl="0"/>
              <a:r>
                <a:rPr lang="en-US" altLang="zh-CN" sz="1200" dirty="0" smtClean="0">
                  <a:solidFill>
                    <a:prstClr val="black"/>
                  </a:solidFill>
                </a:rPr>
                <a:t>--</a:t>
              </a:r>
              <a:r>
                <a:rPr lang="zh-CN" altLang="en-US" sz="1200" dirty="0" smtClean="0">
                  <a:solidFill>
                    <a:prstClr val="black"/>
                  </a:solidFill>
                </a:rPr>
                <a:t>车间</a:t>
              </a:r>
              <a:r>
                <a:rPr lang="en-US" altLang="zh-CN" sz="1200" dirty="0" smtClean="0">
                  <a:solidFill>
                    <a:prstClr val="black"/>
                  </a:solidFill>
                </a:rPr>
                <a:t>1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车间</a:t>
              </a:r>
              <a:r>
                <a:rPr lang="en-US" altLang="zh-CN" sz="1200" dirty="0" smtClean="0"/>
                <a:t>2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车间</a:t>
              </a:r>
              <a:r>
                <a:rPr lang="en-US" altLang="zh-CN" sz="1200" dirty="0" smtClean="0"/>
                <a:t>3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车间</a:t>
              </a:r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30712" y="2971413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全部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车队</a:t>
              </a:r>
              <a:r>
                <a:rPr lang="en-US" altLang="zh-CN" sz="1200" dirty="0" smtClean="0"/>
                <a:t>1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车队</a:t>
              </a:r>
              <a:r>
                <a:rPr lang="en-US" altLang="zh-CN" sz="1200" dirty="0" smtClean="0"/>
                <a:t>2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车队</a:t>
              </a:r>
              <a:r>
                <a:rPr lang="en-US" altLang="zh-CN" sz="1200" dirty="0" smtClean="0"/>
                <a:t>3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车队</a:t>
              </a:r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357243" y="2971413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全部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班组</a:t>
              </a:r>
              <a:r>
                <a:rPr lang="en-US" altLang="zh-CN" sz="1200" dirty="0" smtClean="0"/>
                <a:t>1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班组</a:t>
              </a:r>
              <a:r>
                <a:rPr lang="en-US" altLang="zh-CN" sz="1200" dirty="0" smtClean="0"/>
                <a:t>2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班组</a:t>
              </a:r>
              <a:r>
                <a:rPr lang="en-US" altLang="zh-CN" sz="1200" dirty="0" smtClean="0"/>
                <a:t>3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班组</a:t>
              </a:r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531479" y="2634578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司机</a:t>
              </a:r>
              <a:r>
                <a:rPr lang="zh-CN" altLang="en-US" sz="1600" dirty="0" smtClean="0"/>
                <a:t>：</a:t>
              </a:r>
              <a:endParaRPr lang="zh-CN" altLang="en-US" sz="16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628437" y="2988868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全部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司机</a:t>
              </a:r>
              <a:r>
                <a:rPr lang="en-US" altLang="zh-CN" sz="1200" dirty="0" smtClean="0"/>
                <a:t>ID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司机</a:t>
              </a:r>
              <a:r>
                <a:rPr lang="en-US" altLang="zh-CN" sz="1200" dirty="0" smtClean="0"/>
                <a:t>ID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司机</a:t>
              </a:r>
              <a:r>
                <a:rPr lang="en-US" altLang="zh-CN" sz="1200" dirty="0" smtClean="0"/>
                <a:t>ID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司机</a:t>
              </a:r>
              <a:r>
                <a:rPr lang="en-US" altLang="zh-CN" sz="1200" dirty="0" smtClean="0"/>
                <a:t>ID</a:t>
              </a:r>
              <a:endParaRPr lang="zh-CN" altLang="en-US" sz="1200" dirty="0"/>
            </a:p>
          </p:txBody>
        </p:sp>
      </p:grpSp>
      <p:sp>
        <p:nvSpPr>
          <p:cNvPr id="22" name="矩形 21"/>
          <p:cNvSpPr/>
          <p:nvPr/>
        </p:nvSpPr>
        <p:spPr>
          <a:xfrm>
            <a:off x="1980765" y="479412"/>
            <a:ext cx="8107372" cy="1352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282136" y="512217"/>
            <a:ext cx="53776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50371" y="510210"/>
            <a:ext cx="53776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1651" y="1970897"/>
            <a:ext cx="8096486" cy="14753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28324" y="2272703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98680" y="235352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项点选择：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3072718" y="2142543"/>
            <a:ext cx="99011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途中运行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000710" y="2430575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出勤作业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整备作业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出</a:t>
            </a:r>
            <a:r>
              <a:rPr lang="zh-CN" altLang="en-US" sz="1200" dirty="0" smtClean="0"/>
              <a:t>库挂车发车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中间站停车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非正常行车</a:t>
            </a:r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2010600" y="214449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作业场景：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237426" y="2143737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作业项目：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5266983" y="2143737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10591" y="2513836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过分相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抱</a:t>
            </a:r>
            <a:r>
              <a:rPr lang="zh-CN" altLang="en-US" sz="1200" dirty="0" smtClean="0"/>
              <a:t>闸运行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单阀使用</a:t>
            </a:r>
            <a:endParaRPr lang="en-US" altLang="zh-CN" sz="1200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6420340" y="2143737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作业问题：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7429873" y="2167111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478584" y="2512709"/>
            <a:ext cx="18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未</a:t>
            </a:r>
            <a:r>
              <a:rPr lang="zh-CN" altLang="en-US" sz="1200" dirty="0" smtClean="0">
                <a:solidFill>
                  <a:prstClr val="black"/>
                </a:solidFill>
              </a:rPr>
              <a:t>进行贯通试验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贯通试验初速违标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贯通试验降速违标</a:t>
            </a:r>
            <a:endParaRPr lang="en-US" altLang="zh-CN" sz="1200" dirty="0" smtClean="0"/>
          </a:p>
        </p:txBody>
      </p:sp>
      <p:pic>
        <p:nvPicPr>
          <p:cNvPr id="38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79" y="3887125"/>
            <a:ext cx="9890582" cy="166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矩形 38"/>
          <p:cNvSpPr/>
          <p:nvPr/>
        </p:nvSpPr>
        <p:spPr>
          <a:xfrm>
            <a:off x="1033930" y="4135947"/>
            <a:ext cx="490282" cy="151686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017">
              <a:lnSpc>
                <a:spcPct val="150000"/>
              </a:lnSpc>
              <a:defRPr/>
            </a:pPr>
            <a:r>
              <a:rPr lang="en-US" altLang="zh-CN" sz="1099" dirty="0"/>
              <a:t>100</a:t>
            </a:r>
          </a:p>
          <a:p>
            <a:pPr algn="ctr" defTabSz="1219017">
              <a:lnSpc>
                <a:spcPct val="150000"/>
              </a:lnSpc>
              <a:defRPr/>
            </a:pPr>
            <a:r>
              <a:rPr lang="en-US" altLang="zh-CN" sz="1099" dirty="0"/>
              <a:t>80</a:t>
            </a:r>
          </a:p>
          <a:p>
            <a:pPr algn="ctr" defTabSz="1219017">
              <a:lnSpc>
                <a:spcPct val="150000"/>
              </a:lnSpc>
              <a:defRPr/>
            </a:pPr>
            <a:r>
              <a:rPr lang="en-US" altLang="zh-CN" sz="1099" dirty="0"/>
              <a:t>75</a:t>
            </a:r>
          </a:p>
          <a:p>
            <a:pPr algn="ctr" defTabSz="1219017">
              <a:lnSpc>
                <a:spcPct val="150000"/>
              </a:lnSpc>
              <a:defRPr/>
            </a:pPr>
            <a:r>
              <a:rPr lang="en-US" altLang="zh-CN" sz="1099" dirty="0"/>
              <a:t>60</a:t>
            </a:r>
          </a:p>
          <a:p>
            <a:pPr algn="ctr" defTabSz="1219017">
              <a:lnSpc>
                <a:spcPct val="150000"/>
              </a:lnSpc>
              <a:defRPr/>
            </a:pPr>
            <a:r>
              <a:rPr lang="en-US" altLang="zh-CN" sz="1099" dirty="0"/>
              <a:t>0</a:t>
            </a:r>
            <a:endParaRPr lang="zh-CN" altLang="en-US" sz="1099" dirty="0"/>
          </a:p>
        </p:txBody>
      </p:sp>
      <p:sp>
        <p:nvSpPr>
          <p:cNvPr id="40" name="矩形 39"/>
          <p:cNvSpPr/>
          <p:nvPr/>
        </p:nvSpPr>
        <p:spPr>
          <a:xfrm>
            <a:off x="1524212" y="5304309"/>
            <a:ext cx="8751798" cy="293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日期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75155" y="840204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45511" y="92102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分析</a:t>
            </a:r>
            <a:r>
              <a:rPr lang="zh-CN" altLang="en-US" sz="1600" dirty="0" smtClean="0"/>
              <a:t>对象：</a:t>
            </a:r>
            <a:endParaRPr lang="zh-CN" altLang="en-US" sz="1600" dirty="0"/>
          </a:p>
        </p:txBody>
      </p:sp>
      <p:sp>
        <p:nvSpPr>
          <p:cNvPr id="43" name="圆角矩形 42"/>
          <p:cNvSpPr/>
          <p:nvPr/>
        </p:nvSpPr>
        <p:spPr>
          <a:xfrm>
            <a:off x="747252" y="3484179"/>
            <a:ext cx="9716652" cy="29735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662519" y="347778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对比结果</a:t>
            </a:r>
            <a:endParaRPr lang="zh-CN" altLang="en-US" sz="1600" dirty="0"/>
          </a:p>
        </p:txBody>
      </p:sp>
      <p:sp>
        <p:nvSpPr>
          <p:cNvPr id="45" name="文本框 56"/>
          <p:cNvSpPr txBox="1">
            <a:spLocks noChangeArrowheads="1"/>
          </p:cNvSpPr>
          <p:nvPr/>
        </p:nvSpPr>
        <p:spPr bwMode="auto">
          <a:xfrm>
            <a:off x="8871990" y="4067364"/>
            <a:ext cx="3145971" cy="119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 smtClean="0">
                <a:solidFill>
                  <a:srgbClr val="FF0000"/>
                </a:solidFill>
              </a:rPr>
              <a:t>平均扣分数</a:t>
            </a:r>
            <a:r>
              <a:rPr lang="en-US" altLang="zh-CN" sz="1799" b="1" dirty="0" smtClean="0">
                <a:solidFill>
                  <a:srgbClr val="FF0000"/>
                </a:solidFill>
              </a:rPr>
              <a:t>=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总扣分</a:t>
            </a:r>
            <a:r>
              <a:rPr lang="en-US" altLang="zh-CN" sz="1799" b="1" dirty="0" smtClean="0">
                <a:solidFill>
                  <a:srgbClr val="FF0000"/>
                </a:solidFill>
              </a:rPr>
              <a:t>/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总次数（其中，总次数是指项点出现的次数，包括合格和不合格的次数）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80543" y="3792912"/>
            <a:ext cx="1353518" cy="31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平均扣分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66483" y="3792912"/>
            <a:ext cx="1235729" cy="31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总扣分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34971" y="3803798"/>
            <a:ext cx="1109298" cy="31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扣分次数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5703175" y="3792912"/>
            <a:ext cx="0" cy="151139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454853" y="4917143"/>
            <a:ext cx="12357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分析时间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551690" y="4975186"/>
            <a:ext cx="12357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对比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graphicFrame>
        <p:nvGraphicFramePr>
          <p:cNvPr id="52" name="图表 51"/>
          <p:cNvGraphicFramePr/>
          <p:nvPr/>
        </p:nvGraphicFramePr>
        <p:xfrm>
          <a:off x="1099244" y="5733794"/>
          <a:ext cx="4325481" cy="152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椭圆 52"/>
          <p:cNvSpPr/>
          <p:nvPr/>
        </p:nvSpPr>
        <p:spPr>
          <a:xfrm>
            <a:off x="1973368" y="5427598"/>
            <a:ext cx="558429" cy="14095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分析时间段典型问题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2531797" y="6226476"/>
            <a:ext cx="378378" cy="1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图表 54"/>
          <p:cNvGraphicFramePr/>
          <p:nvPr/>
        </p:nvGraphicFramePr>
        <p:xfrm>
          <a:off x="6901324" y="5712021"/>
          <a:ext cx="4325481" cy="1522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6" name="椭圆 55"/>
          <p:cNvSpPr/>
          <p:nvPr/>
        </p:nvSpPr>
        <p:spPr>
          <a:xfrm>
            <a:off x="7775448" y="5416351"/>
            <a:ext cx="558429" cy="14416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对比时间段典型问题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8333877" y="6204703"/>
            <a:ext cx="378378" cy="1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265241" y="153439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707093" y="124510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4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32314" y="1656595"/>
            <a:ext cx="6847115" cy="19683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8000" b="1" dirty="0" smtClean="0">
                <a:solidFill>
                  <a:schemeClr val="tx1"/>
                </a:solidFill>
              </a:rPr>
              <a:t>操作项点分析</a:t>
            </a:r>
            <a:endParaRPr lang="zh-CN" altLang="en-US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129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2107" y="65305"/>
            <a:ext cx="8295245" cy="574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2108" y="2135556"/>
            <a:ext cx="8295244" cy="1251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133600" y="2474163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472107" y="691986"/>
            <a:ext cx="8899461" cy="1352498"/>
            <a:chOff x="2742764" y="49732"/>
            <a:chExt cx="8899461" cy="1352498"/>
          </a:xfrm>
        </p:grpSpPr>
        <p:grpSp>
          <p:nvGrpSpPr>
            <p:cNvPr id="8" name="组合 7"/>
            <p:cNvGrpSpPr/>
            <p:nvPr/>
          </p:nvGrpSpPr>
          <p:grpSpPr>
            <a:xfrm>
              <a:off x="2742765" y="49732"/>
              <a:ext cx="8899460" cy="1352498"/>
              <a:chOff x="4604386" y="2634578"/>
              <a:chExt cx="8899460" cy="135249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4604386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机务段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468482" y="2656232"/>
                <a:ext cx="990110" cy="2880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全局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396474" y="2944264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上海机务段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南京东机务段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杭州机务段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合肥机务段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徐州机务段</a:t>
                </a:r>
                <a:endParaRPr lang="zh-CN" altLang="en-US" sz="1200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562460" y="2660007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车间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318544" y="2660007"/>
                <a:ext cx="87238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endParaRPr lang="en-US" altLang="zh-CN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204786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车队：</a:t>
                </a:r>
                <a:endParaRPr lang="zh-CN" altLang="en-US" sz="16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960870" y="2656232"/>
                <a:ext cx="88624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0018844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指导</a:t>
                </a:r>
                <a:r>
                  <a:rPr lang="zh-CN" altLang="en-US" sz="1600" dirty="0" smtClean="0"/>
                  <a:t>组：</a:t>
                </a:r>
                <a:endParaRPr lang="zh-CN" altLang="en-US" sz="1600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7232943" y="2971413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1200" dirty="0" smtClean="0">
                    <a:solidFill>
                      <a:prstClr val="black"/>
                    </a:solidFill>
                  </a:rPr>
                  <a:t>--</a:t>
                </a:r>
                <a:r>
                  <a:rPr lang="zh-CN" altLang="en-US" sz="1200" dirty="0">
                    <a:solidFill>
                      <a:prstClr val="black"/>
                    </a:solidFill>
                  </a:rPr>
                  <a:t>全部</a:t>
                </a:r>
                <a:endParaRPr lang="en-US" altLang="zh-CN" sz="1200" dirty="0" smtClean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altLang="zh-CN" sz="1200" dirty="0" smtClean="0">
                    <a:solidFill>
                      <a:prstClr val="black"/>
                    </a:solidFill>
                  </a:rPr>
                  <a:t>--</a:t>
                </a:r>
                <a:r>
                  <a:rPr lang="zh-CN" altLang="en-US" sz="1200" dirty="0" smtClean="0">
                    <a:solidFill>
                      <a:prstClr val="black"/>
                    </a:solidFill>
                  </a:rPr>
                  <a:t>车间</a:t>
                </a:r>
                <a:r>
                  <a:rPr lang="en-US" altLang="zh-CN" sz="1200" dirty="0" smtClean="0">
                    <a:solidFill>
                      <a:prstClr val="black"/>
                    </a:solidFill>
                  </a:rPr>
                  <a:t>1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031278" y="2970834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全部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1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846479" y="2948136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全部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1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1531479" y="2634578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司机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063686" y="2958973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全部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  <a:endParaRPr lang="zh-CN" altLang="en-US" sz="1200" dirty="0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2742764" y="49732"/>
              <a:ext cx="8295245" cy="1352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044136" y="82537"/>
              <a:ext cx="53776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312371" y="80530"/>
              <a:ext cx="53776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103956" y="254409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项点</a:t>
            </a:r>
            <a:r>
              <a:rPr lang="zh-CN" altLang="en-US" sz="1600" dirty="0"/>
              <a:t>范围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4553175" y="2241885"/>
            <a:ext cx="99011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全部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491057" y="224384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作业场景：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738739" y="22441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作业项目：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747440" y="2243079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</a:rPr>
              <a:t>全部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91048" y="261317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过分相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抱</a:t>
            </a:r>
            <a:r>
              <a:rPr lang="zh-CN" altLang="en-US" sz="1200" dirty="0" smtClean="0"/>
              <a:t>闸运行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单阀使用</a:t>
            </a:r>
            <a:endParaRPr lang="en-US" altLang="zh-CN" sz="12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900797" y="224307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作业问题：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8910330" y="2266453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</a:rPr>
              <a:t>全部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959041" y="2612051"/>
            <a:ext cx="18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未</a:t>
            </a:r>
            <a:r>
              <a:rPr lang="zh-CN" altLang="en-US" sz="1200" dirty="0" smtClean="0">
                <a:solidFill>
                  <a:prstClr val="black"/>
                </a:solidFill>
              </a:rPr>
              <a:t>进行贯通试验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贯通试验初速违标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贯通试验降速违标</a:t>
            </a:r>
            <a:endParaRPr lang="en-US" altLang="zh-CN" sz="1200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2109007" y="1366840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079363" y="143677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对象</a:t>
            </a:r>
            <a:r>
              <a:rPr lang="zh-CN" altLang="en-US" sz="1600" dirty="0" smtClean="0"/>
              <a:t>范围：</a:t>
            </a:r>
            <a:endParaRPr lang="zh-CN" altLang="en-US" sz="1600" dirty="0"/>
          </a:p>
        </p:txBody>
      </p:sp>
      <p:sp>
        <p:nvSpPr>
          <p:cNvPr id="36" name="文本框 40"/>
          <p:cNvSpPr txBox="1">
            <a:spLocks noChangeArrowheads="1"/>
          </p:cNvSpPr>
          <p:nvPr/>
        </p:nvSpPr>
        <p:spPr bwMode="auto">
          <a:xfrm>
            <a:off x="3666270" y="192223"/>
            <a:ext cx="2216160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开始时间：</a:t>
            </a:r>
            <a:endParaRPr lang="zh-CN" altLang="en-US" sz="1599" dirty="0"/>
          </a:p>
        </p:txBody>
      </p:sp>
      <p:sp>
        <p:nvSpPr>
          <p:cNvPr id="37" name="文本框 41"/>
          <p:cNvSpPr txBox="1">
            <a:spLocks noChangeArrowheads="1"/>
          </p:cNvSpPr>
          <p:nvPr/>
        </p:nvSpPr>
        <p:spPr bwMode="auto">
          <a:xfrm>
            <a:off x="6148226" y="192223"/>
            <a:ext cx="1927989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结束时间：</a:t>
            </a:r>
            <a:endParaRPr lang="zh-CN" altLang="en-US" sz="1599" dirty="0"/>
          </a:p>
        </p:txBody>
      </p:sp>
      <p:sp>
        <p:nvSpPr>
          <p:cNvPr id="38" name="矩形 37"/>
          <p:cNvSpPr/>
          <p:nvPr/>
        </p:nvSpPr>
        <p:spPr>
          <a:xfrm>
            <a:off x="7425818" y="203862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06282" y="203862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133599" y="211887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03955" y="28181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时间</a:t>
            </a:r>
            <a:r>
              <a:rPr lang="zh-CN" altLang="en-US" sz="1600" dirty="0" smtClean="0"/>
              <a:t>范围：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481167" y="2573461"/>
            <a:ext cx="140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出勤作业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整备作业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出</a:t>
            </a:r>
            <a:r>
              <a:rPr lang="zh-CN" altLang="en-US" sz="1200" dirty="0" smtClean="0"/>
              <a:t>库挂车发车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b="1" dirty="0" smtClean="0"/>
              <a:t>途中运行</a:t>
            </a:r>
            <a:endParaRPr lang="en-US" altLang="zh-CN" sz="1200" b="1" dirty="0" smtClean="0"/>
          </a:p>
        </p:txBody>
      </p:sp>
      <p:sp>
        <p:nvSpPr>
          <p:cNvPr id="60" name="任意多边形 59"/>
          <p:cNvSpPr/>
          <p:nvPr/>
        </p:nvSpPr>
        <p:spPr>
          <a:xfrm>
            <a:off x="2310672" y="4240365"/>
            <a:ext cx="1972625" cy="783817"/>
          </a:xfrm>
          <a:custGeom>
            <a:avLst/>
            <a:gdLst>
              <a:gd name="connsiteX0" fmla="*/ 0 w 4017142"/>
              <a:gd name="connsiteY0" fmla="*/ 664046 h 783789"/>
              <a:gd name="connsiteX1" fmla="*/ 1306285 w 4017142"/>
              <a:gd name="connsiteY1" fmla="*/ 696703 h 783789"/>
              <a:gd name="connsiteX2" fmla="*/ 2645228 w 4017142"/>
              <a:gd name="connsiteY2" fmla="*/ 17 h 783789"/>
              <a:gd name="connsiteX3" fmla="*/ 3864428 w 4017142"/>
              <a:gd name="connsiteY3" fmla="*/ 674932 h 783789"/>
              <a:gd name="connsiteX4" fmla="*/ 3995057 w 4017142"/>
              <a:gd name="connsiteY4" fmla="*/ 772903 h 783789"/>
              <a:gd name="connsiteX5" fmla="*/ 4016828 w 4017142"/>
              <a:gd name="connsiteY5" fmla="*/ 772903 h 783789"/>
              <a:gd name="connsiteX6" fmla="*/ 4005942 w 4017142"/>
              <a:gd name="connsiteY6" fmla="*/ 783789 h 78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142" h="783789">
                <a:moveTo>
                  <a:pt x="0" y="664046"/>
                </a:moveTo>
                <a:cubicBezTo>
                  <a:pt x="432707" y="735710"/>
                  <a:pt x="865414" y="807374"/>
                  <a:pt x="1306285" y="696703"/>
                </a:cubicBezTo>
                <a:cubicBezTo>
                  <a:pt x="1747156" y="586032"/>
                  <a:pt x="2218871" y="3645"/>
                  <a:pt x="2645228" y="17"/>
                </a:cubicBezTo>
                <a:cubicBezTo>
                  <a:pt x="3071585" y="-3611"/>
                  <a:pt x="3639456" y="546118"/>
                  <a:pt x="3864428" y="674932"/>
                </a:cubicBezTo>
                <a:cubicBezTo>
                  <a:pt x="4089400" y="803746"/>
                  <a:pt x="3969657" y="756575"/>
                  <a:pt x="3995057" y="772903"/>
                </a:cubicBezTo>
                <a:cubicBezTo>
                  <a:pt x="4020457" y="789232"/>
                  <a:pt x="4015014" y="771089"/>
                  <a:pt x="4016828" y="772903"/>
                </a:cubicBezTo>
                <a:cubicBezTo>
                  <a:pt x="4018642" y="774717"/>
                  <a:pt x="4012292" y="779253"/>
                  <a:pt x="4005942" y="783789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799"/>
          </a:p>
        </p:txBody>
      </p:sp>
      <p:sp>
        <p:nvSpPr>
          <p:cNvPr id="61" name="文本框 46"/>
          <p:cNvSpPr txBox="1">
            <a:spLocks noChangeArrowheads="1"/>
          </p:cNvSpPr>
          <p:nvPr/>
        </p:nvSpPr>
        <p:spPr bwMode="auto">
          <a:xfrm>
            <a:off x="2326299" y="3542938"/>
            <a:ext cx="112645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平均扣分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62" name="文本框 63"/>
          <p:cNvSpPr txBox="1">
            <a:spLocks noChangeArrowheads="1"/>
          </p:cNvSpPr>
          <p:nvPr/>
        </p:nvSpPr>
        <p:spPr bwMode="auto">
          <a:xfrm>
            <a:off x="4755108" y="4224774"/>
            <a:ext cx="1289966" cy="95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 dirty="0">
                <a:solidFill>
                  <a:srgbClr val="FF0000"/>
                </a:solidFill>
              </a:rPr>
              <a:t>绝对值和占</a:t>
            </a:r>
            <a:r>
              <a:rPr lang="zh-CN" altLang="en-US" sz="1399" dirty="0" smtClean="0">
                <a:solidFill>
                  <a:srgbClr val="FF0000"/>
                </a:solidFill>
              </a:rPr>
              <a:t>比，占比是该项点当天扣分占所有扣分的占比</a:t>
            </a:r>
            <a:endParaRPr lang="zh-CN" altLang="en-US" sz="1399" dirty="0">
              <a:solidFill>
                <a:srgbClr val="FF0000"/>
              </a:solidFill>
            </a:endParaRPr>
          </a:p>
        </p:txBody>
      </p:sp>
      <p:sp>
        <p:nvSpPr>
          <p:cNvPr id="63" name="文本框 56"/>
          <p:cNvSpPr txBox="1">
            <a:spLocks noChangeArrowheads="1"/>
          </p:cNvSpPr>
          <p:nvPr/>
        </p:nvSpPr>
        <p:spPr bwMode="auto">
          <a:xfrm>
            <a:off x="8438797" y="3602871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分的时段分布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981" y="4051790"/>
            <a:ext cx="1804264" cy="676599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09" y="3876264"/>
            <a:ext cx="1306931" cy="903859"/>
          </a:xfrm>
          <a:prstGeom prst="rect">
            <a:avLst/>
          </a:prstGeom>
        </p:spPr>
      </p:pic>
      <p:sp>
        <p:nvSpPr>
          <p:cNvPr id="66" name="文本框 56"/>
          <p:cNvSpPr txBox="1">
            <a:spLocks noChangeArrowheads="1"/>
          </p:cNvSpPr>
          <p:nvPr/>
        </p:nvSpPr>
        <p:spPr bwMode="auto">
          <a:xfrm>
            <a:off x="6479770" y="3592824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分的车次分布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67" name="文本框 51"/>
          <p:cNvSpPr txBox="1">
            <a:spLocks noChangeArrowheads="1"/>
          </p:cNvSpPr>
          <p:nvPr/>
        </p:nvSpPr>
        <p:spPr bwMode="auto">
          <a:xfrm>
            <a:off x="6547597" y="4698966"/>
            <a:ext cx="1808622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799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车次排名前五</a:t>
            </a:r>
            <a:endParaRPr lang="zh-CN" altLang="en-US" sz="1799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" name="图表 68"/>
          <p:cNvGraphicFramePr/>
          <p:nvPr>
            <p:extLst>
              <p:ext uri="{D42A27DB-BD31-4B8C-83A1-F6EECF244321}">
                <p14:modId xmlns:p14="http://schemas.microsoft.com/office/powerpoint/2010/main" val="1818515389"/>
              </p:ext>
            </p:extLst>
          </p:nvPr>
        </p:nvGraphicFramePr>
        <p:xfrm>
          <a:off x="1950805" y="4116551"/>
          <a:ext cx="3028020" cy="2101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0" name="文本框 56"/>
          <p:cNvSpPr txBox="1">
            <a:spLocks noChangeArrowheads="1"/>
          </p:cNvSpPr>
          <p:nvPr/>
        </p:nvSpPr>
        <p:spPr bwMode="auto">
          <a:xfrm>
            <a:off x="10412808" y="3610262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分的指标分布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pic>
        <p:nvPicPr>
          <p:cNvPr id="71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327" y="3955088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矩形 71"/>
          <p:cNvSpPr/>
          <p:nvPr/>
        </p:nvSpPr>
        <p:spPr>
          <a:xfrm>
            <a:off x="10249074" y="4763786"/>
            <a:ext cx="2147059" cy="6087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defTabSz="1219017">
              <a:defRPr/>
            </a:pPr>
            <a:r>
              <a:rPr lang="zh-CN" altLang="en-US" sz="1200" dirty="0" smtClean="0">
                <a:solidFill>
                  <a:srgbClr val="FF0000"/>
                </a:solidFill>
              </a:rPr>
              <a:t>横坐标：若作业场景选择全部，则展示该级下的所有作业场景；若选择某一个场景，则展示下一级作业项目。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74" name="曲线连接符 73"/>
          <p:cNvCxnSpPr/>
          <p:nvPr/>
        </p:nvCxnSpPr>
        <p:spPr>
          <a:xfrm rot="10800000">
            <a:off x="2144487" y="4724111"/>
            <a:ext cx="1164771" cy="3812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220434" y="47717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下钻</a:t>
            </a:r>
            <a:endParaRPr lang="zh-CN" altLang="en-US" dirty="0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790" y="3436691"/>
            <a:ext cx="1032547" cy="1342311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658245" y="4069875"/>
            <a:ext cx="15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机务段分布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45698" y="4687087"/>
            <a:ext cx="234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点击柱子下钻出途中运行扣分的</a:t>
            </a:r>
            <a:r>
              <a:rPr lang="zh-CN" altLang="en-US" sz="1200" dirty="0"/>
              <a:t>机务段</a:t>
            </a:r>
            <a:r>
              <a:rPr lang="zh-CN" altLang="en-US" sz="1200" dirty="0" smtClean="0"/>
              <a:t>分布；</a:t>
            </a:r>
            <a:endParaRPr lang="en-US" altLang="zh-CN" sz="1200" dirty="0" smtClean="0"/>
          </a:p>
          <a:p>
            <a:r>
              <a:rPr lang="zh-CN" altLang="en-US" sz="1200" dirty="0" smtClean="0"/>
              <a:t>即每个</a:t>
            </a:r>
            <a:r>
              <a:rPr lang="zh-CN" altLang="en-US" sz="1200" dirty="0"/>
              <a:t>机务段</a:t>
            </a:r>
            <a:r>
              <a:rPr lang="zh-CN" altLang="en-US" sz="1200" dirty="0" smtClean="0"/>
              <a:t>扣分的占比分布；</a:t>
            </a:r>
            <a:endParaRPr lang="zh-CN" altLang="en-US" sz="1200" dirty="0"/>
          </a:p>
        </p:txBody>
      </p:sp>
      <p:sp>
        <p:nvSpPr>
          <p:cNvPr id="79" name="文本框 51"/>
          <p:cNvSpPr txBox="1">
            <a:spLocks noChangeArrowheads="1"/>
          </p:cNvSpPr>
          <p:nvPr/>
        </p:nvSpPr>
        <p:spPr bwMode="auto">
          <a:xfrm>
            <a:off x="1" y="5552368"/>
            <a:ext cx="308521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点击机务段下钻出车间分布，点击车间下钻出车队分布，点击车队下载出指导组，点击指导组，下钻出个人列表，包括司机</a:t>
            </a:r>
            <a:r>
              <a:rPr lang="en-US" altLang="zh-CN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ID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、姓名、日期</a:t>
            </a:r>
            <a:r>
              <a:rPr lang="zh-CN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时间、车次、始发</a:t>
            </a:r>
            <a:r>
              <a:rPr lang="en-US" altLang="zh-CN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终到、站点、项点、出现次数、扣分数、扣分次数</a:t>
            </a:r>
            <a:endParaRPr lang="zh-CN" altLang="en-US" sz="1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文本框 2"/>
          <p:cNvSpPr txBox="1">
            <a:spLocks noChangeArrowheads="1"/>
          </p:cNvSpPr>
          <p:nvPr/>
        </p:nvSpPr>
        <p:spPr bwMode="auto">
          <a:xfrm>
            <a:off x="1" y="62873"/>
            <a:ext cx="18709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项点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分析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333169" y="707053"/>
            <a:ext cx="830393" cy="32588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chemeClr val="tx1"/>
                </a:solidFill>
              </a:rPr>
              <a:t>全局权限用户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2" name="文本框 46"/>
          <p:cNvSpPr txBox="1">
            <a:spLocks noChangeArrowheads="1"/>
          </p:cNvSpPr>
          <p:nvPr/>
        </p:nvSpPr>
        <p:spPr bwMode="auto">
          <a:xfrm>
            <a:off x="3520680" y="3556010"/>
            <a:ext cx="90264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总扣分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83" name="文本框 46"/>
          <p:cNvSpPr txBox="1">
            <a:spLocks noChangeArrowheads="1"/>
          </p:cNvSpPr>
          <p:nvPr/>
        </p:nvSpPr>
        <p:spPr bwMode="auto">
          <a:xfrm>
            <a:off x="4481143" y="3556010"/>
            <a:ext cx="114652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扣分次数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3360" y="4660543"/>
            <a:ext cx="114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1~24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0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737" y="5687033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文本框 56"/>
          <p:cNvSpPr txBox="1">
            <a:spLocks noChangeArrowheads="1"/>
          </p:cNvSpPr>
          <p:nvPr/>
        </p:nvSpPr>
        <p:spPr bwMode="auto">
          <a:xfrm>
            <a:off x="8570591" y="5232276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</a:t>
            </a:r>
            <a:r>
              <a:rPr lang="zh-CN" altLang="en-US" sz="1799" b="1" dirty="0">
                <a:solidFill>
                  <a:srgbClr val="FF0000"/>
                </a:solidFill>
              </a:rPr>
              <a:t>区段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93" name="文本框 56"/>
          <p:cNvSpPr txBox="1">
            <a:spLocks noChangeArrowheads="1"/>
          </p:cNvSpPr>
          <p:nvPr/>
        </p:nvSpPr>
        <p:spPr bwMode="auto">
          <a:xfrm>
            <a:off x="6569735" y="5232276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</a:t>
            </a:r>
            <a:r>
              <a:rPr lang="zh-CN" altLang="en-US" sz="1799" b="1" dirty="0">
                <a:solidFill>
                  <a:srgbClr val="FF0000"/>
                </a:solidFill>
              </a:rPr>
              <a:t>交路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pic>
        <p:nvPicPr>
          <p:cNvPr id="95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33" y="5687033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椭圆 79"/>
          <p:cNvSpPr/>
          <p:nvPr/>
        </p:nvSpPr>
        <p:spPr>
          <a:xfrm>
            <a:off x="3782745" y="4035866"/>
            <a:ext cx="1061833" cy="385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评价</a:t>
            </a:r>
          </a:p>
        </p:txBody>
      </p:sp>
      <p:sp>
        <p:nvSpPr>
          <p:cNvPr id="81" name="圆角矩形标注 80"/>
          <p:cNvSpPr/>
          <p:nvPr/>
        </p:nvSpPr>
        <p:spPr>
          <a:xfrm>
            <a:off x="3085218" y="5821814"/>
            <a:ext cx="1558292" cy="762000"/>
          </a:xfrm>
          <a:prstGeom prst="wedgeRoundRectCallout">
            <a:avLst>
              <a:gd name="adj1" fmla="val 38065"/>
              <a:gd name="adj2" fmla="val -23607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对项点的评价（评价类别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+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评价内容）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0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3"/>
          <p:cNvSpPr txBox="1">
            <a:spLocks noChangeArrowheads="1"/>
          </p:cNvSpPr>
          <p:nvPr/>
        </p:nvSpPr>
        <p:spPr bwMode="auto">
          <a:xfrm>
            <a:off x="3079734" y="4364344"/>
            <a:ext cx="6281640" cy="64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algn="ctr"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598" b="1" dirty="0">
                <a:solidFill>
                  <a:srgbClr val="000000"/>
                </a:solidFill>
              </a:rPr>
              <a:t>机车乘务员操作智能评价系统</a:t>
            </a:r>
          </a:p>
        </p:txBody>
      </p:sp>
      <p:sp>
        <p:nvSpPr>
          <p:cNvPr id="25603" name="文本框 1"/>
          <p:cNvSpPr txBox="1">
            <a:spLocks noChangeArrowheads="1"/>
          </p:cNvSpPr>
          <p:nvPr/>
        </p:nvSpPr>
        <p:spPr bwMode="auto">
          <a:xfrm>
            <a:off x="240433" y="346888"/>
            <a:ext cx="2689411" cy="70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algn="ctr"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998" b="1" dirty="0">
                <a:solidFill>
                  <a:srgbClr val="FF0000"/>
                </a:solidFill>
              </a:rPr>
              <a:t>系统名称</a:t>
            </a:r>
          </a:p>
        </p:txBody>
      </p:sp>
      <p:pic>
        <p:nvPicPr>
          <p:cNvPr id="2560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807" y="1570212"/>
            <a:ext cx="3362161" cy="229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25" y="1557519"/>
            <a:ext cx="6671962" cy="23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2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2107" y="65305"/>
            <a:ext cx="8295245" cy="574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2108" y="2135556"/>
            <a:ext cx="8295244" cy="1251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133600" y="2474163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472107" y="691986"/>
            <a:ext cx="8899461" cy="1352498"/>
            <a:chOff x="2742764" y="49732"/>
            <a:chExt cx="8899461" cy="1352498"/>
          </a:xfrm>
        </p:grpSpPr>
        <p:grpSp>
          <p:nvGrpSpPr>
            <p:cNvPr id="8" name="组合 7"/>
            <p:cNvGrpSpPr/>
            <p:nvPr/>
          </p:nvGrpSpPr>
          <p:grpSpPr>
            <a:xfrm>
              <a:off x="2742765" y="49732"/>
              <a:ext cx="8899460" cy="1351919"/>
              <a:chOff x="4604386" y="2634578"/>
              <a:chExt cx="8899460" cy="1351919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4604386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机务段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468482" y="2656232"/>
                <a:ext cx="990110" cy="2880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上海机务段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396474" y="2944264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南京东机务段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杭州机务段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合肥机务段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徐州机务段</a:t>
                </a:r>
                <a:endParaRPr lang="zh-CN" altLang="en-US" sz="1200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562460" y="2660007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车间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318544" y="2660007"/>
                <a:ext cx="872384" cy="2880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zh-CN" altLang="en-US" sz="1200" dirty="0" smtClean="0">
                    <a:solidFill>
                      <a:prstClr val="black"/>
                    </a:solidFill>
                  </a:rPr>
                  <a:t>全部</a:t>
                </a:r>
                <a:endParaRPr lang="en-US" altLang="zh-CN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204786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车队：</a:t>
                </a:r>
                <a:endParaRPr lang="zh-CN" altLang="en-US" sz="16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960870" y="2656232"/>
                <a:ext cx="88624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0018844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指导</a:t>
                </a:r>
                <a:r>
                  <a:rPr lang="zh-CN" altLang="en-US" sz="1600" dirty="0" smtClean="0"/>
                  <a:t>组：</a:t>
                </a:r>
                <a:endParaRPr lang="zh-CN" altLang="en-US" sz="1600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7232943" y="2971413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1200" dirty="0" smtClean="0">
                    <a:solidFill>
                      <a:prstClr val="black"/>
                    </a:solidFill>
                  </a:rPr>
                  <a:t>--</a:t>
                </a:r>
                <a:r>
                  <a:rPr lang="zh-CN" altLang="en-US" sz="1200" dirty="0" smtClean="0">
                    <a:solidFill>
                      <a:prstClr val="black"/>
                    </a:solidFill>
                  </a:rPr>
                  <a:t>车间</a:t>
                </a:r>
                <a:r>
                  <a:rPr lang="en-US" altLang="zh-CN" sz="1200" dirty="0" smtClean="0">
                    <a:solidFill>
                      <a:prstClr val="black"/>
                    </a:solidFill>
                  </a:rPr>
                  <a:t>1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031278" y="2970834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全部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1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846479" y="2948136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全部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1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1531479" y="2634578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司机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063686" y="2958973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全部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  <a:endParaRPr lang="zh-CN" altLang="en-US" sz="1200" dirty="0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2742764" y="49732"/>
              <a:ext cx="8295245" cy="1352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044136" y="82537"/>
              <a:ext cx="53776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312371" y="80530"/>
              <a:ext cx="53776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103956" y="254409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项点</a:t>
            </a:r>
            <a:r>
              <a:rPr lang="zh-CN" altLang="en-US" sz="1600" dirty="0"/>
              <a:t>范围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4553175" y="2241885"/>
            <a:ext cx="99011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途中控速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91057" y="224384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作业场景：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738739" y="22441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作业项目：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747440" y="2243079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</a:rPr>
              <a:t>全部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91048" y="261317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过分相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抱</a:t>
            </a:r>
            <a:r>
              <a:rPr lang="zh-CN" altLang="en-US" sz="1200" dirty="0" smtClean="0"/>
              <a:t>闸运行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单阀使用</a:t>
            </a:r>
            <a:endParaRPr lang="en-US" altLang="zh-CN" sz="12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900797" y="224307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作业问题：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8910330" y="2266453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</a:rPr>
              <a:t>全部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959041" y="2612051"/>
            <a:ext cx="18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未</a:t>
            </a:r>
            <a:r>
              <a:rPr lang="zh-CN" altLang="en-US" sz="1200" dirty="0" smtClean="0">
                <a:solidFill>
                  <a:prstClr val="black"/>
                </a:solidFill>
              </a:rPr>
              <a:t>进行贯通试验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贯通试验初速违标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贯通试验降速违标</a:t>
            </a:r>
            <a:endParaRPr lang="en-US" altLang="zh-CN" sz="1200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2109007" y="1366840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079363" y="143677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对象</a:t>
            </a:r>
            <a:r>
              <a:rPr lang="zh-CN" altLang="en-US" sz="1600" dirty="0" smtClean="0"/>
              <a:t>范围：</a:t>
            </a:r>
            <a:endParaRPr lang="zh-CN" altLang="en-US" sz="1600" dirty="0"/>
          </a:p>
        </p:txBody>
      </p:sp>
      <p:sp>
        <p:nvSpPr>
          <p:cNvPr id="36" name="文本框 40"/>
          <p:cNvSpPr txBox="1">
            <a:spLocks noChangeArrowheads="1"/>
          </p:cNvSpPr>
          <p:nvPr/>
        </p:nvSpPr>
        <p:spPr bwMode="auto">
          <a:xfrm>
            <a:off x="3666270" y="192223"/>
            <a:ext cx="2216160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开始时间：</a:t>
            </a:r>
            <a:endParaRPr lang="zh-CN" altLang="en-US" sz="1599" dirty="0"/>
          </a:p>
        </p:txBody>
      </p:sp>
      <p:sp>
        <p:nvSpPr>
          <p:cNvPr id="37" name="文本框 41"/>
          <p:cNvSpPr txBox="1">
            <a:spLocks noChangeArrowheads="1"/>
          </p:cNvSpPr>
          <p:nvPr/>
        </p:nvSpPr>
        <p:spPr bwMode="auto">
          <a:xfrm>
            <a:off x="6148226" y="192223"/>
            <a:ext cx="1927989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结束时间：</a:t>
            </a:r>
            <a:endParaRPr lang="zh-CN" altLang="en-US" sz="1599" dirty="0"/>
          </a:p>
        </p:txBody>
      </p:sp>
      <p:sp>
        <p:nvSpPr>
          <p:cNvPr id="38" name="矩形 37"/>
          <p:cNvSpPr/>
          <p:nvPr/>
        </p:nvSpPr>
        <p:spPr>
          <a:xfrm>
            <a:off x="7425818" y="203862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06282" y="203862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133599" y="211887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03955" y="28181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时间</a:t>
            </a:r>
            <a:r>
              <a:rPr lang="zh-CN" altLang="en-US" sz="1600" dirty="0" smtClean="0"/>
              <a:t>范围：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481167" y="2573461"/>
            <a:ext cx="140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出勤作业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整备作业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出</a:t>
            </a:r>
            <a:r>
              <a:rPr lang="zh-CN" altLang="en-US" sz="1200" dirty="0" smtClean="0"/>
              <a:t>库挂车发车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b="1" dirty="0" smtClean="0"/>
              <a:t>途中运行</a:t>
            </a:r>
            <a:endParaRPr lang="en-US" altLang="zh-CN" sz="1200" b="1" dirty="0" smtClean="0"/>
          </a:p>
        </p:txBody>
      </p:sp>
      <p:sp>
        <p:nvSpPr>
          <p:cNvPr id="60" name="任意多边形 59"/>
          <p:cNvSpPr/>
          <p:nvPr/>
        </p:nvSpPr>
        <p:spPr>
          <a:xfrm>
            <a:off x="2310672" y="4240365"/>
            <a:ext cx="1972625" cy="783817"/>
          </a:xfrm>
          <a:custGeom>
            <a:avLst/>
            <a:gdLst>
              <a:gd name="connsiteX0" fmla="*/ 0 w 4017142"/>
              <a:gd name="connsiteY0" fmla="*/ 664046 h 783789"/>
              <a:gd name="connsiteX1" fmla="*/ 1306285 w 4017142"/>
              <a:gd name="connsiteY1" fmla="*/ 696703 h 783789"/>
              <a:gd name="connsiteX2" fmla="*/ 2645228 w 4017142"/>
              <a:gd name="connsiteY2" fmla="*/ 17 h 783789"/>
              <a:gd name="connsiteX3" fmla="*/ 3864428 w 4017142"/>
              <a:gd name="connsiteY3" fmla="*/ 674932 h 783789"/>
              <a:gd name="connsiteX4" fmla="*/ 3995057 w 4017142"/>
              <a:gd name="connsiteY4" fmla="*/ 772903 h 783789"/>
              <a:gd name="connsiteX5" fmla="*/ 4016828 w 4017142"/>
              <a:gd name="connsiteY5" fmla="*/ 772903 h 783789"/>
              <a:gd name="connsiteX6" fmla="*/ 4005942 w 4017142"/>
              <a:gd name="connsiteY6" fmla="*/ 783789 h 78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142" h="783789">
                <a:moveTo>
                  <a:pt x="0" y="664046"/>
                </a:moveTo>
                <a:cubicBezTo>
                  <a:pt x="432707" y="735710"/>
                  <a:pt x="865414" y="807374"/>
                  <a:pt x="1306285" y="696703"/>
                </a:cubicBezTo>
                <a:cubicBezTo>
                  <a:pt x="1747156" y="586032"/>
                  <a:pt x="2218871" y="3645"/>
                  <a:pt x="2645228" y="17"/>
                </a:cubicBezTo>
                <a:cubicBezTo>
                  <a:pt x="3071585" y="-3611"/>
                  <a:pt x="3639456" y="546118"/>
                  <a:pt x="3864428" y="674932"/>
                </a:cubicBezTo>
                <a:cubicBezTo>
                  <a:pt x="4089400" y="803746"/>
                  <a:pt x="3969657" y="756575"/>
                  <a:pt x="3995057" y="772903"/>
                </a:cubicBezTo>
                <a:cubicBezTo>
                  <a:pt x="4020457" y="789232"/>
                  <a:pt x="4015014" y="771089"/>
                  <a:pt x="4016828" y="772903"/>
                </a:cubicBezTo>
                <a:cubicBezTo>
                  <a:pt x="4018642" y="774717"/>
                  <a:pt x="4012292" y="779253"/>
                  <a:pt x="4005942" y="783789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799"/>
          </a:p>
        </p:txBody>
      </p:sp>
      <p:sp>
        <p:nvSpPr>
          <p:cNvPr id="61" name="文本框 46"/>
          <p:cNvSpPr txBox="1">
            <a:spLocks noChangeArrowheads="1"/>
          </p:cNvSpPr>
          <p:nvPr/>
        </p:nvSpPr>
        <p:spPr bwMode="auto">
          <a:xfrm>
            <a:off x="2326299" y="3542938"/>
            <a:ext cx="112645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平均扣分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62" name="文本框 63"/>
          <p:cNvSpPr txBox="1">
            <a:spLocks noChangeArrowheads="1"/>
          </p:cNvSpPr>
          <p:nvPr/>
        </p:nvSpPr>
        <p:spPr bwMode="auto">
          <a:xfrm>
            <a:off x="4755108" y="4224774"/>
            <a:ext cx="1289966" cy="95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 dirty="0">
                <a:solidFill>
                  <a:srgbClr val="FF0000"/>
                </a:solidFill>
              </a:rPr>
              <a:t>绝对值和占</a:t>
            </a:r>
            <a:r>
              <a:rPr lang="zh-CN" altLang="en-US" sz="1399" dirty="0" smtClean="0">
                <a:solidFill>
                  <a:srgbClr val="FF0000"/>
                </a:solidFill>
              </a:rPr>
              <a:t>比，占比是该项点当天扣分占所有扣分的占比</a:t>
            </a:r>
            <a:endParaRPr lang="zh-CN" altLang="en-US" sz="1399" dirty="0">
              <a:solidFill>
                <a:srgbClr val="FF0000"/>
              </a:solidFill>
            </a:endParaRPr>
          </a:p>
        </p:txBody>
      </p:sp>
      <p:sp>
        <p:nvSpPr>
          <p:cNvPr id="63" name="文本框 56"/>
          <p:cNvSpPr txBox="1">
            <a:spLocks noChangeArrowheads="1"/>
          </p:cNvSpPr>
          <p:nvPr/>
        </p:nvSpPr>
        <p:spPr bwMode="auto">
          <a:xfrm>
            <a:off x="8438797" y="3602871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分的时段分布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981" y="4051790"/>
            <a:ext cx="1804264" cy="676599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09" y="3876264"/>
            <a:ext cx="1306931" cy="903859"/>
          </a:xfrm>
          <a:prstGeom prst="rect">
            <a:avLst/>
          </a:prstGeom>
        </p:spPr>
      </p:pic>
      <p:sp>
        <p:nvSpPr>
          <p:cNvPr id="66" name="文本框 56"/>
          <p:cNvSpPr txBox="1">
            <a:spLocks noChangeArrowheads="1"/>
          </p:cNvSpPr>
          <p:nvPr/>
        </p:nvSpPr>
        <p:spPr bwMode="auto">
          <a:xfrm>
            <a:off x="6479770" y="3592824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分的车次分布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67" name="文本框 51"/>
          <p:cNvSpPr txBox="1">
            <a:spLocks noChangeArrowheads="1"/>
          </p:cNvSpPr>
          <p:nvPr/>
        </p:nvSpPr>
        <p:spPr bwMode="auto">
          <a:xfrm>
            <a:off x="6547597" y="4698966"/>
            <a:ext cx="1808622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799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车次排名前五</a:t>
            </a:r>
            <a:endParaRPr lang="zh-CN" altLang="en-US" sz="1799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" name="图表 68"/>
          <p:cNvGraphicFramePr/>
          <p:nvPr>
            <p:extLst/>
          </p:nvPr>
        </p:nvGraphicFramePr>
        <p:xfrm>
          <a:off x="1950805" y="4116551"/>
          <a:ext cx="3028020" cy="2101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0" name="文本框 56"/>
          <p:cNvSpPr txBox="1">
            <a:spLocks noChangeArrowheads="1"/>
          </p:cNvSpPr>
          <p:nvPr/>
        </p:nvSpPr>
        <p:spPr bwMode="auto">
          <a:xfrm>
            <a:off x="10412808" y="3610262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分的指标分布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pic>
        <p:nvPicPr>
          <p:cNvPr id="71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327" y="3955088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矩形 71"/>
          <p:cNvSpPr/>
          <p:nvPr/>
        </p:nvSpPr>
        <p:spPr>
          <a:xfrm>
            <a:off x="10249074" y="4763786"/>
            <a:ext cx="2147059" cy="6087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defTabSz="1219017">
              <a:defRPr/>
            </a:pPr>
            <a:r>
              <a:rPr lang="zh-CN" altLang="en-US" sz="1200" dirty="0" smtClean="0">
                <a:solidFill>
                  <a:srgbClr val="FF0000"/>
                </a:solidFill>
              </a:rPr>
              <a:t>横坐标：若作业场景选择全部，则展示该级下的所有作业场景；若选择某一个场景，则展示下一级作业项目。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74" name="曲线连接符 73"/>
          <p:cNvCxnSpPr/>
          <p:nvPr/>
        </p:nvCxnSpPr>
        <p:spPr>
          <a:xfrm rot="10800000">
            <a:off x="2144487" y="4724111"/>
            <a:ext cx="1164771" cy="3812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220434" y="47717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下钻</a:t>
            </a:r>
            <a:endParaRPr lang="zh-CN" altLang="en-US" dirty="0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790" y="3436691"/>
            <a:ext cx="1032547" cy="1342311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658245" y="4069875"/>
            <a:ext cx="15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车间</a:t>
            </a:r>
            <a:r>
              <a:rPr lang="zh-CN" altLang="en-US" dirty="0" smtClean="0"/>
              <a:t>分布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45698" y="4687087"/>
            <a:ext cx="234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点击柱子下钻出途中运行扣分的</a:t>
            </a:r>
            <a:r>
              <a:rPr lang="zh-CN" altLang="en-US" sz="1200" dirty="0"/>
              <a:t>车间</a:t>
            </a:r>
            <a:r>
              <a:rPr lang="zh-CN" altLang="en-US" sz="1200" dirty="0" smtClean="0"/>
              <a:t>分布；</a:t>
            </a:r>
            <a:endParaRPr lang="en-US" altLang="zh-CN" sz="1200" dirty="0" smtClean="0"/>
          </a:p>
          <a:p>
            <a:r>
              <a:rPr lang="zh-CN" altLang="en-US" sz="1200" dirty="0" smtClean="0"/>
              <a:t>即每个</a:t>
            </a:r>
            <a:r>
              <a:rPr lang="zh-CN" altLang="en-US" sz="1200" dirty="0"/>
              <a:t>车间</a:t>
            </a:r>
            <a:r>
              <a:rPr lang="zh-CN" altLang="en-US" sz="1200" dirty="0" smtClean="0"/>
              <a:t>扣分的占比分布；</a:t>
            </a:r>
            <a:endParaRPr lang="zh-CN" altLang="en-US" sz="1200" dirty="0"/>
          </a:p>
        </p:txBody>
      </p:sp>
      <p:sp>
        <p:nvSpPr>
          <p:cNvPr id="79" name="文本框 51"/>
          <p:cNvSpPr txBox="1">
            <a:spLocks noChangeArrowheads="1"/>
          </p:cNvSpPr>
          <p:nvPr/>
        </p:nvSpPr>
        <p:spPr bwMode="auto">
          <a:xfrm>
            <a:off x="1" y="5552368"/>
            <a:ext cx="308521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点击车间下钻出车队分布，点击车队下载出指导组，点击指导组，下钻出个人列表，包括司机</a:t>
            </a:r>
            <a:r>
              <a:rPr lang="en-US" altLang="zh-CN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ID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、姓名、日期</a:t>
            </a:r>
            <a:r>
              <a:rPr lang="zh-CN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时间、车次、始发</a:t>
            </a:r>
            <a:r>
              <a:rPr lang="en-US" altLang="zh-CN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终到、站点、项点、出现次数、扣分数、扣分次数</a:t>
            </a:r>
            <a:endParaRPr lang="zh-CN" altLang="en-US" sz="1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文本框 2"/>
          <p:cNvSpPr txBox="1">
            <a:spLocks noChangeArrowheads="1"/>
          </p:cNvSpPr>
          <p:nvPr/>
        </p:nvSpPr>
        <p:spPr bwMode="auto">
          <a:xfrm>
            <a:off x="1" y="62873"/>
            <a:ext cx="18709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项点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分析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333169" y="707053"/>
            <a:ext cx="830393" cy="32588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chemeClr val="tx1"/>
                </a:solidFill>
              </a:rPr>
              <a:t>全局权限用户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2" name="文本框 46"/>
          <p:cNvSpPr txBox="1">
            <a:spLocks noChangeArrowheads="1"/>
          </p:cNvSpPr>
          <p:nvPr/>
        </p:nvSpPr>
        <p:spPr bwMode="auto">
          <a:xfrm>
            <a:off x="3520680" y="3556010"/>
            <a:ext cx="90264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总扣分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83" name="文本框 46"/>
          <p:cNvSpPr txBox="1">
            <a:spLocks noChangeArrowheads="1"/>
          </p:cNvSpPr>
          <p:nvPr/>
        </p:nvSpPr>
        <p:spPr bwMode="auto">
          <a:xfrm>
            <a:off x="4481143" y="3556010"/>
            <a:ext cx="114652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扣分次数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3360" y="4660543"/>
            <a:ext cx="114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1~24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0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54" y="5786082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文本框 56"/>
          <p:cNvSpPr txBox="1">
            <a:spLocks noChangeArrowheads="1"/>
          </p:cNvSpPr>
          <p:nvPr/>
        </p:nvSpPr>
        <p:spPr bwMode="auto">
          <a:xfrm>
            <a:off x="10459951" y="5416878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</a:t>
            </a:r>
            <a:r>
              <a:rPr lang="zh-CN" altLang="en-US" sz="1799" b="1" dirty="0">
                <a:solidFill>
                  <a:srgbClr val="FF0000"/>
                </a:solidFill>
              </a:rPr>
              <a:t>站点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93" name="文本框 56"/>
          <p:cNvSpPr txBox="1">
            <a:spLocks noChangeArrowheads="1"/>
          </p:cNvSpPr>
          <p:nvPr/>
        </p:nvSpPr>
        <p:spPr bwMode="auto">
          <a:xfrm>
            <a:off x="6479770" y="5187952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</a:t>
            </a:r>
            <a:r>
              <a:rPr lang="zh-CN" altLang="en-US" sz="1799" b="1" dirty="0">
                <a:solidFill>
                  <a:srgbClr val="FF0000"/>
                </a:solidFill>
              </a:rPr>
              <a:t>交路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94" name="文本框 51"/>
          <p:cNvSpPr txBox="1">
            <a:spLocks noChangeArrowheads="1"/>
          </p:cNvSpPr>
          <p:nvPr/>
        </p:nvSpPr>
        <p:spPr bwMode="auto">
          <a:xfrm>
            <a:off x="6608394" y="6439549"/>
            <a:ext cx="1808622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799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交路</a:t>
            </a:r>
            <a:r>
              <a:rPr lang="zh-CN" altLang="en-US" sz="1799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排名前五</a:t>
            </a:r>
            <a:endParaRPr lang="zh-CN" altLang="en-US" sz="1799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5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68" y="5642709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226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2107" y="65305"/>
            <a:ext cx="8295245" cy="574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2108" y="2135556"/>
            <a:ext cx="8295244" cy="1251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133600" y="2474163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472107" y="691986"/>
            <a:ext cx="8899461" cy="1352498"/>
            <a:chOff x="2742764" y="49732"/>
            <a:chExt cx="8899461" cy="1352498"/>
          </a:xfrm>
        </p:grpSpPr>
        <p:grpSp>
          <p:nvGrpSpPr>
            <p:cNvPr id="8" name="组合 7"/>
            <p:cNvGrpSpPr/>
            <p:nvPr/>
          </p:nvGrpSpPr>
          <p:grpSpPr>
            <a:xfrm>
              <a:off x="2742765" y="49732"/>
              <a:ext cx="8899460" cy="1351919"/>
              <a:chOff x="4604386" y="2634578"/>
              <a:chExt cx="8899460" cy="1351919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4604386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机务段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468482" y="2656232"/>
                <a:ext cx="990110" cy="2880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上海机务段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396474" y="2944264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南京东机务段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杭州机务段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合肥机务段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徐州机务段</a:t>
                </a:r>
                <a:endParaRPr lang="zh-CN" altLang="en-US" sz="1200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86258" y="2660007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车间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126543" y="2660104"/>
                <a:ext cx="1142414" cy="2880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zh-CN" altLang="en-US" sz="1200" dirty="0">
                    <a:solidFill>
                      <a:prstClr val="black"/>
                    </a:solidFill>
                  </a:rPr>
                  <a:t>南</a:t>
                </a:r>
                <a:r>
                  <a:rPr lang="zh-CN" altLang="en-US" sz="1200" dirty="0" smtClean="0">
                    <a:solidFill>
                      <a:prstClr val="black"/>
                    </a:solidFill>
                  </a:rPr>
                  <a:t>翔运用车间</a:t>
                </a:r>
                <a:endParaRPr lang="en-US" altLang="zh-CN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204786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车队：</a:t>
                </a:r>
                <a:endParaRPr lang="zh-CN" altLang="en-US" sz="16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960870" y="2656232"/>
                <a:ext cx="886242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0018844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指导</a:t>
                </a:r>
                <a:r>
                  <a:rPr lang="zh-CN" altLang="en-US" sz="1600" dirty="0" smtClean="0"/>
                  <a:t>组：</a:t>
                </a:r>
                <a:endParaRPr lang="zh-CN" altLang="en-US" sz="1600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7232943" y="2971413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1200" dirty="0" smtClean="0">
                    <a:solidFill>
                      <a:prstClr val="black"/>
                    </a:solidFill>
                  </a:rPr>
                  <a:t>--</a:t>
                </a:r>
                <a:r>
                  <a:rPr lang="zh-CN" altLang="en-US" sz="1200" dirty="0" smtClean="0">
                    <a:solidFill>
                      <a:prstClr val="black"/>
                    </a:solidFill>
                  </a:rPr>
                  <a:t>车间</a:t>
                </a:r>
                <a:r>
                  <a:rPr lang="en-US" altLang="zh-CN" sz="1200" dirty="0" smtClean="0">
                    <a:solidFill>
                      <a:prstClr val="black"/>
                    </a:solidFill>
                  </a:rPr>
                  <a:t>1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031278" y="2970834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全部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1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846479" y="2948136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全部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1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1531479" y="2634578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司机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063686" y="2958973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全部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  <a:endParaRPr lang="zh-CN" altLang="en-US" sz="1200" dirty="0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2742764" y="49732"/>
              <a:ext cx="8295245" cy="1352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044136" y="82537"/>
              <a:ext cx="53776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312371" y="80530"/>
              <a:ext cx="53776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103956" y="254409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项点</a:t>
            </a:r>
            <a:r>
              <a:rPr lang="zh-CN" altLang="en-US" sz="1600" dirty="0"/>
              <a:t>范围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4553175" y="2241885"/>
            <a:ext cx="99011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途中控速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91057" y="224384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作业场景：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738739" y="22441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作业项目：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747440" y="2243079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</a:rPr>
              <a:t>全部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91048" y="261317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过分相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抱</a:t>
            </a:r>
            <a:r>
              <a:rPr lang="zh-CN" altLang="en-US" sz="1200" dirty="0" smtClean="0"/>
              <a:t>闸运行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单阀使用</a:t>
            </a:r>
            <a:endParaRPr lang="en-US" altLang="zh-CN" sz="12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900797" y="224307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作业问题：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8910330" y="2266453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</a:rPr>
              <a:t>全部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959041" y="2612051"/>
            <a:ext cx="18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未</a:t>
            </a:r>
            <a:r>
              <a:rPr lang="zh-CN" altLang="en-US" sz="1200" dirty="0" smtClean="0">
                <a:solidFill>
                  <a:prstClr val="black"/>
                </a:solidFill>
              </a:rPr>
              <a:t>进行贯通试验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贯通试验初速违标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贯通试验降速违标</a:t>
            </a:r>
            <a:endParaRPr lang="en-US" altLang="zh-CN" sz="1200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2109007" y="1366840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079363" y="143677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对象</a:t>
            </a:r>
            <a:r>
              <a:rPr lang="zh-CN" altLang="en-US" sz="1600" dirty="0" smtClean="0"/>
              <a:t>范围：</a:t>
            </a:r>
            <a:endParaRPr lang="zh-CN" altLang="en-US" sz="1600" dirty="0"/>
          </a:p>
        </p:txBody>
      </p:sp>
      <p:sp>
        <p:nvSpPr>
          <p:cNvPr id="36" name="文本框 40"/>
          <p:cNvSpPr txBox="1">
            <a:spLocks noChangeArrowheads="1"/>
          </p:cNvSpPr>
          <p:nvPr/>
        </p:nvSpPr>
        <p:spPr bwMode="auto">
          <a:xfrm>
            <a:off x="3666270" y="192223"/>
            <a:ext cx="2216160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开始时间：</a:t>
            </a:r>
            <a:endParaRPr lang="zh-CN" altLang="en-US" sz="1599" dirty="0"/>
          </a:p>
        </p:txBody>
      </p:sp>
      <p:sp>
        <p:nvSpPr>
          <p:cNvPr id="37" name="文本框 41"/>
          <p:cNvSpPr txBox="1">
            <a:spLocks noChangeArrowheads="1"/>
          </p:cNvSpPr>
          <p:nvPr/>
        </p:nvSpPr>
        <p:spPr bwMode="auto">
          <a:xfrm>
            <a:off x="6148226" y="192223"/>
            <a:ext cx="1927989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结束时间：</a:t>
            </a:r>
            <a:endParaRPr lang="zh-CN" altLang="en-US" sz="1599" dirty="0"/>
          </a:p>
        </p:txBody>
      </p:sp>
      <p:sp>
        <p:nvSpPr>
          <p:cNvPr id="38" name="矩形 37"/>
          <p:cNvSpPr/>
          <p:nvPr/>
        </p:nvSpPr>
        <p:spPr>
          <a:xfrm>
            <a:off x="7425818" y="203862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06282" y="203862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133599" y="211887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03955" y="28181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时间</a:t>
            </a:r>
            <a:r>
              <a:rPr lang="zh-CN" altLang="en-US" sz="1600" dirty="0" smtClean="0"/>
              <a:t>范围：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481167" y="2573461"/>
            <a:ext cx="140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出勤作业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整备作业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出</a:t>
            </a:r>
            <a:r>
              <a:rPr lang="zh-CN" altLang="en-US" sz="1200" dirty="0" smtClean="0"/>
              <a:t>库挂车发车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b="1" dirty="0" smtClean="0"/>
              <a:t>途中运行</a:t>
            </a:r>
            <a:endParaRPr lang="en-US" altLang="zh-CN" sz="1200" b="1" dirty="0" smtClean="0"/>
          </a:p>
        </p:txBody>
      </p:sp>
      <p:sp>
        <p:nvSpPr>
          <p:cNvPr id="60" name="任意多边形 59"/>
          <p:cNvSpPr/>
          <p:nvPr/>
        </p:nvSpPr>
        <p:spPr>
          <a:xfrm>
            <a:off x="2310672" y="4240365"/>
            <a:ext cx="1972625" cy="783817"/>
          </a:xfrm>
          <a:custGeom>
            <a:avLst/>
            <a:gdLst>
              <a:gd name="connsiteX0" fmla="*/ 0 w 4017142"/>
              <a:gd name="connsiteY0" fmla="*/ 664046 h 783789"/>
              <a:gd name="connsiteX1" fmla="*/ 1306285 w 4017142"/>
              <a:gd name="connsiteY1" fmla="*/ 696703 h 783789"/>
              <a:gd name="connsiteX2" fmla="*/ 2645228 w 4017142"/>
              <a:gd name="connsiteY2" fmla="*/ 17 h 783789"/>
              <a:gd name="connsiteX3" fmla="*/ 3864428 w 4017142"/>
              <a:gd name="connsiteY3" fmla="*/ 674932 h 783789"/>
              <a:gd name="connsiteX4" fmla="*/ 3995057 w 4017142"/>
              <a:gd name="connsiteY4" fmla="*/ 772903 h 783789"/>
              <a:gd name="connsiteX5" fmla="*/ 4016828 w 4017142"/>
              <a:gd name="connsiteY5" fmla="*/ 772903 h 783789"/>
              <a:gd name="connsiteX6" fmla="*/ 4005942 w 4017142"/>
              <a:gd name="connsiteY6" fmla="*/ 783789 h 78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142" h="783789">
                <a:moveTo>
                  <a:pt x="0" y="664046"/>
                </a:moveTo>
                <a:cubicBezTo>
                  <a:pt x="432707" y="735710"/>
                  <a:pt x="865414" y="807374"/>
                  <a:pt x="1306285" y="696703"/>
                </a:cubicBezTo>
                <a:cubicBezTo>
                  <a:pt x="1747156" y="586032"/>
                  <a:pt x="2218871" y="3645"/>
                  <a:pt x="2645228" y="17"/>
                </a:cubicBezTo>
                <a:cubicBezTo>
                  <a:pt x="3071585" y="-3611"/>
                  <a:pt x="3639456" y="546118"/>
                  <a:pt x="3864428" y="674932"/>
                </a:cubicBezTo>
                <a:cubicBezTo>
                  <a:pt x="4089400" y="803746"/>
                  <a:pt x="3969657" y="756575"/>
                  <a:pt x="3995057" y="772903"/>
                </a:cubicBezTo>
                <a:cubicBezTo>
                  <a:pt x="4020457" y="789232"/>
                  <a:pt x="4015014" y="771089"/>
                  <a:pt x="4016828" y="772903"/>
                </a:cubicBezTo>
                <a:cubicBezTo>
                  <a:pt x="4018642" y="774717"/>
                  <a:pt x="4012292" y="779253"/>
                  <a:pt x="4005942" y="783789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799"/>
          </a:p>
        </p:txBody>
      </p:sp>
      <p:sp>
        <p:nvSpPr>
          <p:cNvPr id="61" name="文本框 46"/>
          <p:cNvSpPr txBox="1">
            <a:spLocks noChangeArrowheads="1"/>
          </p:cNvSpPr>
          <p:nvPr/>
        </p:nvSpPr>
        <p:spPr bwMode="auto">
          <a:xfrm>
            <a:off x="2326299" y="3542938"/>
            <a:ext cx="112645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平均扣分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62" name="文本框 63"/>
          <p:cNvSpPr txBox="1">
            <a:spLocks noChangeArrowheads="1"/>
          </p:cNvSpPr>
          <p:nvPr/>
        </p:nvSpPr>
        <p:spPr bwMode="auto">
          <a:xfrm>
            <a:off x="4755108" y="4224774"/>
            <a:ext cx="1289966" cy="95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 dirty="0">
                <a:solidFill>
                  <a:srgbClr val="FF0000"/>
                </a:solidFill>
              </a:rPr>
              <a:t>绝对值和占</a:t>
            </a:r>
            <a:r>
              <a:rPr lang="zh-CN" altLang="en-US" sz="1399" dirty="0" smtClean="0">
                <a:solidFill>
                  <a:srgbClr val="FF0000"/>
                </a:solidFill>
              </a:rPr>
              <a:t>比，占比是该项点当天扣分占所有扣分的占比</a:t>
            </a:r>
            <a:endParaRPr lang="zh-CN" altLang="en-US" sz="1399" dirty="0">
              <a:solidFill>
                <a:srgbClr val="FF0000"/>
              </a:solidFill>
            </a:endParaRPr>
          </a:p>
        </p:txBody>
      </p:sp>
      <p:sp>
        <p:nvSpPr>
          <p:cNvPr id="63" name="文本框 56"/>
          <p:cNvSpPr txBox="1">
            <a:spLocks noChangeArrowheads="1"/>
          </p:cNvSpPr>
          <p:nvPr/>
        </p:nvSpPr>
        <p:spPr bwMode="auto">
          <a:xfrm>
            <a:off x="8438797" y="3602871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分的时段分布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981" y="4051790"/>
            <a:ext cx="1804264" cy="676599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09" y="3876264"/>
            <a:ext cx="1306931" cy="903859"/>
          </a:xfrm>
          <a:prstGeom prst="rect">
            <a:avLst/>
          </a:prstGeom>
        </p:spPr>
      </p:pic>
      <p:sp>
        <p:nvSpPr>
          <p:cNvPr id="66" name="文本框 56"/>
          <p:cNvSpPr txBox="1">
            <a:spLocks noChangeArrowheads="1"/>
          </p:cNvSpPr>
          <p:nvPr/>
        </p:nvSpPr>
        <p:spPr bwMode="auto">
          <a:xfrm>
            <a:off x="6479770" y="3592824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分的车次分布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67" name="文本框 51"/>
          <p:cNvSpPr txBox="1">
            <a:spLocks noChangeArrowheads="1"/>
          </p:cNvSpPr>
          <p:nvPr/>
        </p:nvSpPr>
        <p:spPr bwMode="auto">
          <a:xfrm>
            <a:off x="6547597" y="4698966"/>
            <a:ext cx="1808622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799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车次排名前五</a:t>
            </a:r>
            <a:endParaRPr lang="zh-CN" altLang="en-US" sz="1799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" name="图表 68"/>
          <p:cNvGraphicFramePr/>
          <p:nvPr>
            <p:extLst/>
          </p:nvPr>
        </p:nvGraphicFramePr>
        <p:xfrm>
          <a:off x="1950805" y="4116551"/>
          <a:ext cx="3028020" cy="2101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0" name="文本框 56"/>
          <p:cNvSpPr txBox="1">
            <a:spLocks noChangeArrowheads="1"/>
          </p:cNvSpPr>
          <p:nvPr/>
        </p:nvSpPr>
        <p:spPr bwMode="auto">
          <a:xfrm>
            <a:off x="10412808" y="3610262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分的指标分布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pic>
        <p:nvPicPr>
          <p:cNvPr id="71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327" y="3955088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矩形 71"/>
          <p:cNvSpPr/>
          <p:nvPr/>
        </p:nvSpPr>
        <p:spPr>
          <a:xfrm>
            <a:off x="10249074" y="4763786"/>
            <a:ext cx="2147059" cy="6087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defTabSz="1219017">
              <a:defRPr/>
            </a:pPr>
            <a:r>
              <a:rPr lang="zh-CN" altLang="en-US" sz="1200" dirty="0" smtClean="0">
                <a:solidFill>
                  <a:srgbClr val="FF0000"/>
                </a:solidFill>
              </a:rPr>
              <a:t>横坐标：若作业场景选择全部，则展示该级下的所有作业场景；若选择某一个场景，则展示下一级作业项目。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74" name="曲线连接符 73"/>
          <p:cNvCxnSpPr/>
          <p:nvPr/>
        </p:nvCxnSpPr>
        <p:spPr>
          <a:xfrm rot="10800000">
            <a:off x="2144487" y="4724111"/>
            <a:ext cx="1164771" cy="3812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220434" y="47717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下钻</a:t>
            </a:r>
            <a:endParaRPr lang="zh-CN" altLang="en-US" dirty="0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790" y="3436691"/>
            <a:ext cx="1032547" cy="1342311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658245" y="4069875"/>
            <a:ext cx="15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车队分布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45698" y="4687087"/>
            <a:ext cx="234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点击柱子下钻出途中运行扣分的车队分布；</a:t>
            </a:r>
            <a:endParaRPr lang="en-US" altLang="zh-CN" sz="1200" dirty="0" smtClean="0"/>
          </a:p>
          <a:p>
            <a:r>
              <a:rPr lang="zh-CN" altLang="en-US" sz="1200" dirty="0" smtClean="0"/>
              <a:t>即每个车队扣分的占比分布；</a:t>
            </a:r>
            <a:endParaRPr lang="zh-CN" altLang="en-US" sz="1200" dirty="0"/>
          </a:p>
        </p:txBody>
      </p:sp>
      <p:sp>
        <p:nvSpPr>
          <p:cNvPr id="79" name="文本框 51"/>
          <p:cNvSpPr txBox="1">
            <a:spLocks noChangeArrowheads="1"/>
          </p:cNvSpPr>
          <p:nvPr/>
        </p:nvSpPr>
        <p:spPr bwMode="auto">
          <a:xfrm>
            <a:off x="1" y="5552368"/>
            <a:ext cx="30852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点击车队下载出指导组，点击指导组，下钻出个人列表，包括司机</a:t>
            </a:r>
            <a:r>
              <a:rPr lang="en-US" altLang="zh-CN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ID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、姓名、日期</a:t>
            </a:r>
            <a:r>
              <a:rPr lang="zh-CN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时间、车次、始发</a:t>
            </a:r>
            <a:r>
              <a:rPr lang="en-US" altLang="zh-CN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终到、站点、项点、出现次数、扣分数、扣分次数</a:t>
            </a:r>
            <a:endParaRPr lang="zh-CN" altLang="en-US" sz="1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文本框 2"/>
          <p:cNvSpPr txBox="1">
            <a:spLocks noChangeArrowheads="1"/>
          </p:cNvSpPr>
          <p:nvPr/>
        </p:nvSpPr>
        <p:spPr bwMode="auto">
          <a:xfrm>
            <a:off x="1" y="62873"/>
            <a:ext cx="18709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项点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分析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333169" y="707053"/>
            <a:ext cx="830393" cy="32588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chemeClr val="tx1"/>
                </a:solidFill>
              </a:rPr>
              <a:t>全局权限用户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2" name="文本框 46"/>
          <p:cNvSpPr txBox="1">
            <a:spLocks noChangeArrowheads="1"/>
          </p:cNvSpPr>
          <p:nvPr/>
        </p:nvSpPr>
        <p:spPr bwMode="auto">
          <a:xfrm>
            <a:off x="3520680" y="3556010"/>
            <a:ext cx="90264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总扣分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83" name="文本框 46"/>
          <p:cNvSpPr txBox="1">
            <a:spLocks noChangeArrowheads="1"/>
          </p:cNvSpPr>
          <p:nvPr/>
        </p:nvSpPr>
        <p:spPr bwMode="auto">
          <a:xfrm>
            <a:off x="4481143" y="3556010"/>
            <a:ext cx="114652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扣分次数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3360" y="4660543"/>
            <a:ext cx="114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1~24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0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54" y="5786082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文本框 56"/>
          <p:cNvSpPr txBox="1">
            <a:spLocks noChangeArrowheads="1"/>
          </p:cNvSpPr>
          <p:nvPr/>
        </p:nvSpPr>
        <p:spPr bwMode="auto">
          <a:xfrm>
            <a:off x="10459951" y="5416878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</a:t>
            </a:r>
            <a:r>
              <a:rPr lang="zh-CN" altLang="en-US" sz="1799" b="1" dirty="0">
                <a:solidFill>
                  <a:srgbClr val="FF0000"/>
                </a:solidFill>
              </a:rPr>
              <a:t>站点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93" name="文本框 56"/>
          <p:cNvSpPr txBox="1">
            <a:spLocks noChangeArrowheads="1"/>
          </p:cNvSpPr>
          <p:nvPr/>
        </p:nvSpPr>
        <p:spPr bwMode="auto">
          <a:xfrm>
            <a:off x="6791048" y="5141073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</a:t>
            </a:r>
            <a:r>
              <a:rPr lang="zh-CN" altLang="en-US" sz="1799" b="1" dirty="0">
                <a:solidFill>
                  <a:srgbClr val="FF0000"/>
                </a:solidFill>
              </a:rPr>
              <a:t>交路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94" name="文本框 51"/>
          <p:cNvSpPr txBox="1">
            <a:spLocks noChangeArrowheads="1"/>
          </p:cNvSpPr>
          <p:nvPr/>
        </p:nvSpPr>
        <p:spPr bwMode="auto">
          <a:xfrm>
            <a:off x="6919672" y="6392670"/>
            <a:ext cx="1808622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799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交路</a:t>
            </a:r>
            <a:r>
              <a:rPr lang="zh-CN" altLang="en-US" sz="1799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排名前五</a:t>
            </a:r>
            <a:endParaRPr lang="zh-CN" altLang="en-US" sz="1799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5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446" y="5595830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846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2107" y="65305"/>
            <a:ext cx="8295245" cy="574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2108" y="2135556"/>
            <a:ext cx="8295244" cy="1251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133600" y="2474163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472107" y="691986"/>
            <a:ext cx="8899461" cy="1352498"/>
            <a:chOff x="2742764" y="49732"/>
            <a:chExt cx="8899461" cy="1352498"/>
          </a:xfrm>
        </p:grpSpPr>
        <p:grpSp>
          <p:nvGrpSpPr>
            <p:cNvPr id="8" name="组合 7"/>
            <p:cNvGrpSpPr/>
            <p:nvPr/>
          </p:nvGrpSpPr>
          <p:grpSpPr>
            <a:xfrm>
              <a:off x="2742765" y="49732"/>
              <a:ext cx="8899460" cy="1340058"/>
              <a:chOff x="4604386" y="2634578"/>
              <a:chExt cx="8899460" cy="134005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4604386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机务段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468482" y="2656232"/>
                <a:ext cx="990110" cy="2880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上海机务段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396474" y="2944264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南京东机务段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杭州机务段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合肥机务段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徐州机务段</a:t>
                </a:r>
                <a:endParaRPr lang="zh-CN" altLang="en-US" sz="1200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86258" y="2660007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车间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126543" y="2660104"/>
                <a:ext cx="1142414" cy="2880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zh-CN" altLang="en-US" sz="1200" dirty="0">
                    <a:solidFill>
                      <a:prstClr val="black"/>
                    </a:solidFill>
                  </a:rPr>
                  <a:t>南</a:t>
                </a:r>
                <a:r>
                  <a:rPr lang="zh-CN" altLang="en-US" sz="1200" dirty="0" smtClean="0">
                    <a:solidFill>
                      <a:prstClr val="black"/>
                    </a:solidFill>
                  </a:rPr>
                  <a:t>翔运用车间</a:t>
                </a:r>
                <a:endParaRPr lang="en-US" altLang="zh-CN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291873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车队：</a:t>
                </a:r>
                <a:endParaRPr lang="zh-CN" altLang="en-US" sz="16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960870" y="2656232"/>
                <a:ext cx="886242" cy="2880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沪鹰车队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0018844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指导</a:t>
                </a:r>
                <a:r>
                  <a:rPr lang="zh-CN" altLang="en-US" sz="1600" dirty="0" smtClean="0"/>
                  <a:t>组：</a:t>
                </a:r>
                <a:endParaRPr lang="zh-CN" altLang="en-US" sz="1600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7232943" y="2971413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1200" dirty="0" smtClean="0">
                    <a:solidFill>
                      <a:prstClr val="black"/>
                    </a:solidFill>
                  </a:rPr>
                  <a:t>--</a:t>
                </a:r>
                <a:r>
                  <a:rPr lang="zh-CN" altLang="en-US" sz="1200" dirty="0" smtClean="0">
                    <a:solidFill>
                      <a:prstClr val="black"/>
                    </a:solidFill>
                  </a:rPr>
                  <a:t>车间</a:t>
                </a:r>
                <a:r>
                  <a:rPr lang="en-US" altLang="zh-CN" sz="1200" dirty="0" smtClean="0">
                    <a:solidFill>
                      <a:prstClr val="black"/>
                    </a:solidFill>
                  </a:rPr>
                  <a:t>1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031278" y="2970834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1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846479" y="2948136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全部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1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1531479" y="2634578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司机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063686" y="2958973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全部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  <a:endParaRPr lang="zh-CN" altLang="en-US" sz="1200" dirty="0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2742764" y="49732"/>
              <a:ext cx="8295245" cy="1352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044136" y="82537"/>
              <a:ext cx="53776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312371" y="80530"/>
              <a:ext cx="53776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103956" y="254409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项点</a:t>
            </a:r>
            <a:r>
              <a:rPr lang="zh-CN" altLang="en-US" sz="1600" dirty="0"/>
              <a:t>范围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4553175" y="2241885"/>
            <a:ext cx="99011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途中控速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91057" y="224384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作业场景：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738739" y="22441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作业项目：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747440" y="2243079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</a:rPr>
              <a:t>全部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91048" y="261317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过分相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抱</a:t>
            </a:r>
            <a:r>
              <a:rPr lang="zh-CN" altLang="en-US" sz="1200" dirty="0" smtClean="0"/>
              <a:t>闸运行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单阀使用</a:t>
            </a:r>
            <a:endParaRPr lang="en-US" altLang="zh-CN" sz="12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900797" y="224307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作业问题：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8910330" y="2266453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</a:rPr>
              <a:t>全部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959041" y="2612051"/>
            <a:ext cx="18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未</a:t>
            </a:r>
            <a:r>
              <a:rPr lang="zh-CN" altLang="en-US" sz="1200" dirty="0" smtClean="0">
                <a:solidFill>
                  <a:prstClr val="black"/>
                </a:solidFill>
              </a:rPr>
              <a:t>进行贯通试验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贯通试验初速违标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贯通试验降速违标</a:t>
            </a:r>
            <a:endParaRPr lang="en-US" altLang="zh-CN" sz="1200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2109007" y="1366840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079363" y="143677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对象</a:t>
            </a:r>
            <a:r>
              <a:rPr lang="zh-CN" altLang="en-US" sz="1600" dirty="0" smtClean="0"/>
              <a:t>范围：</a:t>
            </a:r>
            <a:endParaRPr lang="zh-CN" altLang="en-US" sz="1600" dirty="0"/>
          </a:p>
        </p:txBody>
      </p:sp>
      <p:sp>
        <p:nvSpPr>
          <p:cNvPr id="36" name="文本框 40"/>
          <p:cNvSpPr txBox="1">
            <a:spLocks noChangeArrowheads="1"/>
          </p:cNvSpPr>
          <p:nvPr/>
        </p:nvSpPr>
        <p:spPr bwMode="auto">
          <a:xfrm>
            <a:off x="3666270" y="192223"/>
            <a:ext cx="2216160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开始时间：</a:t>
            </a:r>
            <a:endParaRPr lang="zh-CN" altLang="en-US" sz="1599" dirty="0"/>
          </a:p>
        </p:txBody>
      </p:sp>
      <p:sp>
        <p:nvSpPr>
          <p:cNvPr id="37" name="文本框 41"/>
          <p:cNvSpPr txBox="1">
            <a:spLocks noChangeArrowheads="1"/>
          </p:cNvSpPr>
          <p:nvPr/>
        </p:nvSpPr>
        <p:spPr bwMode="auto">
          <a:xfrm>
            <a:off x="6148226" y="192223"/>
            <a:ext cx="1927989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结束时间：</a:t>
            </a:r>
            <a:endParaRPr lang="zh-CN" altLang="en-US" sz="1599" dirty="0"/>
          </a:p>
        </p:txBody>
      </p:sp>
      <p:sp>
        <p:nvSpPr>
          <p:cNvPr id="38" name="矩形 37"/>
          <p:cNvSpPr/>
          <p:nvPr/>
        </p:nvSpPr>
        <p:spPr>
          <a:xfrm>
            <a:off x="7425818" y="203862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06282" y="203862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133599" y="211887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03955" y="28181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时间</a:t>
            </a:r>
            <a:r>
              <a:rPr lang="zh-CN" altLang="en-US" sz="1600" dirty="0" smtClean="0"/>
              <a:t>范围：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481167" y="2573461"/>
            <a:ext cx="140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出勤作业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整备作业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出</a:t>
            </a:r>
            <a:r>
              <a:rPr lang="zh-CN" altLang="en-US" sz="1200" dirty="0" smtClean="0"/>
              <a:t>库挂车发车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b="1" dirty="0" smtClean="0"/>
              <a:t>途中运行</a:t>
            </a:r>
            <a:endParaRPr lang="en-US" altLang="zh-CN" sz="1200" b="1" dirty="0" smtClean="0"/>
          </a:p>
        </p:txBody>
      </p:sp>
      <p:sp>
        <p:nvSpPr>
          <p:cNvPr id="60" name="任意多边形 59"/>
          <p:cNvSpPr/>
          <p:nvPr/>
        </p:nvSpPr>
        <p:spPr>
          <a:xfrm>
            <a:off x="2310672" y="4240365"/>
            <a:ext cx="1972625" cy="783817"/>
          </a:xfrm>
          <a:custGeom>
            <a:avLst/>
            <a:gdLst>
              <a:gd name="connsiteX0" fmla="*/ 0 w 4017142"/>
              <a:gd name="connsiteY0" fmla="*/ 664046 h 783789"/>
              <a:gd name="connsiteX1" fmla="*/ 1306285 w 4017142"/>
              <a:gd name="connsiteY1" fmla="*/ 696703 h 783789"/>
              <a:gd name="connsiteX2" fmla="*/ 2645228 w 4017142"/>
              <a:gd name="connsiteY2" fmla="*/ 17 h 783789"/>
              <a:gd name="connsiteX3" fmla="*/ 3864428 w 4017142"/>
              <a:gd name="connsiteY3" fmla="*/ 674932 h 783789"/>
              <a:gd name="connsiteX4" fmla="*/ 3995057 w 4017142"/>
              <a:gd name="connsiteY4" fmla="*/ 772903 h 783789"/>
              <a:gd name="connsiteX5" fmla="*/ 4016828 w 4017142"/>
              <a:gd name="connsiteY5" fmla="*/ 772903 h 783789"/>
              <a:gd name="connsiteX6" fmla="*/ 4005942 w 4017142"/>
              <a:gd name="connsiteY6" fmla="*/ 783789 h 78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142" h="783789">
                <a:moveTo>
                  <a:pt x="0" y="664046"/>
                </a:moveTo>
                <a:cubicBezTo>
                  <a:pt x="432707" y="735710"/>
                  <a:pt x="865414" y="807374"/>
                  <a:pt x="1306285" y="696703"/>
                </a:cubicBezTo>
                <a:cubicBezTo>
                  <a:pt x="1747156" y="586032"/>
                  <a:pt x="2218871" y="3645"/>
                  <a:pt x="2645228" y="17"/>
                </a:cubicBezTo>
                <a:cubicBezTo>
                  <a:pt x="3071585" y="-3611"/>
                  <a:pt x="3639456" y="546118"/>
                  <a:pt x="3864428" y="674932"/>
                </a:cubicBezTo>
                <a:cubicBezTo>
                  <a:pt x="4089400" y="803746"/>
                  <a:pt x="3969657" y="756575"/>
                  <a:pt x="3995057" y="772903"/>
                </a:cubicBezTo>
                <a:cubicBezTo>
                  <a:pt x="4020457" y="789232"/>
                  <a:pt x="4015014" y="771089"/>
                  <a:pt x="4016828" y="772903"/>
                </a:cubicBezTo>
                <a:cubicBezTo>
                  <a:pt x="4018642" y="774717"/>
                  <a:pt x="4012292" y="779253"/>
                  <a:pt x="4005942" y="783789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799"/>
          </a:p>
        </p:txBody>
      </p:sp>
      <p:sp>
        <p:nvSpPr>
          <p:cNvPr id="61" name="文本框 46"/>
          <p:cNvSpPr txBox="1">
            <a:spLocks noChangeArrowheads="1"/>
          </p:cNvSpPr>
          <p:nvPr/>
        </p:nvSpPr>
        <p:spPr bwMode="auto">
          <a:xfrm>
            <a:off x="2326299" y="3542938"/>
            <a:ext cx="112645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平均扣分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62" name="文本框 63"/>
          <p:cNvSpPr txBox="1">
            <a:spLocks noChangeArrowheads="1"/>
          </p:cNvSpPr>
          <p:nvPr/>
        </p:nvSpPr>
        <p:spPr bwMode="auto">
          <a:xfrm>
            <a:off x="4755108" y="4224774"/>
            <a:ext cx="1289966" cy="95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 dirty="0">
                <a:solidFill>
                  <a:srgbClr val="FF0000"/>
                </a:solidFill>
              </a:rPr>
              <a:t>绝对值和占</a:t>
            </a:r>
            <a:r>
              <a:rPr lang="zh-CN" altLang="en-US" sz="1399" dirty="0" smtClean="0">
                <a:solidFill>
                  <a:srgbClr val="FF0000"/>
                </a:solidFill>
              </a:rPr>
              <a:t>比，占比是该项点当天扣分占所有扣分的占比</a:t>
            </a:r>
            <a:endParaRPr lang="zh-CN" altLang="en-US" sz="1399" dirty="0">
              <a:solidFill>
                <a:srgbClr val="FF0000"/>
              </a:solidFill>
            </a:endParaRPr>
          </a:p>
        </p:txBody>
      </p:sp>
      <p:sp>
        <p:nvSpPr>
          <p:cNvPr id="63" name="文本框 56"/>
          <p:cNvSpPr txBox="1">
            <a:spLocks noChangeArrowheads="1"/>
          </p:cNvSpPr>
          <p:nvPr/>
        </p:nvSpPr>
        <p:spPr bwMode="auto">
          <a:xfrm>
            <a:off x="8438797" y="3602871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分的时段分布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981" y="4051790"/>
            <a:ext cx="1804264" cy="676599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09" y="3876264"/>
            <a:ext cx="1306931" cy="903859"/>
          </a:xfrm>
          <a:prstGeom prst="rect">
            <a:avLst/>
          </a:prstGeom>
        </p:spPr>
      </p:pic>
      <p:sp>
        <p:nvSpPr>
          <p:cNvPr id="66" name="文本框 56"/>
          <p:cNvSpPr txBox="1">
            <a:spLocks noChangeArrowheads="1"/>
          </p:cNvSpPr>
          <p:nvPr/>
        </p:nvSpPr>
        <p:spPr bwMode="auto">
          <a:xfrm>
            <a:off x="6479770" y="3592824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分的车次分布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67" name="文本框 51"/>
          <p:cNvSpPr txBox="1">
            <a:spLocks noChangeArrowheads="1"/>
          </p:cNvSpPr>
          <p:nvPr/>
        </p:nvSpPr>
        <p:spPr bwMode="auto">
          <a:xfrm>
            <a:off x="6547597" y="4698966"/>
            <a:ext cx="1808622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799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车次排名前五</a:t>
            </a:r>
            <a:endParaRPr lang="zh-CN" altLang="en-US" sz="1799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" name="图表 68"/>
          <p:cNvGraphicFramePr/>
          <p:nvPr>
            <p:extLst/>
          </p:nvPr>
        </p:nvGraphicFramePr>
        <p:xfrm>
          <a:off x="1950805" y="4116551"/>
          <a:ext cx="3028020" cy="2101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0" name="文本框 56"/>
          <p:cNvSpPr txBox="1">
            <a:spLocks noChangeArrowheads="1"/>
          </p:cNvSpPr>
          <p:nvPr/>
        </p:nvSpPr>
        <p:spPr bwMode="auto">
          <a:xfrm>
            <a:off x="10412808" y="3610262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分的指标分布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pic>
        <p:nvPicPr>
          <p:cNvPr id="71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327" y="3955088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矩形 71"/>
          <p:cNvSpPr/>
          <p:nvPr/>
        </p:nvSpPr>
        <p:spPr>
          <a:xfrm>
            <a:off x="10249074" y="4763786"/>
            <a:ext cx="2147059" cy="6087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defTabSz="1219017">
              <a:defRPr/>
            </a:pPr>
            <a:r>
              <a:rPr lang="zh-CN" altLang="en-US" sz="1200" dirty="0" smtClean="0">
                <a:solidFill>
                  <a:srgbClr val="FF0000"/>
                </a:solidFill>
              </a:rPr>
              <a:t>横坐标：若作业场景选择全部，则展示该级下的所有作业场景；若选择某一个场景，则展示下一级作业项目。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74" name="曲线连接符 73"/>
          <p:cNvCxnSpPr/>
          <p:nvPr/>
        </p:nvCxnSpPr>
        <p:spPr>
          <a:xfrm rot="10800000">
            <a:off x="2144487" y="4724111"/>
            <a:ext cx="1164771" cy="3812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220434" y="47717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下钻</a:t>
            </a:r>
            <a:endParaRPr lang="zh-CN" altLang="en-US" dirty="0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790" y="3436691"/>
            <a:ext cx="1032547" cy="1342311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658245" y="4069875"/>
            <a:ext cx="15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指导组</a:t>
            </a:r>
            <a:r>
              <a:rPr lang="zh-CN" altLang="en-US" dirty="0" smtClean="0"/>
              <a:t>分布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45698" y="4687087"/>
            <a:ext cx="234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点击柱子下钻出途中运行扣分的指导组分布；</a:t>
            </a:r>
            <a:endParaRPr lang="en-US" altLang="zh-CN" sz="1200" dirty="0" smtClean="0"/>
          </a:p>
          <a:p>
            <a:r>
              <a:rPr lang="zh-CN" altLang="en-US" sz="1200" dirty="0" smtClean="0"/>
              <a:t>即每个指导组扣分的占比分布；</a:t>
            </a:r>
            <a:endParaRPr lang="zh-CN" altLang="en-US" sz="1200" dirty="0"/>
          </a:p>
        </p:txBody>
      </p:sp>
      <p:sp>
        <p:nvSpPr>
          <p:cNvPr id="79" name="文本框 51"/>
          <p:cNvSpPr txBox="1">
            <a:spLocks noChangeArrowheads="1"/>
          </p:cNvSpPr>
          <p:nvPr/>
        </p:nvSpPr>
        <p:spPr bwMode="auto">
          <a:xfrm>
            <a:off x="1" y="5552368"/>
            <a:ext cx="30852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点击指导组，下钻出个人列表，包括司机</a:t>
            </a:r>
            <a:r>
              <a:rPr lang="en-US" altLang="zh-CN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ID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、姓名、日期</a:t>
            </a:r>
            <a:r>
              <a:rPr lang="zh-CN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时间、车次、始发</a:t>
            </a:r>
            <a:r>
              <a:rPr lang="en-US" altLang="zh-CN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终到、站点、项点、出现次数、扣分数、扣分次数</a:t>
            </a:r>
            <a:endParaRPr lang="zh-CN" altLang="en-US" sz="1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文本框 2"/>
          <p:cNvSpPr txBox="1">
            <a:spLocks noChangeArrowheads="1"/>
          </p:cNvSpPr>
          <p:nvPr/>
        </p:nvSpPr>
        <p:spPr bwMode="auto">
          <a:xfrm>
            <a:off x="1" y="62873"/>
            <a:ext cx="18709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项点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分析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333169" y="707053"/>
            <a:ext cx="830393" cy="32588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chemeClr val="tx1"/>
                </a:solidFill>
              </a:rPr>
              <a:t>全局权限用户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2" name="文本框 46"/>
          <p:cNvSpPr txBox="1">
            <a:spLocks noChangeArrowheads="1"/>
          </p:cNvSpPr>
          <p:nvPr/>
        </p:nvSpPr>
        <p:spPr bwMode="auto">
          <a:xfrm>
            <a:off x="3520680" y="3556010"/>
            <a:ext cx="90264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总扣分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83" name="文本框 46"/>
          <p:cNvSpPr txBox="1">
            <a:spLocks noChangeArrowheads="1"/>
          </p:cNvSpPr>
          <p:nvPr/>
        </p:nvSpPr>
        <p:spPr bwMode="auto">
          <a:xfrm>
            <a:off x="4481143" y="3556010"/>
            <a:ext cx="114652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扣分次数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3360" y="4660543"/>
            <a:ext cx="114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1~24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0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54" y="5786082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文本框 56"/>
          <p:cNvSpPr txBox="1">
            <a:spLocks noChangeArrowheads="1"/>
          </p:cNvSpPr>
          <p:nvPr/>
        </p:nvSpPr>
        <p:spPr bwMode="auto">
          <a:xfrm>
            <a:off x="10459951" y="5416878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</a:t>
            </a:r>
            <a:r>
              <a:rPr lang="zh-CN" altLang="en-US" sz="1799" b="1" dirty="0">
                <a:solidFill>
                  <a:srgbClr val="FF0000"/>
                </a:solidFill>
              </a:rPr>
              <a:t>站点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93" name="文本框 56"/>
          <p:cNvSpPr txBox="1">
            <a:spLocks noChangeArrowheads="1"/>
          </p:cNvSpPr>
          <p:nvPr/>
        </p:nvSpPr>
        <p:spPr bwMode="auto">
          <a:xfrm>
            <a:off x="6472493" y="5178368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</a:t>
            </a:r>
            <a:r>
              <a:rPr lang="zh-CN" altLang="en-US" sz="1799" b="1" dirty="0">
                <a:solidFill>
                  <a:srgbClr val="FF0000"/>
                </a:solidFill>
              </a:rPr>
              <a:t>交路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94" name="文本框 51"/>
          <p:cNvSpPr txBox="1">
            <a:spLocks noChangeArrowheads="1"/>
          </p:cNvSpPr>
          <p:nvPr/>
        </p:nvSpPr>
        <p:spPr bwMode="auto">
          <a:xfrm>
            <a:off x="6601117" y="6429965"/>
            <a:ext cx="1808622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799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交路</a:t>
            </a:r>
            <a:r>
              <a:rPr lang="zh-CN" altLang="en-US" sz="1799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排名前五</a:t>
            </a:r>
            <a:endParaRPr lang="zh-CN" altLang="en-US" sz="1799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5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91" y="5633125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893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2107" y="65305"/>
            <a:ext cx="8295245" cy="574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2108" y="2135556"/>
            <a:ext cx="8295244" cy="1251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133600" y="2474163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472107" y="691986"/>
            <a:ext cx="8899461" cy="1352498"/>
            <a:chOff x="2742764" y="49732"/>
            <a:chExt cx="8899461" cy="1352498"/>
          </a:xfrm>
        </p:grpSpPr>
        <p:grpSp>
          <p:nvGrpSpPr>
            <p:cNvPr id="8" name="组合 7"/>
            <p:cNvGrpSpPr/>
            <p:nvPr/>
          </p:nvGrpSpPr>
          <p:grpSpPr>
            <a:xfrm>
              <a:off x="2742765" y="49732"/>
              <a:ext cx="8899460" cy="1340058"/>
              <a:chOff x="4604386" y="2634578"/>
              <a:chExt cx="8899460" cy="134005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4604386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机务段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468482" y="2656232"/>
                <a:ext cx="990110" cy="2880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上海机务段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396474" y="2944264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南京东机务段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杭州机务段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合肥机务段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徐州机务段</a:t>
                </a:r>
                <a:endParaRPr lang="zh-CN" altLang="en-US" sz="1200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86258" y="2660007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车间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126543" y="2660104"/>
                <a:ext cx="1142414" cy="2880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zh-CN" altLang="en-US" sz="1200" dirty="0">
                    <a:solidFill>
                      <a:prstClr val="black"/>
                    </a:solidFill>
                  </a:rPr>
                  <a:t>南</a:t>
                </a:r>
                <a:r>
                  <a:rPr lang="zh-CN" altLang="en-US" sz="1200" dirty="0" smtClean="0">
                    <a:solidFill>
                      <a:prstClr val="black"/>
                    </a:solidFill>
                  </a:rPr>
                  <a:t>翔运用车间</a:t>
                </a:r>
                <a:endParaRPr lang="en-US" altLang="zh-CN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291873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车队：</a:t>
                </a:r>
                <a:endParaRPr lang="zh-CN" altLang="en-US" sz="16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960870" y="2656232"/>
                <a:ext cx="886242" cy="2880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沪鹰车队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0018844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指导</a:t>
                </a:r>
                <a:r>
                  <a:rPr lang="zh-CN" altLang="en-US" sz="1600" dirty="0" smtClean="0"/>
                  <a:t>组：</a:t>
                </a:r>
                <a:endParaRPr lang="zh-CN" altLang="en-US" sz="1600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7232943" y="2971413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1200" dirty="0" smtClean="0">
                    <a:solidFill>
                      <a:prstClr val="black"/>
                    </a:solidFill>
                  </a:rPr>
                  <a:t>--</a:t>
                </a:r>
                <a:r>
                  <a:rPr lang="zh-CN" altLang="en-US" sz="1200" dirty="0" smtClean="0">
                    <a:solidFill>
                      <a:prstClr val="black"/>
                    </a:solidFill>
                  </a:rPr>
                  <a:t>车间</a:t>
                </a:r>
                <a:r>
                  <a:rPr lang="en-US" altLang="zh-CN" sz="1200" dirty="0" smtClean="0">
                    <a:solidFill>
                      <a:prstClr val="black"/>
                    </a:solidFill>
                  </a:rPr>
                  <a:t>1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031278" y="2970834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1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914992" y="3034976"/>
                <a:ext cx="1440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1531479" y="2634578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司机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063686" y="2958973"/>
                <a:ext cx="14401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全部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  <a:endParaRPr lang="zh-CN" altLang="en-US" sz="1200" dirty="0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2742764" y="49732"/>
              <a:ext cx="8295245" cy="1352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044136" y="82537"/>
              <a:ext cx="664020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第一指导组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312371" y="80530"/>
              <a:ext cx="537766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103956" y="254409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项点</a:t>
            </a:r>
            <a:r>
              <a:rPr lang="zh-CN" altLang="en-US" sz="1600" dirty="0"/>
              <a:t>范围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4553175" y="2241885"/>
            <a:ext cx="99011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途中控速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91057" y="224384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作业场景：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738739" y="22441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作业项目：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747440" y="2243079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</a:rPr>
              <a:t>全部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91048" y="261317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过分相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抱</a:t>
            </a:r>
            <a:r>
              <a:rPr lang="zh-CN" altLang="en-US" sz="1200" dirty="0" smtClean="0"/>
              <a:t>闸运行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单阀使用</a:t>
            </a:r>
            <a:endParaRPr lang="en-US" altLang="zh-CN" sz="12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900797" y="224307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作业问题：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8910330" y="2266453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</a:rPr>
              <a:t>全部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959041" y="2612051"/>
            <a:ext cx="18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未</a:t>
            </a:r>
            <a:r>
              <a:rPr lang="zh-CN" altLang="en-US" sz="1200" dirty="0" smtClean="0">
                <a:solidFill>
                  <a:prstClr val="black"/>
                </a:solidFill>
              </a:rPr>
              <a:t>进行贯通试验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贯通试验初速违标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贯通试验降速违标</a:t>
            </a:r>
            <a:endParaRPr lang="en-US" altLang="zh-CN" sz="1200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2109007" y="1366840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079363" y="143677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对象</a:t>
            </a:r>
            <a:r>
              <a:rPr lang="zh-CN" altLang="en-US" sz="1600" dirty="0" smtClean="0"/>
              <a:t>范围：</a:t>
            </a:r>
            <a:endParaRPr lang="zh-CN" altLang="en-US" sz="1600" dirty="0"/>
          </a:p>
        </p:txBody>
      </p:sp>
      <p:sp>
        <p:nvSpPr>
          <p:cNvPr id="36" name="文本框 40"/>
          <p:cNvSpPr txBox="1">
            <a:spLocks noChangeArrowheads="1"/>
          </p:cNvSpPr>
          <p:nvPr/>
        </p:nvSpPr>
        <p:spPr bwMode="auto">
          <a:xfrm>
            <a:off x="3666270" y="192223"/>
            <a:ext cx="2216160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开始时间：</a:t>
            </a:r>
            <a:endParaRPr lang="zh-CN" altLang="en-US" sz="1599" dirty="0"/>
          </a:p>
        </p:txBody>
      </p:sp>
      <p:sp>
        <p:nvSpPr>
          <p:cNvPr id="37" name="文本框 41"/>
          <p:cNvSpPr txBox="1">
            <a:spLocks noChangeArrowheads="1"/>
          </p:cNvSpPr>
          <p:nvPr/>
        </p:nvSpPr>
        <p:spPr bwMode="auto">
          <a:xfrm>
            <a:off x="6148226" y="192223"/>
            <a:ext cx="1927989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结束时间：</a:t>
            </a:r>
            <a:endParaRPr lang="zh-CN" altLang="en-US" sz="1599" dirty="0"/>
          </a:p>
        </p:txBody>
      </p:sp>
      <p:sp>
        <p:nvSpPr>
          <p:cNvPr id="38" name="矩形 37"/>
          <p:cNvSpPr/>
          <p:nvPr/>
        </p:nvSpPr>
        <p:spPr>
          <a:xfrm>
            <a:off x="7425818" y="203862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06282" y="203862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133599" y="211887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03955" y="28181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时间</a:t>
            </a:r>
            <a:r>
              <a:rPr lang="zh-CN" altLang="en-US" sz="1600" dirty="0" smtClean="0"/>
              <a:t>范围：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481167" y="2573461"/>
            <a:ext cx="140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出勤作业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整备作业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出</a:t>
            </a:r>
            <a:r>
              <a:rPr lang="zh-CN" altLang="en-US" sz="1200" dirty="0" smtClean="0"/>
              <a:t>库挂车发车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b="1" dirty="0" smtClean="0"/>
              <a:t>途中运行</a:t>
            </a:r>
            <a:endParaRPr lang="en-US" altLang="zh-CN" sz="1200" b="1" dirty="0" smtClean="0"/>
          </a:p>
        </p:txBody>
      </p:sp>
      <p:sp>
        <p:nvSpPr>
          <p:cNvPr id="60" name="任意多边形 59"/>
          <p:cNvSpPr/>
          <p:nvPr/>
        </p:nvSpPr>
        <p:spPr>
          <a:xfrm>
            <a:off x="2310672" y="4240365"/>
            <a:ext cx="1972625" cy="783817"/>
          </a:xfrm>
          <a:custGeom>
            <a:avLst/>
            <a:gdLst>
              <a:gd name="connsiteX0" fmla="*/ 0 w 4017142"/>
              <a:gd name="connsiteY0" fmla="*/ 664046 h 783789"/>
              <a:gd name="connsiteX1" fmla="*/ 1306285 w 4017142"/>
              <a:gd name="connsiteY1" fmla="*/ 696703 h 783789"/>
              <a:gd name="connsiteX2" fmla="*/ 2645228 w 4017142"/>
              <a:gd name="connsiteY2" fmla="*/ 17 h 783789"/>
              <a:gd name="connsiteX3" fmla="*/ 3864428 w 4017142"/>
              <a:gd name="connsiteY3" fmla="*/ 674932 h 783789"/>
              <a:gd name="connsiteX4" fmla="*/ 3995057 w 4017142"/>
              <a:gd name="connsiteY4" fmla="*/ 772903 h 783789"/>
              <a:gd name="connsiteX5" fmla="*/ 4016828 w 4017142"/>
              <a:gd name="connsiteY5" fmla="*/ 772903 h 783789"/>
              <a:gd name="connsiteX6" fmla="*/ 4005942 w 4017142"/>
              <a:gd name="connsiteY6" fmla="*/ 783789 h 78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142" h="783789">
                <a:moveTo>
                  <a:pt x="0" y="664046"/>
                </a:moveTo>
                <a:cubicBezTo>
                  <a:pt x="432707" y="735710"/>
                  <a:pt x="865414" y="807374"/>
                  <a:pt x="1306285" y="696703"/>
                </a:cubicBezTo>
                <a:cubicBezTo>
                  <a:pt x="1747156" y="586032"/>
                  <a:pt x="2218871" y="3645"/>
                  <a:pt x="2645228" y="17"/>
                </a:cubicBezTo>
                <a:cubicBezTo>
                  <a:pt x="3071585" y="-3611"/>
                  <a:pt x="3639456" y="546118"/>
                  <a:pt x="3864428" y="674932"/>
                </a:cubicBezTo>
                <a:cubicBezTo>
                  <a:pt x="4089400" y="803746"/>
                  <a:pt x="3969657" y="756575"/>
                  <a:pt x="3995057" y="772903"/>
                </a:cubicBezTo>
                <a:cubicBezTo>
                  <a:pt x="4020457" y="789232"/>
                  <a:pt x="4015014" y="771089"/>
                  <a:pt x="4016828" y="772903"/>
                </a:cubicBezTo>
                <a:cubicBezTo>
                  <a:pt x="4018642" y="774717"/>
                  <a:pt x="4012292" y="779253"/>
                  <a:pt x="4005942" y="783789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799"/>
          </a:p>
        </p:txBody>
      </p:sp>
      <p:sp>
        <p:nvSpPr>
          <p:cNvPr id="61" name="文本框 46"/>
          <p:cNvSpPr txBox="1">
            <a:spLocks noChangeArrowheads="1"/>
          </p:cNvSpPr>
          <p:nvPr/>
        </p:nvSpPr>
        <p:spPr bwMode="auto">
          <a:xfrm>
            <a:off x="2326299" y="3542938"/>
            <a:ext cx="112645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平均扣分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62" name="文本框 63"/>
          <p:cNvSpPr txBox="1">
            <a:spLocks noChangeArrowheads="1"/>
          </p:cNvSpPr>
          <p:nvPr/>
        </p:nvSpPr>
        <p:spPr bwMode="auto">
          <a:xfrm>
            <a:off x="4755108" y="4224774"/>
            <a:ext cx="1289966" cy="95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 dirty="0">
                <a:solidFill>
                  <a:srgbClr val="FF0000"/>
                </a:solidFill>
              </a:rPr>
              <a:t>绝对值和占</a:t>
            </a:r>
            <a:r>
              <a:rPr lang="zh-CN" altLang="en-US" sz="1399" dirty="0" smtClean="0">
                <a:solidFill>
                  <a:srgbClr val="FF0000"/>
                </a:solidFill>
              </a:rPr>
              <a:t>比，占比是该项点当天扣分占所有扣分的占比</a:t>
            </a:r>
            <a:endParaRPr lang="zh-CN" altLang="en-US" sz="1399" dirty="0">
              <a:solidFill>
                <a:srgbClr val="FF0000"/>
              </a:solidFill>
            </a:endParaRPr>
          </a:p>
        </p:txBody>
      </p:sp>
      <p:sp>
        <p:nvSpPr>
          <p:cNvPr id="63" name="文本框 56"/>
          <p:cNvSpPr txBox="1">
            <a:spLocks noChangeArrowheads="1"/>
          </p:cNvSpPr>
          <p:nvPr/>
        </p:nvSpPr>
        <p:spPr bwMode="auto">
          <a:xfrm>
            <a:off x="8438797" y="3602871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分的时段分布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981" y="4051790"/>
            <a:ext cx="1804264" cy="676599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09" y="3876264"/>
            <a:ext cx="1306931" cy="903859"/>
          </a:xfrm>
          <a:prstGeom prst="rect">
            <a:avLst/>
          </a:prstGeom>
        </p:spPr>
      </p:pic>
      <p:sp>
        <p:nvSpPr>
          <p:cNvPr id="66" name="文本框 56"/>
          <p:cNvSpPr txBox="1">
            <a:spLocks noChangeArrowheads="1"/>
          </p:cNvSpPr>
          <p:nvPr/>
        </p:nvSpPr>
        <p:spPr bwMode="auto">
          <a:xfrm>
            <a:off x="6479770" y="3592824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分的车次分布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67" name="文本框 51"/>
          <p:cNvSpPr txBox="1">
            <a:spLocks noChangeArrowheads="1"/>
          </p:cNvSpPr>
          <p:nvPr/>
        </p:nvSpPr>
        <p:spPr bwMode="auto">
          <a:xfrm>
            <a:off x="6547597" y="4698966"/>
            <a:ext cx="1808622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799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车次排名前五</a:t>
            </a:r>
            <a:endParaRPr lang="zh-CN" altLang="en-US" sz="1799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" name="图表 68"/>
          <p:cNvGraphicFramePr/>
          <p:nvPr>
            <p:extLst/>
          </p:nvPr>
        </p:nvGraphicFramePr>
        <p:xfrm>
          <a:off x="1950805" y="4116551"/>
          <a:ext cx="3028020" cy="2101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0" name="文本框 56"/>
          <p:cNvSpPr txBox="1">
            <a:spLocks noChangeArrowheads="1"/>
          </p:cNvSpPr>
          <p:nvPr/>
        </p:nvSpPr>
        <p:spPr bwMode="auto">
          <a:xfrm>
            <a:off x="10412808" y="3610262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分的指标分布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pic>
        <p:nvPicPr>
          <p:cNvPr id="71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327" y="3955088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矩形 71"/>
          <p:cNvSpPr/>
          <p:nvPr/>
        </p:nvSpPr>
        <p:spPr>
          <a:xfrm>
            <a:off x="10249074" y="4763786"/>
            <a:ext cx="2147059" cy="6087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defTabSz="1219017">
              <a:defRPr/>
            </a:pPr>
            <a:r>
              <a:rPr lang="zh-CN" altLang="en-US" sz="1200" dirty="0" smtClean="0">
                <a:solidFill>
                  <a:srgbClr val="FF0000"/>
                </a:solidFill>
              </a:rPr>
              <a:t>横坐标：若作业场景选择全部，则展示该级下的所有作业场景；若选择某一个场景，则展示下一级作业项目。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74" name="曲线连接符 73"/>
          <p:cNvCxnSpPr/>
          <p:nvPr/>
        </p:nvCxnSpPr>
        <p:spPr>
          <a:xfrm rot="10800000">
            <a:off x="2144487" y="4724111"/>
            <a:ext cx="1164771" cy="3812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220434" y="47717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下钻</a:t>
            </a:r>
            <a:endParaRPr lang="zh-CN" altLang="en-US" dirty="0"/>
          </a:p>
        </p:txBody>
      </p:sp>
      <p:sp>
        <p:nvSpPr>
          <p:cNvPr id="79" name="文本框 51"/>
          <p:cNvSpPr txBox="1">
            <a:spLocks noChangeArrowheads="1"/>
          </p:cNvSpPr>
          <p:nvPr/>
        </p:nvSpPr>
        <p:spPr bwMode="auto">
          <a:xfrm>
            <a:off x="333169" y="5642318"/>
            <a:ext cx="30852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点击柱子，下钻出个人列表，包括司机</a:t>
            </a:r>
            <a:r>
              <a:rPr lang="en-US" altLang="zh-CN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ID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、姓名、日期</a:t>
            </a:r>
            <a:r>
              <a:rPr lang="zh-CN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时间、车次、始发</a:t>
            </a:r>
            <a:r>
              <a:rPr lang="en-US" altLang="zh-CN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终到、站点、项点、出现次数、扣分数、扣分次数</a:t>
            </a:r>
            <a:endParaRPr lang="zh-CN" altLang="en-US" sz="1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文本框 2"/>
          <p:cNvSpPr txBox="1">
            <a:spLocks noChangeArrowheads="1"/>
          </p:cNvSpPr>
          <p:nvPr/>
        </p:nvSpPr>
        <p:spPr bwMode="auto">
          <a:xfrm>
            <a:off x="1" y="62873"/>
            <a:ext cx="18709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项点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分析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333169" y="707053"/>
            <a:ext cx="830393" cy="32588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chemeClr val="tx1"/>
                </a:solidFill>
              </a:rPr>
              <a:t>全局权限用户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2" name="文本框 46"/>
          <p:cNvSpPr txBox="1">
            <a:spLocks noChangeArrowheads="1"/>
          </p:cNvSpPr>
          <p:nvPr/>
        </p:nvSpPr>
        <p:spPr bwMode="auto">
          <a:xfrm>
            <a:off x="3520680" y="3556010"/>
            <a:ext cx="90264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总扣分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83" name="文本框 46"/>
          <p:cNvSpPr txBox="1">
            <a:spLocks noChangeArrowheads="1"/>
          </p:cNvSpPr>
          <p:nvPr/>
        </p:nvSpPr>
        <p:spPr bwMode="auto">
          <a:xfrm>
            <a:off x="4481143" y="3556010"/>
            <a:ext cx="114652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扣分次数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3360" y="4660543"/>
            <a:ext cx="114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1~24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0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54" y="5786082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文本框 56"/>
          <p:cNvSpPr txBox="1">
            <a:spLocks noChangeArrowheads="1"/>
          </p:cNvSpPr>
          <p:nvPr/>
        </p:nvSpPr>
        <p:spPr bwMode="auto">
          <a:xfrm>
            <a:off x="10459951" y="5416878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</a:t>
            </a:r>
            <a:r>
              <a:rPr lang="zh-CN" altLang="en-US" sz="1799" b="1" dirty="0">
                <a:solidFill>
                  <a:srgbClr val="FF0000"/>
                </a:solidFill>
              </a:rPr>
              <a:t>站点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93" name="文本框 56"/>
          <p:cNvSpPr txBox="1">
            <a:spLocks noChangeArrowheads="1"/>
          </p:cNvSpPr>
          <p:nvPr/>
        </p:nvSpPr>
        <p:spPr bwMode="auto">
          <a:xfrm>
            <a:off x="6501551" y="5178368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</a:t>
            </a:r>
            <a:r>
              <a:rPr lang="zh-CN" altLang="en-US" sz="1799" b="1" dirty="0">
                <a:solidFill>
                  <a:srgbClr val="FF0000"/>
                </a:solidFill>
              </a:rPr>
              <a:t>交路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94" name="文本框 51"/>
          <p:cNvSpPr txBox="1">
            <a:spLocks noChangeArrowheads="1"/>
          </p:cNvSpPr>
          <p:nvPr/>
        </p:nvSpPr>
        <p:spPr bwMode="auto">
          <a:xfrm>
            <a:off x="6630175" y="6429965"/>
            <a:ext cx="1808622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799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交路</a:t>
            </a:r>
            <a:r>
              <a:rPr lang="zh-CN" altLang="en-US" sz="1799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排名前五</a:t>
            </a:r>
            <a:endParaRPr lang="zh-CN" altLang="en-US" sz="1799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5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49" y="5633125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151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2107" y="65305"/>
            <a:ext cx="8295245" cy="574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72108" y="2135556"/>
            <a:ext cx="8295244" cy="1251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133600" y="2474163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472107" y="691986"/>
            <a:ext cx="8899461" cy="1352498"/>
            <a:chOff x="2742764" y="49732"/>
            <a:chExt cx="8899461" cy="1352498"/>
          </a:xfrm>
        </p:grpSpPr>
        <p:grpSp>
          <p:nvGrpSpPr>
            <p:cNvPr id="8" name="组合 7"/>
            <p:cNvGrpSpPr/>
            <p:nvPr/>
          </p:nvGrpSpPr>
          <p:grpSpPr>
            <a:xfrm>
              <a:off x="2742765" y="49732"/>
              <a:ext cx="8899460" cy="1167832"/>
              <a:chOff x="4604386" y="2634578"/>
              <a:chExt cx="8899460" cy="1167832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4604386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机务段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468482" y="2656232"/>
                <a:ext cx="990110" cy="2880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上海机务段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396474" y="2944264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南京东机务段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杭州机务段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合肥机务段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徐州机务段</a:t>
                </a:r>
                <a:endParaRPr lang="zh-CN" altLang="en-US" sz="1200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86258" y="2660007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车间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126543" y="2660104"/>
                <a:ext cx="1142414" cy="2880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zh-CN" altLang="en-US" sz="1200" dirty="0">
                    <a:solidFill>
                      <a:prstClr val="black"/>
                    </a:solidFill>
                  </a:rPr>
                  <a:t>南</a:t>
                </a:r>
                <a:r>
                  <a:rPr lang="zh-CN" altLang="en-US" sz="1200" dirty="0" smtClean="0">
                    <a:solidFill>
                      <a:prstClr val="black"/>
                    </a:solidFill>
                  </a:rPr>
                  <a:t>翔运用车间</a:t>
                </a:r>
                <a:endParaRPr lang="en-US" altLang="zh-CN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291873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车队：</a:t>
                </a:r>
                <a:endParaRPr lang="zh-CN" altLang="en-US" sz="16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960870" y="2656232"/>
                <a:ext cx="886242" cy="2880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沪鹰车队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0018844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指导</a:t>
                </a:r>
                <a:r>
                  <a:rPr lang="zh-CN" altLang="en-US" sz="1600" dirty="0" smtClean="0"/>
                  <a:t>组：</a:t>
                </a:r>
                <a:endParaRPr lang="zh-CN" altLang="en-US" sz="1600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7232943" y="2971413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1200" dirty="0" smtClean="0">
                    <a:solidFill>
                      <a:prstClr val="black"/>
                    </a:solidFill>
                  </a:rPr>
                  <a:t>--</a:t>
                </a:r>
                <a:r>
                  <a:rPr lang="zh-CN" altLang="en-US" sz="1200" dirty="0" smtClean="0">
                    <a:solidFill>
                      <a:prstClr val="black"/>
                    </a:solidFill>
                  </a:rPr>
                  <a:t>车间</a:t>
                </a:r>
                <a:r>
                  <a:rPr lang="en-US" altLang="zh-CN" sz="1200" dirty="0" smtClean="0">
                    <a:solidFill>
                      <a:prstClr val="black"/>
                    </a:solidFill>
                  </a:rPr>
                  <a:t>1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031278" y="2970834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1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914992" y="3034976"/>
                <a:ext cx="1440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1531479" y="2634578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司机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063686" y="2958973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  <a:endParaRPr lang="zh-CN" altLang="en-US" sz="1200" dirty="0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2742764" y="49732"/>
              <a:ext cx="8295245" cy="1352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044136" y="82537"/>
              <a:ext cx="664020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第一指导组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312370" y="80530"/>
              <a:ext cx="725639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司机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103956" y="254409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项点</a:t>
            </a:r>
            <a:r>
              <a:rPr lang="zh-CN" altLang="en-US" sz="1600" dirty="0"/>
              <a:t>范围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4553175" y="2241885"/>
            <a:ext cx="99011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途中控速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91057" y="224384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作业场景：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738739" y="22441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作业项目：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747440" y="2243079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</a:rPr>
              <a:t>全部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91048" y="261317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过分相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抱</a:t>
            </a:r>
            <a:r>
              <a:rPr lang="zh-CN" altLang="en-US" sz="1200" dirty="0" smtClean="0"/>
              <a:t>闸运行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单阀使用</a:t>
            </a:r>
            <a:endParaRPr lang="en-US" altLang="zh-CN" sz="12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900797" y="224307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作业问题：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8910330" y="2266453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</a:rPr>
              <a:t>全部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959041" y="2612051"/>
            <a:ext cx="18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未</a:t>
            </a:r>
            <a:r>
              <a:rPr lang="zh-CN" altLang="en-US" sz="1200" dirty="0" smtClean="0">
                <a:solidFill>
                  <a:prstClr val="black"/>
                </a:solidFill>
              </a:rPr>
              <a:t>进行贯通试验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贯通试验初速违标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贯通试验降速违标</a:t>
            </a:r>
            <a:endParaRPr lang="en-US" altLang="zh-CN" sz="1200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2109007" y="1366840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079363" y="143677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对象</a:t>
            </a:r>
            <a:r>
              <a:rPr lang="zh-CN" altLang="en-US" sz="1600" dirty="0" smtClean="0"/>
              <a:t>范围：</a:t>
            </a:r>
            <a:endParaRPr lang="zh-CN" altLang="en-US" sz="1600" dirty="0"/>
          </a:p>
        </p:txBody>
      </p:sp>
      <p:sp>
        <p:nvSpPr>
          <p:cNvPr id="36" name="文本框 40"/>
          <p:cNvSpPr txBox="1">
            <a:spLocks noChangeArrowheads="1"/>
          </p:cNvSpPr>
          <p:nvPr/>
        </p:nvSpPr>
        <p:spPr bwMode="auto">
          <a:xfrm>
            <a:off x="3666270" y="192223"/>
            <a:ext cx="2216160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开始时间：</a:t>
            </a:r>
            <a:endParaRPr lang="zh-CN" altLang="en-US" sz="1599" dirty="0"/>
          </a:p>
        </p:txBody>
      </p:sp>
      <p:sp>
        <p:nvSpPr>
          <p:cNvPr id="37" name="文本框 41"/>
          <p:cNvSpPr txBox="1">
            <a:spLocks noChangeArrowheads="1"/>
          </p:cNvSpPr>
          <p:nvPr/>
        </p:nvSpPr>
        <p:spPr bwMode="auto">
          <a:xfrm>
            <a:off x="6148226" y="192223"/>
            <a:ext cx="1927989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结束时间：</a:t>
            </a:r>
            <a:endParaRPr lang="zh-CN" altLang="en-US" sz="1599" dirty="0"/>
          </a:p>
        </p:txBody>
      </p:sp>
      <p:sp>
        <p:nvSpPr>
          <p:cNvPr id="38" name="矩形 37"/>
          <p:cNvSpPr/>
          <p:nvPr/>
        </p:nvSpPr>
        <p:spPr>
          <a:xfrm>
            <a:off x="7425818" y="203862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06282" y="203862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133599" y="211887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03955" y="28181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时间</a:t>
            </a:r>
            <a:r>
              <a:rPr lang="zh-CN" altLang="en-US" sz="1600" dirty="0" smtClean="0"/>
              <a:t>范围：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481167" y="2573461"/>
            <a:ext cx="140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出勤作业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整备作业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出</a:t>
            </a:r>
            <a:r>
              <a:rPr lang="zh-CN" altLang="en-US" sz="1200" dirty="0" smtClean="0"/>
              <a:t>库挂车发车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b="1" dirty="0" smtClean="0"/>
              <a:t>途中运行</a:t>
            </a:r>
            <a:endParaRPr lang="en-US" altLang="zh-CN" sz="1200" b="1" dirty="0" smtClean="0"/>
          </a:p>
        </p:txBody>
      </p:sp>
      <p:sp>
        <p:nvSpPr>
          <p:cNvPr id="60" name="任意多边形 59"/>
          <p:cNvSpPr/>
          <p:nvPr/>
        </p:nvSpPr>
        <p:spPr>
          <a:xfrm>
            <a:off x="2310672" y="4240365"/>
            <a:ext cx="1972625" cy="783817"/>
          </a:xfrm>
          <a:custGeom>
            <a:avLst/>
            <a:gdLst>
              <a:gd name="connsiteX0" fmla="*/ 0 w 4017142"/>
              <a:gd name="connsiteY0" fmla="*/ 664046 h 783789"/>
              <a:gd name="connsiteX1" fmla="*/ 1306285 w 4017142"/>
              <a:gd name="connsiteY1" fmla="*/ 696703 h 783789"/>
              <a:gd name="connsiteX2" fmla="*/ 2645228 w 4017142"/>
              <a:gd name="connsiteY2" fmla="*/ 17 h 783789"/>
              <a:gd name="connsiteX3" fmla="*/ 3864428 w 4017142"/>
              <a:gd name="connsiteY3" fmla="*/ 674932 h 783789"/>
              <a:gd name="connsiteX4" fmla="*/ 3995057 w 4017142"/>
              <a:gd name="connsiteY4" fmla="*/ 772903 h 783789"/>
              <a:gd name="connsiteX5" fmla="*/ 4016828 w 4017142"/>
              <a:gd name="connsiteY5" fmla="*/ 772903 h 783789"/>
              <a:gd name="connsiteX6" fmla="*/ 4005942 w 4017142"/>
              <a:gd name="connsiteY6" fmla="*/ 783789 h 78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7142" h="783789">
                <a:moveTo>
                  <a:pt x="0" y="664046"/>
                </a:moveTo>
                <a:cubicBezTo>
                  <a:pt x="432707" y="735710"/>
                  <a:pt x="865414" y="807374"/>
                  <a:pt x="1306285" y="696703"/>
                </a:cubicBezTo>
                <a:cubicBezTo>
                  <a:pt x="1747156" y="586032"/>
                  <a:pt x="2218871" y="3645"/>
                  <a:pt x="2645228" y="17"/>
                </a:cubicBezTo>
                <a:cubicBezTo>
                  <a:pt x="3071585" y="-3611"/>
                  <a:pt x="3639456" y="546118"/>
                  <a:pt x="3864428" y="674932"/>
                </a:cubicBezTo>
                <a:cubicBezTo>
                  <a:pt x="4089400" y="803746"/>
                  <a:pt x="3969657" y="756575"/>
                  <a:pt x="3995057" y="772903"/>
                </a:cubicBezTo>
                <a:cubicBezTo>
                  <a:pt x="4020457" y="789232"/>
                  <a:pt x="4015014" y="771089"/>
                  <a:pt x="4016828" y="772903"/>
                </a:cubicBezTo>
                <a:cubicBezTo>
                  <a:pt x="4018642" y="774717"/>
                  <a:pt x="4012292" y="779253"/>
                  <a:pt x="4005942" y="783789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799"/>
          </a:p>
        </p:txBody>
      </p:sp>
      <p:sp>
        <p:nvSpPr>
          <p:cNvPr id="61" name="文本框 46"/>
          <p:cNvSpPr txBox="1">
            <a:spLocks noChangeArrowheads="1"/>
          </p:cNvSpPr>
          <p:nvPr/>
        </p:nvSpPr>
        <p:spPr bwMode="auto">
          <a:xfrm>
            <a:off x="2326299" y="3542938"/>
            <a:ext cx="112645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平均扣分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62" name="文本框 63"/>
          <p:cNvSpPr txBox="1">
            <a:spLocks noChangeArrowheads="1"/>
          </p:cNvSpPr>
          <p:nvPr/>
        </p:nvSpPr>
        <p:spPr bwMode="auto">
          <a:xfrm>
            <a:off x="4755108" y="4224774"/>
            <a:ext cx="1289966" cy="95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399" dirty="0">
                <a:solidFill>
                  <a:srgbClr val="FF0000"/>
                </a:solidFill>
              </a:rPr>
              <a:t>绝对值和占</a:t>
            </a:r>
            <a:r>
              <a:rPr lang="zh-CN" altLang="en-US" sz="1399" dirty="0" smtClean="0">
                <a:solidFill>
                  <a:srgbClr val="FF0000"/>
                </a:solidFill>
              </a:rPr>
              <a:t>比，占比是该项点当天扣分占所有扣分的占比</a:t>
            </a:r>
            <a:endParaRPr lang="zh-CN" altLang="en-US" sz="1399" dirty="0">
              <a:solidFill>
                <a:srgbClr val="FF0000"/>
              </a:solidFill>
            </a:endParaRPr>
          </a:p>
        </p:txBody>
      </p:sp>
      <p:sp>
        <p:nvSpPr>
          <p:cNvPr id="63" name="文本框 56"/>
          <p:cNvSpPr txBox="1">
            <a:spLocks noChangeArrowheads="1"/>
          </p:cNvSpPr>
          <p:nvPr/>
        </p:nvSpPr>
        <p:spPr bwMode="auto">
          <a:xfrm>
            <a:off x="8438797" y="3602871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分的时段分布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981" y="4051790"/>
            <a:ext cx="1804264" cy="676599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09" y="3876264"/>
            <a:ext cx="1306931" cy="903859"/>
          </a:xfrm>
          <a:prstGeom prst="rect">
            <a:avLst/>
          </a:prstGeom>
        </p:spPr>
      </p:pic>
      <p:sp>
        <p:nvSpPr>
          <p:cNvPr id="66" name="文本框 56"/>
          <p:cNvSpPr txBox="1">
            <a:spLocks noChangeArrowheads="1"/>
          </p:cNvSpPr>
          <p:nvPr/>
        </p:nvSpPr>
        <p:spPr bwMode="auto">
          <a:xfrm>
            <a:off x="6479770" y="3592824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分的车次分布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67" name="文本框 51"/>
          <p:cNvSpPr txBox="1">
            <a:spLocks noChangeArrowheads="1"/>
          </p:cNvSpPr>
          <p:nvPr/>
        </p:nvSpPr>
        <p:spPr bwMode="auto">
          <a:xfrm>
            <a:off x="6547597" y="4698966"/>
            <a:ext cx="1808622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799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车次排名前五</a:t>
            </a:r>
            <a:endParaRPr lang="zh-CN" altLang="en-US" sz="1799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" name="图表 68"/>
          <p:cNvGraphicFramePr/>
          <p:nvPr>
            <p:extLst/>
          </p:nvPr>
        </p:nvGraphicFramePr>
        <p:xfrm>
          <a:off x="1950805" y="4116551"/>
          <a:ext cx="3028020" cy="2101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0" name="文本框 56"/>
          <p:cNvSpPr txBox="1">
            <a:spLocks noChangeArrowheads="1"/>
          </p:cNvSpPr>
          <p:nvPr/>
        </p:nvSpPr>
        <p:spPr bwMode="auto">
          <a:xfrm>
            <a:off x="10412808" y="3610262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分的指标分布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pic>
        <p:nvPicPr>
          <p:cNvPr id="71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327" y="3955088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矩形 71"/>
          <p:cNvSpPr/>
          <p:nvPr/>
        </p:nvSpPr>
        <p:spPr>
          <a:xfrm>
            <a:off x="10249074" y="4763786"/>
            <a:ext cx="2147059" cy="60876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defTabSz="1219017">
              <a:defRPr/>
            </a:pPr>
            <a:r>
              <a:rPr lang="zh-CN" altLang="en-US" sz="1200" dirty="0" smtClean="0">
                <a:solidFill>
                  <a:srgbClr val="FF0000"/>
                </a:solidFill>
              </a:rPr>
              <a:t>横坐标：若作业场景选择全部，则展示该级下的所有作业场景；若选择某一个场景，则展示下一级作业项目。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74" name="曲线连接符 73"/>
          <p:cNvCxnSpPr/>
          <p:nvPr/>
        </p:nvCxnSpPr>
        <p:spPr>
          <a:xfrm rot="10800000">
            <a:off x="2144487" y="4724111"/>
            <a:ext cx="1164771" cy="3812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220434" y="47717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下钻</a:t>
            </a:r>
            <a:endParaRPr lang="zh-CN" altLang="en-US" dirty="0"/>
          </a:p>
        </p:txBody>
      </p:sp>
      <p:sp>
        <p:nvSpPr>
          <p:cNvPr id="79" name="文本框 51"/>
          <p:cNvSpPr txBox="1">
            <a:spLocks noChangeArrowheads="1"/>
          </p:cNvSpPr>
          <p:nvPr/>
        </p:nvSpPr>
        <p:spPr bwMode="auto">
          <a:xfrm>
            <a:off x="369941" y="5640785"/>
            <a:ext cx="30852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点击柱子，下钻出个人列表，包括司机</a:t>
            </a:r>
            <a:r>
              <a:rPr lang="en-US" altLang="zh-CN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ID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、姓名、日期</a:t>
            </a:r>
            <a:r>
              <a:rPr lang="zh-CN" altLang="en-US" sz="1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时间、车次、始发</a:t>
            </a:r>
            <a:r>
              <a:rPr lang="en-US" altLang="zh-CN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14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终到、站点、项点、出现次数、扣分数、扣分次数</a:t>
            </a:r>
            <a:endParaRPr lang="zh-CN" altLang="en-US" sz="14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文本框 2"/>
          <p:cNvSpPr txBox="1">
            <a:spLocks noChangeArrowheads="1"/>
          </p:cNvSpPr>
          <p:nvPr/>
        </p:nvSpPr>
        <p:spPr bwMode="auto">
          <a:xfrm>
            <a:off x="1" y="62873"/>
            <a:ext cx="18709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项点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分析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333169" y="707053"/>
            <a:ext cx="830393" cy="32588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chemeClr val="tx1"/>
                </a:solidFill>
              </a:rPr>
              <a:t>全局权限用户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2" name="文本框 46"/>
          <p:cNvSpPr txBox="1">
            <a:spLocks noChangeArrowheads="1"/>
          </p:cNvSpPr>
          <p:nvPr/>
        </p:nvSpPr>
        <p:spPr bwMode="auto">
          <a:xfrm>
            <a:off x="3520680" y="3556010"/>
            <a:ext cx="90264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总扣分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83" name="文本框 46"/>
          <p:cNvSpPr txBox="1">
            <a:spLocks noChangeArrowheads="1"/>
          </p:cNvSpPr>
          <p:nvPr/>
        </p:nvSpPr>
        <p:spPr bwMode="auto">
          <a:xfrm>
            <a:off x="4481143" y="3556010"/>
            <a:ext cx="114652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扣分次数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3360" y="4660543"/>
            <a:ext cx="114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1~24</a:t>
            </a:r>
            <a:r>
              <a:rPr lang="zh-CN" altLang="en-US" dirty="0" smtClean="0">
                <a:solidFill>
                  <a:srgbClr val="FF0000"/>
                </a:solidFill>
              </a:rPr>
              <a:t>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0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54" y="5786082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文本框 56"/>
          <p:cNvSpPr txBox="1">
            <a:spLocks noChangeArrowheads="1"/>
          </p:cNvSpPr>
          <p:nvPr/>
        </p:nvSpPr>
        <p:spPr bwMode="auto">
          <a:xfrm>
            <a:off x="10459951" y="5416878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</a:t>
            </a:r>
            <a:r>
              <a:rPr lang="zh-CN" altLang="en-US" sz="1799" b="1" dirty="0">
                <a:solidFill>
                  <a:srgbClr val="FF0000"/>
                </a:solidFill>
              </a:rPr>
              <a:t>站点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93" name="文本框 56"/>
          <p:cNvSpPr txBox="1">
            <a:spLocks noChangeArrowheads="1"/>
          </p:cNvSpPr>
          <p:nvPr/>
        </p:nvSpPr>
        <p:spPr bwMode="auto">
          <a:xfrm>
            <a:off x="6549734" y="5105395"/>
            <a:ext cx="1815449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b="1" dirty="0">
                <a:solidFill>
                  <a:srgbClr val="FF0000"/>
                </a:solidFill>
              </a:rPr>
              <a:t>扣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分的</a:t>
            </a:r>
            <a:r>
              <a:rPr lang="zh-CN" altLang="en-US" sz="1799" b="1" dirty="0">
                <a:solidFill>
                  <a:srgbClr val="FF0000"/>
                </a:solidFill>
              </a:rPr>
              <a:t>交路</a:t>
            </a:r>
            <a:r>
              <a:rPr lang="zh-CN" altLang="en-US" sz="1799" b="1" dirty="0" smtClean="0">
                <a:solidFill>
                  <a:srgbClr val="FF0000"/>
                </a:solidFill>
              </a:rPr>
              <a:t>分布</a:t>
            </a:r>
            <a:endParaRPr lang="zh-CN" altLang="en-US" sz="1799" b="1" dirty="0">
              <a:solidFill>
                <a:srgbClr val="FF0000"/>
              </a:solidFill>
            </a:endParaRPr>
          </a:p>
        </p:txBody>
      </p:sp>
      <p:sp>
        <p:nvSpPr>
          <p:cNvPr id="94" name="文本框 51"/>
          <p:cNvSpPr txBox="1">
            <a:spLocks noChangeArrowheads="1"/>
          </p:cNvSpPr>
          <p:nvPr/>
        </p:nvSpPr>
        <p:spPr bwMode="auto">
          <a:xfrm>
            <a:off x="6678358" y="6356992"/>
            <a:ext cx="1808622" cy="36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799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交路排名前五</a:t>
            </a:r>
            <a:endParaRPr lang="zh-CN" altLang="en-US" sz="1799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95" name="图片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132" y="5560152"/>
            <a:ext cx="1451156" cy="7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15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72108" y="1460634"/>
            <a:ext cx="8295244" cy="1251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133599" y="1700694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472107" y="17064"/>
            <a:ext cx="8899461" cy="1352498"/>
            <a:chOff x="2742764" y="49732"/>
            <a:chExt cx="8899461" cy="1352498"/>
          </a:xfrm>
        </p:grpSpPr>
        <p:grpSp>
          <p:nvGrpSpPr>
            <p:cNvPr id="8" name="组合 7"/>
            <p:cNvGrpSpPr/>
            <p:nvPr/>
          </p:nvGrpSpPr>
          <p:grpSpPr>
            <a:xfrm>
              <a:off x="2742765" y="49732"/>
              <a:ext cx="8899460" cy="1167832"/>
              <a:chOff x="4604386" y="2634578"/>
              <a:chExt cx="8899460" cy="1167832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4604386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机务段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468482" y="2656232"/>
                <a:ext cx="990110" cy="2880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上海机务段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5396474" y="2944264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南京东机务段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杭州机务段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合肥机务段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徐州机务段</a:t>
                </a:r>
                <a:endParaRPr lang="zh-CN" altLang="en-US" sz="1200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86258" y="2660007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车间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7126543" y="2660104"/>
                <a:ext cx="1142414" cy="2880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zh-CN" altLang="en-US" sz="1200" dirty="0">
                    <a:solidFill>
                      <a:prstClr val="black"/>
                    </a:solidFill>
                  </a:rPr>
                  <a:t>南</a:t>
                </a:r>
                <a:r>
                  <a:rPr lang="zh-CN" altLang="en-US" sz="1200" dirty="0" smtClean="0">
                    <a:solidFill>
                      <a:prstClr val="black"/>
                    </a:solidFill>
                  </a:rPr>
                  <a:t>翔运用车间</a:t>
                </a:r>
                <a:endParaRPr lang="en-US" altLang="zh-CN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8291873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车队：</a:t>
                </a:r>
                <a:endParaRPr lang="zh-CN" altLang="en-US" sz="1600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960870" y="2656232"/>
                <a:ext cx="886242" cy="2880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 smtClean="0">
                    <a:solidFill>
                      <a:schemeClr val="tx1"/>
                    </a:solidFill>
                  </a:rPr>
                  <a:t>沪鹰车队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0018844" y="2656232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指导</a:t>
                </a:r>
                <a:r>
                  <a:rPr lang="zh-CN" altLang="en-US" sz="1600" dirty="0" smtClean="0"/>
                  <a:t>组：</a:t>
                </a:r>
                <a:endParaRPr lang="zh-CN" altLang="en-US" sz="1600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7232943" y="2971413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altLang="zh-CN" sz="1200" dirty="0" smtClean="0">
                    <a:solidFill>
                      <a:prstClr val="black"/>
                    </a:solidFill>
                  </a:rPr>
                  <a:t>--</a:t>
                </a:r>
                <a:r>
                  <a:rPr lang="zh-CN" altLang="en-US" sz="1200" dirty="0" smtClean="0">
                    <a:solidFill>
                      <a:prstClr val="black"/>
                    </a:solidFill>
                  </a:rPr>
                  <a:t>车间</a:t>
                </a:r>
                <a:r>
                  <a:rPr lang="en-US" altLang="zh-CN" sz="1200" dirty="0" smtClean="0">
                    <a:solidFill>
                      <a:prstClr val="black"/>
                    </a:solidFill>
                  </a:rPr>
                  <a:t>1</a:t>
                </a:r>
                <a:endParaRPr lang="en-US" altLang="zh-CN" sz="1200" dirty="0" smtClean="0"/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车间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031278" y="2970834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1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车队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914992" y="3034976"/>
                <a:ext cx="1440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2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3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/>
                  <a:t>班组</a:t>
                </a:r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1531479" y="2634578"/>
                <a:ext cx="1368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司机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063686" y="2958973"/>
                <a:ext cx="1440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</a:p>
              <a:p>
                <a:r>
                  <a:rPr lang="en-US" altLang="zh-CN" sz="1200" dirty="0" smtClean="0"/>
                  <a:t>--</a:t>
                </a:r>
                <a:r>
                  <a:rPr lang="zh-CN" altLang="en-US" sz="1200" dirty="0" smtClean="0"/>
                  <a:t>司机</a:t>
                </a:r>
                <a:r>
                  <a:rPr lang="en-US" altLang="zh-CN" sz="1200" dirty="0" smtClean="0"/>
                  <a:t>ID</a:t>
                </a:r>
                <a:endParaRPr lang="zh-CN" altLang="en-US" sz="1200" dirty="0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2742764" y="49732"/>
              <a:ext cx="8295245" cy="1352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044136" y="82537"/>
              <a:ext cx="664020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第一指导组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312370" y="80530"/>
              <a:ext cx="725639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</a:rPr>
                <a:t>司机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103955" y="177062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项点</a:t>
            </a:r>
            <a:r>
              <a:rPr lang="zh-CN" altLang="en-US" sz="1600" dirty="0"/>
              <a:t>范围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4553175" y="1566963"/>
            <a:ext cx="990110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途中控速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91057" y="156891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作业场景：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738739" y="156919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作业项目：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747440" y="1568157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</a:rPr>
              <a:t>全部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91048" y="1938256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过分相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抱</a:t>
            </a:r>
            <a:r>
              <a:rPr lang="zh-CN" altLang="en-US" sz="1200" dirty="0" smtClean="0"/>
              <a:t>闸运行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单阀使用</a:t>
            </a:r>
            <a:endParaRPr lang="en-US" altLang="zh-CN" sz="12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7900797" y="1568157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作业问题：</a:t>
            </a:r>
            <a:endParaRPr lang="zh-CN" altLang="en-US" sz="1600" dirty="0"/>
          </a:p>
        </p:txBody>
      </p:sp>
      <p:sp>
        <p:nvSpPr>
          <p:cNvPr id="32" name="矩形 31"/>
          <p:cNvSpPr/>
          <p:nvPr/>
        </p:nvSpPr>
        <p:spPr>
          <a:xfrm>
            <a:off x="8910330" y="1591531"/>
            <a:ext cx="87238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 smtClean="0">
                <a:solidFill>
                  <a:prstClr val="black"/>
                </a:solidFill>
              </a:rPr>
              <a:t>全部</a:t>
            </a:r>
            <a:endParaRPr lang="en-US" altLang="zh-CN" sz="1200" dirty="0">
              <a:solidFill>
                <a:prstClr val="black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959041" y="1937129"/>
            <a:ext cx="18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>
                <a:solidFill>
                  <a:prstClr val="black"/>
                </a:solidFill>
              </a:rPr>
              <a:t>未</a:t>
            </a:r>
            <a:r>
              <a:rPr lang="zh-CN" altLang="en-US" sz="1200" dirty="0" smtClean="0">
                <a:solidFill>
                  <a:prstClr val="black"/>
                </a:solidFill>
              </a:rPr>
              <a:t>进行贯通试验</a:t>
            </a:r>
            <a:endParaRPr lang="en-US" altLang="zh-CN" sz="1200" dirty="0" smtClean="0">
              <a:solidFill>
                <a:prstClr val="black"/>
              </a:solidFill>
            </a:endParaRPr>
          </a:p>
          <a:p>
            <a:pPr lvl="0"/>
            <a:r>
              <a:rPr lang="en-US" altLang="zh-CN" sz="1200" dirty="0" smtClean="0">
                <a:solidFill>
                  <a:prstClr val="black"/>
                </a:solidFill>
              </a:rPr>
              <a:t>--</a:t>
            </a:r>
            <a:r>
              <a:rPr lang="zh-CN" altLang="en-US" sz="1200" dirty="0" smtClean="0">
                <a:solidFill>
                  <a:prstClr val="black"/>
                </a:solidFill>
              </a:rPr>
              <a:t>贯通试验初速违标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贯通试验降速违标</a:t>
            </a:r>
            <a:endParaRPr lang="en-US" altLang="zh-CN" sz="1200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2152549" y="324273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122905" y="39420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对象</a:t>
            </a:r>
            <a:r>
              <a:rPr lang="zh-CN" altLang="en-US" sz="1600" dirty="0" smtClean="0"/>
              <a:t>范围：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481167" y="1898539"/>
            <a:ext cx="1401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出勤作业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 smtClean="0"/>
              <a:t>整备作业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出</a:t>
            </a:r>
            <a:r>
              <a:rPr lang="zh-CN" altLang="en-US" sz="1200" dirty="0" smtClean="0"/>
              <a:t>库挂车发车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b="1" dirty="0" smtClean="0"/>
              <a:t>途中运行</a:t>
            </a:r>
            <a:endParaRPr lang="en-US" altLang="zh-CN" sz="1200" b="1" dirty="0" smtClean="0"/>
          </a:p>
        </p:txBody>
      </p:sp>
      <p:sp>
        <p:nvSpPr>
          <p:cNvPr id="73" name="文本框 2"/>
          <p:cNvSpPr txBox="1">
            <a:spLocks noChangeArrowheads="1"/>
          </p:cNvSpPr>
          <p:nvPr/>
        </p:nvSpPr>
        <p:spPr bwMode="auto">
          <a:xfrm>
            <a:off x="1" y="62873"/>
            <a:ext cx="18709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0000"/>
                </a:solidFill>
              </a:rPr>
              <a:t>专项检索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333169" y="707053"/>
            <a:ext cx="830393" cy="32588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>
                <a:solidFill>
                  <a:schemeClr val="tx1"/>
                </a:solidFill>
              </a:rPr>
              <a:t>全局权限用户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472108" y="2819747"/>
            <a:ext cx="4068718" cy="574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40"/>
          <p:cNvSpPr txBox="1">
            <a:spLocks noChangeArrowheads="1"/>
          </p:cNvSpPr>
          <p:nvPr/>
        </p:nvSpPr>
        <p:spPr bwMode="auto">
          <a:xfrm>
            <a:off x="3611613" y="2907066"/>
            <a:ext cx="2216160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开始时间：</a:t>
            </a:r>
            <a:endParaRPr lang="zh-CN" altLang="en-US" sz="1599" dirty="0"/>
          </a:p>
        </p:txBody>
      </p:sp>
      <p:sp>
        <p:nvSpPr>
          <p:cNvPr id="78" name="文本框 41"/>
          <p:cNvSpPr txBox="1">
            <a:spLocks noChangeArrowheads="1"/>
          </p:cNvSpPr>
          <p:nvPr/>
        </p:nvSpPr>
        <p:spPr bwMode="auto">
          <a:xfrm>
            <a:off x="5511367" y="2902285"/>
            <a:ext cx="1927989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结束时间：</a:t>
            </a:r>
            <a:endParaRPr lang="zh-CN" altLang="en-US" sz="1599" dirty="0"/>
          </a:p>
        </p:txBody>
      </p:sp>
      <p:sp>
        <p:nvSpPr>
          <p:cNvPr id="80" name="矩形 79"/>
          <p:cNvSpPr/>
          <p:nvPr/>
        </p:nvSpPr>
        <p:spPr>
          <a:xfrm>
            <a:off x="6610701" y="2927904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722957" y="2912751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2148108" y="2817137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118464" y="288706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小时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天</a:t>
            </a:r>
            <a:endParaRPr lang="zh-CN" altLang="en-US" sz="1600" dirty="0"/>
          </a:p>
        </p:txBody>
      </p:sp>
      <p:sp>
        <p:nvSpPr>
          <p:cNvPr id="97" name="圆角矩形 96"/>
          <p:cNvSpPr/>
          <p:nvPr/>
        </p:nvSpPr>
        <p:spPr>
          <a:xfrm>
            <a:off x="2148108" y="3568565"/>
            <a:ext cx="978575" cy="456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/>
          <p:cNvSpPr txBox="1"/>
          <p:nvPr/>
        </p:nvSpPr>
        <p:spPr>
          <a:xfrm>
            <a:off x="2118464" y="363849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其他</a:t>
            </a:r>
            <a:r>
              <a:rPr lang="zh-CN" altLang="en-US" sz="1600" dirty="0" smtClean="0"/>
              <a:t>选择：</a:t>
            </a:r>
            <a:endParaRPr lang="zh-CN" altLang="en-US" sz="1600" dirty="0"/>
          </a:p>
        </p:txBody>
      </p:sp>
      <p:sp>
        <p:nvSpPr>
          <p:cNvPr id="99" name="文本框 40"/>
          <p:cNvSpPr txBox="1">
            <a:spLocks noChangeArrowheads="1"/>
          </p:cNvSpPr>
          <p:nvPr/>
        </p:nvSpPr>
        <p:spPr bwMode="auto">
          <a:xfrm>
            <a:off x="3404725" y="3632811"/>
            <a:ext cx="2216160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车次</a:t>
            </a:r>
            <a:r>
              <a:rPr lang="zh-CN" altLang="en-US" sz="1599" dirty="0" smtClean="0"/>
              <a:t>：</a:t>
            </a:r>
            <a:endParaRPr lang="zh-CN" altLang="en-US" sz="1599" dirty="0"/>
          </a:p>
        </p:txBody>
      </p:sp>
      <p:sp>
        <p:nvSpPr>
          <p:cNvPr id="100" name="矩形 99"/>
          <p:cNvSpPr/>
          <p:nvPr/>
        </p:nvSpPr>
        <p:spPr>
          <a:xfrm>
            <a:off x="4121236" y="3664179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105" name="文本框 40"/>
          <p:cNvSpPr txBox="1">
            <a:spLocks noChangeArrowheads="1"/>
          </p:cNvSpPr>
          <p:nvPr/>
        </p:nvSpPr>
        <p:spPr bwMode="auto">
          <a:xfrm>
            <a:off x="5139264" y="3634390"/>
            <a:ext cx="2216160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始发站</a:t>
            </a:r>
            <a:r>
              <a:rPr lang="en-US" altLang="zh-CN" sz="1599" dirty="0" smtClean="0"/>
              <a:t>-</a:t>
            </a:r>
            <a:r>
              <a:rPr lang="zh-CN" altLang="en-US" sz="1599" dirty="0" smtClean="0"/>
              <a:t>终到站：</a:t>
            </a:r>
            <a:endParaRPr lang="zh-CN" altLang="en-US" sz="1599" dirty="0"/>
          </a:p>
        </p:txBody>
      </p:sp>
      <p:sp>
        <p:nvSpPr>
          <p:cNvPr id="106" name="矩形 105"/>
          <p:cNvSpPr/>
          <p:nvPr/>
        </p:nvSpPr>
        <p:spPr>
          <a:xfrm>
            <a:off x="6705323" y="3650808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672111" y="2830277"/>
            <a:ext cx="4068718" cy="574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40"/>
          <p:cNvSpPr txBox="1">
            <a:spLocks noChangeArrowheads="1"/>
          </p:cNvSpPr>
          <p:nvPr/>
        </p:nvSpPr>
        <p:spPr bwMode="auto">
          <a:xfrm>
            <a:off x="7811616" y="2917596"/>
            <a:ext cx="2216160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开始</a:t>
            </a:r>
            <a:r>
              <a:rPr lang="zh-CN" altLang="en-US" sz="1599" dirty="0"/>
              <a:t>时段</a:t>
            </a:r>
            <a:r>
              <a:rPr lang="zh-CN" altLang="en-US" sz="1599" dirty="0" smtClean="0"/>
              <a:t>：</a:t>
            </a:r>
            <a:endParaRPr lang="zh-CN" altLang="en-US" sz="1599" dirty="0"/>
          </a:p>
        </p:txBody>
      </p:sp>
      <p:sp>
        <p:nvSpPr>
          <p:cNvPr id="109" name="文本框 41"/>
          <p:cNvSpPr txBox="1">
            <a:spLocks noChangeArrowheads="1"/>
          </p:cNvSpPr>
          <p:nvPr/>
        </p:nvSpPr>
        <p:spPr bwMode="auto">
          <a:xfrm>
            <a:off x="9711370" y="2912815"/>
            <a:ext cx="1927989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结束</a:t>
            </a:r>
            <a:r>
              <a:rPr lang="zh-CN" altLang="en-US" sz="1599" dirty="0"/>
              <a:t>时段</a:t>
            </a:r>
            <a:r>
              <a:rPr lang="zh-CN" altLang="en-US" sz="1599" dirty="0" smtClean="0"/>
              <a:t>：</a:t>
            </a:r>
            <a:endParaRPr lang="zh-CN" altLang="en-US" sz="1599" dirty="0"/>
          </a:p>
        </p:txBody>
      </p:sp>
      <p:sp>
        <p:nvSpPr>
          <p:cNvPr id="110" name="矩形 109"/>
          <p:cNvSpPr/>
          <p:nvPr/>
        </p:nvSpPr>
        <p:spPr>
          <a:xfrm>
            <a:off x="10810704" y="2938434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922960" y="2923281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06550" y="3600543"/>
            <a:ext cx="98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区段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8361173" y="3631758"/>
            <a:ext cx="472000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pic>
        <p:nvPicPr>
          <p:cNvPr id="11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889" y="4536616"/>
            <a:ext cx="6331442" cy="183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446" y="4335662"/>
            <a:ext cx="2316543" cy="175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矩形 114"/>
          <p:cNvSpPr/>
          <p:nvPr/>
        </p:nvSpPr>
        <p:spPr>
          <a:xfrm>
            <a:off x="8687084" y="5847762"/>
            <a:ext cx="1042445" cy="3601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099" dirty="0"/>
              <a:t>解除牵引时间</a:t>
            </a:r>
          </a:p>
        </p:txBody>
      </p:sp>
      <p:sp>
        <p:nvSpPr>
          <p:cNvPr id="116" name="矩形 115"/>
          <p:cNvSpPr/>
          <p:nvPr/>
        </p:nvSpPr>
        <p:spPr>
          <a:xfrm>
            <a:off x="10651386" y="4330902"/>
            <a:ext cx="847284" cy="3601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099" dirty="0"/>
              <a:t>初减压量</a:t>
            </a:r>
          </a:p>
        </p:txBody>
      </p:sp>
      <p:sp>
        <p:nvSpPr>
          <p:cNvPr id="117" name="矩形 116"/>
          <p:cNvSpPr/>
          <p:nvPr/>
        </p:nvSpPr>
        <p:spPr>
          <a:xfrm>
            <a:off x="10852894" y="5830309"/>
            <a:ext cx="1093218" cy="3601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099" dirty="0"/>
              <a:t>追加减压次数</a:t>
            </a:r>
          </a:p>
        </p:txBody>
      </p:sp>
      <p:sp>
        <p:nvSpPr>
          <p:cNvPr id="118" name="矩形 117"/>
          <p:cNvSpPr/>
          <p:nvPr/>
        </p:nvSpPr>
        <p:spPr>
          <a:xfrm>
            <a:off x="8387203" y="5397147"/>
            <a:ext cx="963110" cy="3601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099" dirty="0"/>
              <a:t>追加减压量</a:t>
            </a:r>
          </a:p>
        </p:txBody>
      </p:sp>
      <p:sp>
        <p:nvSpPr>
          <p:cNvPr id="119" name="矩形 118"/>
          <p:cNvSpPr/>
          <p:nvPr/>
        </p:nvSpPr>
        <p:spPr>
          <a:xfrm>
            <a:off x="8901285" y="4321382"/>
            <a:ext cx="861563" cy="3601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099" dirty="0"/>
              <a:t>加载时机</a:t>
            </a:r>
          </a:p>
        </p:txBody>
      </p:sp>
      <p:sp>
        <p:nvSpPr>
          <p:cNvPr id="120" name="矩形 119"/>
          <p:cNvSpPr/>
          <p:nvPr/>
        </p:nvSpPr>
        <p:spPr>
          <a:xfrm>
            <a:off x="8515723" y="4792624"/>
            <a:ext cx="866324" cy="36017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099" dirty="0"/>
              <a:t>目标速度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749251" y="6337901"/>
            <a:ext cx="325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默认作业问题</a:t>
            </a:r>
            <a:r>
              <a:rPr lang="en-US" altLang="zh-CN" dirty="0" smtClean="0"/>
              <a:t>top5,</a:t>
            </a:r>
            <a:r>
              <a:rPr lang="zh-CN" altLang="en-US" dirty="0" smtClean="0"/>
              <a:t>可自定义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2073322" y="4527848"/>
            <a:ext cx="490282" cy="151686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017">
              <a:lnSpc>
                <a:spcPct val="150000"/>
              </a:lnSpc>
              <a:defRPr/>
            </a:pPr>
            <a:r>
              <a:rPr lang="en-US" altLang="zh-CN" sz="1099" dirty="0"/>
              <a:t>100</a:t>
            </a:r>
          </a:p>
          <a:p>
            <a:pPr algn="ctr" defTabSz="1219017">
              <a:lnSpc>
                <a:spcPct val="150000"/>
              </a:lnSpc>
              <a:defRPr/>
            </a:pPr>
            <a:r>
              <a:rPr lang="en-US" altLang="zh-CN" sz="1099" dirty="0"/>
              <a:t>80</a:t>
            </a:r>
          </a:p>
          <a:p>
            <a:pPr algn="ctr" defTabSz="1219017">
              <a:lnSpc>
                <a:spcPct val="150000"/>
              </a:lnSpc>
              <a:defRPr/>
            </a:pPr>
            <a:r>
              <a:rPr lang="en-US" altLang="zh-CN" sz="1099" dirty="0"/>
              <a:t>75</a:t>
            </a:r>
          </a:p>
          <a:p>
            <a:pPr algn="ctr" defTabSz="1219017">
              <a:lnSpc>
                <a:spcPct val="150000"/>
              </a:lnSpc>
              <a:defRPr/>
            </a:pPr>
            <a:r>
              <a:rPr lang="en-US" altLang="zh-CN" sz="1099" dirty="0"/>
              <a:t>60</a:t>
            </a:r>
          </a:p>
          <a:p>
            <a:pPr algn="ctr" defTabSz="1219017">
              <a:lnSpc>
                <a:spcPct val="150000"/>
              </a:lnSpc>
              <a:defRPr/>
            </a:pPr>
            <a:r>
              <a:rPr lang="en-US" altLang="zh-CN" sz="1099" dirty="0"/>
              <a:t>0</a:t>
            </a:r>
            <a:endParaRPr lang="zh-CN" altLang="en-US" sz="1099" dirty="0"/>
          </a:p>
        </p:txBody>
      </p:sp>
      <p:sp>
        <p:nvSpPr>
          <p:cNvPr id="122" name="矩形 121"/>
          <p:cNvSpPr/>
          <p:nvPr/>
        </p:nvSpPr>
        <p:spPr>
          <a:xfrm>
            <a:off x="1440239" y="5886161"/>
            <a:ext cx="7211432" cy="4593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日       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        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日           </a:t>
            </a:r>
            <a:r>
              <a:rPr lang="en-US" altLang="zh-CN" dirty="0" smtClean="0"/>
              <a:t>4</a:t>
            </a:r>
            <a:r>
              <a:rPr lang="zh-CN" altLang="en-US" dirty="0" smtClean="0"/>
              <a:t>日           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123" name="文本框 46"/>
          <p:cNvSpPr txBox="1">
            <a:spLocks noChangeArrowheads="1"/>
          </p:cNvSpPr>
          <p:nvPr/>
        </p:nvSpPr>
        <p:spPr bwMode="auto">
          <a:xfrm>
            <a:off x="2384138" y="4239819"/>
            <a:ext cx="112645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平均扣分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124" name="文本框 46"/>
          <p:cNvSpPr txBox="1">
            <a:spLocks noChangeArrowheads="1"/>
          </p:cNvSpPr>
          <p:nvPr/>
        </p:nvSpPr>
        <p:spPr bwMode="auto">
          <a:xfrm>
            <a:off x="3578519" y="4252891"/>
            <a:ext cx="90264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总扣分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sp>
        <p:nvSpPr>
          <p:cNvPr id="125" name="文本框 46"/>
          <p:cNvSpPr txBox="1">
            <a:spLocks noChangeArrowheads="1"/>
          </p:cNvSpPr>
          <p:nvPr/>
        </p:nvSpPr>
        <p:spPr bwMode="auto">
          <a:xfrm>
            <a:off x="4538982" y="4252891"/>
            <a:ext cx="1146528" cy="36920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 smtClean="0">
                <a:solidFill>
                  <a:srgbClr val="FF0000"/>
                </a:solidFill>
              </a:rPr>
              <a:t>扣分次数</a:t>
            </a:r>
            <a:endParaRPr lang="zh-CN" altLang="en-US" sz="1799" dirty="0">
              <a:solidFill>
                <a:srgbClr val="FF000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7540825" y="5584371"/>
            <a:ext cx="2184403" cy="82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864818" y="6292799"/>
            <a:ext cx="438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点击下钻出扣分详情，包括司机</a:t>
            </a:r>
            <a:r>
              <a:rPr lang="en-US" altLang="zh-CN" b="1" dirty="0" smtClean="0">
                <a:solidFill>
                  <a:srgbClr val="FF0000"/>
                </a:solidFill>
              </a:rPr>
              <a:t>ID</a:t>
            </a:r>
            <a:r>
              <a:rPr lang="zh-CN" altLang="en-US" b="1" dirty="0" smtClean="0">
                <a:solidFill>
                  <a:srgbClr val="FF0000"/>
                </a:solidFill>
              </a:rPr>
              <a:t>、作业问题出现次数、扣分次数、扣分数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110129" y="3618245"/>
            <a:ext cx="98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车型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9864752" y="3649460"/>
            <a:ext cx="472000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0430744" y="3598284"/>
            <a:ext cx="98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其他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1185367" y="3629499"/>
            <a:ext cx="472000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03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32314" y="1656595"/>
            <a:ext cx="6847115" cy="19683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8000" b="1" dirty="0" smtClean="0">
                <a:solidFill>
                  <a:schemeClr val="tx1"/>
                </a:solidFill>
              </a:rPr>
              <a:t>作业习惯分析</a:t>
            </a:r>
            <a:endParaRPr lang="zh-CN" altLang="en-US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2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31" y="1398455"/>
            <a:ext cx="5808836" cy="27991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13696" y="4948395"/>
            <a:ext cx="5981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1.</a:t>
            </a:r>
            <a:r>
              <a:rPr lang="zh-CN" altLang="en-US" sz="1400" dirty="0" smtClean="0"/>
              <a:t>个人习 惯 改为 作业习惯；</a:t>
            </a:r>
            <a:endParaRPr lang="en-US" altLang="zh-CN" sz="1400" dirty="0" smtClean="0"/>
          </a:p>
          <a:p>
            <a:r>
              <a:rPr lang="en-US" altLang="zh-CN" sz="1400" dirty="0" smtClean="0"/>
              <a:t>2.</a:t>
            </a:r>
            <a:r>
              <a:rPr lang="zh-CN" altLang="en-US" sz="1400" dirty="0" smtClean="0"/>
              <a:t>机车乘务员平均分数分布图计算方法：先计算单个乘务员的平均分数，然后再将相应筛选条件下的人员的分数求平均分；</a:t>
            </a:r>
            <a:endParaRPr lang="en-US" altLang="zh-CN" sz="1400" dirty="0" smtClean="0"/>
          </a:p>
          <a:p>
            <a:r>
              <a:rPr lang="en-US" altLang="zh-CN" sz="1400" dirty="0" smtClean="0"/>
              <a:t>3. </a:t>
            </a:r>
            <a:r>
              <a:rPr lang="zh-CN" altLang="en-US" sz="1400" dirty="0" smtClean="0"/>
              <a:t>机车乘务员项点弱项计算方法：乘务员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项点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的扣分数，乘务员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项点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的扣分数，</a:t>
            </a:r>
            <a:r>
              <a:rPr lang="en-US" altLang="zh-CN" sz="1400" dirty="0" smtClean="0"/>
              <a:t>……</a:t>
            </a:r>
            <a:r>
              <a:rPr lang="zh-CN" altLang="en-US" sz="1400" dirty="0" smtClean="0"/>
              <a:t>求出项点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的</a:t>
            </a:r>
            <a:r>
              <a:rPr lang="zh-CN" altLang="en-US" sz="1400" dirty="0"/>
              <a:t>总扣</a:t>
            </a:r>
            <a:r>
              <a:rPr lang="zh-CN" altLang="en-US" sz="1400" dirty="0" smtClean="0"/>
              <a:t>分数，其他项点以此类推；然后将项点根据扣分大小排名。扣分数最大的前三个为弱项，扣分数最小的三个为强项。</a:t>
            </a:r>
            <a:endParaRPr lang="zh-CN" altLang="en-US" sz="1400" dirty="0"/>
          </a:p>
        </p:txBody>
      </p:sp>
      <p:sp>
        <p:nvSpPr>
          <p:cNvPr id="3" name="圆角矩形 2"/>
          <p:cNvSpPr/>
          <p:nvPr/>
        </p:nvSpPr>
        <p:spPr>
          <a:xfrm>
            <a:off x="1591980" y="1475890"/>
            <a:ext cx="4017083" cy="622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609063" y="1558001"/>
            <a:ext cx="1298321" cy="331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2742765" y="49732"/>
            <a:ext cx="8464211" cy="1369953"/>
            <a:chOff x="4604386" y="2634578"/>
            <a:chExt cx="8464211" cy="1369953"/>
          </a:xfrm>
        </p:grpSpPr>
        <p:sp>
          <p:nvSpPr>
            <p:cNvPr id="11" name="文本框 10"/>
            <p:cNvSpPr txBox="1"/>
            <p:nvPr/>
          </p:nvSpPr>
          <p:spPr>
            <a:xfrm>
              <a:off x="4604386" y="2656232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机务段</a:t>
              </a:r>
              <a:r>
                <a:rPr lang="zh-CN" altLang="en-US" sz="1600" dirty="0" smtClean="0"/>
                <a:t>：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68482" y="2656232"/>
              <a:ext cx="990110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全局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96474" y="2944264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上海机务段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南京东机务段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杭州机务段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合肥机务段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徐州机务段</a:t>
              </a:r>
              <a:endParaRPr lang="zh-CN" altLang="en-US" sz="12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562460" y="2660007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车间</a:t>
              </a:r>
              <a:r>
                <a:rPr lang="zh-CN" altLang="en-US" sz="1600" dirty="0" smtClean="0"/>
                <a:t>：</a:t>
              </a:r>
              <a:endParaRPr lang="zh-CN" altLang="en-US" sz="1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18544" y="2660007"/>
              <a:ext cx="8723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altLang="zh-CN" sz="1200" dirty="0">
                <a:solidFill>
                  <a:prstClr val="black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204786" y="2656232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车队：</a:t>
              </a:r>
              <a:endParaRPr lang="zh-CN" altLang="en-US" sz="16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8960870" y="2656232"/>
              <a:ext cx="88624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018844" y="2656232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指导</a:t>
              </a:r>
              <a:r>
                <a:rPr lang="zh-CN" altLang="en-US" sz="1600" dirty="0" smtClean="0"/>
                <a:t>组：</a:t>
              </a:r>
              <a:endParaRPr lang="zh-CN" altLang="en-US" sz="16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232943" y="2971413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1200" dirty="0" smtClean="0">
                  <a:solidFill>
                    <a:prstClr val="black"/>
                  </a:solidFill>
                </a:rPr>
                <a:t>--</a:t>
              </a:r>
              <a:r>
                <a:rPr lang="zh-CN" altLang="en-US" sz="1200" dirty="0">
                  <a:solidFill>
                    <a:prstClr val="black"/>
                  </a:solidFill>
                </a:rPr>
                <a:t>全部</a:t>
              </a:r>
              <a:endParaRPr lang="en-US" altLang="zh-CN" sz="1200" dirty="0" smtClean="0">
                <a:solidFill>
                  <a:prstClr val="black"/>
                </a:solidFill>
              </a:endParaRPr>
            </a:p>
            <a:p>
              <a:pPr lvl="0"/>
              <a:r>
                <a:rPr lang="en-US" altLang="zh-CN" sz="1200" dirty="0" smtClean="0">
                  <a:solidFill>
                    <a:prstClr val="black"/>
                  </a:solidFill>
                </a:rPr>
                <a:t>--</a:t>
              </a:r>
              <a:r>
                <a:rPr lang="zh-CN" altLang="en-US" sz="1200" dirty="0" smtClean="0">
                  <a:solidFill>
                    <a:prstClr val="black"/>
                  </a:solidFill>
                </a:rPr>
                <a:t>车间</a:t>
              </a:r>
              <a:r>
                <a:rPr lang="en-US" altLang="zh-CN" sz="1200" dirty="0" smtClean="0">
                  <a:solidFill>
                    <a:prstClr val="black"/>
                  </a:solidFill>
                </a:rPr>
                <a:t>1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车间</a:t>
              </a:r>
              <a:r>
                <a:rPr lang="en-US" altLang="zh-CN" sz="1200" dirty="0" smtClean="0"/>
                <a:t>2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车间</a:t>
              </a:r>
              <a:r>
                <a:rPr lang="en-US" altLang="zh-CN" sz="1200" dirty="0" smtClean="0"/>
                <a:t>3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车间</a:t>
              </a:r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830712" y="2971413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全部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车队</a:t>
              </a:r>
              <a:r>
                <a:rPr lang="en-US" altLang="zh-CN" sz="1200" dirty="0" smtClean="0"/>
                <a:t>1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车队</a:t>
              </a:r>
              <a:r>
                <a:rPr lang="en-US" altLang="zh-CN" sz="1200" dirty="0" smtClean="0"/>
                <a:t>2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车队</a:t>
              </a:r>
              <a:r>
                <a:rPr lang="en-US" altLang="zh-CN" sz="1200" dirty="0" smtClean="0"/>
                <a:t>3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车队</a:t>
              </a:r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357243" y="2971413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全部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班组</a:t>
              </a:r>
              <a:r>
                <a:rPr lang="en-US" altLang="zh-CN" sz="1200" dirty="0" smtClean="0"/>
                <a:t>1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班组</a:t>
              </a:r>
              <a:r>
                <a:rPr lang="en-US" altLang="zh-CN" sz="1200" dirty="0" smtClean="0"/>
                <a:t>2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班组</a:t>
              </a:r>
              <a:r>
                <a:rPr lang="en-US" altLang="zh-CN" sz="1200" dirty="0" smtClean="0"/>
                <a:t>3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班组</a:t>
              </a:r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531479" y="2634578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司机</a:t>
              </a:r>
              <a:r>
                <a:rPr lang="zh-CN" altLang="en-US" sz="1600" dirty="0" smtClean="0"/>
                <a:t>：</a:t>
              </a:r>
              <a:endParaRPr lang="zh-CN" altLang="en-US" sz="16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628437" y="2988868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全部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司机</a:t>
              </a:r>
              <a:r>
                <a:rPr lang="en-US" altLang="zh-CN" sz="1200" dirty="0" smtClean="0"/>
                <a:t>ID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司机</a:t>
              </a:r>
              <a:r>
                <a:rPr lang="en-US" altLang="zh-CN" sz="1200" dirty="0" smtClean="0"/>
                <a:t>ID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司机</a:t>
              </a:r>
              <a:r>
                <a:rPr lang="en-US" altLang="zh-CN" sz="1200" dirty="0" smtClean="0"/>
                <a:t>ID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司机</a:t>
              </a:r>
              <a:r>
                <a:rPr lang="en-US" altLang="zh-CN" sz="1200" dirty="0" smtClean="0"/>
                <a:t>ID</a:t>
              </a:r>
              <a:endParaRPr lang="zh-CN" altLang="en-US" sz="1200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2742765" y="49732"/>
            <a:ext cx="8107372" cy="1352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044136" y="82537"/>
            <a:ext cx="53776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312371" y="80530"/>
            <a:ext cx="53776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8409251" y="2383971"/>
            <a:ext cx="2095463" cy="762000"/>
          </a:xfrm>
          <a:prstGeom prst="wedgeRoundRectCallout">
            <a:avLst>
              <a:gd name="adj1" fmla="val -158059"/>
              <a:gd name="adj2" fmla="val -7464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对司机个人或群体的评价（评价类别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+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评价内容）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/>
        </p:nvSpPr>
        <p:spPr bwMode="auto">
          <a:xfrm>
            <a:off x="1" y="62873"/>
            <a:ext cx="18709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0000"/>
                </a:solidFill>
              </a:rPr>
              <a:t>作业习惯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240910" y="4287875"/>
            <a:ext cx="136815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 smtClean="0"/>
              <a:t>项点</a:t>
            </a:r>
            <a:r>
              <a:rPr lang="zh-CN" altLang="en-US" sz="1600" dirty="0"/>
              <a:t>范围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4151704" y="2383971"/>
            <a:ext cx="823309" cy="176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812424" y="2042451"/>
            <a:ext cx="157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增加项点范围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77475" y="6359765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弱项和强项的</a:t>
            </a:r>
            <a:r>
              <a:rPr lang="en-US" altLang="zh-CN" b="1" dirty="0" smtClean="0">
                <a:solidFill>
                  <a:srgbClr val="FF0000"/>
                </a:solidFill>
              </a:rPr>
              <a:t>top N</a:t>
            </a:r>
            <a:r>
              <a:rPr lang="zh-CN" altLang="en-US" b="1" dirty="0" smtClean="0">
                <a:solidFill>
                  <a:srgbClr val="FF0000"/>
                </a:solidFill>
              </a:rPr>
              <a:t>可以用户自定义设置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1197429" y="4147781"/>
            <a:ext cx="1687285" cy="47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794659" y="3748066"/>
            <a:ext cx="469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点击下钻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0" y="4910544"/>
            <a:ext cx="2534890" cy="1671853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5804207" y="1475890"/>
            <a:ext cx="48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" y="62873"/>
            <a:ext cx="18709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单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趟分析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文本框 4"/>
          <p:cNvSpPr txBox="1">
            <a:spLocks noChangeArrowheads="1"/>
          </p:cNvSpPr>
          <p:nvPr/>
        </p:nvSpPr>
        <p:spPr bwMode="auto">
          <a:xfrm>
            <a:off x="3865137" y="118406"/>
            <a:ext cx="4750501" cy="46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399"/>
              <a:t>机车乘务员单趟作业评估表</a:t>
            </a: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3490682" y="569021"/>
            <a:ext cx="1367713" cy="33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/>
              <a:t>时间： </a:t>
            </a: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4872675" y="580128"/>
            <a:ext cx="1367713" cy="33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/>
              <a:t>乘务员</a:t>
            </a:r>
            <a:r>
              <a:rPr lang="en-US" altLang="zh-CN" sz="1599"/>
              <a:t>ID</a:t>
            </a:r>
            <a:r>
              <a:rPr lang="zh-CN" altLang="en-US" sz="1599"/>
              <a:t>： 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6752400" y="580128"/>
            <a:ext cx="1367713" cy="337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车次： </a:t>
            </a:r>
          </a:p>
        </p:txBody>
      </p:sp>
      <p:sp>
        <p:nvSpPr>
          <p:cNvPr id="8" name="矩形 7"/>
          <p:cNvSpPr/>
          <p:nvPr/>
        </p:nvSpPr>
        <p:spPr>
          <a:xfrm>
            <a:off x="4255458" y="615035"/>
            <a:ext cx="609283" cy="28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0026" y="605515"/>
            <a:ext cx="609283" cy="28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62045" y="621382"/>
            <a:ext cx="609283" cy="28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29797"/>
              </p:ext>
            </p:extLst>
          </p:nvPr>
        </p:nvGraphicFramePr>
        <p:xfrm>
          <a:off x="3360575" y="981556"/>
          <a:ext cx="5973826" cy="575805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298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87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87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87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87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87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569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u="none" strike="noStrike" dirty="0" smtClean="0">
                          <a:effectLst/>
                        </a:rPr>
                        <a:t>作业场景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作业项目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作业问题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出现次数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扣分</a:t>
                      </a: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扣分次数</a:t>
                      </a: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4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途中控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速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带载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制动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途中调速不带载（</a:t>
                      </a:r>
                      <a:r>
                        <a:rPr lang="en-US" altLang="zh-CN" sz="900" u="none" strike="noStrike" dirty="0">
                          <a:effectLst/>
                        </a:rPr>
                        <a:t>C1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2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解除牵引时间（</a:t>
                      </a:r>
                      <a:r>
                        <a:rPr lang="en-US" altLang="zh-CN" sz="900" u="none" strike="noStrike" dirty="0">
                          <a:effectLst/>
                        </a:rPr>
                        <a:t>C2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 smtClean="0">
                          <a:effectLst/>
                        </a:rPr>
                        <a:t>调速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初减压量（</a:t>
                      </a:r>
                      <a:r>
                        <a:rPr lang="en-US" altLang="zh-CN" sz="900" u="none" strike="noStrike" dirty="0">
                          <a:effectLst/>
                        </a:rPr>
                        <a:t>C3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追加减压次数（</a:t>
                      </a:r>
                      <a:r>
                        <a:rPr lang="en-US" altLang="zh-CN" sz="900" u="none" strike="noStrike" dirty="0">
                          <a:effectLst/>
                        </a:rPr>
                        <a:t>C4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追加减压量（</a:t>
                      </a:r>
                      <a:r>
                        <a:rPr lang="en-US" altLang="zh-CN" sz="900" u="none" strike="noStrike" dirty="0">
                          <a:effectLst/>
                        </a:rPr>
                        <a:t>C5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累计减压量（</a:t>
                      </a:r>
                      <a:r>
                        <a:rPr lang="en-US" altLang="zh-CN" sz="900" u="none" strike="noStrike" dirty="0">
                          <a:effectLst/>
                        </a:rPr>
                        <a:t>C6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恢复常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速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加载时机（</a:t>
                      </a:r>
                      <a:r>
                        <a:rPr lang="en-US" altLang="zh-CN" sz="900" u="none" strike="noStrike" dirty="0">
                          <a:effectLst/>
                        </a:rPr>
                        <a:t>C7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284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小计得分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9" marR="6449" marT="644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9" marR="6449" marT="64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2840">
                <a:tc rowSpan="19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中间站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停车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站外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调速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初减压量（</a:t>
                      </a:r>
                      <a:r>
                        <a:rPr lang="en-US" altLang="zh-CN" sz="900" u="none" strike="noStrike" dirty="0">
                          <a:effectLst/>
                        </a:rPr>
                        <a:t>C8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追加减压次数（</a:t>
                      </a:r>
                      <a:r>
                        <a:rPr lang="en-US" altLang="zh-CN" sz="900" u="none" strike="noStrike" dirty="0">
                          <a:effectLst/>
                        </a:rPr>
                        <a:t>C9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追加减压量（</a:t>
                      </a:r>
                      <a:r>
                        <a:rPr lang="en-US" altLang="zh-CN" sz="900" u="none" strike="noStrike" dirty="0">
                          <a:effectLst/>
                        </a:rPr>
                        <a:t>C10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累计减压量（</a:t>
                      </a:r>
                      <a:r>
                        <a:rPr lang="en-US" altLang="zh-CN" sz="900" u="none" strike="noStrike" dirty="0">
                          <a:effectLst/>
                        </a:rPr>
                        <a:t>C11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站内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停车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初减压量（</a:t>
                      </a:r>
                      <a:r>
                        <a:rPr lang="en-US" altLang="zh-CN" sz="900" u="none" strike="noStrike" dirty="0">
                          <a:effectLst/>
                        </a:rPr>
                        <a:t>C12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追加减压次数（</a:t>
                      </a:r>
                      <a:r>
                        <a:rPr lang="en-US" altLang="zh-CN" sz="900" u="none" strike="noStrike" dirty="0">
                          <a:effectLst/>
                        </a:rPr>
                        <a:t>C13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追加减压量（</a:t>
                      </a:r>
                      <a:r>
                        <a:rPr lang="en-US" altLang="zh-CN" sz="900" u="none" strike="noStrike" dirty="0">
                          <a:effectLst/>
                        </a:rPr>
                        <a:t>C14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累计减压量（</a:t>
                      </a:r>
                      <a:r>
                        <a:rPr lang="en-US" altLang="zh-CN" sz="900" u="none" strike="noStrike" dirty="0">
                          <a:effectLst/>
                        </a:rPr>
                        <a:t>C15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两段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制动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充风时间（</a:t>
                      </a:r>
                      <a:r>
                        <a:rPr lang="en-US" altLang="zh-CN" sz="900" u="none" strike="noStrike" dirty="0">
                          <a:effectLst/>
                        </a:rPr>
                        <a:t>C16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初减压量（</a:t>
                      </a:r>
                      <a:r>
                        <a:rPr lang="en-US" altLang="zh-CN" sz="900" u="none" strike="noStrike" dirty="0">
                          <a:effectLst/>
                        </a:rPr>
                        <a:t>C17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追加减压次数（</a:t>
                      </a:r>
                      <a:r>
                        <a:rPr lang="en-US" altLang="zh-CN" sz="900" u="none" strike="noStrike" dirty="0">
                          <a:effectLst/>
                        </a:rPr>
                        <a:t>C18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追加减压量（</a:t>
                      </a:r>
                      <a:r>
                        <a:rPr lang="en-US" altLang="zh-CN" sz="900" u="none" strike="noStrike" dirty="0">
                          <a:effectLst/>
                        </a:rPr>
                        <a:t>C19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累计减压量（</a:t>
                      </a:r>
                      <a:r>
                        <a:rPr lang="en-US" altLang="zh-CN" sz="900" u="none" strike="noStrike" dirty="0">
                          <a:effectLst/>
                        </a:rPr>
                        <a:t>C20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停车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位置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停车对标（</a:t>
                      </a:r>
                      <a:r>
                        <a:rPr lang="en-US" altLang="zh-CN" sz="900" u="none" strike="noStrike" dirty="0">
                          <a:effectLst/>
                        </a:rPr>
                        <a:t>C21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停车保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压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减压量（</a:t>
                      </a:r>
                      <a:r>
                        <a:rPr lang="en-US" sz="900" u="none" strike="noStrike" dirty="0">
                          <a:effectLst/>
                        </a:rPr>
                        <a:t>C22）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保压时机（</a:t>
                      </a:r>
                      <a:r>
                        <a:rPr lang="en-US" altLang="zh-CN" sz="900" u="none" strike="noStrike" dirty="0">
                          <a:effectLst/>
                        </a:rPr>
                        <a:t>C23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停站试</a:t>
                      </a:r>
                      <a:r>
                        <a:rPr lang="zh-CN" altLang="en-US" sz="900" u="none" strike="noStrike" dirty="0" smtClean="0">
                          <a:effectLst/>
                        </a:rPr>
                        <a:t>风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减压量（</a:t>
                      </a:r>
                      <a:r>
                        <a:rPr lang="en-US" sz="900" u="none" strike="noStrike" dirty="0">
                          <a:effectLst/>
                        </a:rPr>
                        <a:t>C24）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保压时间（</a:t>
                      </a:r>
                      <a:r>
                        <a:rPr lang="en-US" altLang="zh-CN" sz="900" u="none" strike="noStrike" dirty="0">
                          <a:effectLst/>
                        </a:rPr>
                        <a:t>C25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82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 dirty="0">
                          <a:effectLst/>
                        </a:rPr>
                        <a:t>试风完毕保压（</a:t>
                      </a:r>
                      <a:r>
                        <a:rPr lang="en-US" altLang="zh-CN" sz="900" u="none" strike="noStrike" dirty="0">
                          <a:effectLst/>
                        </a:rPr>
                        <a:t>C26</a:t>
                      </a:r>
                      <a:r>
                        <a:rPr lang="zh-CN" altLang="en-US" sz="900" u="none" strike="noStrike" dirty="0">
                          <a:effectLst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8284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小计得分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9" marR="6449" marT="6449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9" marR="6449" marT="6449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8284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总得分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6868886" y="1528981"/>
            <a:ext cx="3417709" cy="133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666514" y="1469571"/>
            <a:ext cx="620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点击详情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01483"/>
              </p:ext>
            </p:extLst>
          </p:nvPr>
        </p:nvGraphicFramePr>
        <p:xfrm>
          <a:off x="7783286" y="3006349"/>
          <a:ext cx="4408713" cy="93593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6510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1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51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13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46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46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081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91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序号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站名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时间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速度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是否合格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扣分原因</a:t>
                      </a:r>
                      <a:endParaRPr lang="zh-CN" altLang="zh-CN" sz="1050" kern="10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查看</a:t>
                      </a:r>
                      <a:r>
                        <a:rPr lang="en-US" altLang="zh-CN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LKJ</a:t>
                      </a:r>
                      <a:r>
                        <a:rPr lang="zh-CN" alt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第一次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11561647" y="333141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Wingdings 2" panose="05020102010507070707" pitchFamily="18" charset="2"/>
                <a:ea typeface="仿宋_GB2312"/>
                <a:cs typeface="Times New Roman" panose="02020603050405020304" pitchFamily="18" charset="0"/>
              </a:rPr>
              <a:t>R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61" y="4474028"/>
            <a:ext cx="4273539" cy="1670957"/>
          </a:xfrm>
          <a:prstGeom prst="rect">
            <a:avLst/>
          </a:prstGeom>
        </p:spPr>
      </p:pic>
      <p:cxnSp>
        <p:nvCxnSpPr>
          <p:cNvPr id="18" name="直接箭头连接符 17"/>
          <p:cNvCxnSpPr>
            <a:stCxn id="15" idx="2"/>
          </p:cNvCxnSpPr>
          <p:nvPr/>
        </p:nvCxnSpPr>
        <p:spPr>
          <a:xfrm flipH="1">
            <a:off x="11430000" y="3700751"/>
            <a:ext cx="326572" cy="66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264761" y="3973285"/>
            <a:ext cx="1970314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B0F0"/>
                </a:solidFill>
              </a:rPr>
              <a:t>LKJ</a:t>
            </a:r>
            <a:r>
              <a:rPr lang="zh-CN" altLang="en-US" dirty="0" smtClean="0">
                <a:solidFill>
                  <a:srgbClr val="00B0F0"/>
                </a:solidFill>
              </a:rPr>
              <a:t>文件展示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32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32314" y="1656595"/>
            <a:ext cx="6847115" cy="19683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8000" b="1" dirty="0" smtClean="0">
                <a:solidFill>
                  <a:schemeClr val="tx1"/>
                </a:solidFill>
              </a:rPr>
              <a:t>干部履职管理</a:t>
            </a:r>
            <a:endParaRPr lang="zh-CN" altLang="en-US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67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"/>
          <p:cNvSpPr txBox="1">
            <a:spLocks noChangeArrowheads="1"/>
          </p:cNvSpPr>
          <p:nvPr/>
        </p:nvSpPr>
        <p:spPr bwMode="auto">
          <a:xfrm>
            <a:off x="174170" y="183460"/>
            <a:ext cx="1273629" cy="70756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algn="ctr"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998" b="1" dirty="0">
                <a:solidFill>
                  <a:srgbClr val="FF0000"/>
                </a:solidFill>
              </a:rPr>
              <a:t>菜单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826262" y="1372457"/>
            <a:ext cx="1391512" cy="4395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399" b="1" dirty="0">
                <a:solidFill>
                  <a:schemeClr val="tx1"/>
                </a:solidFill>
              </a:rPr>
              <a:t>总体操作评价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865928" y="2696281"/>
            <a:ext cx="1367713" cy="4347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399" b="1" dirty="0">
                <a:solidFill>
                  <a:prstClr val="black"/>
                </a:solidFill>
              </a:rPr>
              <a:t>操作项点分析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88294" y="3934315"/>
            <a:ext cx="1378599" cy="4347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399" b="1" dirty="0">
                <a:solidFill>
                  <a:prstClr val="black"/>
                </a:solidFill>
              </a:rPr>
              <a:t>作业习惯分析</a:t>
            </a:r>
          </a:p>
        </p:txBody>
      </p:sp>
      <p:sp>
        <p:nvSpPr>
          <p:cNvPr id="26634" name="文本框 14"/>
          <p:cNvSpPr txBox="1">
            <a:spLocks noChangeArrowheads="1"/>
          </p:cNvSpPr>
          <p:nvPr/>
        </p:nvSpPr>
        <p:spPr bwMode="auto">
          <a:xfrm>
            <a:off x="2091948" y="1829506"/>
            <a:ext cx="1510513" cy="8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599" dirty="0" smtClean="0"/>
              <a:t>---</a:t>
            </a:r>
            <a:r>
              <a:rPr lang="zh-CN" altLang="en-US" sz="1599" dirty="0" smtClean="0"/>
              <a:t>总体</a:t>
            </a:r>
            <a:r>
              <a:rPr lang="zh-CN" altLang="en-US" sz="1599" dirty="0"/>
              <a:t>概况</a:t>
            </a:r>
            <a:endParaRPr lang="en-US" altLang="zh-CN" sz="1599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599" dirty="0" smtClean="0"/>
              <a:t>---</a:t>
            </a:r>
            <a:r>
              <a:rPr lang="zh-CN" altLang="en-US" sz="1599" dirty="0" smtClean="0"/>
              <a:t>对比分析</a:t>
            </a:r>
            <a:endParaRPr lang="en-US" altLang="zh-CN" sz="1599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599" dirty="0" smtClean="0"/>
              <a:t>---</a:t>
            </a:r>
            <a:r>
              <a:rPr lang="zh-CN" altLang="en-US" sz="1599" dirty="0" smtClean="0"/>
              <a:t>趋势分析</a:t>
            </a:r>
            <a:endParaRPr lang="en-US" altLang="zh-CN" sz="1599" dirty="0"/>
          </a:p>
        </p:txBody>
      </p:sp>
      <p:sp>
        <p:nvSpPr>
          <p:cNvPr id="26636" name="矩形 18"/>
          <p:cNvSpPr>
            <a:spLocks noChangeArrowheads="1"/>
          </p:cNvSpPr>
          <p:nvPr/>
        </p:nvSpPr>
        <p:spPr bwMode="auto">
          <a:xfrm>
            <a:off x="2091948" y="4424798"/>
            <a:ext cx="6096000" cy="58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599" dirty="0" smtClean="0">
                <a:solidFill>
                  <a:srgbClr val="000000"/>
                </a:solidFill>
              </a:rPr>
              <a:t>---</a:t>
            </a:r>
            <a:r>
              <a:rPr lang="zh-CN" altLang="en-US" sz="1599" dirty="0" smtClean="0">
                <a:solidFill>
                  <a:srgbClr val="000000"/>
                </a:solidFill>
              </a:rPr>
              <a:t>作业习惯</a:t>
            </a:r>
            <a:endParaRPr lang="en-US" altLang="zh-CN" sz="1599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599" dirty="0" smtClean="0">
                <a:solidFill>
                  <a:srgbClr val="000000"/>
                </a:solidFill>
              </a:rPr>
              <a:t>---</a:t>
            </a:r>
            <a:r>
              <a:rPr lang="zh-CN" altLang="en-US" sz="1599" dirty="0" smtClean="0">
                <a:solidFill>
                  <a:srgbClr val="000000"/>
                </a:solidFill>
              </a:rPr>
              <a:t>单</a:t>
            </a:r>
            <a:r>
              <a:rPr lang="zh-CN" altLang="en-US" sz="1599" dirty="0">
                <a:solidFill>
                  <a:srgbClr val="000000"/>
                </a:solidFill>
              </a:rPr>
              <a:t>趟</a:t>
            </a:r>
            <a:r>
              <a:rPr lang="zh-CN" altLang="en-US" sz="1599" dirty="0" smtClean="0">
                <a:solidFill>
                  <a:srgbClr val="000000"/>
                </a:solidFill>
              </a:rPr>
              <a:t>分析</a:t>
            </a:r>
            <a:endParaRPr lang="en-US" altLang="zh-CN" sz="1599" dirty="0">
              <a:solidFill>
                <a:srgbClr val="00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58920" y="818395"/>
            <a:ext cx="1367713" cy="42522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399" b="1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888293" y="5065052"/>
            <a:ext cx="1367713" cy="4347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399" b="1" dirty="0" smtClean="0">
                <a:solidFill>
                  <a:prstClr val="black"/>
                </a:solidFill>
              </a:rPr>
              <a:t>干部履职管理</a:t>
            </a:r>
            <a:endParaRPr lang="zh-CN" altLang="en-US" sz="1399" b="1" dirty="0">
              <a:solidFill>
                <a:prstClr val="black"/>
              </a:solidFill>
            </a:endParaRPr>
          </a:p>
        </p:txBody>
      </p:sp>
      <p:sp>
        <p:nvSpPr>
          <p:cNvPr id="18" name="矩形 18"/>
          <p:cNvSpPr>
            <a:spLocks noChangeArrowheads="1"/>
          </p:cNvSpPr>
          <p:nvPr/>
        </p:nvSpPr>
        <p:spPr bwMode="auto">
          <a:xfrm>
            <a:off x="2091948" y="5558051"/>
            <a:ext cx="6096000" cy="8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599" dirty="0" smtClean="0">
                <a:solidFill>
                  <a:srgbClr val="000000"/>
                </a:solidFill>
              </a:rPr>
              <a:t>---</a:t>
            </a:r>
            <a:r>
              <a:rPr lang="zh-CN" altLang="en-US" sz="1599" dirty="0" smtClean="0">
                <a:solidFill>
                  <a:srgbClr val="000000"/>
                </a:solidFill>
              </a:rPr>
              <a:t>评价分析</a:t>
            </a:r>
            <a:endParaRPr lang="en-US" altLang="zh-CN" sz="1599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599" dirty="0" smtClean="0">
                <a:solidFill>
                  <a:srgbClr val="FF0000"/>
                </a:solidFill>
              </a:rPr>
              <a:t>---</a:t>
            </a:r>
            <a:r>
              <a:rPr lang="zh-CN" altLang="en-US" sz="1599" dirty="0" smtClean="0">
                <a:solidFill>
                  <a:srgbClr val="FF0000"/>
                </a:solidFill>
              </a:rPr>
              <a:t>履职追溯</a:t>
            </a:r>
            <a:endParaRPr lang="en-US" altLang="zh-CN" sz="1599" dirty="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599" dirty="0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888293" y="6149526"/>
            <a:ext cx="1367713" cy="43474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399" b="1" dirty="0" smtClean="0">
                <a:solidFill>
                  <a:prstClr val="black"/>
                </a:solidFill>
              </a:rPr>
              <a:t>司机退勤分析</a:t>
            </a:r>
            <a:endParaRPr lang="zh-CN" altLang="en-US" sz="1399" b="1" dirty="0">
              <a:solidFill>
                <a:prstClr val="black"/>
              </a:solidFill>
            </a:endParaRPr>
          </a:p>
        </p:txBody>
      </p:sp>
      <p:sp>
        <p:nvSpPr>
          <p:cNvPr id="21" name="文本框 3"/>
          <p:cNvSpPr txBox="1">
            <a:spLocks noChangeArrowheads="1"/>
          </p:cNvSpPr>
          <p:nvPr/>
        </p:nvSpPr>
        <p:spPr bwMode="auto">
          <a:xfrm>
            <a:off x="1888294" y="139960"/>
            <a:ext cx="9846506" cy="645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algn="ctr"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598" b="1" dirty="0">
                <a:solidFill>
                  <a:srgbClr val="000000"/>
                </a:solidFill>
              </a:rPr>
              <a:t>机车乘务员操作智能评价系统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2110069" y="3141036"/>
            <a:ext cx="1255472" cy="11076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 smtClean="0">
                <a:solidFill>
                  <a:srgbClr val="000000"/>
                </a:solidFill>
              </a:rPr>
              <a:t>---</a:t>
            </a:r>
            <a:r>
              <a:rPr lang="zh-CN" altLang="en-US" sz="1599" dirty="0" smtClean="0">
                <a:solidFill>
                  <a:srgbClr val="000000"/>
                </a:solidFill>
                <a:latin typeface="等线" charset="-122"/>
                <a:ea typeface="等线" charset="-122"/>
              </a:rPr>
              <a:t>项点分析</a:t>
            </a:r>
            <a:endParaRPr lang="en-US" altLang="zh-CN" sz="1599" dirty="0" smtClean="0">
              <a:solidFill>
                <a:srgbClr val="000000"/>
              </a:solidFill>
              <a:latin typeface="等线" charset="-122"/>
              <a:ea typeface="等线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599" dirty="0" smtClean="0">
                <a:solidFill>
                  <a:srgbClr val="000000"/>
                </a:solidFill>
                <a:latin typeface="等线" charset="-122"/>
                <a:ea typeface="等线" charset="-122"/>
              </a:rPr>
              <a:t>---</a:t>
            </a:r>
            <a:r>
              <a:rPr lang="zh-CN" altLang="en-US" sz="1599" dirty="0" smtClean="0">
                <a:solidFill>
                  <a:srgbClr val="000000"/>
                </a:solidFill>
                <a:latin typeface="等线" charset="-122"/>
                <a:ea typeface="等线" charset="-122"/>
              </a:rPr>
              <a:t>专项检索</a:t>
            </a:r>
            <a:endParaRPr lang="en-US" altLang="zh-CN" sz="1599" dirty="0" smtClean="0">
              <a:solidFill>
                <a:srgbClr val="000000"/>
              </a:solidFill>
              <a:latin typeface="等线" charset="-122"/>
              <a:ea typeface="等线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599" dirty="0" smtClean="0">
                <a:solidFill>
                  <a:srgbClr val="FF0000"/>
                </a:solidFill>
                <a:latin typeface="等线" charset="-122"/>
                <a:ea typeface="等线" charset="-122"/>
              </a:rPr>
              <a:t>---</a:t>
            </a:r>
            <a:r>
              <a:rPr lang="zh-CN" altLang="en-US" sz="1599" dirty="0" smtClean="0">
                <a:solidFill>
                  <a:srgbClr val="FF0000"/>
                </a:solidFill>
                <a:latin typeface="等线" charset="-122"/>
                <a:ea typeface="等线" charset="-122"/>
              </a:rPr>
              <a:t>统计分析</a:t>
            </a:r>
            <a:endParaRPr lang="en-US" altLang="zh-CN" sz="1599" dirty="0" smtClean="0">
              <a:solidFill>
                <a:srgbClr val="FF0000"/>
              </a:solidFill>
              <a:latin typeface="等线" charset="-122"/>
              <a:ea typeface="等线" charset="-122"/>
            </a:endParaRPr>
          </a:p>
          <a:p>
            <a:pPr>
              <a:spcBef>
                <a:spcPct val="0"/>
              </a:spcBef>
            </a:pPr>
            <a:endParaRPr lang="en-US" altLang="zh-CN" sz="1599" dirty="0">
              <a:solidFill>
                <a:srgbClr val="000000"/>
              </a:solidFill>
              <a:latin typeface="等线" charset="-122"/>
              <a:ea typeface="等线" charset="-122"/>
            </a:endParaRPr>
          </a:p>
        </p:txBody>
      </p:sp>
      <p:sp>
        <p:nvSpPr>
          <p:cNvPr id="14" name="矩形 18"/>
          <p:cNvSpPr>
            <a:spLocks noChangeArrowheads="1"/>
          </p:cNvSpPr>
          <p:nvPr/>
        </p:nvSpPr>
        <p:spPr bwMode="auto">
          <a:xfrm>
            <a:off x="2110069" y="6565740"/>
            <a:ext cx="6096000" cy="58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599" dirty="0" smtClean="0">
                <a:solidFill>
                  <a:srgbClr val="000000"/>
                </a:solidFill>
              </a:rPr>
              <a:t>---</a:t>
            </a:r>
            <a:r>
              <a:rPr lang="zh-CN" altLang="en-US" sz="1599" dirty="0">
                <a:solidFill>
                  <a:srgbClr val="000000"/>
                </a:solidFill>
              </a:rPr>
              <a:t>退勤</a:t>
            </a:r>
            <a:r>
              <a:rPr lang="zh-CN" altLang="en-US" sz="1599" dirty="0" smtClean="0">
                <a:solidFill>
                  <a:srgbClr val="000000"/>
                </a:solidFill>
              </a:rPr>
              <a:t>分析</a:t>
            </a:r>
            <a:endParaRPr lang="en-US" altLang="zh-CN" sz="1599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599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7091" y="5384144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退勤作为单独一个系统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2461" y="89082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--</a:t>
            </a:r>
            <a:r>
              <a:rPr lang="zh-CN" altLang="en-US" sz="1600" dirty="0" smtClean="0"/>
              <a:t>王森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602461" y="1829506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--</a:t>
            </a:r>
            <a:r>
              <a:rPr lang="zh-CN" altLang="en-US" sz="1600" dirty="0" smtClean="0"/>
              <a:t>王森</a:t>
            </a:r>
            <a:endParaRPr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602461" y="2096589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--</a:t>
            </a:r>
            <a:r>
              <a:rPr lang="zh-CN" altLang="en-US" sz="1600" dirty="0" smtClean="0"/>
              <a:t>高志芹</a:t>
            </a:r>
            <a:endParaRPr lang="zh-CN" alt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602461" y="2392746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--</a:t>
            </a:r>
            <a:r>
              <a:rPr lang="zh-CN" altLang="en-US" sz="1600" dirty="0" smtClean="0"/>
              <a:t>高志芹</a:t>
            </a:r>
            <a:endParaRPr lang="zh-CN" altLang="en-US" sz="16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602461" y="3112615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--</a:t>
            </a:r>
            <a:r>
              <a:rPr lang="zh-CN" altLang="en-US" sz="1600" dirty="0" smtClean="0"/>
              <a:t>程晴</a:t>
            </a:r>
            <a:endParaRPr lang="zh-CN" altLang="en-US" sz="16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587316" y="340987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--</a:t>
            </a:r>
            <a:r>
              <a:rPr lang="zh-CN" altLang="en-US" sz="1600" dirty="0" smtClean="0"/>
              <a:t>高志芹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555122" y="441530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--</a:t>
            </a:r>
            <a:r>
              <a:rPr lang="zh-CN" altLang="en-US" sz="1600" dirty="0" smtClean="0"/>
              <a:t>柯波</a:t>
            </a:r>
            <a:endParaRPr lang="zh-CN" altLang="en-US" sz="1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555121" y="4673123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--</a:t>
            </a:r>
            <a:r>
              <a:rPr lang="zh-CN" altLang="en-US" sz="1600" dirty="0" smtClean="0"/>
              <a:t>程晴</a:t>
            </a:r>
            <a:endParaRPr lang="zh-CN" altLang="en-US" sz="1600" dirty="0"/>
          </a:p>
        </p:txBody>
      </p:sp>
      <p:sp>
        <p:nvSpPr>
          <p:cNvPr id="28" name="文本框 27"/>
          <p:cNvSpPr txBox="1"/>
          <p:nvPr/>
        </p:nvSpPr>
        <p:spPr>
          <a:xfrm>
            <a:off x="3555121" y="5568810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--</a:t>
            </a:r>
            <a:r>
              <a:rPr lang="zh-CN" altLang="en-US" sz="1600" dirty="0" smtClean="0"/>
              <a:t>柯波</a:t>
            </a:r>
            <a:endParaRPr lang="zh-CN" altLang="en-US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575945" y="6565740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--</a:t>
            </a:r>
            <a:r>
              <a:rPr lang="zh-CN" altLang="en-US" sz="1600" dirty="0" smtClean="0"/>
              <a:t>黄前华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5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24250" y="312279"/>
            <a:ext cx="615075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4" name="文本框 40"/>
          <p:cNvSpPr txBox="1">
            <a:spLocks noChangeArrowheads="1"/>
          </p:cNvSpPr>
          <p:nvPr/>
        </p:nvSpPr>
        <p:spPr bwMode="auto">
          <a:xfrm>
            <a:off x="2302050" y="312279"/>
            <a:ext cx="2216160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评价</a:t>
            </a:r>
            <a:r>
              <a:rPr lang="zh-CN" altLang="en-US" sz="1599" dirty="0" smtClean="0"/>
              <a:t>时间段：</a:t>
            </a:r>
            <a:endParaRPr lang="zh-CN" altLang="en-US" sz="1599" dirty="0"/>
          </a:p>
        </p:txBody>
      </p:sp>
      <p:sp>
        <p:nvSpPr>
          <p:cNvPr id="5" name="文本框 41"/>
          <p:cNvSpPr txBox="1">
            <a:spLocks noChangeArrowheads="1"/>
          </p:cNvSpPr>
          <p:nvPr/>
        </p:nvSpPr>
        <p:spPr bwMode="auto">
          <a:xfrm>
            <a:off x="4784006" y="312279"/>
            <a:ext cx="1927989" cy="3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对比</a:t>
            </a:r>
            <a:r>
              <a:rPr lang="zh-CN" altLang="en-US" sz="1599" dirty="0" smtClean="0"/>
              <a:t>时间段：</a:t>
            </a:r>
            <a:endParaRPr lang="zh-CN" altLang="en-US" sz="1599" dirty="0"/>
          </a:p>
        </p:txBody>
      </p:sp>
      <p:sp>
        <p:nvSpPr>
          <p:cNvPr id="6" name="矩形 5"/>
          <p:cNvSpPr/>
          <p:nvPr/>
        </p:nvSpPr>
        <p:spPr>
          <a:xfrm>
            <a:off x="6227630" y="313101"/>
            <a:ext cx="712271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endParaRPr lang="zh-CN" altLang="en-US" sz="1999" dirty="0">
              <a:solidFill>
                <a:schemeClr val="tx1"/>
              </a:solidFill>
            </a:endParaRPr>
          </a:p>
        </p:txBody>
      </p:sp>
      <p:sp>
        <p:nvSpPr>
          <p:cNvPr id="7" name="文本框 40"/>
          <p:cNvSpPr txBox="1">
            <a:spLocks noChangeArrowheads="1"/>
          </p:cNvSpPr>
          <p:nvPr/>
        </p:nvSpPr>
        <p:spPr bwMode="auto">
          <a:xfrm>
            <a:off x="603196" y="1645584"/>
            <a:ext cx="1030958" cy="33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 smtClean="0"/>
              <a:t>评价人：</a:t>
            </a:r>
            <a:endParaRPr lang="zh-CN" altLang="en-US" sz="1599" dirty="0"/>
          </a:p>
        </p:txBody>
      </p:sp>
      <p:sp>
        <p:nvSpPr>
          <p:cNvPr id="11" name="矩形 10"/>
          <p:cNvSpPr/>
          <p:nvPr/>
        </p:nvSpPr>
        <p:spPr>
          <a:xfrm>
            <a:off x="10777300" y="1572926"/>
            <a:ext cx="991247" cy="471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999" b="1" dirty="0" smtClean="0">
                <a:solidFill>
                  <a:schemeClr val="tx1"/>
                </a:solidFill>
              </a:rPr>
              <a:t>查询</a:t>
            </a:r>
            <a:endParaRPr lang="zh-CN" altLang="en-US" sz="1999" b="1" dirty="0">
              <a:solidFill>
                <a:schemeClr val="tx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697175" y="1154306"/>
            <a:ext cx="7682253" cy="1330844"/>
            <a:chOff x="4604386" y="2656232"/>
            <a:chExt cx="7682253" cy="1330844"/>
          </a:xfrm>
        </p:grpSpPr>
        <p:sp>
          <p:nvSpPr>
            <p:cNvPr id="27" name="文本框 26"/>
            <p:cNvSpPr txBox="1"/>
            <p:nvPr/>
          </p:nvSpPr>
          <p:spPr>
            <a:xfrm>
              <a:off x="4604386" y="2656232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机务段</a:t>
              </a:r>
              <a:r>
                <a:rPr lang="zh-CN" altLang="en-US" sz="1600" dirty="0" smtClean="0"/>
                <a:t>：</a:t>
              </a:r>
              <a:endParaRPr lang="zh-CN" altLang="en-US" sz="16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68482" y="2656232"/>
              <a:ext cx="990110" cy="2880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全局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6474" y="2944264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上海机务段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南京东机务段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杭州机务段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合肥机务段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徐州机务段</a:t>
              </a:r>
              <a:endParaRPr lang="zh-CN" altLang="en-US" sz="12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562460" y="2660007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车间</a:t>
              </a:r>
              <a:r>
                <a:rPr lang="zh-CN" altLang="en-US" sz="1600" dirty="0" smtClean="0"/>
                <a:t>：</a:t>
              </a:r>
              <a:endParaRPr lang="zh-CN" altLang="en-US" sz="16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7318544" y="2660007"/>
              <a:ext cx="8723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altLang="zh-CN" sz="1200" dirty="0">
                <a:solidFill>
                  <a:prstClr val="black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204786" y="2656232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车队：</a:t>
              </a:r>
              <a:endParaRPr lang="zh-CN" altLang="en-US" sz="16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8960870" y="2656232"/>
              <a:ext cx="88624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18844" y="2656232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指导</a:t>
              </a:r>
              <a:r>
                <a:rPr lang="zh-CN" altLang="en-US" sz="1600" dirty="0" smtClean="0"/>
                <a:t>组：</a:t>
              </a:r>
              <a:endParaRPr lang="zh-CN" altLang="en-US" sz="16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32943" y="2971413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1200" dirty="0" smtClean="0">
                  <a:solidFill>
                    <a:prstClr val="black"/>
                  </a:solidFill>
                </a:rPr>
                <a:t>--</a:t>
              </a:r>
              <a:r>
                <a:rPr lang="zh-CN" altLang="en-US" sz="1200" dirty="0">
                  <a:solidFill>
                    <a:prstClr val="black"/>
                  </a:solidFill>
                </a:rPr>
                <a:t>全部</a:t>
              </a:r>
              <a:endParaRPr lang="en-US" altLang="zh-CN" sz="1200" dirty="0" smtClean="0">
                <a:solidFill>
                  <a:prstClr val="black"/>
                </a:solidFill>
              </a:endParaRPr>
            </a:p>
            <a:p>
              <a:pPr lvl="0"/>
              <a:r>
                <a:rPr lang="en-US" altLang="zh-CN" sz="1200" dirty="0" smtClean="0">
                  <a:solidFill>
                    <a:prstClr val="black"/>
                  </a:solidFill>
                </a:rPr>
                <a:t>--</a:t>
              </a:r>
              <a:r>
                <a:rPr lang="zh-CN" altLang="en-US" sz="1200" dirty="0" smtClean="0">
                  <a:solidFill>
                    <a:prstClr val="black"/>
                  </a:solidFill>
                </a:rPr>
                <a:t>车间</a:t>
              </a:r>
              <a:r>
                <a:rPr lang="en-US" altLang="zh-CN" sz="1200" dirty="0" smtClean="0">
                  <a:solidFill>
                    <a:prstClr val="black"/>
                  </a:solidFill>
                </a:rPr>
                <a:t>1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车间</a:t>
              </a:r>
              <a:r>
                <a:rPr lang="en-US" altLang="zh-CN" sz="1200" dirty="0" smtClean="0"/>
                <a:t>2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车间</a:t>
              </a:r>
              <a:r>
                <a:rPr lang="en-US" altLang="zh-CN" sz="1200" dirty="0" smtClean="0"/>
                <a:t>3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车间</a:t>
              </a:r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031278" y="2970834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全部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车队</a:t>
              </a:r>
              <a:r>
                <a:rPr lang="en-US" altLang="zh-CN" sz="1200" dirty="0" smtClean="0"/>
                <a:t>1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车队</a:t>
              </a:r>
              <a:r>
                <a:rPr lang="en-US" altLang="zh-CN" sz="1200" dirty="0" smtClean="0"/>
                <a:t>2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车队</a:t>
              </a:r>
              <a:r>
                <a:rPr lang="en-US" altLang="zh-CN" sz="1200" dirty="0" smtClean="0"/>
                <a:t>3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 smtClean="0"/>
                <a:t>车队</a:t>
              </a:r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846479" y="2948136"/>
              <a:ext cx="14401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全部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班组</a:t>
              </a:r>
              <a:r>
                <a:rPr lang="en-US" altLang="zh-CN" sz="1200" dirty="0" smtClean="0"/>
                <a:t>1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班组</a:t>
              </a:r>
              <a:r>
                <a:rPr lang="en-US" altLang="zh-CN" sz="1200" dirty="0" smtClean="0"/>
                <a:t>2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班组</a:t>
              </a:r>
              <a:r>
                <a:rPr lang="en-US" altLang="zh-CN" sz="1200" dirty="0" smtClean="0"/>
                <a:t>3</a:t>
              </a:r>
            </a:p>
            <a:p>
              <a:r>
                <a:rPr lang="en-US" altLang="zh-CN" sz="1200" dirty="0" smtClean="0"/>
                <a:t>--</a:t>
              </a:r>
              <a:r>
                <a:rPr lang="zh-CN" altLang="en-US" sz="1200" dirty="0"/>
                <a:t>班组</a:t>
              </a:r>
              <a:r>
                <a:rPr lang="en-US" altLang="zh-CN" sz="1200" dirty="0" smtClean="0"/>
                <a:t>4</a:t>
              </a:r>
              <a:endParaRPr lang="zh-CN" altLang="en-US" sz="1200" dirty="0"/>
            </a:p>
          </p:txBody>
        </p:sp>
      </p:grpSp>
      <p:sp>
        <p:nvSpPr>
          <p:cNvPr id="40" name="矩形 39"/>
          <p:cNvSpPr/>
          <p:nvPr/>
        </p:nvSpPr>
        <p:spPr>
          <a:xfrm>
            <a:off x="1697174" y="1132652"/>
            <a:ext cx="8938169" cy="1352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998546" y="1165457"/>
            <a:ext cx="53776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751264" y="1179567"/>
            <a:ext cx="53776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645592" y="114019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干部姓名：</a:t>
            </a:r>
            <a:endParaRPr lang="zh-CN" alt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9606096" y="1462480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--</a:t>
            </a:r>
            <a:r>
              <a:rPr lang="zh-CN" altLang="en-US" sz="1200" dirty="0"/>
              <a:t>全部</a:t>
            </a:r>
            <a:endParaRPr lang="en-US" altLang="zh-CN" sz="1200" dirty="0" smtClean="0"/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干部</a:t>
            </a:r>
            <a:r>
              <a:rPr lang="en-US" altLang="zh-CN" sz="1200" dirty="0" smtClean="0"/>
              <a:t>1</a:t>
            </a:r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干部</a:t>
            </a:r>
            <a:r>
              <a:rPr lang="en-US" altLang="zh-CN" sz="1200" dirty="0" smtClean="0"/>
              <a:t>2</a:t>
            </a:r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干部</a:t>
            </a:r>
            <a:r>
              <a:rPr lang="en-US" altLang="zh-CN" sz="1200" dirty="0" smtClean="0"/>
              <a:t>3</a:t>
            </a:r>
          </a:p>
          <a:p>
            <a:r>
              <a:rPr lang="en-US" altLang="zh-CN" sz="1200" dirty="0" smtClean="0"/>
              <a:t>--</a:t>
            </a:r>
            <a:r>
              <a:rPr lang="zh-CN" altLang="en-US" sz="1200" dirty="0"/>
              <a:t>干部</a:t>
            </a:r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569150" y="3699252"/>
          <a:ext cx="111098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3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7629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评价人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评价次数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项点评价次数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项点评价提升率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司机评价次数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司机评价提升率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某某某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47" name="直接箭头连接符 46"/>
          <p:cNvCxnSpPr/>
          <p:nvPr/>
        </p:nvCxnSpPr>
        <p:spPr>
          <a:xfrm>
            <a:off x="4518210" y="4379128"/>
            <a:ext cx="633853" cy="70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209343" y="486591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下钻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/>
          </p:nvPr>
        </p:nvGraphicFramePr>
        <p:xfrm>
          <a:off x="771844" y="5276693"/>
          <a:ext cx="6519885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7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5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06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40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69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2008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评价项点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司机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评价标签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评价内容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008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0082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0" name="图表 49"/>
          <p:cNvGraphicFramePr/>
          <p:nvPr>
            <p:extLst/>
          </p:nvPr>
        </p:nvGraphicFramePr>
        <p:xfrm>
          <a:off x="7564227" y="4963494"/>
          <a:ext cx="1691413" cy="1747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772" y="5146739"/>
            <a:ext cx="1962182" cy="1258957"/>
          </a:xfrm>
          <a:prstGeom prst="rect">
            <a:avLst/>
          </a:prstGeom>
        </p:spPr>
      </p:pic>
      <p:cxnSp>
        <p:nvCxnSpPr>
          <p:cNvPr id="54" name="直接箭头连接符 53"/>
          <p:cNvCxnSpPr/>
          <p:nvPr/>
        </p:nvCxnSpPr>
        <p:spPr>
          <a:xfrm flipH="1">
            <a:off x="6227630" y="4395457"/>
            <a:ext cx="1435913" cy="67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832130" y="48423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下钻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3196" y="2971800"/>
            <a:ext cx="195807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评价分析结果表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>
            <a:off x="6227630" y="2799173"/>
            <a:ext cx="1610084" cy="541959"/>
          </a:xfrm>
          <a:prstGeom prst="wedgeRoundRectCallout">
            <a:avLst>
              <a:gd name="adj1" fmla="val -60047"/>
              <a:gd name="adj2" fmla="val 13913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计算项点平均扣分数</a:t>
            </a:r>
            <a:endParaRPr lang="zh-CN" altLang="en-US" dirty="0"/>
          </a:p>
        </p:txBody>
      </p:sp>
      <p:sp>
        <p:nvSpPr>
          <p:cNvPr id="39" name="圆角矩形标注 38"/>
          <p:cNvSpPr/>
          <p:nvPr/>
        </p:nvSpPr>
        <p:spPr>
          <a:xfrm>
            <a:off x="9329668" y="2799173"/>
            <a:ext cx="1610084" cy="541959"/>
          </a:xfrm>
          <a:prstGeom prst="wedgeRoundRectCallout">
            <a:avLst>
              <a:gd name="adj1" fmla="val -60047"/>
              <a:gd name="adj2" fmla="val 13913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计算司机平均得分</a:t>
            </a:r>
            <a:endParaRPr lang="zh-CN" altLang="en-US" dirty="0"/>
          </a:p>
        </p:txBody>
      </p:sp>
      <p:sp>
        <p:nvSpPr>
          <p:cNvPr id="38" name="文本框 2"/>
          <p:cNvSpPr txBox="1">
            <a:spLocks noChangeArrowheads="1"/>
          </p:cNvSpPr>
          <p:nvPr/>
        </p:nvSpPr>
        <p:spPr bwMode="auto">
          <a:xfrm>
            <a:off x="1" y="62873"/>
            <a:ext cx="1870906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 smtClean="0">
                <a:solidFill>
                  <a:srgbClr val="FF0000"/>
                </a:solidFill>
              </a:rPr>
              <a:t>评价分析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70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32314" y="1656595"/>
            <a:ext cx="6847115" cy="19683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8000" b="1" dirty="0" smtClean="0">
                <a:solidFill>
                  <a:schemeClr val="tx1"/>
                </a:solidFill>
              </a:rPr>
              <a:t>司机退勤分析</a:t>
            </a:r>
            <a:endParaRPr lang="zh-CN" altLang="en-US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77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38200" y="328538"/>
            <a:ext cx="2569029" cy="7164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2800" b="1" dirty="0" smtClean="0">
                <a:solidFill>
                  <a:schemeClr val="tx1"/>
                </a:solidFill>
              </a:rPr>
              <a:t>需求概述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5029" y="1774371"/>
            <a:ext cx="97642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数据完整性部分增加</a:t>
            </a:r>
            <a:r>
              <a:rPr lang="zh-CN" altLang="en-US" b="1" dirty="0" smtClean="0">
                <a:solidFill>
                  <a:srgbClr val="FF0000"/>
                </a:solidFill>
              </a:rPr>
              <a:t>车次</a:t>
            </a:r>
            <a:r>
              <a:rPr lang="zh-CN" altLang="en-US" dirty="0" smtClean="0"/>
              <a:t>信息；按照</a:t>
            </a:r>
            <a:r>
              <a:rPr lang="zh-CN" altLang="en-US" b="1" dirty="0" smtClean="0">
                <a:solidFill>
                  <a:srgbClr val="FF0000"/>
                </a:solidFill>
              </a:rPr>
              <a:t>日期</a:t>
            </a:r>
            <a:r>
              <a:rPr lang="en-US" altLang="zh-CN" b="1" dirty="0" smtClean="0">
                <a:solidFill>
                  <a:srgbClr val="FF0000"/>
                </a:solidFill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</a:rPr>
              <a:t>时间</a:t>
            </a:r>
            <a:r>
              <a:rPr lang="zh-CN" altLang="en-US" dirty="0" smtClean="0"/>
              <a:t>来排序；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整体布局</a:t>
            </a:r>
            <a:r>
              <a:rPr lang="zh-CN" altLang="en-US" dirty="0" smtClean="0"/>
              <a:t>：退勤项点分析结果表占据页面的一小部分即可，数据完整性部分占据大部分；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退</a:t>
            </a:r>
            <a:r>
              <a:rPr lang="zh-CN" altLang="en-US" dirty="0" smtClean="0"/>
              <a:t>勤结果放置在退勤项点分析结果表的前面，退勤结果描述中要告诉司机不予退勤的原因；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退</a:t>
            </a:r>
            <a:r>
              <a:rPr lang="zh-CN" altLang="en-US" dirty="0" smtClean="0"/>
              <a:t>勤项点扣分分数用不同级别的信号灯来表示；按照</a:t>
            </a:r>
            <a:r>
              <a:rPr lang="zh-CN" altLang="en-US" b="1" dirty="0" smtClean="0">
                <a:solidFill>
                  <a:srgbClr val="FF0000"/>
                </a:solidFill>
              </a:rPr>
              <a:t>扣分等级降序</a:t>
            </a:r>
            <a:r>
              <a:rPr lang="zh-CN" altLang="en-US" dirty="0" smtClean="0"/>
              <a:t>排列；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日勤介入：将退勤结果进行保存，同步传给日勤分析人员。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064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174170" y="183460"/>
            <a:ext cx="3516087" cy="70756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algn="ctr"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998" b="1" dirty="0" smtClean="0">
                <a:solidFill>
                  <a:srgbClr val="FF0000"/>
                </a:solidFill>
              </a:rPr>
              <a:t>参</a:t>
            </a:r>
            <a:r>
              <a:rPr lang="zh-CN" altLang="en-US" sz="3998" b="1" dirty="0">
                <a:solidFill>
                  <a:srgbClr val="FF0000"/>
                </a:solidFill>
              </a:rPr>
              <a:t>数</a:t>
            </a:r>
            <a:r>
              <a:rPr lang="zh-CN" altLang="en-US" sz="3998" b="1" dirty="0" smtClean="0">
                <a:solidFill>
                  <a:srgbClr val="FF0000"/>
                </a:solidFill>
              </a:rPr>
              <a:t>设置</a:t>
            </a:r>
            <a:endParaRPr lang="zh-CN" altLang="en-US" sz="3998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1891" y="1132506"/>
            <a:ext cx="281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）数据缺失原因设置：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11829" y="1714767"/>
            <a:ext cx="204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丢失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11829" y="209394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漏传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11829" y="248555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随其他车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818933" y="1724617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Wingdings 2" panose="05020102010507070707" pitchFamily="18" charset="2"/>
                <a:ea typeface="仿宋_GB2312"/>
                <a:cs typeface="Times New Roman" panose="02020603050405020304" pitchFamily="18" charset="0"/>
              </a:rPr>
              <a:t>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06109" y="20750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□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06109" y="24513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□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11829" y="2827628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u="sng" dirty="0" smtClean="0"/>
              <a:t>其他：请输入</a:t>
            </a:r>
            <a:r>
              <a:rPr lang="en-US" altLang="zh-CN" sz="1600" u="sng" dirty="0" smtClean="0">
                <a:solidFill>
                  <a:srgbClr val="FF0000"/>
                </a:solidFill>
              </a:rPr>
              <a:t>     </a:t>
            </a:r>
            <a:r>
              <a:rPr lang="zh-CN" altLang="en-US" sz="1600" u="sng" dirty="0" smtClean="0">
                <a:solidFill>
                  <a:srgbClr val="FF0000"/>
                </a:solidFill>
              </a:rPr>
              <a:t>       </a:t>
            </a:r>
            <a:r>
              <a:rPr lang="zh-CN" altLang="en-US" sz="1600" u="sng" dirty="0" smtClean="0"/>
              <a:t> </a:t>
            </a:r>
            <a:endParaRPr lang="zh-CN" altLang="en-US" sz="1600" u="sng" dirty="0"/>
          </a:p>
        </p:txBody>
      </p:sp>
      <p:sp>
        <p:nvSpPr>
          <p:cNvPr id="15" name="矩形 14"/>
          <p:cNvSpPr/>
          <p:nvPr/>
        </p:nvSpPr>
        <p:spPr>
          <a:xfrm>
            <a:off x="1818933" y="282069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□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41891" y="3559356"/>
            <a:ext cx="244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退</a:t>
            </a:r>
            <a:r>
              <a:rPr lang="zh-CN" altLang="en-US" b="1" dirty="0" smtClean="0">
                <a:solidFill>
                  <a:srgbClr val="FF0000"/>
                </a:solidFill>
              </a:rPr>
              <a:t>勤结果设置：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54704" y="4597755"/>
            <a:ext cx="204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扣</a:t>
            </a:r>
            <a:r>
              <a:rPr lang="zh-CN" altLang="en-US" sz="1600" dirty="0" smtClean="0"/>
              <a:t>分总数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163212" y="5988426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扣</a:t>
            </a:r>
            <a:r>
              <a:rPr lang="zh-CN" altLang="en-US" sz="1600" dirty="0" smtClean="0"/>
              <a:t>分总次数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167528" y="422345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扣</a:t>
            </a:r>
            <a:r>
              <a:rPr lang="zh-CN" altLang="en-US" sz="1600" dirty="0" smtClean="0"/>
              <a:t>分项点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1861808" y="460760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Wingdings 2" panose="05020102010507070707" pitchFamily="18" charset="2"/>
                <a:ea typeface="仿宋_GB2312"/>
                <a:cs typeface="Times New Roman" panose="02020603050405020304" pitchFamily="18" charset="0"/>
              </a:rPr>
              <a:t>R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57492" y="59695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□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861808" y="41892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□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150388" y="6302284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u="sng" dirty="0" smtClean="0"/>
              <a:t>其他：请输入</a:t>
            </a:r>
            <a:r>
              <a:rPr lang="en-US" altLang="zh-CN" sz="1600" u="sng" dirty="0" smtClean="0">
                <a:solidFill>
                  <a:srgbClr val="FF0000"/>
                </a:solidFill>
              </a:rPr>
              <a:t>     </a:t>
            </a:r>
            <a:r>
              <a:rPr lang="zh-CN" altLang="en-US" sz="1600" u="sng" dirty="0" smtClean="0">
                <a:solidFill>
                  <a:srgbClr val="FF0000"/>
                </a:solidFill>
              </a:rPr>
              <a:t>       </a:t>
            </a:r>
            <a:r>
              <a:rPr lang="zh-CN" altLang="en-US" sz="1600" u="sng" dirty="0" smtClean="0"/>
              <a:t> </a:t>
            </a:r>
            <a:endParaRPr lang="zh-CN" altLang="en-US" sz="1600" u="sng" dirty="0"/>
          </a:p>
        </p:txBody>
      </p:sp>
      <p:sp>
        <p:nvSpPr>
          <p:cNvPr id="24" name="矩形 23"/>
          <p:cNvSpPr/>
          <p:nvPr/>
        </p:nvSpPr>
        <p:spPr>
          <a:xfrm>
            <a:off x="1857492" y="62953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□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282524" y="4667743"/>
            <a:ext cx="786124" cy="370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/>
              <a:t>＞</a:t>
            </a:r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3290478" y="5119668"/>
            <a:ext cx="778170" cy="370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＞</a:t>
            </a:r>
            <a:r>
              <a:rPr lang="en-US" altLang="zh-CN" sz="1600" dirty="0" smtClean="0"/>
              <a:t>20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3290478" y="5547703"/>
            <a:ext cx="778170" cy="3701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latin typeface="+mn-ea"/>
              </a:rPr>
              <a:t>≤</a:t>
            </a:r>
            <a:r>
              <a:rPr lang="en-US" altLang="zh-CN" dirty="0" smtClean="0">
                <a:latin typeface="+mn-ea"/>
              </a:rPr>
              <a:t>20</a:t>
            </a:r>
            <a:endParaRPr lang="zh-CN" altLang="en-US" dirty="0"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14965" y="4607605"/>
            <a:ext cx="237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则：</a:t>
            </a:r>
            <a:r>
              <a:rPr lang="zh-CN" altLang="en-US" u="sng" dirty="0" smtClean="0"/>
              <a:t>请写分析报告</a:t>
            </a:r>
            <a:endParaRPr lang="zh-CN" altLang="en-US" u="sng" dirty="0"/>
          </a:p>
        </p:txBody>
      </p:sp>
      <p:sp>
        <p:nvSpPr>
          <p:cNvPr id="29" name="文本框 28"/>
          <p:cNvSpPr txBox="1"/>
          <p:nvPr/>
        </p:nvSpPr>
        <p:spPr>
          <a:xfrm>
            <a:off x="4514965" y="5096753"/>
            <a:ext cx="266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则：</a:t>
            </a:r>
            <a:r>
              <a:rPr lang="zh-CN" altLang="en-US" u="sng" dirty="0" smtClean="0"/>
              <a:t>去某部门解释原因</a:t>
            </a:r>
            <a:endParaRPr lang="zh-CN" altLang="en-US" u="sng" dirty="0"/>
          </a:p>
        </p:txBody>
      </p:sp>
      <p:sp>
        <p:nvSpPr>
          <p:cNvPr id="30" name="文本框 29"/>
          <p:cNvSpPr txBox="1"/>
          <p:nvPr/>
        </p:nvSpPr>
        <p:spPr>
          <a:xfrm>
            <a:off x="4527080" y="5631731"/>
            <a:ext cx="160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则：</a:t>
            </a:r>
            <a:r>
              <a:rPr lang="zh-CN" altLang="en-US" u="sng" dirty="0" smtClean="0"/>
              <a:t>正常退勤</a:t>
            </a:r>
            <a:endParaRPr lang="zh-CN" altLang="en-US" u="sng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924" y="4250330"/>
            <a:ext cx="2084294" cy="30528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129333" y="4555610"/>
            <a:ext cx="4960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所有的退勤项点，勾选安全类项点和标准类项点，按照扣分总数和扣分次数等输出处理措施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输出处理措施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，支持自定义。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376863" y="1107397"/>
            <a:ext cx="244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）扣分级别设置：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692239" y="1812429"/>
            <a:ext cx="1594758" cy="481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zh-CN" altLang="en-US" sz="1100" dirty="0" smtClean="0">
                <a:solidFill>
                  <a:schemeClr val="tx1"/>
                </a:solidFill>
              </a:rPr>
              <a:t>扣分小于</a:t>
            </a:r>
            <a:r>
              <a:rPr lang="en-US" altLang="zh-CN" sz="1100" dirty="0" smtClean="0">
                <a:solidFill>
                  <a:schemeClr val="tx1"/>
                </a:solidFill>
              </a:rPr>
              <a:t>5</a:t>
            </a:r>
            <a:r>
              <a:rPr lang="zh-CN" altLang="en-US" sz="1100" dirty="0" smtClean="0">
                <a:solidFill>
                  <a:schemeClr val="tx1"/>
                </a:solidFill>
              </a:rPr>
              <a:t>分；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流程图: 联系 34"/>
          <p:cNvSpPr/>
          <p:nvPr/>
        </p:nvSpPr>
        <p:spPr>
          <a:xfrm>
            <a:off x="8692240" y="1956755"/>
            <a:ext cx="328202" cy="31252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8705482" y="2426443"/>
            <a:ext cx="1594758" cy="481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zh-CN" altLang="en-US" sz="1100" dirty="0" smtClean="0">
                <a:solidFill>
                  <a:schemeClr val="tx1"/>
                </a:solidFill>
              </a:rPr>
              <a:t>扣分大于等于                                                                                                                                          分            </a:t>
            </a:r>
            <a:r>
              <a:rPr lang="en-US" altLang="zh-CN" sz="1100" dirty="0" smtClean="0">
                <a:solidFill>
                  <a:schemeClr val="tx1"/>
                </a:solidFill>
              </a:rPr>
              <a:t>5</a:t>
            </a:r>
            <a:r>
              <a:rPr lang="zh-CN" altLang="en-US" sz="1100" dirty="0" smtClean="0">
                <a:solidFill>
                  <a:schemeClr val="tx1"/>
                </a:solidFill>
              </a:rPr>
              <a:t>分小于</a:t>
            </a:r>
            <a:r>
              <a:rPr lang="en-US" altLang="zh-CN" sz="1100" dirty="0" smtClean="0">
                <a:solidFill>
                  <a:schemeClr val="tx1"/>
                </a:solidFill>
              </a:rPr>
              <a:t>10</a:t>
            </a:r>
            <a:r>
              <a:rPr lang="zh-CN" altLang="en-US" sz="1100" dirty="0" smtClean="0">
                <a:solidFill>
                  <a:schemeClr val="tx1"/>
                </a:solidFill>
              </a:rPr>
              <a:t>分；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流程图: 联系 36"/>
          <p:cNvSpPr/>
          <p:nvPr/>
        </p:nvSpPr>
        <p:spPr>
          <a:xfrm>
            <a:off x="8709912" y="2560489"/>
            <a:ext cx="352950" cy="339162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8727809" y="3056817"/>
            <a:ext cx="1594758" cy="481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zh-CN" altLang="en-US" sz="1100" dirty="0" smtClean="0">
                <a:solidFill>
                  <a:schemeClr val="tx1"/>
                </a:solidFill>
              </a:rPr>
              <a:t>扣分大于等于</a:t>
            </a:r>
            <a:r>
              <a:rPr lang="en-US" altLang="zh-CN" sz="1100" dirty="0" smtClean="0">
                <a:solidFill>
                  <a:schemeClr val="tx1"/>
                </a:solidFill>
              </a:rPr>
              <a:t>10          10</a:t>
            </a:r>
            <a:r>
              <a:rPr lang="zh-CN" altLang="en-US" sz="1100" dirty="0" smtClean="0">
                <a:solidFill>
                  <a:schemeClr val="tx1"/>
                </a:solidFill>
              </a:rPr>
              <a:t>分小于</a:t>
            </a:r>
            <a:r>
              <a:rPr lang="en-US" altLang="zh-CN" sz="1100" dirty="0" smtClean="0">
                <a:solidFill>
                  <a:schemeClr val="tx1"/>
                </a:solidFill>
              </a:rPr>
              <a:t>20</a:t>
            </a:r>
            <a:r>
              <a:rPr lang="zh-CN" altLang="en-US" sz="1100" dirty="0" smtClean="0">
                <a:solidFill>
                  <a:schemeClr val="tx1"/>
                </a:solidFill>
              </a:rPr>
              <a:t>分；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流程图: 联系 38"/>
          <p:cNvSpPr/>
          <p:nvPr/>
        </p:nvSpPr>
        <p:spPr>
          <a:xfrm>
            <a:off x="8740497" y="3208612"/>
            <a:ext cx="349294" cy="32998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8740497" y="3695767"/>
            <a:ext cx="1594758" cy="4817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r>
              <a:rPr lang="zh-CN" altLang="en-US" sz="1100" dirty="0" smtClean="0">
                <a:solidFill>
                  <a:schemeClr val="tx1"/>
                </a:solidFill>
              </a:rPr>
              <a:t>扣分大于</a:t>
            </a:r>
            <a:r>
              <a:rPr lang="en-US" altLang="zh-CN" sz="1100" dirty="0" smtClean="0">
                <a:solidFill>
                  <a:schemeClr val="tx1"/>
                </a:solidFill>
              </a:rPr>
              <a:t>20</a:t>
            </a:r>
            <a:r>
              <a:rPr lang="zh-CN" altLang="en-US" sz="1100" dirty="0" smtClean="0">
                <a:solidFill>
                  <a:schemeClr val="tx1"/>
                </a:solidFill>
              </a:rPr>
              <a:t>分；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流程图: 联系 40"/>
          <p:cNvSpPr/>
          <p:nvPr/>
        </p:nvSpPr>
        <p:spPr>
          <a:xfrm>
            <a:off x="8740497" y="3829097"/>
            <a:ext cx="349295" cy="34845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875249" y="2190568"/>
            <a:ext cx="204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扣</a:t>
            </a:r>
            <a:r>
              <a:rPr lang="zh-CN" altLang="en-US" sz="1600" dirty="0" smtClean="0"/>
              <a:t>分总数</a:t>
            </a:r>
            <a:endParaRPr lang="zh-CN" alt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6524152" y="219056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Wingdings 2" panose="05020102010507070707" pitchFamily="18" charset="2"/>
                <a:ea typeface="仿宋_GB2312"/>
                <a:cs typeface="Times New Roman" panose="02020603050405020304" pitchFamily="18" charset="0"/>
              </a:rPr>
              <a:t>R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807433" y="3014489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扣</a:t>
            </a:r>
            <a:r>
              <a:rPr lang="zh-CN" altLang="en-US" sz="1600" dirty="0" smtClean="0"/>
              <a:t>分总次数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6501713" y="29956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□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527722" y="5672333"/>
            <a:ext cx="244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）有无异议设置：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096907" y="5667956"/>
            <a:ext cx="204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设备损坏</a:t>
            </a:r>
            <a:endParaRPr lang="zh-CN" altLang="en-US" sz="1600" dirty="0"/>
          </a:p>
        </p:txBody>
      </p:sp>
      <p:sp>
        <p:nvSpPr>
          <p:cNvPr id="49" name="矩形 48"/>
          <p:cNvSpPr/>
          <p:nvPr/>
        </p:nvSpPr>
        <p:spPr>
          <a:xfrm>
            <a:off x="8804011" y="56778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Wingdings 2" panose="05020102010507070707" pitchFamily="18" charset="2"/>
                <a:ea typeface="仿宋_GB2312"/>
                <a:cs typeface="Times New Roman" panose="02020603050405020304" pitchFamily="18" charset="0"/>
              </a:rPr>
              <a:t>R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791187" y="602828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□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9096907" y="6410701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u="sng" dirty="0" smtClean="0"/>
              <a:t>其他：请输入</a:t>
            </a:r>
            <a:r>
              <a:rPr lang="en-US" altLang="zh-CN" sz="1600" u="sng" dirty="0" smtClean="0">
                <a:solidFill>
                  <a:srgbClr val="FF0000"/>
                </a:solidFill>
              </a:rPr>
              <a:t>     </a:t>
            </a:r>
            <a:r>
              <a:rPr lang="zh-CN" altLang="en-US" sz="1600" u="sng" dirty="0" smtClean="0">
                <a:solidFill>
                  <a:srgbClr val="FF0000"/>
                </a:solidFill>
              </a:rPr>
              <a:t>       </a:t>
            </a:r>
            <a:r>
              <a:rPr lang="zh-CN" altLang="en-US" sz="1600" u="sng" dirty="0" smtClean="0"/>
              <a:t> </a:t>
            </a:r>
            <a:endParaRPr lang="zh-CN" altLang="en-US" sz="1600" u="sng" dirty="0"/>
          </a:p>
        </p:txBody>
      </p:sp>
      <p:sp>
        <p:nvSpPr>
          <p:cNvPr id="53" name="矩形 52"/>
          <p:cNvSpPr/>
          <p:nvPr/>
        </p:nvSpPr>
        <p:spPr>
          <a:xfrm>
            <a:off x="8804011" y="64037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□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9101840" y="6037288"/>
            <a:ext cx="2046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线路原因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8869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1428" y="171969"/>
            <a:ext cx="2685057" cy="88394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 smtClean="0"/>
              <a:t>退勤分析</a:t>
            </a:r>
            <a:endParaRPr lang="zh-CN" altLang="en-US" dirty="0"/>
          </a:p>
        </p:txBody>
      </p:sp>
      <p:sp>
        <p:nvSpPr>
          <p:cNvPr id="30" name="椭圆形标注 29"/>
          <p:cNvSpPr/>
          <p:nvPr/>
        </p:nvSpPr>
        <p:spPr>
          <a:xfrm>
            <a:off x="5621115" y="2576648"/>
            <a:ext cx="2438400" cy="969390"/>
          </a:xfrm>
          <a:prstGeom prst="wedgeEllipseCallout">
            <a:avLst>
              <a:gd name="adj1" fmla="val -116368"/>
              <a:gd name="adj2" fmla="val -4979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</a:t>
            </a:r>
            <a:r>
              <a:rPr lang="zh-CN" altLang="en-US" dirty="0"/>
              <a:t>选择</a:t>
            </a:r>
            <a:r>
              <a:rPr lang="zh-CN" altLang="en-US" dirty="0" smtClean="0"/>
              <a:t>文件缺失原因：原因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282042" y="555008"/>
            <a:ext cx="6939644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请输入司机</a:t>
            </a:r>
            <a:r>
              <a:rPr lang="en-US" altLang="zh-CN" dirty="0" smtClean="0"/>
              <a:t>ID</a:t>
            </a:r>
            <a:r>
              <a:rPr lang="zh-CN" altLang="en-US" dirty="0" smtClean="0"/>
              <a:t>或姓名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0597242" y="509308"/>
            <a:ext cx="996043" cy="47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查询</a:t>
            </a:r>
            <a:endParaRPr lang="zh-CN" altLang="en-US" b="1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87516" y="2425825"/>
            <a:ext cx="10946621" cy="149242"/>
            <a:chOff x="662291" y="2991345"/>
            <a:chExt cx="10946621" cy="149242"/>
          </a:xfrm>
        </p:grpSpPr>
        <p:grpSp>
          <p:nvGrpSpPr>
            <p:cNvPr id="38" name="组合 37"/>
            <p:cNvGrpSpPr/>
            <p:nvPr/>
          </p:nvGrpSpPr>
          <p:grpSpPr>
            <a:xfrm>
              <a:off x="734291" y="2996587"/>
              <a:ext cx="10800000" cy="144000"/>
              <a:chOff x="484909" y="2997588"/>
              <a:chExt cx="10800000" cy="1440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4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3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2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184909" y="2997588"/>
                <a:ext cx="900000" cy="144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0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9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8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7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6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5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94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0384909" y="2997588"/>
                <a:ext cx="900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流程图: 联系 38"/>
            <p:cNvSpPr>
              <a:spLocks noChangeAspect="1"/>
            </p:cNvSpPr>
            <p:nvPr/>
          </p:nvSpPr>
          <p:spPr>
            <a:xfrm>
              <a:off x="662291" y="2991345"/>
              <a:ext cx="149242" cy="1492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联系 39"/>
            <p:cNvSpPr>
              <a:spLocks noChangeAspect="1"/>
            </p:cNvSpPr>
            <p:nvPr/>
          </p:nvSpPr>
          <p:spPr>
            <a:xfrm>
              <a:off x="11459670" y="2991345"/>
              <a:ext cx="149242" cy="149242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40112" y="2760093"/>
            <a:ext cx="208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     08:02:00   </a:t>
            </a:r>
            <a:r>
              <a:rPr lang="en-US" altLang="zh-CN" dirty="0" smtClean="0">
                <a:solidFill>
                  <a:srgbClr val="00B0F0"/>
                </a:solidFill>
              </a:rPr>
              <a:t>+</a:t>
            </a:r>
            <a:r>
              <a:rPr lang="zh-CN" altLang="en-US" b="1" dirty="0" smtClean="0">
                <a:solidFill>
                  <a:srgbClr val="00B0F0"/>
                </a:solidFill>
              </a:rPr>
              <a:t>车次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8414" y="1738569"/>
            <a:ext cx="118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上海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2021348" y="2779240"/>
            <a:ext cx="201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      09:09:00  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0445615" y="2838810"/>
            <a:ext cx="182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10:09:00 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787542" y="2779103"/>
            <a:ext cx="1833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en-US" altLang="zh-CN" dirty="0" smtClean="0"/>
              <a:t>     09:09:00 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8779112" y="2838810"/>
            <a:ext cx="173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en-US" dirty="0" smtClean="0"/>
              <a:t>日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09:09:00  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33400" y="1488052"/>
            <a:ext cx="111261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数据完整性分析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59515" y="1118720"/>
            <a:ext cx="123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姓名</a:t>
            </a:r>
            <a:r>
              <a:rPr lang="en-US" altLang="zh-CN" dirty="0" smtClean="0"/>
              <a:t>:***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2400592" y="1120674"/>
            <a:ext cx="101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ID:***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3730283" y="1126307"/>
            <a:ext cx="55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劳动时间</a:t>
            </a:r>
            <a:r>
              <a:rPr lang="en-US" altLang="zh-CN" dirty="0" smtClean="0"/>
              <a:t>:</a:t>
            </a:r>
            <a:r>
              <a:rPr lang="zh-CN" altLang="en-US" dirty="0" smtClean="0"/>
              <a:t>*小时（退勤时间</a:t>
            </a:r>
            <a:r>
              <a:rPr lang="en-US" altLang="zh-CN" dirty="0" smtClean="0"/>
              <a:t>-</a:t>
            </a:r>
            <a:r>
              <a:rPr lang="zh-CN" altLang="en-US" dirty="0" smtClean="0"/>
              <a:t>出勤时间</a:t>
            </a:r>
            <a:r>
              <a:rPr lang="en-US" altLang="zh-CN" dirty="0" smtClean="0"/>
              <a:t>+</a:t>
            </a:r>
            <a:r>
              <a:rPr lang="zh-CN" altLang="en-US" dirty="0" smtClean="0"/>
              <a:t>辅助时间）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9932202" y="1050214"/>
            <a:ext cx="827314" cy="3693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打印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458690" y="4168801"/>
            <a:ext cx="112008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退勤项点分析结果</a:t>
            </a:r>
            <a:endParaRPr lang="zh-CN" altLang="en-US" b="1" dirty="0"/>
          </a:p>
        </p:txBody>
      </p: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15521"/>
              </p:ext>
            </p:extLst>
          </p:nvPr>
        </p:nvGraphicFramePr>
        <p:xfrm>
          <a:off x="478973" y="4699811"/>
          <a:ext cx="11180542" cy="2038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8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48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33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67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85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47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122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5513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67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作业场景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作业项目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作业问题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出现次数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扣分次数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扣分级别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处理措施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有无异议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8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途中运行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贯通试验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未进行贯通试验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     </a:t>
                      </a:r>
                      <a:r>
                        <a:rPr lang="en-US" altLang="zh-CN" u="sng" dirty="0" smtClean="0"/>
                        <a:t>5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Wingdings 2" panose="05020102010507070707" pitchFamily="18" charset="2"/>
                        </a:rPr>
                        <a:t>R</a:t>
                      </a:r>
                      <a:endParaRPr lang="zh-CN" altLang="en-US" dirty="0" smtClean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7811"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抱闸运行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抱闸运行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7811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靠标解锁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超速解锁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78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非正常行车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反方向行车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反向交路号出错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5" name="圆角矩形 64"/>
          <p:cNvSpPr/>
          <p:nvPr/>
        </p:nvSpPr>
        <p:spPr>
          <a:xfrm>
            <a:off x="2100830" y="5965658"/>
            <a:ext cx="4739484" cy="55694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zh-CN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zh-CN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200" dirty="0" smtClean="0">
                <a:solidFill>
                  <a:schemeClr val="tx1"/>
                </a:solidFill>
              </a:rPr>
              <a:t>日期、时间、车次、始发</a:t>
            </a:r>
            <a:r>
              <a:rPr lang="en-US" altLang="zh-CN" sz="1200" dirty="0" smtClean="0">
                <a:solidFill>
                  <a:schemeClr val="tx1"/>
                </a:solidFill>
              </a:rPr>
              <a:t>-</a:t>
            </a:r>
            <a:r>
              <a:rPr lang="zh-CN" altLang="en-US" sz="1200" dirty="0" smtClean="0">
                <a:solidFill>
                  <a:schemeClr val="tx1"/>
                </a:solidFill>
              </a:rPr>
              <a:t>终到、站点、作业问题、扣分原因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155329" y="3670857"/>
            <a:ext cx="4714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u="sng" dirty="0" smtClean="0"/>
              <a:t>原因</a:t>
            </a:r>
            <a:r>
              <a:rPr lang="en-US" altLang="zh-CN" sz="1400" u="sng" dirty="0" smtClean="0"/>
              <a:t>+</a:t>
            </a:r>
            <a:r>
              <a:rPr lang="zh-CN" altLang="en-US" sz="1400" u="sng" dirty="0" smtClean="0"/>
              <a:t>处理措施（例如：途中有制动，请写退勤分析报告）</a:t>
            </a:r>
            <a:endParaRPr lang="en-US" altLang="zh-CN" sz="1400" u="sng" dirty="0" smtClean="0"/>
          </a:p>
        </p:txBody>
      </p:sp>
      <p:sp>
        <p:nvSpPr>
          <p:cNvPr id="69" name="圆角矩形 68"/>
          <p:cNvSpPr/>
          <p:nvPr/>
        </p:nvSpPr>
        <p:spPr>
          <a:xfrm>
            <a:off x="756678" y="3523848"/>
            <a:ext cx="1328057" cy="4890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退勤结果：</a:t>
            </a:r>
          </a:p>
        </p:txBody>
      </p:sp>
      <p:sp>
        <p:nvSpPr>
          <p:cNvPr id="6" name="矩形 5"/>
          <p:cNvSpPr/>
          <p:nvPr/>
        </p:nvSpPr>
        <p:spPr>
          <a:xfrm>
            <a:off x="2099014" y="20153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上海南</a:t>
            </a:r>
          </a:p>
        </p:txBody>
      </p:sp>
      <p:sp>
        <p:nvSpPr>
          <p:cNvPr id="9" name="矩形 8"/>
          <p:cNvSpPr/>
          <p:nvPr/>
        </p:nvSpPr>
        <p:spPr>
          <a:xfrm>
            <a:off x="4136350" y="200899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苏州</a:t>
            </a:r>
          </a:p>
        </p:txBody>
      </p:sp>
      <p:sp>
        <p:nvSpPr>
          <p:cNvPr id="10" name="矩形 9"/>
          <p:cNvSpPr/>
          <p:nvPr/>
        </p:nvSpPr>
        <p:spPr>
          <a:xfrm>
            <a:off x="9536349" y="195828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南京</a:t>
            </a:r>
          </a:p>
        </p:txBody>
      </p:sp>
      <p:sp>
        <p:nvSpPr>
          <p:cNvPr id="11" name="矩形 10"/>
          <p:cNvSpPr/>
          <p:nvPr/>
        </p:nvSpPr>
        <p:spPr>
          <a:xfrm>
            <a:off x="11068610" y="195955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南京南</a:t>
            </a:r>
          </a:p>
        </p:txBody>
      </p:sp>
      <p:cxnSp>
        <p:nvCxnSpPr>
          <p:cNvPr id="18" name="曲线连接符 17"/>
          <p:cNvCxnSpPr/>
          <p:nvPr/>
        </p:nvCxnSpPr>
        <p:spPr>
          <a:xfrm rot="10800000" flipV="1">
            <a:off x="6847973" y="5451186"/>
            <a:ext cx="743054" cy="4101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306083" y="5393788"/>
            <a:ext cx="139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下钻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371" y="5221793"/>
            <a:ext cx="1015015" cy="1619721"/>
          </a:xfrm>
          <a:prstGeom prst="rect">
            <a:avLst/>
          </a:prstGeom>
        </p:spPr>
      </p:pic>
      <p:sp>
        <p:nvSpPr>
          <p:cNvPr id="15" name="椭圆形标注 14"/>
          <p:cNvSpPr/>
          <p:nvPr/>
        </p:nvSpPr>
        <p:spPr>
          <a:xfrm>
            <a:off x="11209516" y="5760562"/>
            <a:ext cx="1110343" cy="631372"/>
          </a:xfrm>
          <a:prstGeom prst="wedgeEllipseCallout">
            <a:avLst>
              <a:gd name="adj1" fmla="val -66618"/>
              <a:gd name="adj2" fmla="val -7715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改为下拉菜单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38323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17"/>
          <p:cNvGrpSpPr>
            <a:grpSpLocks/>
          </p:cNvGrpSpPr>
          <p:nvPr/>
        </p:nvGrpSpPr>
        <p:grpSpPr bwMode="auto">
          <a:xfrm>
            <a:off x="4025391" y="1808213"/>
            <a:ext cx="7684260" cy="3395482"/>
            <a:chOff x="4027473" y="2165911"/>
            <a:chExt cx="7688326" cy="3397466"/>
          </a:xfrm>
        </p:grpSpPr>
        <p:sp>
          <p:nvSpPr>
            <p:cNvPr id="44084" name="TextBox 12"/>
            <p:cNvSpPr txBox="1">
              <a:spLocks noChangeArrowheads="1"/>
            </p:cNvSpPr>
            <p:nvPr/>
          </p:nvSpPr>
          <p:spPr bwMode="auto">
            <a:xfrm>
              <a:off x="4027473" y="2165911"/>
              <a:ext cx="7071533" cy="1754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4" tIns="45712" rIns="91424" bIns="45712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zh-CN" altLang="en-US" sz="7196" b="1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谢 谢！</a:t>
              </a:r>
            </a:p>
          </p:txBody>
        </p:sp>
        <p:sp>
          <p:nvSpPr>
            <p:cNvPr id="44085" name="矩形 1"/>
            <p:cNvSpPr>
              <a:spLocks noChangeArrowheads="1"/>
            </p:cNvSpPr>
            <p:nvPr/>
          </p:nvSpPr>
          <p:spPr bwMode="auto">
            <a:xfrm>
              <a:off x="4714875" y="4363048"/>
              <a:ext cx="7000924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399" b="1"/>
                <a:t>               联系电话：</a:t>
              </a:r>
              <a:r>
                <a:rPr lang="en-US" altLang="zh-CN" sz="2399" b="1"/>
                <a:t>021-68763766    </a:t>
              </a:r>
            </a:p>
            <a:p>
              <a:pPr eaLnBrk="1" hangingPunct="1"/>
              <a:r>
                <a:rPr lang="zh-CN" altLang="en-US" sz="2399" b="1"/>
                <a:t>               官网：         </a:t>
              </a:r>
              <a:r>
                <a:rPr lang="en-US" altLang="zh-CN" sz="2399" b="1"/>
                <a:t>www.tenly.com  </a:t>
              </a:r>
            </a:p>
            <a:p>
              <a:pPr eaLnBrk="1" hangingPunct="1"/>
              <a:r>
                <a:rPr lang="en-US" altLang="zh-CN" sz="2399" b="1"/>
                <a:t>                             www.markwaymall.com</a:t>
              </a:r>
            </a:p>
          </p:txBody>
        </p:sp>
      </p:grpSp>
      <p:pic>
        <p:nvPicPr>
          <p:cNvPr id="44035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061" y="992"/>
            <a:ext cx="4483940" cy="123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-596589" y="1197343"/>
            <a:ext cx="5972239" cy="5973827"/>
            <a:chOff x="-741585" y="1608329"/>
            <a:chExt cx="5976664" cy="5976664"/>
          </a:xfrm>
        </p:grpSpPr>
        <p:pic>
          <p:nvPicPr>
            <p:cNvPr id="44037" name="图片 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1585" y="1608329"/>
              <a:ext cx="5976664" cy="5976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4038" name="组合 45"/>
            <p:cNvGrpSpPr>
              <a:grpSpLocks/>
            </p:cNvGrpSpPr>
            <p:nvPr/>
          </p:nvGrpSpPr>
          <p:grpSpPr bwMode="auto">
            <a:xfrm>
              <a:off x="264984" y="2276164"/>
              <a:ext cx="3993226" cy="2898448"/>
              <a:chOff x="264984" y="2276164"/>
              <a:chExt cx="3993226" cy="289844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3612297" y="2340133"/>
                <a:ext cx="493822" cy="492102"/>
              </a:xfrm>
              <a:prstGeom prst="ellipse">
                <a:avLst/>
              </a:prstGeom>
              <a:solidFill>
                <a:srgbClr val="4F81BD"/>
              </a:solidFill>
              <a:ln w="12700">
                <a:solidFill>
                  <a:srgbClr val="4F81BD"/>
                </a:solidFill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/>
              </a:p>
            </p:txBody>
          </p:sp>
          <p:sp>
            <p:nvSpPr>
              <p:cNvPr id="50" name="同心圆 49"/>
              <p:cNvSpPr/>
              <p:nvPr/>
            </p:nvSpPr>
            <p:spPr>
              <a:xfrm>
                <a:off x="4052132" y="4006932"/>
                <a:ext cx="174663" cy="174617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同心圆 50"/>
              <p:cNvSpPr/>
              <p:nvPr/>
            </p:nvSpPr>
            <p:spPr>
              <a:xfrm>
                <a:off x="4083889" y="4479985"/>
                <a:ext cx="174663" cy="174617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44042" name="组合 80"/>
              <p:cNvGrpSpPr>
                <a:grpSpLocks/>
              </p:cNvGrpSpPr>
              <p:nvPr/>
            </p:nvGrpSpPr>
            <p:grpSpPr bwMode="auto">
              <a:xfrm>
                <a:off x="3712638" y="3258492"/>
                <a:ext cx="493257" cy="493257"/>
                <a:chOff x="1827622" y="1343919"/>
                <a:chExt cx="2304000" cy="2304000"/>
              </a:xfrm>
            </p:grpSpPr>
            <p:sp>
              <p:nvSpPr>
                <p:cNvPr id="116" name="椭圆 115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1877480" y="1393777"/>
                  <a:ext cx="2204284" cy="220428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</p:grpSp>
          <p:grpSp>
            <p:nvGrpSpPr>
              <p:cNvPr id="44043" name="组合 83"/>
              <p:cNvGrpSpPr>
                <a:grpSpLocks/>
              </p:cNvGrpSpPr>
              <p:nvPr/>
            </p:nvGrpSpPr>
            <p:grpSpPr bwMode="auto">
              <a:xfrm>
                <a:off x="2072181" y="4681355"/>
                <a:ext cx="493257" cy="493257"/>
                <a:chOff x="1827622" y="1343919"/>
                <a:chExt cx="2304000" cy="2304000"/>
              </a:xfrm>
            </p:grpSpPr>
            <p:sp>
              <p:nvSpPr>
                <p:cNvPr id="114" name="椭圆 113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</p:grpSp>
          <p:grpSp>
            <p:nvGrpSpPr>
              <p:cNvPr id="44044" name="组合 86"/>
              <p:cNvGrpSpPr>
                <a:grpSpLocks/>
              </p:cNvGrpSpPr>
              <p:nvPr/>
            </p:nvGrpSpPr>
            <p:grpSpPr bwMode="auto">
              <a:xfrm>
                <a:off x="264984" y="3734915"/>
                <a:ext cx="730098" cy="730098"/>
                <a:chOff x="1827622" y="1343919"/>
                <a:chExt cx="2304000" cy="2304000"/>
              </a:xfrm>
            </p:grpSpPr>
            <p:sp>
              <p:nvSpPr>
                <p:cNvPr id="92" name="椭圆 91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1877480" y="1393777"/>
                  <a:ext cx="2204282" cy="220428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rgbClr val="FEFEFE"/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</p:grpSp>
          <p:grpSp>
            <p:nvGrpSpPr>
              <p:cNvPr id="44045" name="组合 54"/>
              <p:cNvGrpSpPr>
                <a:grpSpLocks/>
              </p:cNvGrpSpPr>
              <p:nvPr/>
            </p:nvGrpSpPr>
            <p:grpSpPr bwMode="auto">
              <a:xfrm>
                <a:off x="1558891" y="2682143"/>
                <a:ext cx="1956865" cy="1956865"/>
                <a:chOff x="587017" y="-48178"/>
                <a:chExt cx="2254640" cy="2254640"/>
              </a:xfrm>
            </p:grpSpPr>
            <p:grpSp>
              <p:nvGrpSpPr>
                <p:cNvPr id="44057" name="组合 63"/>
                <p:cNvGrpSpPr>
                  <a:grpSpLocks/>
                </p:cNvGrpSpPr>
                <p:nvPr/>
              </p:nvGrpSpPr>
              <p:grpSpPr bwMode="auto">
                <a:xfrm>
                  <a:off x="587017" y="-48178"/>
                  <a:ext cx="2254640" cy="2254640"/>
                  <a:chOff x="1827622" y="1343919"/>
                  <a:chExt cx="2304000" cy="2304000"/>
                </a:xfrm>
              </p:grpSpPr>
              <p:sp>
                <p:nvSpPr>
                  <p:cNvPr id="90" name="椭圆 89"/>
                  <p:cNvSpPr/>
                  <p:nvPr/>
                </p:nvSpPr>
                <p:spPr>
                  <a:xfrm>
                    <a:off x="1827622" y="1343919"/>
                    <a:ext cx="2304000" cy="2304000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12700">
                    <a:noFill/>
                  </a:ln>
                  <a:effectLst>
                    <a:outerShdw blurRad="635000" dist="762000" dir="7800000" sx="88000" sy="88000" algn="tr" rotWithShape="0">
                      <a:prstClr val="black">
                        <a:alpha val="2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219017">
                      <a:defRPr/>
                    </a:pPr>
                    <a:endParaRPr lang="zh-CN" altLang="en-US" sz="1799"/>
                  </a:p>
                </p:txBody>
              </p:sp>
              <p:sp>
                <p:nvSpPr>
                  <p:cNvPr id="91" name="椭圆 90"/>
                  <p:cNvSpPr/>
                  <p:nvPr/>
                </p:nvSpPr>
                <p:spPr>
                  <a:xfrm>
                    <a:off x="1877481" y="1393778"/>
                    <a:ext cx="2204282" cy="2204279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rgbClr val="FEFEFE"/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defTabSz="1219017">
                      <a:defRPr/>
                    </a:pPr>
                    <a:endParaRPr lang="zh-CN" altLang="en-US" sz="1799"/>
                  </a:p>
                </p:txBody>
              </p:sp>
            </p:grpSp>
            <p:sp>
              <p:nvSpPr>
                <p:cNvPr id="88" name="椭圆 87"/>
                <p:cNvSpPr/>
                <p:nvPr/>
              </p:nvSpPr>
              <p:spPr>
                <a:xfrm>
                  <a:off x="936811" y="303994"/>
                  <a:ext cx="1589811" cy="1591217"/>
                </a:xfrm>
                <a:prstGeom prst="ellipse">
                  <a:avLst/>
                </a:prstGeom>
                <a:solidFill>
                  <a:srgbClr val="F37B19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 dirty="0"/>
                </a:p>
              </p:txBody>
            </p:sp>
            <p:pic>
              <p:nvPicPr>
                <p:cNvPr id="44059" name="图片 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6462" y="456517"/>
                  <a:ext cx="1454268" cy="13278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6" name="组合 67"/>
              <p:cNvGrpSpPr/>
              <p:nvPr/>
            </p:nvGrpSpPr>
            <p:grpSpPr>
              <a:xfrm>
                <a:off x="979282" y="2545514"/>
                <a:ext cx="493257" cy="493257"/>
                <a:chOff x="1827622" y="1343919"/>
                <a:chExt cx="2304000" cy="2304000"/>
              </a:xfrm>
              <a:solidFill>
                <a:schemeClr val="accent1"/>
              </a:solidFill>
            </p:grpSpPr>
            <p:sp>
              <p:nvSpPr>
                <p:cNvPr id="85" name="椭圆 84"/>
                <p:cNvSpPr/>
                <p:nvPr/>
              </p:nvSpPr>
              <p:spPr>
                <a:xfrm>
                  <a:off x="1827622" y="1343919"/>
                  <a:ext cx="2304000" cy="2304000"/>
                </a:xfrm>
                <a:prstGeom prst="ellipse">
                  <a:avLst/>
                </a:prstGeom>
                <a:grpFill/>
                <a:ln w="12700">
                  <a:noFill/>
                </a:ln>
                <a:effectLst>
                  <a:outerShdw blurRad="254000" dist="241300" dir="7800000" sx="85000" sy="85000" algn="tr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1877481" y="1393778"/>
                  <a:ext cx="2204282" cy="2204282"/>
                </a:xfrm>
                <a:prstGeom prst="ellipse">
                  <a:avLst/>
                </a:prstGeom>
                <a:solidFill>
                  <a:srgbClr val="4F81BD"/>
                </a:solidFill>
                <a:ln w="12700">
                  <a:solidFill>
                    <a:srgbClr val="4F81BD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1219017">
                    <a:defRPr/>
                  </a:pPr>
                  <a:endParaRPr lang="zh-CN" altLang="en-US" sz="1799"/>
                </a:p>
              </p:txBody>
            </p:sp>
          </p:grpSp>
          <p:sp>
            <p:nvSpPr>
              <p:cNvPr id="57" name="同心圆 56"/>
              <p:cNvSpPr/>
              <p:nvPr/>
            </p:nvSpPr>
            <p:spPr>
              <a:xfrm>
                <a:off x="3147058" y="2422679"/>
                <a:ext cx="179426" cy="179379"/>
              </a:xfrm>
              <a:prstGeom prst="donu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同心圆 57"/>
              <p:cNvSpPr/>
              <p:nvPr/>
            </p:nvSpPr>
            <p:spPr>
              <a:xfrm>
                <a:off x="1724345" y="2276636"/>
                <a:ext cx="176251" cy="174617"/>
              </a:xfrm>
              <a:prstGeom prst="donu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3324897" y="4468872"/>
                <a:ext cx="493821" cy="493690"/>
              </a:xfrm>
              <a:prstGeom prst="ellipse">
                <a:avLst/>
              </a:prstGeom>
              <a:solidFill>
                <a:srgbClr val="4F81BD"/>
              </a:solidFill>
              <a:ln w="12700">
                <a:solidFill>
                  <a:srgbClr val="4F81BD"/>
                </a:solidFill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/>
              </a:p>
            </p:txBody>
          </p:sp>
          <p:sp>
            <p:nvSpPr>
              <p:cNvPr id="78" name="同心圆 77"/>
              <p:cNvSpPr/>
              <p:nvPr/>
            </p:nvSpPr>
            <p:spPr>
              <a:xfrm>
                <a:off x="1994279" y="2494113"/>
                <a:ext cx="176251" cy="174617"/>
              </a:xfrm>
              <a:prstGeom prst="donu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同心圆 78"/>
              <p:cNvSpPr/>
              <p:nvPr/>
            </p:nvSpPr>
            <p:spPr>
              <a:xfrm>
                <a:off x="1274983" y="3830727"/>
                <a:ext cx="174663" cy="176205"/>
              </a:xfrm>
              <a:prstGeom prst="donut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同心圆 79"/>
              <p:cNvSpPr/>
              <p:nvPr/>
            </p:nvSpPr>
            <p:spPr>
              <a:xfrm>
                <a:off x="3328072" y="2819536"/>
                <a:ext cx="179426" cy="179379"/>
              </a:xfrm>
              <a:prstGeom prst="donu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同心圆 80"/>
              <p:cNvSpPr/>
              <p:nvPr/>
            </p:nvSpPr>
            <p:spPr>
              <a:xfrm>
                <a:off x="3002563" y="4654602"/>
                <a:ext cx="176252" cy="174617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同心圆 81"/>
              <p:cNvSpPr/>
              <p:nvPr/>
            </p:nvSpPr>
            <p:spPr>
              <a:xfrm>
                <a:off x="1743399" y="4548244"/>
                <a:ext cx="179426" cy="177792"/>
              </a:xfrm>
              <a:prstGeom prst="donu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9017">
                  <a:defRPr/>
                </a:pPr>
                <a:endParaRPr lang="zh-CN" altLang="en-US" sz="1799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同心圆 82"/>
              <p:cNvSpPr/>
              <p:nvPr/>
            </p:nvSpPr>
            <p:spPr>
              <a:xfrm>
                <a:off x="3394762" y="2406805"/>
                <a:ext cx="176251" cy="174617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同心圆 83"/>
              <p:cNvSpPr/>
              <p:nvPr/>
            </p:nvSpPr>
            <p:spPr>
              <a:xfrm>
                <a:off x="2226105" y="2565548"/>
                <a:ext cx="176251" cy="176204"/>
              </a:xfrm>
              <a:prstGeom prst="donut">
                <a:avLst/>
              </a:prstGeom>
              <a:solidFill>
                <a:srgbClr val="F37B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 defTabSz="1219017">
                  <a:defRPr/>
                </a:pPr>
                <a:endParaRPr lang="zh-CN" altLang="en-US" sz="3598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2563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74170" y="183460"/>
            <a:ext cx="3222173" cy="70756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algn="ctr"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998" b="1" dirty="0" smtClean="0">
                <a:solidFill>
                  <a:srgbClr val="FF0000"/>
                </a:solidFill>
              </a:rPr>
              <a:t>组织架构表</a:t>
            </a:r>
            <a:endParaRPr lang="zh-CN" altLang="en-US" sz="3998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29053"/>
              </p:ext>
            </p:extLst>
          </p:nvPr>
        </p:nvGraphicFramePr>
        <p:xfrm>
          <a:off x="4093030" y="-11800"/>
          <a:ext cx="5725884" cy="6869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83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83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609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83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618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 dirty="0">
                          <a:effectLst/>
                        </a:rPr>
                        <a:t>机务段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车间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车队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188">
                <a:tc rowSpan="48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上海机务段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动车运用车间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动车运用车队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动车一组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动车二组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动车三组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动车四组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动车五组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动车六组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动车七组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动车八组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动车九组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动车十组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动车十一组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动车十二组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动车十三组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动车十四组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动车十五组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动车十六组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南翔运用车间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沪宁车队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第一指导组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第二指导组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第三指导组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第四指导组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第五指导组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第六指导组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第七指导组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沪杭车队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第一指导组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第二指导组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第三指导组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第四指导组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第五指导组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上海调小车间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上海调小车队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第一指导组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第二指导组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第三指导组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第四指导组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第五指导组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33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第六指导组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34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第七指导组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35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第八指导组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36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第九指导组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37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上海运用车间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沪宁线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沪宁</a:t>
                      </a:r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</a:rPr>
                        <a:t>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38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沪宁</a:t>
                      </a:r>
                      <a:r>
                        <a:rPr lang="en-US" altLang="zh-CN" sz="900" u="none" strike="noStrike">
                          <a:effectLst/>
                        </a:rPr>
                        <a:t>2</a:t>
                      </a:r>
                      <a:r>
                        <a:rPr lang="zh-CN" altLang="en-US" sz="900" u="none" strike="noStrike">
                          <a:effectLst/>
                        </a:rPr>
                        <a:t>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39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沪宁</a:t>
                      </a:r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r>
                        <a:rPr lang="zh-CN" altLang="en-US" sz="900" u="none" strike="noStrike">
                          <a:effectLst/>
                        </a:rPr>
                        <a:t>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40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沪宁</a:t>
                      </a:r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r>
                        <a:rPr lang="zh-CN" altLang="en-US" sz="900" u="none" strike="noStrike">
                          <a:effectLst/>
                        </a:rPr>
                        <a:t>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41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沪宁</a:t>
                      </a:r>
                      <a:r>
                        <a:rPr lang="en-US" altLang="zh-CN" sz="900" u="none" strike="noStrike">
                          <a:effectLst/>
                        </a:rPr>
                        <a:t>5</a:t>
                      </a:r>
                      <a:r>
                        <a:rPr lang="zh-CN" altLang="en-US" sz="900" u="none" strike="noStrike">
                          <a:effectLst/>
                        </a:rPr>
                        <a:t>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42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周恩来机车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43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沪鹰线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沪鹰</a:t>
                      </a:r>
                      <a:r>
                        <a:rPr lang="en-US" altLang="zh-CN" sz="900" u="none" strike="noStrike">
                          <a:effectLst/>
                        </a:rPr>
                        <a:t>1</a:t>
                      </a:r>
                      <a:r>
                        <a:rPr lang="zh-CN" altLang="en-US" sz="900" u="none" strike="noStrike">
                          <a:effectLst/>
                        </a:rPr>
                        <a:t>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44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 dirty="0">
                          <a:effectLst/>
                        </a:rPr>
                        <a:t>沪鹰</a:t>
                      </a:r>
                      <a:r>
                        <a:rPr lang="en-US" altLang="zh-CN" sz="900" u="none" strike="noStrike" dirty="0">
                          <a:effectLst/>
                        </a:rPr>
                        <a:t>2</a:t>
                      </a:r>
                      <a:r>
                        <a:rPr lang="zh-CN" altLang="en-US" sz="900" u="none" strike="noStrike" dirty="0">
                          <a:effectLst/>
                        </a:rPr>
                        <a:t>组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45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沪鹰</a:t>
                      </a:r>
                      <a:r>
                        <a:rPr lang="en-US" altLang="zh-CN" sz="900" u="none" strike="noStrike">
                          <a:effectLst/>
                        </a:rPr>
                        <a:t>3</a:t>
                      </a:r>
                      <a:r>
                        <a:rPr lang="zh-CN" altLang="en-US" sz="900" u="none" strike="noStrike">
                          <a:effectLst/>
                        </a:rPr>
                        <a:t>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46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>
                          <a:effectLst/>
                        </a:rPr>
                        <a:t>沪鹰</a:t>
                      </a:r>
                      <a:r>
                        <a:rPr lang="en-US" altLang="zh-CN" sz="900" u="none" strike="noStrike">
                          <a:effectLst/>
                        </a:rPr>
                        <a:t>4</a:t>
                      </a:r>
                      <a:r>
                        <a:rPr lang="zh-CN" altLang="en-US" sz="900" u="none" strike="noStrike">
                          <a:effectLst/>
                        </a:rPr>
                        <a:t>组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47"/>
                  </a:ext>
                </a:extLst>
              </a:tr>
              <a:tr h="116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900" u="none" strike="noStrike" dirty="0">
                          <a:effectLst/>
                        </a:rPr>
                        <a:t>沪鹰</a:t>
                      </a:r>
                      <a:r>
                        <a:rPr lang="en-US" altLang="zh-CN" sz="900" u="none" strike="noStrike" dirty="0">
                          <a:effectLst/>
                        </a:rPr>
                        <a:t>5</a:t>
                      </a:r>
                      <a:r>
                        <a:rPr lang="zh-CN" altLang="en-US" sz="900" u="none" strike="noStrike" dirty="0">
                          <a:effectLst/>
                        </a:rPr>
                        <a:t>组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040" marR="3040" marT="3040" marB="0" anchor="ctr"/>
                </a:tc>
                <a:extLst>
                  <a:ext uri="{0D108BD9-81ED-4DB2-BD59-A6C34878D82A}">
                    <a16:rowId xmlns:a16="http://schemas.microsoft.com/office/drawing/2014/main" xmlns="" val="10048"/>
                  </a:ext>
                </a:extLst>
              </a:tr>
            </a:tbl>
          </a:graphicData>
        </a:graphic>
      </p:graphicFrame>
      <p:sp>
        <p:nvSpPr>
          <p:cNvPr id="7" name="文本框 34"/>
          <p:cNvSpPr txBox="1">
            <a:spLocks noChangeArrowheads="1"/>
          </p:cNvSpPr>
          <p:nvPr/>
        </p:nvSpPr>
        <p:spPr bwMode="auto">
          <a:xfrm>
            <a:off x="1537735" y="2251065"/>
            <a:ext cx="1727887" cy="36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/>
              <a:t>上海机务段</a:t>
            </a:r>
          </a:p>
        </p:txBody>
      </p:sp>
      <p:sp>
        <p:nvSpPr>
          <p:cNvPr id="8" name="文本框 35"/>
          <p:cNvSpPr txBox="1">
            <a:spLocks noChangeArrowheads="1"/>
          </p:cNvSpPr>
          <p:nvPr/>
        </p:nvSpPr>
        <p:spPr bwMode="auto">
          <a:xfrm>
            <a:off x="1539321" y="2740922"/>
            <a:ext cx="1726301" cy="36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/>
              <a:t>南京东机务段</a:t>
            </a:r>
          </a:p>
        </p:txBody>
      </p:sp>
      <p:sp>
        <p:nvSpPr>
          <p:cNvPr id="9" name="文本框 36"/>
          <p:cNvSpPr txBox="1">
            <a:spLocks noChangeArrowheads="1"/>
          </p:cNvSpPr>
          <p:nvPr/>
        </p:nvSpPr>
        <p:spPr bwMode="auto">
          <a:xfrm>
            <a:off x="1537735" y="3230779"/>
            <a:ext cx="1727887" cy="36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/>
              <a:t>杭州机务段</a:t>
            </a:r>
          </a:p>
        </p:txBody>
      </p:sp>
      <p:sp>
        <p:nvSpPr>
          <p:cNvPr id="10" name="文本框 37"/>
          <p:cNvSpPr txBox="1">
            <a:spLocks noChangeArrowheads="1"/>
          </p:cNvSpPr>
          <p:nvPr/>
        </p:nvSpPr>
        <p:spPr bwMode="auto">
          <a:xfrm>
            <a:off x="1539321" y="3720636"/>
            <a:ext cx="1726301" cy="36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/>
              <a:t>合肥机务段</a:t>
            </a:r>
          </a:p>
        </p:txBody>
      </p:sp>
      <p:sp>
        <p:nvSpPr>
          <p:cNvPr id="11" name="文本框 38"/>
          <p:cNvSpPr txBox="1">
            <a:spLocks noChangeArrowheads="1"/>
          </p:cNvSpPr>
          <p:nvPr/>
        </p:nvSpPr>
        <p:spPr bwMode="auto">
          <a:xfrm>
            <a:off x="1539321" y="4210493"/>
            <a:ext cx="1726301" cy="36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799" dirty="0"/>
              <a:t>徐州机务段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5685" y="2292241"/>
            <a:ext cx="544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上海局集团公司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931361" y="3230779"/>
            <a:ext cx="533400" cy="30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265622" y="3179200"/>
            <a:ext cx="533400" cy="30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7110"/>
              </p:ext>
            </p:extLst>
          </p:nvPr>
        </p:nvGraphicFramePr>
        <p:xfrm>
          <a:off x="2013856" y="283028"/>
          <a:ext cx="6879772" cy="640285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198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08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354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647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02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组织代码</a:t>
                      </a:r>
                      <a:endParaRPr lang="zh-CN" altLang="en-US" sz="7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组织名称</a:t>
                      </a:r>
                      <a:endParaRPr lang="zh-CN" altLang="en-US" sz="7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组织父代码</a:t>
                      </a:r>
                      <a:endParaRPr lang="zh-CN" altLang="en-US" sz="7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组织类别</a:t>
                      </a:r>
                      <a:endParaRPr lang="zh-CN" altLang="en-US" sz="7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1001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上海机务段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段</a:t>
                      </a:r>
                      <a:endParaRPr lang="zh-CN" altLang="en-US" sz="7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2001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上海运用</a:t>
                      </a:r>
                      <a:endParaRPr lang="zh-CN" altLang="en-US" sz="7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1001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车间</a:t>
                      </a:r>
                      <a:endParaRPr lang="zh-CN" altLang="en-US" sz="7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dirty="0">
                          <a:effectLst/>
                        </a:rPr>
                        <a:t>2002</a:t>
                      </a:r>
                      <a:endParaRPr lang="en-US" altLang="zh-CN" sz="7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南翔运用</a:t>
                      </a:r>
                      <a:endParaRPr lang="zh-CN" altLang="en-US" sz="7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1001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车间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dirty="0">
                          <a:effectLst/>
                        </a:rPr>
                        <a:t>2003</a:t>
                      </a:r>
                      <a:endParaRPr lang="en-US" altLang="zh-CN" sz="7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调小运用</a:t>
                      </a:r>
                      <a:endParaRPr lang="zh-CN" altLang="en-US" sz="7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1001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车间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dirty="0">
                          <a:effectLst/>
                        </a:rPr>
                        <a:t>2004</a:t>
                      </a:r>
                      <a:endParaRPr lang="en-US" altLang="zh-CN" sz="7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动车运用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1001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车间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上海沪徐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2001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车队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3002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上海沪鹰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2001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车队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南翔沪杭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2002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车队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3004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南翔沪宁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2002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车队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3005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动车车队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2004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车队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4001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调小</a:t>
                      </a:r>
                      <a:r>
                        <a:rPr lang="en-US" altLang="zh-CN" sz="700" u="none" strike="noStrike">
                          <a:effectLst/>
                        </a:rPr>
                        <a:t>01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2003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4002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调小</a:t>
                      </a:r>
                      <a:r>
                        <a:rPr lang="en-US" altLang="zh-CN" sz="700" u="none" strike="noStrike">
                          <a:effectLst/>
                        </a:rPr>
                        <a:t>02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2003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4003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调小</a:t>
                      </a:r>
                      <a:r>
                        <a:rPr lang="en-US" altLang="zh-CN" sz="700" u="none" strike="noStrike">
                          <a:effectLst/>
                        </a:rPr>
                        <a:t>03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2003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4004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调小</a:t>
                      </a:r>
                      <a:r>
                        <a:rPr lang="en-US" altLang="zh-CN" sz="700" u="none" strike="noStrike">
                          <a:effectLst/>
                        </a:rPr>
                        <a:t>04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2003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4005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调小</a:t>
                      </a:r>
                      <a:r>
                        <a:rPr lang="en-US" altLang="zh-CN" sz="700" u="none" strike="noStrike">
                          <a:effectLst/>
                        </a:rPr>
                        <a:t>05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2003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4006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调小</a:t>
                      </a:r>
                      <a:r>
                        <a:rPr lang="en-US" altLang="zh-CN" sz="700" u="none" strike="noStrike">
                          <a:effectLst/>
                        </a:rPr>
                        <a:t>06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2003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4007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调小</a:t>
                      </a:r>
                      <a:r>
                        <a:rPr lang="en-US" altLang="zh-CN" sz="700" u="none" strike="noStrike">
                          <a:effectLst/>
                        </a:rPr>
                        <a:t>07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2003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4008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调小</a:t>
                      </a:r>
                      <a:r>
                        <a:rPr lang="en-US" altLang="zh-CN" sz="700" u="none" strike="noStrike">
                          <a:effectLst/>
                        </a:rPr>
                        <a:t>08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2003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4009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调小</a:t>
                      </a:r>
                      <a:r>
                        <a:rPr lang="en-US" altLang="zh-CN" sz="700" u="none" strike="noStrike">
                          <a:effectLst/>
                        </a:rPr>
                        <a:t>09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2003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4010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动车</a:t>
                      </a:r>
                      <a:r>
                        <a:rPr lang="en-US" altLang="zh-CN" sz="700" u="none" strike="noStrike">
                          <a:effectLst/>
                        </a:rPr>
                        <a:t>01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3005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4011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动车</a:t>
                      </a:r>
                      <a:r>
                        <a:rPr lang="en-US" altLang="zh-CN" sz="700" u="none" strike="noStrike">
                          <a:effectLst/>
                        </a:rPr>
                        <a:t>02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3005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4012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动车</a:t>
                      </a:r>
                      <a:r>
                        <a:rPr lang="en-US" altLang="zh-CN" sz="700" u="none" strike="noStrike">
                          <a:effectLst/>
                        </a:rPr>
                        <a:t>03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3005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4013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动车</a:t>
                      </a:r>
                      <a:r>
                        <a:rPr lang="en-US" altLang="zh-CN" sz="700" u="none" strike="noStrike">
                          <a:effectLst/>
                        </a:rPr>
                        <a:t>04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3005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4014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动车</a:t>
                      </a:r>
                      <a:r>
                        <a:rPr lang="en-US" altLang="zh-CN" sz="700" u="none" strike="noStrike">
                          <a:effectLst/>
                        </a:rPr>
                        <a:t>05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3005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4015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动车</a:t>
                      </a:r>
                      <a:r>
                        <a:rPr lang="en-US" altLang="zh-CN" sz="700" u="none" strike="noStrike">
                          <a:effectLst/>
                        </a:rPr>
                        <a:t>06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3005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4016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动车</a:t>
                      </a:r>
                      <a:r>
                        <a:rPr lang="en-US" altLang="zh-CN" sz="700" u="none" strike="noStrike">
                          <a:effectLst/>
                        </a:rPr>
                        <a:t>07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3005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4017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动车</a:t>
                      </a:r>
                      <a:r>
                        <a:rPr lang="en-US" altLang="zh-CN" sz="700" u="none" strike="noStrike">
                          <a:effectLst/>
                        </a:rPr>
                        <a:t>08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3005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4018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动车</a:t>
                      </a:r>
                      <a:r>
                        <a:rPr lang="en-US" altLang="zh-CN" sz="700" u="none" strike="noStrike">
                          <a:effectLst/>
                        </a:rPr>
                        <a:t>09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3005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4019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动车</a:t>
                      </a:r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3005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4020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沪徐</a:t>
                      </a:r>
                      <a:r>
                        <a:rPr lang="en-US" altLang="zh-CN" sz="700" u="none" strike="noStrike">
                          <a:effectLst/>
                        </a:rPr>
                        <a:t>01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4021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沪徐</a:t>
                      </a:r>
                      <a:r>
                        <a:rPr lang="en-US" altLang="zh-CN" sz="700" u="none" strike="noStrike">
                          <a:effectLst/>
                        </a:rPr>
                        <a:t>02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4022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沪徐</a:t>
                      </a:r>
                      <a:r>
                        <a:rPr lang="en-US" altLang="zh-CN" sz="700" u="none" strike="noStrike">
                          <a:effectLst/>
                        </a:rPr>
                        <a:t>03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4023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沪徐</a:t>
                      </a:r>
                      <a:r>
                        <a:rPr lang="en-US" altLang="zh-CN" sz="700" u="none" strike="noStrike">
                          <a:effectLst/>
                        </a:rPr>
                        <a:t>04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33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4024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沪徐</a:t>
                      </a:r>
                      <a:r>
                        <a:rPr lang="en-US" altLang="zh-CN" sz="700" u="none" strike="noStrike">
                          <a:effectLst/>
                        </a:rPr>
                        <a:t>05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34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4025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沪徐</a:t>
                      </a:r>
                      <a:r>
                        <a:rPr lang="en-US" altLang="zh-CN" sz="700" u="none" strike="noStrike">
                          <a:effectLst/>
                        </a:rPr>
                        <a:t>06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35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4026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沪鹰</a:t>
                      </a:r>
                      <a:r>
                        <a:rPr lang="en-US" altLang="zh-CN" sz="700" u="none" strike="noStrike">
                          <a:effectLst/>
                        </a:rPr>
                        <a:t>01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3002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36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4027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沪鹰</a:t>
                      </a:r>
                      <a:r>
                        <a:rPr lang="en-US" altLang="zh-CN" sz="700" u="none" strike="noStrike">
                          <a:effectLst/>
                        </a:rPr>
                        <a:t>02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3002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37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4028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沪鹰</a:t>
                      </a:r>
                      <a:r>
                        <a:rPr lang="en-US" altLang="zh-CN" sz="700" u="none" strike="noStrike">
                          <a:effectLst/>
                        </a:rPr>
                        <a:t>03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3002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38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4029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沪鹰</a:t>
                      </a:r>
                      <a:r>
                        <a:rPr lang="en-US" altLang="zh-CN" sz="700" u="none" strike="noStrike">
                          <a:effectLst/>
                        </a:rPr>
                        <a:t>04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3002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39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4030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沪鹰</a:t>
                      </a:r>
                      <a:r>
                        <a:rPr lang="en-US" altLang="zh-CN" sz="700" u="none" strike="noStrike">
                          <a:effectLst/>
                        </a:rPr>
                        <a:t>05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3002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40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4031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沪鹰</a:t>
                      </a:r>
                      <a:r>
                        <a:rPr lang="en-US" altLang="zh-CN" sz="700" u="none" strike="noStrike">
                          <a:effectLst/>
                        </a:rPr>
                        <a:t>06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3002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41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4032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沪杭</a:t>
                      </a:r>
                      <a:r>
                        <a:rPr lang="en-US" altLang="zh-CN" sz="700" u="none" strike="noStrike">
                          <a:effectLst/>
                        </a:rPr>
                        <a:t>01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42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4033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沪杭</a:t>
                      </a:r>
                      <a:r>
                        <a:rPr lang="en-US" altLang="zh-CN" sz="700" u="none" strike="noStrike">
                          <a:effectLst/>
                        </a:rPr>
                        <a:t>02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43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4034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沪杭</a:t>
                      </a:r>
                      <a:r>
                        <a:rPr lang="en-US" altLang="zh-CN" sz="700" u="none" strike="noStrike">
                          <a:effectLst/>
                        </a:rPr>
                        <a:t>03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44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4035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沪杭</a:t>
                      </a:r>
                      <a:r>
                        <a:rPr lang="en-US" altLang="zh-CN" sz="700" u="none" strike="noStrike">
                          <a:effectLst/>
                        </a:rPr>
                        <a:t>04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45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4036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沪杭</a:t>
                      </a:r>
                      <a:r>
                        <a:rPr lang="en-US" altLang="zh-CN" sz="700" u="none" strike="noStrike">
                          <a:effectLst/>
                        </a:rPr>
                        <a:t>05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46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4037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沪杭</a:t>
                      </a:r>
                      <a:r>
                        <a:rPr lang="en-US" altLang="zh-CN" sz="700" u="none" strike="noStrike">
                          <a:effectLst/>
                        </a:rPr>
                        <a:t>06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47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4038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沪宁</a:t>
                      </a:r>
                      <a:r>
                        <a:rPr lang="en-US" altLang="zh-CN" sz="700" u="none" strike="noStrike">
                          <a:effectLst/>
                        </a:rPr>
                        <a:t>01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3004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48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4039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沪宁</a:t>
                      </a:r>
                      <a:r>
                        <a:rPr lang="en-US" altLang="zh-CN" sz="700" u="none" strike="noStrike">
                          <a:effectLst/>
                        </a:rPr>
                        <a:t>02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3004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49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4040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沪宁</a:t>
                      </a:r>
                      <a:r>
                        <a:rPr lang="en-US" altLang="zh-CN" sz="700" u="none" strike="noStrike">
                          <a:effectLst/>
                        </a:rPr>
                        <a:t>03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3004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50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4041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沪宁</a:t>
                      </a:r>
                      <a:r>
                        <a:rPr lang="en-US" altLang="zh-CN" sz="700" u="none" strike="noStrike">
                          <a:effectLst/>
                        </a:rPr>
                        <a:t>04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3004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51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4042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沪宁</a:t>
                      </a:r>
                      <a:r>
                        <a:rPr lang="en-US" altLang="zh-CN" sz="700" u="none" strike="noStrike">
                          <a:effectLst/>
                        </a:rPr>
                        <a:t>05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3004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52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4043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沪宁</a:t>
                      </a:r>
                      <a:r>
                        <a:rPr lang="en-US" altLang="zh-CN" sz="700" u="none" strike="noStrike">
                          <a:effectLst/>
                        </a:rPr>
                        <a:t>06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3004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53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4044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沪宁</a:t>
                      </a:r>
                      <a:r>
                        <a:rPr lang="en-US" altLang="zh-CN" sz="700" u="none" strike="noStrike">
                          <a:effectLst/>
                        </a:rPr>
                        <a:t>07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3004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54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4045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沪宁</a:t>
                      </a:r>
                      <a:r>
                        <a:rPr lang="en-US" altLang="zh-CN" sz="700" u="none" strike="noStrike">
                          <a:effectLst/>
                        </a:rPr>
                        <a:t>08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3004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55"/>
                  </a:ext>
                </a:extLst>
              </a:tr>
              <a:tr h="802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4046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沪宁</a:t>
                      </a:r>
                      <a:r>
                        <a:rPr lang="en-US" altLang="zh-CN" sz="700" u="none" strike="noStrike">
                          <a:effectLst/>
                        </a:rPr>
                        <a:t>09</a:t>
                      </a:r>
                      <a:r>
                        <a:rPr lang="zh-CN" altLang="en-US" sz="700" u="none" strike="noStrike">
                          <a:effectLst/>
                        </a:rPr>
                        <a:t>包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>
                          <a:effectLst/>
                        </a:rPr>
                        <a:t>3004</a:t>
                      </a:r>
                      <a:endParaRPr lang="en-US" altLang="zh-CN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指导组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extLst>
                  <a:ext uri="{0D108BD9-81ED-4DB2-BD59-A6C34878D82A}">
                    <a16:rowId xmlns:a16="http://schemas.microsoft.com/office/drawing/2014/main" xmlns="" val="10056"/>
                  </a:ext>
                </a:extLst>
              </a:tr>
              <a:tr h="80286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 合计 </a:t>
                      </a:r>
                      <a:r>
                        <a:rPr lang="en-US" altLang="zh-CN" sz="700" u="none" strike="noStrike">
                          <a:effectLst/>
                        </a:rPr>
                        <a:t>56</a:t>
                      </a:r>
                      <a:r>
                        <a:rPr lang="zh-CN" altLang="en-US" sz="700" u="none" strike="noStrike">
                          <a:effectLst/>
                        </a:rPr>
                        <a:t>条</a:t>
                      </a:r>
                      <a:endParaRPr lang="zh-CN" altLang="en-US" sz="7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714" marR="3714" marT="3714" marB="0" anchor="b"/>
                </a:tc>
                <a:extLst>
                  <a:ext uri="{0D108BD9-81ED-4DB2-BD59-A6C34878D82A}">
                    <a16:rowId xmlns:a16="http://schemas.microsoft.com/office/drawing/2014/main" xmlns="" val="10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938092" y="1667481"/>
            <a:ext cx="4149994" cy="19683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8000" b="1" dirty="0">
                <a:solidFill>
                  <a:schemeClr val="tx1"/>
                </a:solidFill>
              </a:rPr>
              <a:t>首页</a:t>
            </a:r>
          </a:p>
        </p:txBody>
      </p:sp>
    </p:spTree>
    <p:extLst>
      <p:ext uri="{BB962C8B-B14F-4D97-AF65-F5344CB8AC3E}">
        <p14:creationId xmlns:p14="http://schemas.microsoft.com/office/powerpoint/2010/main" val="13156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174170" y="183460"/>
            <a:ext cx="3516087" cy="70756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algn="ctr"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998" b="1" dirty="0" smtClean="0">
                <a:solidFill>
                  <a:srgbClr val="FF0000"/>
                </a:solidFill>
              </a:rPr>
              <a:t>预警</a:t>
            </a:r>
            <a:r>
              <a:rPr lang="zh-CN" altLang="en-US" sz="3998" b="1" dirty="0">
                <a:solidFill>
                  <a:srgbClr val="FF0000"/>
                </a:solidFill>
              </a:rPr>
              <a:t>参数</a:t>
            </a:r>
            <a:r>
              <a:rPr lang="zh-CN" altLang="en-US" sz="3998" b="1" dirty="0" smtClean="0">
                <a:solidFill>
                  <a:srgbClr val="FF0000"/>
                </a:solidFill>
              </a:rPr>
              <a:t>设置</a:t>
            </a:r>
            <a:endParaRPr lang="zh-CN" altLang="en-US" sz="3998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18657" y="13062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预警项点：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82885" y="164135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作业场景：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4582885" y="202054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作业项目：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582885" y="2433921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作业问题：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4289989" y="165120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Wingdings 2" panose="05020102010507070707" pitchFamily="18" charset="2"/>
                <a:ea typeface="仿宋_GB2312"/>
                <a:cs typeface="Times New Roman" panose="02020603050405020304" pitchFamily="18" charset="0"/>
              </a:rPr>
              <a:t>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77165" y="200168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□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77165" y="23779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仿宋" panose="02010609060101010101" pitchFamily="49" charset="-122"/>
                <a:cs typeface="Times New Roman" panose="02020603050405020304" pitchFamily="18" charset="0"/>
              </a:rPr>
              <a:t>□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082143" y="1175657"/>
            <a:ext cx="186889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选择项点级别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7980806" y="1528661"/>
            <a:ext cx="303369" cy="2939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975305" y="1984365"/>
            <a:ext cx="303369" cy="2939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982539" y="2440069"/>
            <a:ext cx="303369" cy="2939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505620" y="1561320"/>
            <a:ext cx="123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一级预警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8505620" y="1950638"/>
            <a:ext cx="123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级预警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8505620" y="2336932"/>
            <a:ext cx="123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级预警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437201" y="1603566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作业场景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6144305" y="161341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Wingdings 2" panose="05020102010507070707" pitchFamily="18" charset="2"/>
                <a:ea typeface="仿宋_GB2312"/>
                <a:cs typeface="Times New Roman" panose="02020603050405020304" pitchFamily="18" charset="0"/>
              </a:rPr>
              <a:t>R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466069" y="2044544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作业场景</a:t>
            </a:r>
            <a:r>
              <a:rPr lang="en-US" altLang="zh-CN" sz="1600" dirty="0"/>
              <a:t>2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6173173" y="205439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Wingdings 2" panose="05020102010507070707" pitchFamily="18" charset="2"/>
                <a:ea typeface="仿宋_GB2312"/>
                <a:cs typeface="Times New Roman" panose="02020603050405020304" pitchFamily="18" charset="0"/>
              </a:rPr>
              <a:t>R</a:t>
            </a: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7534275" y="1676847"/>
            <a:ext cx="406326" cy="361503"/>
          </a:xfrm>
          <a:custGeom>
            <a:avLst/>
            <a:gdLst>
              <a:gd name="connsiteX0" fmla="*/ 0 w 406326"/>
              <a:gd name="connsiteY0" fmla="*/ 361503 h 361503"/>
              <a:gd name="connsiteX1" fmla="*/ 371475 w 406326"/>
              <a:gd name="connsiteY1" fmla="*/ 28128 h 361503"/>
              <a:gd name="connsiteX2" fmla="*/ 390525 w 406326"/>
              <a:gd name="connsiteY2" fmla="*/ 18603 h 361503"/>
              <a:gd name="connsiteX3" fmla="*/ 400050 w 406326"/>
              <a:gd name="connsiteY3" fmla="*/ 9078 h 361503"/>
              <a:gd name="connsiteX4" fmla="*/ 400050 w 406326"/>
              <a:gd name="connsiteY4" fmla="*/ 9078 h 36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326" h="361503">
                <a:moveTo>
                  <a:pt x="0" y="361503"/>
                </a:moveTo>
                <a:lnTo>
                  <a:pt x="371475" y="28128"/>
                </a:lnTo>
                <a:cubicBezTo>
                  <a:pt x="436562" y="-29022"/>
                  <a:pt x="390525" y="18603"/>
                  <a:pt x="390525" y="18603"/>
                </a:cubicBezTo>
                <a:cubicBezTo>
                  <a:pt x="395287" y="15428"/>
                  <a:pt x="400050" y="9078"/>
                  <a:pt x="400050" y="9078"/>
                </a:cubicBezTo>
                <a:lnTo>
                  <a:pt x="400050" y="907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endCxn id="2" idx="1"/>
          </p:cNvCxnSpPr>
          <p:nvPr/>
        </p:nvCxnSpPr>
        <p:spPr>
          <a:xfrm flipV="1">
            <a:off x="7534275" y="1704975"/>
            <a:ext cx="371475" cy="11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581" y="1256576"/>
            <a:ext cx="5423352" cy="3981131"/>
          </a:xfrm>
          <a:prstGeom prst="rect">
            <a:avLst/>
          </a:prstGeom>
        </p:spPr>
      </p:pic>
      <p:sp>
        <p:nvSpPr>
          <p:cNvPr id="27650" name="文本框 2"/>
          <p:cNvSpPr txBox="1">
            <a:spLocks noChangeArrowheads="1"/>
          </p:cNvSpPr>
          <p:nvPr/>
        </p:nvSpPr>
        <p:spPr bwMode="auto">
          <a:xfrm>
            <a:off x="1" y="62873"/>
            <a:ext cx="1870906" cy="7075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defTabSz="913943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998" b="1" dirty="0">
                <a:solidFill>
                  <a:srgbClr val="FF0000"/>
                </a:solidFill>
              </a:rPr>
              <a:t>首页：</a:t>
            </a:r>
          </a:p>
        </p:txBody>
      </p:sp>
      <p:sp>
        <p:nvSpPr>
          <p:cNvPr id="40" name="矩形 39"/>
          <p:cNvSpPr/>
          <p:nvPr/>
        </p:nvSpPr>
        <p:spPr>
          <a:xfrm>
            <a:off x="4299858" y="899133"/>
            <a:ext cx="2591098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默认当前时间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663" name="文本框 40"/>
          <p:cNvSpPr txBox="1">
            <a:spLocks noChangeArrowheads="1"/>
          </p:cNvSpPr>
          <p:nvPr/>
        </p:nvSpPr>
        <p:spPr bwMode="auto">
          <a:xfrm>
            <a:off x="3080845" y="850427"/>
            <a:ext cx="1366126" cy="33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开始时间：</a:t>
            </a:r>
          </a:p>
        </p:txBody>
      </p:sp>
      <p:sp>
        <p:nvSpPr>
          <p:cNvPr id="27664" name="文本框 41"/>
          <p:cNvSpPr txBox="1">
            <a:spLocks noChangeArrowheads="1"/>
          </p:cNvSpPr>
          <p:nvPr/>
        </p:nvSpPr>
        <p:spPr bwMode="auto">
          <a:xfrm>
            <a:off x="7295866" y="887965"/>
            <a:ext cx="1367713" cy="33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charset="-122"/>
                <a:ea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charset="-122"/>
                <a:ea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charset="-122"/>
                <a:ea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5pPr>
            <a:lvl6pPr marL="25146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6pPr>
            <a:lvl7pPr marL="29718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7pPr>
            <a:lvl8pPr marL="34290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8pPr>
            <a:lvl9pPr marL="3886200" indent="-228600" defTabSz="1219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charset="-122"/>
                <a:ea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599" dirty="0"/>
              <a:t>结束时间：</a:t>
            </a:r>
          </a:p>
        </p:txBody>
      </p:sp>
      <p:sp>
        <p:nvSpPr>
          <p:cNvPr id="43" name="矩形 42"/>
          <p:cNvSpPr/>
          <p:nvPr/>
        </p:nvSpPr>
        <p:spPr>
          <a:xfrm>
            <a:off x="8514393" y="893605"/>
            <a:ext cx="1624666" cy="28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默认当前时间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10543970" y="877738"/>
            <a:ext cx="939311" cy="318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1799" dirty="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7" name="椭圆 6"/>
          <p:cNvSpPr/>
          <p:nvPr/>
        </p:nvSpPr>
        <p:spPr>
          <a:xfrm>
            <a:off x="1941839" y="20779"/>
            <a:ext cx="1026396" cy="8503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>
                <a:solidFill>
                  <a:schemeClr val="tx1"/>
                </a:solidFill>
              </a:rPr>
              <a:t>全局权限用户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020057" y="2649707"/>
            <a:ext cx="303369" cy="2939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0020057" y="3023906"/>
            <a:ext cx="303369" cy="29391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0020057" y="3398105"/>
            <a:ext cx="303369" cy="2939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543970" y="2606163"/>
            <a:ext cx="123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一级预警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0543970" y="2995481"/>
            <a:ext cx="123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级预警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0543970" y="3381775"/>
            <a:ext cx="123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级预警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928863" y="2191373"/>
            <a:ext cx="89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387607" y="5188479"/>
            <a:ext cx="48414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点击下钻出当前所属级别的下一级别，再点击到下一级，直到指导组。</a:t>
            </a:r>
            <a:endParaRPr lang="en-US" altLang="zh-CN" dirty="0" smtClean="0"/>
          </a:p>
        </p:txBody>
      </p:sp>
      <p:sp>
        <p:nvSpPr>
          <p:cNvPr id="44" name="文本框 43"/>
          <p:cNvSpPr txBox="1"/>
          <p:nvPr/>
        </p:nvSpPr>
        <p:spPr>
          <a:xfrm>
            <a:off x="4830584" y="42471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下钻</a:t>
            </a:r>
            <a:endParaRPr lang="zh-CN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右弧形箭头 45"/>
          <p:cNvSpPr/>
          <p:nvPr/>
        </p:nvSpPr>
        <p:spPr>
          <a:xfrm>
            <a:off x="7853642" y="3447746"/>
            <a:ext cx="741498" cy="163588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646278" y="42471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下钻</a:t>
            </a:r>
            <a:endParaRPr lang="zh-CN" altLang="en-US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 rot="20353576">
            <a:off x="4255395" y="2967542"/>
            <a:ext cx="421350" cy="209278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不同颜色的问题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69498" y="2975495"/>
            <a:ext cx="2344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根据项点进行划分，不同颜色代表不同的预警级别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 rot="4932811">
            <a:off x="6369725" y="3548589"/>
            <a:ext cx="421350" cy="272850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dirty="0" smtClean="0"/>
              <a:t>五个机务段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1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732314" y="1656595"/>
            <a:ext cx="6847115" cy="19683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017">
              <a:defRPr/>
            </a:pPr>
            <a:r>
              <a:rPr lang="zh-CN" altLang="en-US" sz="8000" b="1" dirty="0" smtClean="0">
                <a:solidFill>
                  <a:schemeClr val="tx1"/>
                </a:solidFill>
              </a:rPr>
              <a:t>总体操作评价</a:t>
            </a:r>
            <a:endParaRPr lang="zh-CN" altLang="en-US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73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等线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等线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5322</Words>
  <Application>Microsoft Office PowerPoint</Application>
  <PresentationFormat>宽屏</PresentationFormat>
  <Paragraphs>1484</Paragraphs>
  <Slides>35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等线</vt:lpstr>
      <vt:lpstr>仿宋</vt:lpstr>
      <vt:lpstr>仿宋_GB2312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 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退勤分析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zds</dc:creator>
  <cp:lastModifiedBy>admin</cp:lastModifiedBy>
  <cp:revision>318</cp:revision>
  <dcterms:created xsi:type="dcterms:W3CDTF">2018-07-03T03:22:33Z</dcterms:created>
  <dcterms:modified xsi:type="dcterms:W3CDTF">2018-09-04T05:55:56Z</dcterms:modified>
</cp:coreProperties>
</file>