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56"/>
  </p:notesMasterIdLst>
  <p:sldIdLst>
    <p:sldId id="615" r:id="rId5"/>
    <p:sldId id="616" r:id="rId6"/>
    <p:sldId id="645" r:id="rId7"/>
    <p:sldId id="676" r:id="rId8"/>
    <p:sldId id="601" r:id="rId9"/>
    <p:sldId id="617" r:id="rId10"/>
    <p:sldId id="618" r:id="rId11"/>
    <p:sldId id="644" r:id="rId12"/>
    <p:sldId id="646" r:id="rId13"/>
    <p:sldId id="619" r:id="rId14"/>
    <p:sldId id="620" r:id="rId15"/>
    <p:sldId id="622" r:id="rId16"/>
    <p:sldId id="623" r:id="rId17"/>
    <p:sldId id="624" r:id="rId18"/>
    <p:sldId id="625" r:id="rId19"/>
    <p:sldId id="750" r:id="rId20"/>
    <p:sldId id="751" r:id="rId21"/>
    <p:sldId id="752" r:id="rId22"/>
    <p:sldId id="753" r:id="rId23"/>
    <p:sldId id="647" r:id="rId24"/>
    <p:sldId id="628" r:id="rId25"/>
    <p:sldId id="629" r:id="rId26"/>
    <p:sldId id="630" r:id="rId27"/>
    <p:sldId id="721" r:id="rId28"/>
    <p:sldId id="631" r:id="rId29"/>
    <p:sldId id="632" r:id="rId30"/>
    <p:sldId id="634" r:id="rId31"/>
    <p:sldId id="677" r:id="rId32"/>
    <p:sldId id="678" r:id="rId33"/>
    <p:sldId id="679" r:id="rId34"/>
    <p:sldId id="680" r:id="rId35"/>
    <p:sldId id="638" r:id="rId36"/>
    <p:sldId id="639" r:id="rId37"/>
    <p:sldId id="640" r:id="rId38"/>
    <p:sldId id="635" r:id="rId39"/>
    <p:sldId id="681" r:id="rId40"/>
    <p:sldId id="682" r:id="rId41"/>
    <p:sldId id="636" r:id="rId42"/>
    <p:sldId id="683" r:id="rId43"/>
    <p:sldId id="684" r:id="rId44"/>
    <p:sldId id="643" r:id="rId45"/>
    <p:sldId id="685" r:id="rId46"/>
    <p:sldId id="719" r:id="rId47"/>
    <p:sldId id="720" r:id="rId48"/>
    <p:sldId id="786" r:id="rId49"/>
    <p:sldId id="787" r:id="rId50"/>
    <p:sldId id="788" r:id="rId51"/>
    <p:sldId id="688" r:id="rId52"/>
    <p:sldId id="689" r:id="rId53"/>
    <p:sldId id="648" r:id="rId54"/>
    <p:sldId id="612" r:id="rId5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8FA"/>
    <a:srgbClr val="3399FF"/>
    <a:srgbClr val="6699FF"/>
    <a:srgbClr val="FF0000"/>
    <a:srgbClr val="FF3300"/>
    <a:srgbClr val="000099"/>
    <a:srgbClr val="CC0000"/>
    <a:srgbClr val="00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9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613" tIns="45807" rIns="91613" bIns="45807"/>
          <a:p>
            <a:pPr lvl="0" algn="l" defTabSz="916305" eaLnBrk="1" fontAlgn="base" hangingPunct="1"/>
            <a:endParaRPr lang="zh-CN" sz="1200" strike="noStrike" noProof="1" dirty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 lIns="91613" tIns="45807" rIns="91613" bIns="45807"/>
          <a:p>
            <a:pPr lvl="0" algn="r" defTabSz="916305" eaLnBrk="1" fontAlgn="base" hangingPunct="1"/>
            <a:endParaRPr lang="zh-CN" sz="1200" strike="noStrike" noProof="1" dirty="0">
              <a:solidFill>
                <a:schemeClr val="tx1"/>
              </a:solidFill>
            </a:endParaRPr>
          </a:p>
        </p:txBody>
      </p:sp>
      <p:sp>
        <p:nvSpPr>
          <p:cNvPr id="4100" name="Rectangle 4"/>
          <p:cNvSpPr>
            <a:spLocks noGrp="1" noRot="1"/>
          </p:cNvSpPr>
          <p:nvPr>
            <p:ph type="sldImg"/>
          </p:nvPr>
        </p:nvSpPr>
        <p:spPr>
          <a:xfrm>
            <a:off x="927100" y="685800"/>
            <a:ext cx="5002213" cy="3427413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613" tIns="45807" rIns="91613" bIns="45807" anchor="ctr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613" tIns="45807" rIns="91613" bIns="45807" anchor="b"/>
          <a:p>
            <a:pPr lvl="0" algn="l" defTabSz="916305" eaLnBrk="1" fontAlgn="base" hangingPunct="1"/>
            <a:endParaRPr lang="zh-CN" sz="1200" strike="noStrike" noProof="1" dirty="0">
              <a:solidFill>
                <a:schemeClr val="tx1"/>
              </a:solidFill>
            </a:endParaRPr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3625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 lIns="91613" tIns="45807" rIns="91613" bIns="45807" anchor="b"/>
          <a:p>
            <a:pPr lvl="0" algn="r" defTabSz="916305" eaLnBrk="1" fontAlgn="base" hangingPunct="1"/>
            <a:fld id="{9A0DB2DC-4C9A-4742-B13C-FB6460FD3503}" type="slidenum">
              <a:rPr lang="zh-CN" sz="12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sz="1200" strike="noStrike" noProof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897" y="595313"/>
            <a:ext cx="2101453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82536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059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897" y="595313"/>
            <a:ext cx="2101453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82536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059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897" y="595313"/>
            <a:ext cx="2101453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82536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059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vmlDrawing" Target="../drawings/vmlDrawing2.v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2.bin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16" Type="http://schemas.openxmlformats.org/officeDocument/2006/relationships/vmlDrawing" Target="../drawings/vmlDrawing3.v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3.bin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/>
            <a:r>
              <a:rPr lang="en-US" altLang="zh-CN"/>
              <a:t>Click to edit Title Slide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381000" y="1803400"/>
            <a:ext cx="8388350" cy="2209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455295"/>
            <a:r>
              <a:rPr lang="en-US" altLang="zh-CN"/>
              <a:t>Second level</a:t>
            </a:r>
            <a:endParaRPr lang="en-US" altLang="zh-CN"/>
          </a:p>
          <a:p>
            <a:pPr lvl="2" indent="-398145"/>
            <a:r>
              <a:rPr lang="en-US" altLang="zh-CN"/>
              <a:t>Third level</a:t>
            </a:r>
            <a:endParaRPr lang="en-US" altLang="zh-CN"/>
          </a:p>
          <a:p>
            <a:pPr lvl="3" indent="-321945"/>
            <a:r>
              <a:rPr lang="en-US" altLang="zh-CN"/>
              <a:t>Fourth level</a:t>
            </a:r>
            <a:endParaRPr lang="en-US" altLang="zh-CN"/>
          </a:p>
          <a:p>
            <a:pPr lvl="4" indent="-33782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Text Box 4"/>
          <p:cNvSpPr txBox="1"/>
          <p:nvPr userDrawn="1"/>
        </p:nvSpPr>
        <p:spPr>
          <a:xfrm>
            <a:off x="2312988" y="4505325"/>
            <a:ext cx="1752600" cy="4206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2" indent="0" algn="l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 userDrawn="1"/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3" imgW="838200" imgH="647700" progId="Paint.Picture">
                  <p:embed/>
                </p:oleObj>
              </mc:Choice>
              <mc:Fallback>
                <p:oleObj name="" r:id="rId13" imgW="838200" imgH="6477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8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71500" lvl="0" indent="-5715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1pPr>
      <a:lvl2pPr marL="1028700" lvl="1" indent="-455295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2pPr>
      <a:lvl3pPr marL="1428750" lvl="2" indent="-398145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4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1752600" lvl="3" indent="-321945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4pPr>
      <a:lvl5pPr marL="2092325" lvl="4" indent="-33782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/>
            <a:r>
              <a:rPr lang="en-US" altLang="zh-CN"/>
              <a:t>Click to edit Title Slide</a:t>
            </a:r>
            <a:endParaRPr lang="en-US" altLang="zh-CN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381000" y="1803400"/>
            <a:ext cx="8388350" cy="2209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455295"/>
            <a:r>
              <a:rPr lang="en-US" altLang="zh-CN"/>
              <a:t>Second level</a:t>
            </a:r>
            <a:endParaRPr lang="en-US" altLang="zh-CN"/>
          </a:p>
          <a:p>
            <a:pPr lvl="2" indent="-398145"/>
            <a:r>
              <a:rPr lang="en-US" altLang="zh-CN"/>
              <a:t>Third level</a:t>
            </a:r>
            <a:endParaRPr lang="en-US" altLang="zh-CN"/>
          </a:p>
          <a:p>
            <a:pPr lvl="3" indent="-321945"/>
            <a:r>
              <a:rPr lang="en-US" altLang="zh-CN"/>
              <a:t>Fourth level</a:t>
            </a:r>
            <a:endParaRPr lang="en-US" altLang="zh-CN"/>
          </a:p>
          <a:p>
            <a:pPr lvl="4" indent="-33782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Text Box 4"/>
          <p:cNvSpPr txBox="1"/>
          <p:nvPr userDrawn="1"/>
        </p:nvSpPr>
        <p:spPr>
          <a:xfrm>
            <a:off x="2312988" y="4505325"/>
            <a:ext cx="1752600" cy="4206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2" indent="0" algn="l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 userDrawn="1"/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838200" imgH="647700" progId="Paint.Picture">
                  <p:embed/>
                </p:oleObj>
              </mc:Choice>
              <mc:Fallback>
                <p:oleObj name="" r:id="rId13" imgW="838200" imgH="64770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8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71500" lvl="0" indent="-5715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1pPr>
      <a:lvl2pPr marL="1028700" lvl="1" indent="-455295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2pPr>
      <a:lvl3pPr marL="1428750" lvl="2" indent="-398145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4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1752600" lvl="3" indent="-321945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4pPr>
      <a:lvl5pPr marL="2092325" lvl="4" indent="-33782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/>
            <a:r>
              <a:rPr lang="en-US" altLang="zh-CN"/>
              <a:t>Click to edit Title Slide</a:t>
            </a:r>
            <a:endParaRPr lang="en-US" altLang="zh-CN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381000" y="1803400"/>
            <a:ext cx="8388350" cy="2209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455295"/>
            <a:r>
              <a:rPr lang="en-US" altLang="zh-CN"/>
              <a:t>Second level</a:t>
            </a:r>
            <a:endParaRPr lang="en-US" altLang="zh-CN"/>
          </a:p>
          <a:p>
            <a:pPr lvl="2" indent="-398145"/>
            <a:r>
              <a:rPr lang="en-US" altLang="zh-CN"/>
              <a:t>Third level</a:t>
            </a:r>
            <a:endParaRPr lang="en-US" altLang="zh-CN"/>
          </a:p>
          <a:p>
            <a:pPr lvl="3" indent="-321945"/>
            <a:r>
              <a:rPr lang="en-US" altLang="zh-CN"/>
              <a:t>Fourth level</a:t>
            </a:r>
            <a:endParaRPr lang="en-US" altLang="zh-CN"/>
          </a:p>
          <a:p>
            <a:pPr lvl="4" indent="-33782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Text Box 4"/>
          <p:cNvSpPr txBox="1"/>
          <p:nvPr userDrawn="1"/>
        </p:nvSpPr>
        <p:spPr>
          <a:xfrm>
            <a:off x="2312988" y="4505325"/>
            <a:ext cx="1752600" cy="4206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2" indent="0" algn="l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 userDrawn="1"/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3" imgW="838200" imgH="647700" progId="Paint.Picture">
                  <p:embed/>
                </p:oleObj>
              </mc:Choice>
              <mc:Fallback>
                <p:oleObj name="" r:id="rId13" imgW="838200" imgH="64770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8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71500" lvl="0" indent="-5715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1pPr>
      <a:lvl2pPr marL="1028700" lvl="1" indent="-455295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2pPr>
      <a:lvl3pPr marL="1428750" lvl="2" indent="-398145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4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1752600" lvl="3" indent="-321945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4pPr>
      <a:lvl5pPr marL="2092325" lvl="4" indent="-33782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4138FA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oleObject" Target="../embeddings/oleObject5.bin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/>
          <p:nvPr/>
        </p:nvSpPr>
        <p:spPr>
          <a:xfrm>
            <a:off x="1006475" y="1562100"/>
            <a:ext cx="7129463" cy="2066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kumimoji="0" lang="zh-CN" sz="2800" b="1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44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zh-CN" sz="44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sz="44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  资源分配与调度</a:t>
            </a:r>
            <a:endParaRPr kumimoji="0" lang="zh-CN" sz="44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kumimoji="0" lang="zh-CN" sz="3600" b="1" i="1" u="none" strike="noStrike" kern="120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38200" imgH="647700" progId="Paint.Picture">
                  <p:embed/>
                </p:oleObj>
              </mc:Choice>
              <mc:Fallback>
                <p:oleObj name="" r:id="rId1" imgW="838200" imgH="647700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</a:t>
            </a:r>
            <a:endParaRPr lang="zh-CN" altLang="en-US" sz="24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2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2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500063" y="1244600"/>
            <a:ext cx="6534150" cy="5281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(1) 资源描述器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① </a:t>
            </a: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资源描述器定义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描述各类资源的最小分配单位的数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据结构称为资源描述器 rd。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如：主存分区分配方法中，最小分配单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位为主存分区。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磁盘最小分配单位：扇区        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② </a:t>
            </a: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资源描述器内容 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资源名、资源类型、最小分配单位的大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小、地址、分配标志、描述器链接信息、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存取权限、密级、存取时间          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资源分配与调度——资源分配机构和策略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Rectangle 5"/>
          <p:cNvSpPr/>
          <p:nvPr/>
        </p:nvSpPr>
        <p:spPr>
          <a:xfrm>
            <a:off x="157163" y="558800"/>
            <a:ext cx="6475413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1.  资源分配的机构</a:t>
            </a:r>
            <a:endParaRPr kumimoji="0" lang="zh-CN" sz="32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342" name="组合 14341"/>
          <p:cNvGrpSpPr/>
          <p:nvPr/>
        </p:nvGrpSpPr>
        <p:grpSpPr>
          <a:xfrm>
            <a:off x="6958013" y="1041400"/>
            <a:ext cx="1958975" cy="4040188"/>
            <a:chOff x="0" y="0"/>
            <a:chExt cx="1234" cy="2545"/>
          </a:xfrm>
        </p:grpSpPr>
        <p:sp>
          <p:nvSpPr>
            <p:cNvPr id="3" name="Text Box 7"/>
            <p:cNvSpPr txBox="1"/>
            <p:nvPr/>
          </p:nvSpPr>
          <p:spPr>
            <a:xfrm>
              <a:off x="66" y="300"/>
              <a:ext cx="474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20KB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3" name="Text Box 8"/>
            <p:cNvSpPr txBox="1"/>
            <p:nvPr/>
          </p:nvSpPr>
          <p:spPr>
            <a:xfrm>
              <a:off x="231" y="0"/>
              <a:ext cx="309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0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4" name="Text Box 9"/>
            <p:cNvSpPr txBox="1"/>
            <p:nvPr/>
          </p:nvSpPr>
          <p:spPr>
            <a:xfrm>
              <a:off x="487" y="100"/>
              <a:ext cx="742" cy="216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>
                <a:spcBef>
                  <a:spcPct val="2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     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  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30000"/>
                </a:lnSpc>
                <a:spcBef>
                  <a:spcPct val="4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30000"/>
                </a:lnSpc>
                <a:spcBef>
                  <a:spcPct val="4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    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30000"/>
                </a:lnSpc>
                <a:spcBef>
                  <a:spcPct val="4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  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Rectangle 10" descr="浅色上对角线"/>
            <p:cNvSpPr/>
            <p:nvPr/>
          </p:nvSpPr>
          <p:spPr>
            <a:xfrm>
              <a:off x="482" y="1856"/>
              <a:ext cx="742" cy="408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marL="914400" indent="-340995" algn="ctr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Line 11"/>
            <p:cNvSpPr/>
            <p:nvPr/>
          </p:nvSpPr>
          <p:spPr>
            <a:xfrm>
              <a:off x="487" y="399"/>
              <a:ext cx="74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7" name="Line 12"/>
            <p:cNvSpPr/>
            <p:nvPr/>
          </p:nvSpPr>
          <p:spPr>
            <a:xfrm>
              <a:off x="484" y="699"/>
              <a:ext cx="74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8" name="Line 13"/>
            <p:cNvSpPr/>
            <p:nvPr/>
          </p:nvSpPr>
          <p:spPr>
            <a:xfrm>
              <a:off x="484" y="949"/>
              <a:ext cx="74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9" name="Line 14"/>
            <p:cNvSpPr/>
            <p:nvPr/>
          </p:nvSpPr>
          <p:spPr>
            <a:xfrm>
              <a:off x="484" y="1352"/>
              <a:ext cx="74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0" name="Text Box 15"/>
            <p:cNvSpPr txBox="1"/>
            <p:nvPr/>
          </p:nvSpPr>
          <p:spPr>
            <a:xfrm>
              <a:off x="66" y="599"/>
              <a:ext cx="47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52KB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1" name="Text Box 16"/>
            <p:cNvSpPr txBox="1"/>
            <p:nvPr/>
          </p:nvSpPr>
          <p:spPr>
            <a:xfrm>
              <a:off x="66" y="849"/>
              <a:ext cx="474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66KB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2" name="Text Box 17"/>
            <p:cNvSpPr txBox="1"/>
            <p:nvPr/>
          </p:nvSpPr>
          <p:spPr>
            <a:xfrm>
              <a:off x="13" y="1232"/>
              <a:ext cx="580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130KB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Text Box 18"/>
            <p:cNvSpPr txBox="1"/>
            <p:nvPr/>
          </p:nvSpPr>
          <p:spPr>
            <a:xfrm>
              <a:off x="2" y="1723"/>
              <a:ext cx="571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230KB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4" name="Text Box 19"/>
            <p:cNvSpPr txBox="1"/>
            <p:nvPr/>
          </p:nvSpPr>
          <p:spPr>
            <a:xfrm>
              <a:off x="0" y="2255"/>
              <a:ext cx="729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256KB</a:t>
              </a: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1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5" name="Text Box 20"/>
            <p:cNvSpPr txBox="1"/>
            <p:nvPr/>
          </p:nvSpPr>
          <p:spPr>
            <a:xfrm>
              <a:off x="678" y="2327"/>
              <a:ext cx="387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主存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6" name="Rectangle 21" descr="浅色上对角线"/>
            <p:cNvSpPr/>
            <p:nvPr/>
          </p:nvSpPr>
          <p:spPr>
            <a:xfrm>
              <a:off x="487" y="699"/>
              <a:ext cx="738" cy="27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marL="914400" indent="-340995" algn="ctr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7" name="Text Box 22"/>
            <p:cNvSpPr txBox="1"/>
            <p:nvPr/>
          </p:nvSpPr>
          <p:spPr>
            <a:xfrm>
              <a:off x="642" y="1447"/>
              <a:ext cx="470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程序</a:t>
              </a:r>
              <a:r>
                <a:rPr lang="zh-CN" altLang="zh-CN" sz="1600" b="1" baseline="-25000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  <a:endParaRPr lang="zh-CN" altLang="zh-CN" sz="16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8" name="Text Box 23"/>
            <p:cNvSpPr txBox="1"/>
            <p:nvPr/>
          </p:nvSpPr>
          <p:spPr>
            <a:xfrm>
              <a:off x="615" y="414"/>
              <a:ext cx="470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程序</a:t>
              </a:r>
              <a:r>
                <a:rPr lang="zh-CN" altLang="zh-CN" sz="1600" b="1" baseline="-25000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zh-CN" sz="16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9" name="Text Box 24"/>
            <p:cNvSpPr txBox="1"/>
            <p:nvPr/>
          </p:nvSpPr>
          <p:spPr>
            <a:xfrm>
              <a:off x="633" y="1008"/>
              <a:ext cx="470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程序</a:t>
              </a:r>
              <a:r>
                <a:rPr lang="zh-CN" altLang="zh-CN" sz="1600" b="1" baseline="-25000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endParaRPr lang="zh-CN" altLang="zh-CN" sz="16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0" name="Text Box 25"/>
            <p:cNvSpPr txBox="1"/>
            <p:nvPr/>
          </p:nvSpPr>
          <p:spPr>
            <a:xfrm>
              <a:off x="688" y="103"/>
              <a:ext cx="315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OS</a:t>
              </a:r>
              <a:endParaRPr lang="zh-CN" altLang="zh-CN" sz="16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62" name="Text Box 26"/>
          <p:cNvSpPr txBox="1"/>
          <p:nvPr/>
        </p:nvSpPr>
        <p:spPr>
          <a:xfrm>
            <a:off x="7270750" y="5238750"/>
            <a:ext cx="1614488" cy="3857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内存分布状况图</a:t>
            </a:r>
            <a:endParaRPr lang="zh-CN" altLang="en-US" sz="160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4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4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charRg st="2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charRg st="2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9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charRg st="9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charRg st="9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39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39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4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39">
                                            <p:txEl>
                                              <p:charRg st="14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39">
                                            <p:txEl>
                                              <p:charRg st="14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75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39">
                                            <p:txEl>
                                              <p:charRg st="175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39">
                                            <p:txEl>
                                              <p:charRg st="175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0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39">
                                            <p:txEl>
                                              <p:charRg st="20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39">
                                            <p:txEl>
                                              <p:charRg st="20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1" grpId="0" build="p"/>
      <p:bldP spid="143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7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/>
          <p:nvPr/>
        </p:nvSpPr>
        <p:spPr>
          <a:xfrm>
            <a:off x="614363" y="658813"/>
            <a:ext cx="8289925" cy="308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资源信息块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① 资源信息块定义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描述某类资源的请求者、可用资源和该类资源分配程序等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必要信息的数据结构。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② </a:t>
            </a: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资源信息块内容</a:t>
            </a:r>
            <a:r>
              <a:rPr kumimoji="0" 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</a:t>
            </a:r>
            <a:endParaRPr kumimoji="0" lang="zh-CN" sz="28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364" name="组合 15363"/>
          <p:cNvGrpSpPr/>
          <p:nvPr/>
        </p:nvGrpSpPr>
        <p:grpSpPr>
          <a:xfrm>
            <a:off x="1662113" y="3929063"/>
            <a:ext cx="5284787" cy="1484312"/>
            <a:chOff x="0" y="0"/>
            <a:chExt cx="2780" cy="695"/>
          </a:xfrm>
        </p:grpSpPr>
        <p:sp>
          <p:nvSpPr>
            <p:cNvPr id="2" name="Text Box 5"/>
            <p:cNvSpPr txBox="1"/>
            <p:nvPr/>
          </p:nvSpPr>
          <p:spPr>
            <a:xfrm>
              <a:off x="1808" y="0"/>
              <a:ext cx="706" cy="1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请求者队列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Text Box 6"/>
            <p:cNvSpPr txBox="1"/>
            <p:nvPr/>
          </p:nvSpPr>
          <p:spPr>
            <a:xfrm>
              <a:off x="1817" y="253"/>
              <a:ext cx="963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可利用资源队列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Text Box 7"/>
            <p:cNvSpPr txBox="1"/>
            <p:nvPr/>
          </p:nvSpPr>
          <p:spPr>
            <a:xfrm>
              <a:off x="1840" y="487"/>
              <a:ext cx="795" cy="1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资源分配程序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5367" name="组合 15367"/>
            <p:cNvGrpSpPr/>
            <p:nvPr/>
          </p:nvGrpSpPr>
          <p:grpSpPr>
            <a:xfrm>
              <a:off x="0" y="9"/>
              <a:ext cx="1781" cy="686"/>
              <a:chOff x="0" y="0"/>
              <a:chExt cx="1781" cy="686"/>
            </a:xfrm>
          </p:grpSpPr>
          <p:sp>
            <p:nvSpPr>
              <p:cNvPr id="15368" name="Text Box 9"/>
              <p:cNvSpPr txBox="1"/>
              <p:nvPr/>
            </p:nvSpPr>
            <p:spPr>
              <a:xfrm>
                <a:off x="7" y="0"/>
                <a:ext cx="1366" cy="686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>
                  <a:lnSpc>
                    <a:spcPct val="140000"/>
                  </a:lnSpc>
                  <a:spcBef>
                    <a:spcPct val="40000"/>
                  </a:spcBef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等待队列头指针</a:t>
                </a:r>
                <a:endPara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40000"/>
                  </a:lnSpc>
                  <a:spcBef>
                    <a:spcPct val="40000"/>
                  </a:spcBef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可利用资源队列头指针</a:t>
                </a:r>
                <a:endPara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40000"/>
                  </a:lnSpc>
                  <a:spcBef>
                    <a:spcPct val="40000"/>
                  </a:spcBef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资源分配程序入口地址</a:t>
                </a:r>
                <a:endPara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69" name="Line 10"/>
              <p:cNvSpPr/>
              <p:nvPr/>
            </p:nvSpPr>
            <p:spPr>
              <a:xfrm>
                <a:off x="0" y="226"/>
                <a:ext cx="136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70" name="Line 11"/>
              <p:cNvSpPr/>
              <p:nvPr/>
            </p:nvSpPr>
            <p:spPr>
              <a:xfrm>
                <a:off x="1291" y="99"/>
                <a:ext cx="49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15371" name="Line 12"/>
              <p:cNvSpPr/>
              <p:nvPr/>
            </p:nvSpPr>
            <p:spPr>
              <a:xfrm>
                <a:off x="1291" y="578"/>
                <a:ext cx="49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15372" name="Line 13"/>
              <p:cNvSpPr/>
              <p:nvPr/>
            </p:nvSpPr>
            <p:spPr>
              <a:xfrm>
                <a:off x="1291" y="343"/>
                <a:ext cx="49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15373" name="Line 14"/>
              <p:cNvSpPr/>
              <p:nvPr/>
            </p:nvSpPr>
            <p:spPr>
              <a:xfrm>
                <a:off x="1" y="434"/>
                <a:ext cx="136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5375" name="Rectangle 15"/>
          <p:cNvSpPr/>
          <p:nvPr/>
        </p:nvSpPr>
        <p:spPr>
          <a:xfrm>
            <a:off x="381000" y="42863"/>
            <a:ext cx="8393113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资源分配与调度——资源分配机构和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策略</a:t>
            </a:r>
            <a:endParaRPr kumimoji="0" lang="zh-CN" sz="2400" b="0" i="0" u="none" strike="noStrike" kern="120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6" name="Text Box 16"/>
          <p:cNvSpPr txBox="1"/>
          <p:nvPr/>
        </p:nvSpPr>
        <p:spPr>
          <a:xfrm>
            <a:off x="2813050" y="5543550"/>
            <a:ext cx="1817688" cy="3857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资源信息块示意图</a:t>
            </a:r>
            <a:endParaRPr lang="zh-CN" altLang="en-US" sz="160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5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charRg st="5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charRg st="5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7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charRg st="7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charRg st="7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/>
          <p:nvPr/>
        </p:nvSpPr>
        <p:spPr>
          <a:xfrm>
            <a:off x="657225" y="744538"/>
            <a:ext cx="8289925" cy="123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(3) 资源信息块例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中央处理机资源信息块内容</a:t>
            </a:r>
            <a:r>
              <a:rPr kumimoji="0" 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</a:t>
            </a:r>
            <a:endParaRPr kumimoji="0" lang="zh-CN" sz="20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388" name="组合 16387"/>
          <p:cNvGrpSpPr/>
          <p:nvPr/>
        </p:nvGrpSpPr>
        <p:grpSpPr>
          <a:xfrm>
            <a:off x="1276350" y="2071688"/>
            <a:ext cx="6986588" cy="3255962"/>
            <a:chOff x="0" y="0"/>
            <a:chExt cx="4401" cy="2051"/>
          </a:xfrm>
        </p:grpSpPr>
        <p:sp>
          <p:nvSpPr>
            <p:cNvPr id="2" name="Text Box 5"/>
            <p:cNvSpPr txBox="1"/>
            <p:nvPr/>
          </p:nvSpPr>
          <p:spPr>
            <a:xfrm>
              <a:off x="3498" y="109"/>
              <a:ext cx="304" cy="1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T Extra" panose="05050102010205020202" pitchFamily="2" charset="2"/>
                </a:rPr>
                <a:t></a:t>
              </a:r>
              <a:endParaRPr lang="zh-CN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T Extra" panose="05050102010205020202" pitchFamily="2" charset="2"/>
              </a:endParaRPr>
            </a:p>
          </p:txBody>
        </p:sp>
        <p:grpSp>
          <p:nvGrpSpPr>
            <p:cNvPr id="16389" name="组合 16389"/>
            <p:cNvGrpSpPr/>
            <p:nvPr/>
          </p:nvGrpSpPr>
          <p:grpSpPr>
            <a:xfrm>
              <a:off x="3949" y="234"/>
              <a:ext cx="435" cy="352"/>
              <a:chOff x="0" y="0"/>
              <a:chExt cx="432" cy="479"/>
            </a:xfrm>
          </p:grpSpPr>
          <p:sp>
            <p:nvSpPr>
              <p:cNvPr id="16390" name="Rectangle 7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1" name="Line 8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392" name="组合 16392"/>
            <p:cNvGrpSpPr/>
            <p:nvPr/>
          </p:nvGrpSpPr>
          <p:grpSpPr>
            <a:xfrm>
              <a:off x="2792" y="234"/>
              <a:ext cx="435" cy="352"/>
              <a:chOff x="0" y="0"/>
              <a:chExt cx="432" cy="479"/>
            </a:xfrm>
          </p:grpSpPr>
          <p:sp>
            <p:nvSpPr>
              <p:cNvPr id="16393" name="Rectangle 10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4" name="Line 11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395" name="组合 16395"/>
            <p:cNvGrpSpPr/>
            <p:nvPr/>
          </p:nvGrpSpPr>
          <p:grpSpPr>
            <a:xfrm>
              <a:off x="2068" y="234"/>
              <a:ext cx="435" cy="352"/>
              <a:chOff x="0" y="0"/>
              <a:chExt cx="432" cy="479"/>
            </a:xfrm>
          </p:grpSpPr>
          <p:sp>
            <p:nvSpPr>
              <p:cNvPr id="16396" name="Rectangle 13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7" name="Line 14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398" name="组合 16398"/>
            <p:cNvGrpSpPr/>
            <p:nvPr/>
          </p:nvGrpSpPr>
          <p:grpSpPr>
            <a:xfrm>
              <a:off x="2405" y="234"/>
              <a:ext cx="387" cy="282"/>
              <a:chOff x="0" y="0"/>
              <a:chExt cx="384" cy="384"/>
            </a:xfrm>
          </p:grpSpPr>
          <p:sp>
            <p:nvSpPr>
              <p:cNvPr id="16399" name="Line 16"/>
              <p:cNvSpPr/>
              <p:nvPr/>
            </p:nvSpPr>
            <p:spPr>
              <a:xfrm>
                <a:off x="0" y="38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0" name="Line 17"/>
              <p:cNvSpPr/>
              <p:nvPr/>
            </p:nvSpPr>
            <p:spPr>
              <a:xfrm flipV="1">
                <a:off x="192" y="0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1" name="Line 18"/>
              <p:cNvSpPr/>
              <p:nvPr/>
            </p:nvSpPr>
            <p:spPr>
              <a:xfrm>
                <a:off x="192" y="0"/>
                <a:ext cx="1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grpSp>
          <p:nvGrpSpPr>
            <p:cNvPr id="16402" name="组合 16402"/>
            <p:cNvGrpSpPr/>
            <p:nvPr/>
          </p:nvGrpSpPr>
          <p:grpSpPr>
            <a:xfrm>
              <a:off x="3130" y="234"/>
              <a:ext cx="385" cy="282"/>
              <a:chOff x="0" y="0"/>
              <a:chExt cx="384" cy="384"/>
            </a:xfrm>
          </p:grpSpPr>
          <p:sp>
            <p:nvSpPr>
              <p:cNvPr id="16403" name="Line 20"/>
              <p:cNvSpPr/>
              <p:nvPr/>
            </p:nvSpPr>
            <p:spPr>
              <a:xfrm>
                <a:off x="0" y="38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4" name="Line 21"/>
              <p:cNvSpPr/>
              <p:nvPr/>
            </p:nvSpPr>
            <p:spPr>
              <a:xfrm flipV="1">
                <a:off x="192" y="0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5" name="Line 22"/>
              <p:cNvSpPr/>
              <p:nvPr/>
            </p:nvSpPr>
            <p:spPr>
              <a:xfrm>
                <a:off x="192" y="0"/>
                <a:ext cx="1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sp>
          <p:nvSpPr>
            <p:cNvPr id="16406" name="Line 23"/>
            <p:cNvSpPr/>
            <p:nvPr/>
          </p:nvSpPr>
          <p:spPr>
            <a:xfrm>
              <a:off x="3709" y="234"/>
              <a:ext cx="2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6407" name="Text Box 24"/>
            <p:cNvSpPr txBox="1"/>
            <p:nvPr/>
          </p:nvSpPr>
          <p:spPr>
            <a:xfrm>
              <a:off x="2098" y="1"/>
              <a:ext cx="43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PCB</a:t>
              </a:r>
              <a:r>
                <a:rPr lang="zh-CN" altLang="zh-CN" sz="1600" b="1" baseline="-25000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08" name="Text Box 25"/>
            <p:cNvSpPr txBox="1"/>
            <p:nvPr/>
          </p:nvSpPr>
          <p:spPr>
            <a:xfrm>
              <a:off x="2801" y="10"/>
              <a:ext cx="45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PCB</a:t>
              </a:r>
              <a:r>
                <a:rPr lang="zh-CN" altLang="zh-CN" sz="1600" b="1" baseline="-25000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09" name="Text Box 26"/>
            <p:cNvSpPr txBox="1"/>
            <p:nvPr/>
          </p:nvSpPr>
          <p:spPr>
            <a:xfrm>
              <a:off x="3951" y="0"/>
              <a:ext cx="45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PCB</a:t>
              </a:r>
              <a:r>
                <a:rPr lang="zh-CN" altLang="zh-CN" sz="1600" b="1" baseline="-25000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Text Box 27"/>
            <p:cNvSpPr txBox="1"/>
            <p:nvPr/>
          </p:nvSpPr>
          <p:spPr>
            <a:xfrm>
              <a:off x="2076" y="1523"/>
              <a:ext cx="1309" cy="52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/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进程调度程序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11" name="Line 28"/>
            <p:cNvSpPr/>
            <p:nvPr/>
          </p:nvSpPr>
          <p:spPr>
            <a:xfrm>
              <a:off x="1623" y="1519"/>
              <a:ext cx="45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6412" name="Text Box 29"/>
            <p:cNvSpPr txBox="1"/>
            <p:nvPr/>
          </p:nvSpPr>
          <p:spPr>
            <a:xfrm>
              <a:off x="7" y="126"/>
              <a:ext cx="1435" cy="749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>
                <a:lnSpc>
                  <a:spcPct val="120000"/>
                </a:lnSpc>
                <a:spcBef>
                  <a:spcPct val="3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ready_q_start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  <a:spcBef>
                  <a:spcPct val="3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可用处理机信息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  <a:spcBef>
                  <a:spcPct val="3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scheduler_addr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13" name="Line 30"/>
            <p:cNvSpPr/>
            <p:nvPr/>
          </p:nvSpPr>
          <p:spPr>
            <a:xfrm>
              <a:off x="0" y="373"/>
              <a:ext cx="14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4" name="Line 31"/>
            <p:cNvSpPr/>
            <p:nvPr/>
          </p:nvSpPr>
          <p:spPr>
            <a:xfrm>
              <a:off x="1356" y="234"/>
              <a:ext cx="7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6415" name="Line 32"/>
            <p:cNvSpPr/>
            <p:nvPr/>
          </p:nvSpPr>
          <p:spPr>
            <a:xfrm>
              <a:off x="1346" y="498"/>
              <a:ext cx="47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6" name="Line 33"/>
            <p:cNvSpPr/>
            <p:nvPr/>
          </p:nvSpPr>
          <p:spPr>
            <a:xfrm>
              <a:off x="1817" y="899"/>
              <a:ext cx="26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6417" name="Line 34"/>
            <p:cNvSpPr/>
            <p:nvPr/>
          </p:nvSpPr>
          <p:spPr>
            <a:xfrm>
              <a:off x="1" y="600"/>
              <a:ext cx="14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8" name="Line 35"/>
            <p:cNvSpPr/>
            <p:nvPr/>
          </p:nvSpPr>
          <p:spPr>
            <a:xfrm>
              <a:off x="2216" y="1242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16419" name="组合 16419"/>
            <p:cNvGrpSpPr/>
            <p:nvPr/>
          </p:nvGrpSpPr>
          <p:grpSpPr>
            <a:xfrm>
              <a:off x="2069" y="903"/>
              <a:ext cx="435" cy="352"/>
              <a:chOff x="0" y="0"/>
              <a:chExt cx="432" cy="479"/>
            </a:xfrm>
          </p:grpSpPr>
          <p:sp>
            <p:nvSpPr>
              <p:cNvPr id="16420" name="Rectangle 37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1" name="Line 38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422" name="Text Box 39"/>
            <p:cNvSpPr txBox="1"/>
            <p:nvPr/>
          </p:nvSpPr>
          <p:spPr>
            <a:xfrm>
              <a:off x="2090" y="713"/>
              <a:ext cx="44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CPU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23" name="Line 40"/>
            <p:cNvSpPr/>
            <p:nvPr/>
          </p:nvSpPr>
          <p:spPr>
            <a:xfrm>
              <a:off x="1822" y="495"/>
              <a:ext cx="0" cy="3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4" name="Line 41"/>
            <p:cNvSpPr/>
            <p:nvPr/>
          </p:nvSpPr>
          <p:spPr>
            <a:xfrm>
              <a:off x="1357" y="735"/>
              <a:ext cx="25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5" name="Line 42"/>
            <p:cNvSpPr/>
            <p:nvPr/>
          </p:nvSpPr>
          <p:spPr>
            <a:xfrm>
              <a:off x="1615" y="742"/>
              <a:ext cx="0" cy="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426" name="Rectangle 4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资源分配与调度——资源分配机构和策略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8" name="Text Box 44"/>
          <p:cNvSpPr txBox="1"/>
          <p:nvPr/>
        </p:nvSpPr>
        <p:spPr>
          <a:xfrm>
            <a:off x="3113088" y="5543550"/>
            <a:ext cx="3022600" cy="3857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中央处理机资源信息块示意图</a:t>
            </a:r>
            <a:endParaRPr lang="zh-CN" altLang="en-US" sz="160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87">
                                            <p:txEl>
                                              <p:charRg st="1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87">
                                            <p:txEl>
                                              <p:charRg st="1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4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9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/>
          <p:nvPr/>
        </p:nvSpPr>
        <p:spPr>
          <a:xfrm>
            <a:off x="157163" y="587375"/>
            <a:ext cx="8450263" cy="339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2.  资源分配策略</a:t>
            </a:r>
            <a:endParaRPr kumimoji="0" lang="zh-CN" sz="32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(1) 常用的资源分配策略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① 先请求先服务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1295400" marR="0" lvl="2" indent="-26479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每一个新产生的请求均排在队尾；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1295400" marR="0" lvl="2" indent="-26479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当资源可用时，取队首元素，并满足其需要。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排序原则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：按请求的先后次序排序。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资源分配与调度——资源分配机构和策略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413" name="组合 17412"/>
          <p:cNvGrpSpPr/>
          <p:nvPr/>
        </p:nvGrpSpPr>
        <p:grpSpPr>
          <a:xfrm>
            <a:off x="1452563" y="4146550"/>
            <a:ext cx="6400800" cy="2235200"/>
            <a:chOff x="0" y="0"/>
            <a:chExt cx="4032" cy="1408"/>
          </a:xfrm>
        </p:grpSpPr>
        <p:sp>
          <p:nvSpPr>
            <p:cNvPr id="3" name="Rectangle 6"/>
            <p:cNvSpPr/>
            <p:nvPr/>
          </p:nvSpPr>
          <p:spPr>
            <a:xfrm>
              <a:off x="0" y="215"/>
              <a:ext cx="568" cy="17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marL="914400" indent="-340995" algn="ctr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Text Box 7"/>
            <p:cNvSpPr txBox="1"/>
            <p:nvPr/>
          </p:nvSpPr>
          <p:spPr>
            <a:xfrm>
              <a:off x="2622" y="181"/>
              <a:ext cx="358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MT Extra" panose="05050102010205020202" pitchFamily="2" charset="2"/>
                </a:rPr>
                <a:t> 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endParaRPr>
            </a:p>
          </p:txBody>
        </p:sp>
        <p:grpSp>
          <p:nvGrpSpPr>
            <p:cNvPr id="17415" name="组合 17415"/>
            <p:cNvGrpSpPr/>
            <p:nvPr/>
          </p:nvGrpSpPr>
          <p:grpSpPr>
            <a:xfrm>
              <a:off x="3180" y="302"/>
              <a:ext cx="511" cy="429"/>
              <a:chOff x="0" y="0"/>
              <a:chExt cx="432" cy="479"/>
            </a:xfrm>
          </p:grpSpPr>
          <p:sp>
            <p:nvSpPr>
              <p:cNvPr id="17416" name="Rectangle 9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7" name="Line 10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7418" name="组合 17418"/>
            <p:cNvGrpSpPr/>
            <p:nvPr/>
          </p:nvGrpSpPr>
          <p:grpSpPr>
            <a:xfrm>
              <a:off x="1817" y="302"/>
              <a:ext cx="511" cy="429"/>
              <a:chOff x="0" y="0"/>
              <a:chExt cx="432" cy="479"/>
            </a:xfrm>
          </p:grpSpPr>
          <p:sp>
            <p:nvSpPr>
              <p:cNvPr id="17419" name="Rectangle 12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0" name="Line 13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7421" name="组合 17421"/>
            <p:cNvGrpSpPr/>
            <p:nvPr/>
          </p:nvGrpSpPr>
          <p:grpSpPr>
            <a:xfrm>
              <a:off x="965" y="302"/>
              <a:ext cx="512" cy="429"/>
              <a:chOff x="0" y="0"/>
              <a:chExt cx="432" cy="479"/>
            </a:xfrm>
          </p:grpSpPr>
          <p:sp>
            <p:nvSpPr>
              <p:cNvPr id="17422" name="Rectangle 15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3" name="Line 16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7424" name="Line 17"/>
            <p:cNvSpPr/>
            <p:nvPr/>
          </p:nvSpPr>
          <p:spPr>
            <a:xfrm>
              <a:off x="511" y="301"/>
              <a:ext cx="45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17425" name="组合 17425"/>
            <p:cNvGrpSpPr/>
            <p:nvPr/>
          </p:nvGrpSpPr>
          <p:grpSpPr>
            <a:xfrm>
              <a:off x="1363" y="301"/>
              <a:ext cx="454" cy="344"/>
              <a:chOff x="0" y="0"/>
              <a:chExt cx="454" cy="384"/>
            </a:xfrm>
          </p:grpSpPr>
          <p:sp>
            <p:nvSpPr>
              <p:cNvPr id="17426" name="Line 19"/>
              <p:cNvSpPr/>
              <p:nvPr/>
            </p:nvSpPr>
            <p:spPr>
              <a:xfrm>
                <a:off x="0" y="384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27" name="Line 20"/>
              <p:cNvSpPr/>
              <p:nvPr/>
            </p:nvSpPr>
            <p:spPr>
              <a:xfrm>
                <a:off x="227" y="0"/>
                <a:ext cx="227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grpSp>
          <p:nvGrpSpPr>
            <p:cNvPr id="17428" name="组合 17428"/>
            <p:cNvGrpSpPr/>
            <p:nvPr/>
          </p:nvGrpSpPr>
          <p:grpSpPr>
            <a:xfrm>
              <a:off x="2215" y="301"/>
              <a:ext cx="454" cy="344"/>
              <a:chOff x="0" y="0"/>
              <a:chExt cx="454" cy="384"/>
            </a:xfrm>
          </p:grpSpPr>
          <p:sp>
            <p:nvSpPr>
              <p:cNvPr id="17429" name="Line 22"/>
              <p:cNvSpPr/>
              <p:nvPr/>
            </p:nvSpPr>
            <p:spPr>
              <a:xfrm>
                <a:off x="0" y="384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30" name="Line 23"/>
              <p:cNvSpPr/>
              <p:nvPr/>
            </p:nvSpPr>
            <p:spPr>
              <a:xfrm>
                <a:off x="227" y="0"/>
                <a:ext cx="227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sp>
          <p:nvSpPr>
            <p:cNvPr id="17431" name="Line 24"/>
            <p:cNvSpPr/>
            <p:nvPr/>
          </p:nvSpPr>
          <p:spPr>
            <a:xfrm>
              <a:off x="2896" y="301"/>
              <a:ext cx="2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7432" name="Text Box 25"/>
            <p:cNvSpPr txBox="1"/>
            <p:nvPr/>
          </p:nvSpPr>
          <p:spPr>
            <a:xfrm>
              <a:off x="0" y="0"/>
              <a:ext cx="62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表头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33" name="Line 26"/>
            <p:cNvSpPr/>
            <p:nvPr/>
          </p:nvSpPr>
          <p:spPr>
            <a:xfrm>
              <a:off x="398" y="903"/>
              <a:ext cx="329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7434" name="Text Box 27"/>
            <p:cNvSpPr txBox="1"/>
            <p:nvPr/>
          </p:nvSpPr>
          <p:spPr>
            <a:xfrm>
              <a:off x="1384" y="930"/>
              <a:ext cx="170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按请求的先后次序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35" name="Text Box 28"/>
            <p:cNvSpPr txBox="1"/>
            <p:nvPr/>
          </p:nvSpPr>
          <p:spPr>
            <a:xfrm>
              <a:off x="57" y="764"/>
              <a:ext cx="34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先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Text Box 29"/>
            <p:cNvSpPr txBox="1"/>
            <p:nvPr/>
          </p:nvSpPr>
          <p:spPr>
            <a:xfrm>
              <a:off x="3691" y="774"/>
              <a:ext cx="34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后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37" name="Text Box 30"/>
            <p:cNvSpPr txBox="1"/>
            <p:nvPr/>
          </p:nvSpPr>
          <p:spPr>
            <a:xfrm>
              <a:off x="711" y="1196"/>
              <a:ext cx="255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按自然顺序排列的资源请求队列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7438" name="组合 17438"/>
            <p:cNvGrpSpPr/>
            <p:nvPr/>
          </p:nvGrpSpPr>
          <p:grpSpPr>
            <a:xfrm>
              <a:off x="1594" y="302"/>
              <a:ext cx="844" cy="343"/>
              <a:chOff x="0" y="0"/>
              <a:chExt cx="754" cy="299"/>
            </a:xfrm>
          </p:grpSpPr>
          <p:sp>
            <p:nvSpPr>
              <p:cNvPr id="17439" name="Line 32"/>
              <p:cNvSpPr/>
              <p:nvPr/>
            </p:nvSpPr>
            <p:spPr>
              <a:xfrm>
                <a:off x="0" y="0"/>
                <a:ext cx="0" cy="29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40" name="Line 33"/>
              <p:cNvSpPr/>
              <p:nvPr/>
            </p:nvSpPr>
            <p:spPr>
              <a:xfrm>
                <a:off x="754" y="0"/>
                <a:ext cx="0" cy="29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1">
                                            <p:txEl>
                                              <p:charRg st="1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1">
                                            <p:txEl>
                                              <p:charRg st="1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3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charRg st="3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charRg st="3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5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charRg st="5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charRg st="5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7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charRg st="7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charRg st="7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10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/>
          <p:nvPr/>
        </p:nvSpPr>
        <p:spPr>
          <a:xfrm>
            <a:off x="114300" y="644525"/>
            <a:ext cx="8797925" cy="3305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914400" lvl="1" indent="-340995"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② 优先调度</a:t>
            </a:r>
            <a:endParaRPr lang="zh-CN" altLang="zh-CN" sz="2400" b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295400" lvl="2" indent="-264795" algn="l" eaLnBrk="1" hangingPunct="1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对每一个进程指定一个优先级；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295400" lvl="2" indent="-264795" algn="l" eaLnBrk="1" hangingPunct="1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每一个新产生的请求，按其优先级的高低插到相应的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295400" lvl="2" indent="-264795" algn="l" eaLnBrk="1" hangingPunct="1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  <a:buNone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位置；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295400" lvl="2" indent="-264795" algn="l" eaLnBrk="1" hangingPunct="1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当资源可用时，取队首元素，并满足其需要。 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       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排序原则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：按优先级的高低排序。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资源分配与调度——资源分配机构和策略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437" name="组合 18436"/>
          <p:cNvGrpSpPr/>
          <p:nvPr/>
        </p:nvGrpSpPr>
        <p:grpSpPr>
          <a:xfrm>
            <a:off x="1403350" y="4092575"/>
            <a:ext cx="6327775" cy="2295525"/>
            <a:chOff x="0" y="0"/>
            <a:chExt cx="3986" cy="1446"/>
          </a:xfrm>
        </p:grpSpPr>
        <p:sp>
          <p:nvSpPr>
            <p:cNvPr id="3" name="Rectangle 6"/>
            <p:cNvSpPr/>
            <p:nvPr/>
          </p:nvSpPr>
          <p:spPr>
            <a:xfrm>
              <a:off x="0" y="220"/>
              <a:ext cx="698" cy="24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marL="914400" indent="-340995" algn="ctr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</a:pPr>
              <a:endParaRPr lang="zh-CN" altLang="zh-CN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8" name="Text Box 7"/>
            <p:cNvSpPr txBox="1"/>
            <p:nvPr/>
          </p:nvSpPr>
          <p:spPr>
            <a:xfrm>
              <a:off x="2627" y="216"/>
              <a:ext cx="348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zh-CN" altLang="zh-CN" sz="16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MT Extra" panose="05050102010205020202" pitchFamily="2" charset="2"/>
                </a:rPr>
                <a:t> </a:t>
              </a:r>
              <a:endPara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endParaRPr>
            </a:p>
          </p:txBody>
        </p:sp>
        <p:grpSp>
          <p:nvGrpSpPr>
            <p:cNvPr id="18439" name="组合 18439"/>
            <p:cNvGrpSpPr/>
            <p:nvPr/>
          </p:nvGrpSpPr>
          <p:grpSpPr>
            <a:xfrm>
              <a:off x="3159" y="345"/>
              <a:ext cx="496" cy="427"/>
              <a:chOff x="0" y="0"/>
              <a:chExt cx="432" cy="479"/>
            </a:xfrm>
          </p:grpSpPr>
          <p:sp>
            <p:nvSpPr>
              <p:cNvPr id="18440" name="Rectangle 9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1" name="Line 10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8442" name="组合 18442"/>
            <p:cNvGrpSpPr/>
            <p:nvPr/>
          </p:nvGrpSpPr>
          <p:grpSpPr>
            <a:xfrm>
              <a:off x="1836" y="345"/>
              <a:ext cx="496" cy="427"/>
              <a:chOff x="0" y="0"/>
              <a:chExt cx="432" cy="479"/>
            </a:xfrm>
          </p:grpSpPr>
          <p:sp>
            <p:nvSpPr>
              <p:cNvPr id="18443" name="Rectangle 12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4" name="Line 13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8445" name="组合 18445"/>
            <p:cNvGrpSpPr/>
            <p:nvPr/>
          </p:nvGrpSpPr>
          <p:grpSpPr>
            <a:xfrm>
              <a:off x="1010" y="345"/>
              <a:ext cx="496" cy="427"/>
              <a:chOff x="0" y="0"/>
              <a:chExt cx="432" cy="479"/>
            </a:xfrm>
          </p:grpSpPr>
          <p:sp>
            <p:nvSpPr>
              <p:cNvPr id="18446" name="Rectangle 15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7" name="Line 16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8448" name="Line 17"/>
            <p:cNvSpPr/>
            <p:nvPr/>
          </p:nvSpPr>
          <p:spPr>
            <a:xfrm>
              <a:off x="569" y="344"/>
              <a:ext cx="44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18449" name="组合 18449"/>
            <p:cNvGrpSpPr/>
            <p:nvPr/>
          </p:nvGrpSpPr>
          <p:grpSpPr>
            <a:xfrm>
              <a:off x="1396" y="344"/>
              <a:ext cx="440" cy="342"/>
              <a:chOff x="0" y="0"/>
              <a:chExt cx="454" cy="384"/>
            </a:xfrm>
          </p:grpSpPr>
          <p:sp>
            <p:nvSpPr>
              <p:cNvPr id="18450" name="Line 19"/>
              <p:cNvSpPr/>
              <p:nvPr/>
            </p:nvSpPr>
            <p:spPr>
              <a:xfrm>
                <a:off x="0" y="384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51" name="Line 20"/>
              <p:cNvSpPr/>
              <p:nvPr/>
            </p:nvSpPr>
            <p:spPr>
              <a:xfrm>
                <a:off x="227" y="0"/>
                <a:ext cx="227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grpSp>
          <p:nvGrpSpPr>
            <p:cNvPr id="18452" name="组合 18452"/>
            <p:cNvGrpSpPr/>
            <p:nvPr/>
          </p:nvGrpSpPr>
          <p:grpSpPr>
            <a:xfrm>
              <a:off x="2223" y="344"/>
              <a:ext cx="440" cy="342"/>
              <a:chOff x="0" y="0"/>
              <a:chExt cx="454" cy="384"/>
            </a:xfrm>
          </p:grpSpPr>
          <p:sp>
            <p:nvSpPr>
              <p:cNvPr id="18453" name="Line 22"/>
              <p:cNvSpPr/>
              <p:nvPr/>
            </p:nvSpPr>
            <p:spPr>
              <a:xfrm>
                <a:off x="0" y="384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54" name="Line 23"/>
              <p:cNvSpPr/>
              <p:nvPr/>
            </p:nvSpPr>
            <p:spPr>
              <a:xfrm>
                <a:off x="227" y="0"/>
                <a:ext cx="227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sp>
          <p:nvSpPr>
            <p:cNvPr id="18455" name="Line 24"/>
            <p:cNvSpPr/>
            <p:nvPr/>
          </p:nvSpPr>
          <p:spPr>
            <a:xfrm>
              <a:off x="2884" y="344"/>
              <a:ext cx="27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456" name="Text Box 25"/>
            <p:cNvSpPr txBox="1"/>
            <p:nvPr/>
          </p:nvSpPr>
          <p:spPr>
            <a:xfrm>
              <a:off x="127" y="0"/>
              <a:ext cx="60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表头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57" name="Line 26"/>
            <p:cNvSpPr/>
            <p:nvPr/>
          </p:nvSpPr>
          <p:spPr>
            <a:xfrm>
              <a:off x="459" y="943"/>
              <a:ext cx="31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458" name="Text Box 27"/>
            <p:cNvSpPr txBox="1"/>
            <p:nvPr/>
          </p:nvSpPr>
          <p:spPr>
            <a:xfrm>
              <a:off x="1339" y="979"/>
              <a:ext cx="165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按按优先级的高低排序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Text Box 28"/>
            <p:cNvSpPr txBox="1"/>
            <p:nvPr/>
          </p:nvSpPr>
          <p:spPr>
            <a:xfrm>
              <a:off x="173" y="823"/>
              <a:ext cx="33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高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Text Box 29"/>
            <p:cNvSpPr txBox="1"/>
            <p:nvPr/>
          </p:nvSpPr>
          <p:spPr>
            <a:xfrm>
              <a:off x="3655" y="815"/>
              <a:ext cx="33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低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Text Box 30"/>
            <p:cNvSpPr txBox="1"/>
            <p:nvPr/>
          </p:nvSpPr>
          <p:spPr>
            <a:xfrm>
              <a:off x="748" y="1234"/>
              <a:ext cx="24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按优先级高低排列的资源请求队列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62" name="Line 31"/>
            <p:cNvSpPr/>
            <p:nvPr/>
          </p:nvSpPr>
          <p:spPr>
            <a:xfrm>
              <a:off x="1620" y="335"/>
              <a:ext cx="0" cy="3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3" name="Line 32"/>
            <p:cNvSpPr/>
            <p:nvPr/>
          </p:nvSpPr>
          <p:spPr>
            <a:xfrm>
              <a:off x="2449" y="345"/>
              <a:ext cx="0" cy="3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charRg st="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charRg st="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2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charRg st="2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charRg st="2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5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charRg st="5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charRg st="5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7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charRg st="7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charRg st="7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11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528638" y="744538"/>
            <a:ext cx="8393112" cy="429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533400" indent="-5334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③ 针对设备特性的调度策略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--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磁盘调度算法</a:t>
            </a:r>
            <a:endParaRPr lang="zh-CN" altLang="zh-CN" sz="2400" b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914400" lvl="1" indent="-340995" algn="l" eaLnBrk="1" hangingPunct="1">
              <a:lnSpc>
                <a:spcPct val="15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FIFO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914400" lvl="1" indent="-340995" algn="l" eaLnBrk="1" hangingPunct="1">
              <a:lnSpc>
                <a:spcPct val="15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最短寻道时间优先SSTF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914400" lvl="1" indent="-340995" algn="l" eaLnBrk="1" hangingPunct="1">
              <a:lnSpc>
                <a:spcPct val="15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电梯调度算法SCAN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914400" lvl="1" indent="-340995" algn="l" eaLnBrk="1" hangingPunct="1">
              <a:lnSpc>
                <a:spcPct val="15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扫描算法CSCAN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914400" lvl="1" indent="-340995" algn="l" eaLnBrk="1" hangingPunct="1">
              <a:lnSpc>
                <a:spcPct val="1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</a:pP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914400" lvl="1" indent="-340995"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ⅰ 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调度的目标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914400" lvl="1" indent="-340995"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当有大量I/O请求时，降低完成这些I/O服务的总时间。</a:t>
            </a:r>
            <a:r>
              <a:rPr lang="zh-CN" altLang="zh-CN" sz="18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</a:t>
            </a:r>
            <a:endParaRPr lang="zh-CN" altLang="zh-CN" sz="18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资源分配与调度——资源分配机构和策略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5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459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459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459">
                                            <p:txEl>
                                              <p:charRg st="4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459">
                                            <p:txEl>
                                              <p:charRg st="4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6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charRg st="6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charRg st="6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7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charRg st="7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charRg st="7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363538" y="595313"/>
            <a:ext cx="8393113" cy="750888"/>
          </a:xfrm>
        </p:spPr>
        <p:txBody>
          <a:bodyPr vert="horz" wrap="square" anchor="t">
            <a:sp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itchFamily="2" charset="-122"/>
                <a:ea typeface="+mj-ea"/>
                <a:cs typeface="+mj-cs"/>
              </a:rPr>
              <a:t>FCFS  </a:t>
            </a:r>
            <a:r>
              <a:rPr kumimoji="0" lang="zh-CN" altLang="en-US" sz="4800" b="1" i="0" u="none" strike="noStrike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j-cs"/>
              </a:rPr>
              <a:t>先来先服务</a:t>
            </a:r>
            <a:endParaRPr kumimoji="0" lang="zh-CN" altLang="en-US" sz="4800" b="1" i="0" u="none" strike="noStrike" kern="1200" cap="none" spc="0" normalizeH="0" baseline="0" noProof="1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itchFamily="2" charset="-122"/>
              <a:ea typeface="华文隶书" pitchFamily="2" charset="-122"/>
              <a:cs typeface="+mj-cs"/>
            </a:endParaRPr>
          </a:p>
        </p:txBody>
      </p:sp>
      <p:sp>
        <p:nvSpPr>
          <p:cNvPr id="2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81000" y="1803400"/>
            <a:ext cx="4116388" cy="2941638"/>
          </a:xfrm>
          <a:ln/>
        </p:spPr>
        <p:txBody>
          <a:bodyPr vert="horz" wrap="square" anchor="t" anchorCtr="0">
            <a:spAutoFit/>
          </a:bodyPr>
          <a:lstStyle>
            <a:lvl1pPr lvl="0">
              <a:buClr>
                <a:schemeClr val="tx2"/>
              </a:buClr>
              <a:buSzPct val="95000"/>
              <a:buFont typeface="Wingdings" panose="05000000000000000000" pitchFamily="2" charset="2"/>
              <a:defRPr sz="2800"/>
            </a:lvl1pPr>
            <a:lvl2pPr lvl="1">
              <a:buClr>
                <a:schemeClr val="tx2"/>
              </a:buClr>
              <a:buSzPct val="95000"/>
              <a:buFont typeface="Wingdings" panose="05000000000000000000" pitchFamily="2" charset="2"/>
              <a:defRPr sz="2400"/>
            </a:lvl2pPr>
            <a:lvl3pPr lvl="2">
              <a:buClr>
                <a:schemeClr val="tx2"/>
              </a:buClr>
              <a:buSzPct val="95000"/>
              <a:buFont typeface="Wingdings" panose="05000000000000000000" pitchFamily="2" charset="2"/>
              <a:defRPr sz="2000"/>
            </a:lvl3pPr>
            <a:lvl4pPr lvl="3">
              <a:buClr>
                <a:schemeClr val="tx2"/>
              </a:buClr>
              <a:buSzPct val="95000"/>
              <a:buFont typeface="Wingdings" panose="05000000000000000000" pitchFamily="2" charset="2"/>
              <a:defRPr sz="1800"/>
            </a:lvl4pPr>
            <a:lvl5pPr lvl="4">
              <a:buClr>
                <a:schemeClr val="tx2"/>
              </a:buClr>
              <a:buSzPct val="95000"/>
              <a:buFont typeface="Wingdings" panose="05000000000000000000" pitchFamily="2" charset="2"/>
              <a:defRPr sz="1800"/>
            </a:lvl5pPr>
          </a:lstStyle>
          <a:p>
            <a:pPr marL="533400" lvl="0" indent="-533400" eaLnBrk="1" hangingPunct="1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按进程请求访问磁盘的先后次序进行调度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lvl="0" indent="-533400" eaLnBrk="1" hangingPunct="1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特点：简单、较合理，但未对寻道进行优化。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lvl="0" indent="-533400" eaLnBrk="1" hangingPunct="1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例：假设一个请求序列：	</a:t>
            </a:r>
            <a:br>
              <a:rPr lang="zh-CN" altLang="en-US" sz="24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98, 183, 37, 122, 14, 124, 65, 67   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磁头当前的位置在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53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20484" name="内容占位符 20483"/>
          <p:cNvGraphicFramePr/>
          <p:nvPr>
            <p:ph sz="half" idx="1"/>
          </p:nvPr>
        </p:nvGraphicFramePr>
        <p:xfrm>
          <a:off x="4654550" y="1803400"/>
          <a:ext cx="4114800" cy="3127375"/>
        </p:xfrm>
        <a:graphic>
          <a:graphicData uri="http://schemas.openxmlformats.org/drawingml/2006/table">
            <a:tbl>
              <a:tblPr/>
              <a:tblGrid>
                <a:gridCol w="2181225"/>
                <a:gridCol w="1933575"/>
              </a:tblGrid>
              <a:tr h="2841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下磁道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移道数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98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45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2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183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85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37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146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122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 85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2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14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108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124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110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2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65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59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67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2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2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总道数</a:t>
                      </a:r>
                      <a:endParaRPr lang="zh-CN" altLang="en-US" sz="14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640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平均</a:t>
                      </a:r>
                      <a:endParaRPr lang="zh-CN" altLang="en-US" sz="14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80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363538" y="595313"/>
            <a:ext cx="8393113" cy="750888"/>
          </a:xfrm>
        </p:spPr>
        <p:txBody>
          <a:bodyPr vert="horz" wrap="square" anchor="t">
            <a:sp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800" b="1" i="0" u="none" strike="noStrike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j-cs"/>
              </a:rPr>
              <a:t>最短寻道时间优先（</a:t>
            </a:r>
            <a:r>
              <a:rPr kumimoji="0" lang="en-US" altLang="zh-CN" sz="4800" b="1" i="0" u="none" strike="noStrike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itchFamily="2" charset="-122"/>
                <a:ea typeface="+mj-ea"/>
                <a:cs typeface="+mj-cs"/>
              </a:rPr>
              <a:t>SSTF</a:t>
            </a:r>
            <a:r>
              <a:rPr kumimoji="0" lang="zh-CN" altLang="en-US" sz="4800" b="1" i="0" u="none" strike="noStrike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j-cs"/>
              </a:rPr>
              <a:t>）</a:t>
            </a:r>
            <a:endParaRPr kumimoji="0" lang="zh-CN" altLang="en-US" sz="4800" b="1" i="0" u="none" strike="noStrike" kern="1200" cap="none" spc="0" normalizeH="0" baseline="0" noProof="1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itchFamily="2" charset="-122"/>
              <a:ea typeface="华文隶书" pitchFamily="2" charset="-122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792163" y="1676400"/>
            <a:ext cx="4635500" cy="4613275"/>
          </a:xfrm>
        </p:spPr>
        <p:txBody>
          <a:bodyPr vert="horz" wrap="square" anchor="t">
            <a:spAutoFit/>
          </a:bodyPr>
          <a:lstStyle>
            <a:lvl1pPr lvl="0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/>
            </a:lvl1pPr>
            <a:lvl2pPr lvl="1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/>
            </a:lvl2pPr>
            <a:lvl3pPr lvl="2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/>
            </a:lvl3pPr>
            <a:lvl4pPr lvl="3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1800"/>
            </a:lvl4pPr>
            <a:lvl5pPr lvl="4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1800"/>
            </a:lvl5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选择从当前磁头位置所需寻道时间最短的请求。</a:t>
            </a:r>
            <a:endParaRPr kumimoji="0" lang="zh-CN" altLang="en-US" sz="2800" b="0" i="0" u="none" strike="noStrike" kern="1200" cap="none" spc="0" normalizeH="0" baseline="0" noProof="1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特点：寻道性能比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FCFS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好，但不能保证寻道时间最短，且有可能引起某些请求的饥饿。</a:t>
            </a:r>
            <a:endParaRPr kumimoji="0" lang="zh-CN" altLang="en-US" sz="2800" b="0" i="0" u="none" strike="noStrike" kern="1200" cap="none" spc="0" normalizeH="0" baseline="0" noProof="1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例：假设一个请求序列：</a:t>
            </a:r>
            <a:br>
              <a:rPr lang="zh-CN" altLang="en-US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kumimoji="0" lang="en-US" altLang="zh-CN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98, 183, 37, 122, 14, 124, 65, 67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磁头当前的位置在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53</a:t>
            </a:r>
            <a:endParaRPr kumimoji="0" lang="en-US" altLang="zh-CN" sz="2000" b="1" i="0" u="none" strike="noStrike" kern="1200" cap="none" spc="0" normalizeH="0" baseline="0" noProof="1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1" charset="-122"/>
              <a:ea typeface="黑体" panose="02010609060101010101" pitchFamily="1" charset="-122"/>
              <a:cs typeface="+mn-cs"/>
            </a:endParaRPr>
          </a:p>
        </p:txBody>
      </p:sp>
      <p:graphicFrame>
        <p:nvGraphicFramePr>
          <p:cNvPr id="21508" name="内容占位符 21507"/>
          <p:cNvGraphicFramePr/>
          <p:nvPr>
            <p:ph sz="half" idx="1"/>
          </p:nvPr>
        </p:nvGraphicFramePr>
        <p:xfrm>
          <a:off x="5207000" y="1801813"/>
          <a:ext cx="3525838" cy="3127375"/>
        </p:xfrm>
        <a:graphic>
          <a:graphicData uri="http://schemas.openxmlformats.org/drawingml/2006/table">
            <a:tbl>
              <a:tblPr/>
              <a:tblGrid>
                <a:gridCol w="1866900"/>
                <a:gridCol w="1658938"/>
              </a:tblGrid>
              <a:tr h="2841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下磁道</a:t>
                      </a:r>
                      <a:endParaRPr lang="zh-CN" altLang="en-US" sz="14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移道数</a:t>
                      </a:r>
                      <a:endParaRPr lang="zh-CN" altLang="en-US" sz="14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65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12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2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67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2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37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30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2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14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 23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98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84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122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24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2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124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2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183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59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2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总道数</a:t>
                      </a:r>
                      <a:endParaRPr lang="zh-CN" altLang="en-US" sz="14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236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平均</a:t>
                      </a:r>
                      <a:endParaRPr lang="zh-CN" altLang="en-US" sz="14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黑体" panose="02010609060101010101" pitchFamily="1" charset="-122"/>
                          <a:ea typeface="黑体" panose="02010609060101010101" pitchFamily="1" charset="-122"/>
                        </a:rPr>
                        <a:t>29.5</a:t>
                      </a:r>
                      <a:endParaRPr lang="zh-CN" altLang="en-US" sz="14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黑体" panose="02010609060101010101" pitchFamily="1" charset="-122"/>
                        <a:ea typeface="黑体" panose="02010609060101010101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363538" y="595313"/>
            <a:ext cx="8393113" cy="750888"/>
          </a:xfrm>
        </p:spPr>
        <p:txBody>
          <a:bodyPr vert="horz" wrap="square" anchor="t">
            <a:sp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800" b="1" i="0" u="none" strike="noStrike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j-cs"/>
              </a:rPr>
              <a:t>扫描算法（</a:t>
            </a:r>
            <a:r>
              <a:rPr kumimoji="0" lang="en-US" altLang="zh-CN" sz="4800" b="1" i="0" u="none" strike="noStrike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itchFamily="2" charset="-122"/>
                <a:ea typeface="+mj-ea"/>
                <a:cs typeface="+mj-cs"/>
              </a:rPr>
              <a:t>SCAN</a:t>
            </a:r>
            <a:r>
              <a:rPr kumimoji="0" lang="zh-CN" altLang="en-US" sz="4800" b="1" i="0" u="none" strike="noStrike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j-cs"/>
              </a:rPr>
              <a:t>）</a:t>
            </a:r>
            <a:endParaRPr kumimoji="0" lang="zh-CN" altLang="en-US" sz="4800" b="1" i="0" u="none" strike="noStrike" kern="1200" cap="none" spc="0" normalizeH="0" baseline="0" noProof="1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itchFamily="2" charset="-122"/>
              <a:ea typeface="华文隶书" pitchFamily="2" charset="-122"/>
              <a:cs typeface="+mj-cs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81000" y="1803400"/>
            <a:ext cx="5675313" cy="4565650"/>
          </a:xfrm>
        </p:spPr>
        <p:txBody>
          <a:bodyPr vert="horz" wrap="square" anchor="t">
            <a:spAutoFit/>
          </a:bodyPr>
          <a:lstStyle>
            <a:lvl1pPr lvl="0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/>
            </a:lvl1pPr>
            <a:lvl2pPr lvl="1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/>
            </a:lvl2pPr>
            <a:lvl3pPr lvl="2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/>
            </a:lvl3pPr>
            <a:lvl4pPr lvl="3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1800"/>
            </a:lvl4pPr>
            <a:lvl5pPr lvl="4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1800"/>
            </a:lvl5pPr>
          </a:lstStyle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磁头从磁盘的一端开始向另一端移动，沿途响应访问请求，直到到达了磁盘的另一端，此时磁头反向移动并继续响应服务请求。有时也称为电梯算法。</a:t>
            </a:r>
            <a:endParaRPr kumimoji="0" lang="zh-CN" altLang="en-US" sz="2800" b="0" i="0" u="none" strike="noStrike" kern="1200" cap="none" spc="0" normalizeH="0" baseline="0" noProof="1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特点：寻道性能较好，避免了饥饿，但不利于远离磁头一端的访问请求。</a:t>
            </a:r>
            <a:endParaRPr kumimoji="0" lang="zh-CN" altLang="en-US" sz="2800" b="0" i="0" u="none" strike="noStrike" kern="1200" cap="none" spc="0" normalizeH="0" baseline="0" noProof="1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例：假设一个请求序列：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98, 183, 37, 122, 14, 124, 65, 67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 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磁头当前的位置在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53</a:t>
            </a:r>
            <a:endParaRPr kumimoji="0" lang="en-US" altLang="zh-CN" sz="2800" b="0" i="0" u="none" strike="noStrike" kern="1200" cap="none" spc="0" normalizeH="0" baseline="0" noProof="1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graphicFrame>
        <p:nvGraphicFramePr>
          <p:cNvPr id="22532" name="内容占位符 22531"/>
          <p:cNvGraphicFramePr/>
          <p:nvPr>
            <p:ph sz="half" idx="1"/>
          </p:nvPr>
        </p:nvGraphicFramePr>
        <p:xfrm>
          <a:off x="6056313" y="1803400"/>
          <a:ext cx="2713038" cy="3422650"/>
        </p:xfrm>
        <a:graphic>
          <a:graphicData uri="http://schemas.openxmlformats.org/drawingml/2006/table">
            <a:tbl>
              <a:tblPr/>
              <a:tblGrid>
                <a:gridCol w="1438275"/>
                <a:gridCol w="1274763"/>
              </a:tblGrid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下磁道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移道数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65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67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98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31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122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 24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124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183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59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37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146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14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总道数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299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平均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37.4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363538" y="595313"/>
            <a:ext cx="8393113" cy="750888"/>
          </a:xfrm>
        </p:spPr>
        <p:txBody>
          <a:bodyPr vert="horz" wrap="square" anchor="t">
            <a:sp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800" b="1" i="0" u="none" strike="noStrike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j-cs"/>
              </a:rPr>
              <a:t>循环扫描算法（</a:t>
            </a:r>
            <a:r>
              <a:rPr kumimoji="0" lang="en-US" altLang="zh-CN" sz="4800" b="1" i="0" u="none" strike="noStrike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itchFamily="2" charset="-122"/>
                <a:ea typeface="+mj-ea"/>
                <a:cs typeface="+mj-cs"/>
              </a:rPr>
              <a:t>CSCAN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j-cs"/>
              </a:rPr>
              <a:t>）</a:t>
            </a:r>
            <a:endParaRPr kumimoji="0" lang="zh-CN" altLang="en-US" sz="2800" b="1" i="0" u="none" strike="noStrike" kern="1200" cap="none" spc="0" normalizeH="0" baseline="0" noProof="1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itchFamily="2" charset="-122"/>
              <a:ea typeface="华文隶书" pitchFamily="2" charset="-122"/>
              <a:cs typeface="+mj-cs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81000" y="1803400"/>
            <a:ext cx="4116388" cy="3032125"/>
          </a:xfrm>
        </p:spPr>
        <p:txBody>
          <a:bodyPr vert="horz" wrap="square" anchor="t">
            <a:spAutoFit/>
          </a:bodyPr>
          <a:lstStyle>
            <a:lvl1pPr lvl="0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/>
            </a:lvl1pPr>
            <a:lvl2pPr lvl="1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/>
            </a:lvl2pPr>
            <a:lvl3pPr lvl="2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/>
            </a:lvl3pPr>
            <a:lvl4pPr lvl="3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1800"/>
            </a:lvl4pPr>
            <a:lvl5pPr lvl="4"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1800"/>
            </a:lvl5pPr>
          </a:lstStyle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规定磁头单向移动</a:t>
            </a:r>
            <a:endParaRPr kumimoji="0" lang="zh-CN" altLang="en-US" sz="2800" b="1" i="0" u="none" strike="noStrike" kern="1200" cap="none" spc="0" normalizeH="0" baseline="0" noProof="1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特点：消除了对两端磁道请求的不公平。</a:t>
            </a:r>
            <a:endParaRPr kumimoji="0" lang="zh-CN" altLang="en-US" sz="2800" b="1" i="0" u="none" strike="noStrike" kern="1200" cap="none" spc="0" normalizeH="0" baseline="0" noProof="1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例：假设一个请求序列：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98, 183, 37, 122, 14, 124, 65, 67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  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磁头当前的位置在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53</a:t>
            </a:r>
            <a:endParaRPr kumimoji="0" lang="en-US" altLang="zh-CN" sz="2800" b="1" i="0" u="none" strike="noStrike" kern="1200" cap="none" spc="0" normalizeH="0" baseline="0" noProof="1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graphicFrame>
        <p:nvGraphicFramePr>
          <p:cNvPr id="23556" name="内容占位符 23555"/>
          <p:cNvGraphicFramePr/>
          <p:nvPr>
            <p:ph sz="half" idx="1"/>
          </p:nvPr>
        </p:nvGraphicFramePr>
        <p:xfrm>
          <a:off x="6056313" y="1803400"/>
          <a:ext cx="2713038" cy="3422650"/>
        </p:xfrm>
        <a:graphic>
          <a:graphicData uri="http://schemas.openxmlformats.org/drawingml/2006/table">
            <a:tbl>
              <a:tblPr/>
              <a:tblGrid>
                <a:gridCol w="1438275"/>
                <a:gridCol w="1274763"/>
              </a:tblGrid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下磁道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移道数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65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67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98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31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122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 24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124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183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59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14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169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37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总道数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322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平均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itchFamily="1" charset="-122"/>
                          <a:ea typeface="宋体" panose="02010600030101010101" pitchFamily="2" charset="-122"/>
                        </a:rPr>
                        <a:t>40.3</a:t>
                      </a:r>
                      <a:endParaRPr lang="zh-CN" altLang="en-US" sz="1600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/>
          <p:nvPr/>
        </p:nvSpPr>
        <p:spPr>
          <a:xfrm>
            <a:off x="820738" y="1062038"/>
            <a:ext cx="7129463" cy="2016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资源管理概述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资源分配的机构和策略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死锁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838200" imgH="647700" progId="Paint.Picture">
                  <p:embed/>
                </p:oleObj>
              </mc:Choice>
              <mc:Fallback>
                <p:oleObj name="" r:id="rId2" imgW="838200" imgH="64770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4"/>
          <p:cNvSpPr txBox="1"/>
          <p:nvPr/>
        </p:nvSpPr>
        <p:spPr>
          <a:xfrm>
            <a:off x="8521700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9" name="Rectangle 5"/>
          <p:cNvSpPr/>
          <p:nvPr/>
        </p:nvSpPr>
        <p:spPr>
          <a:xfrm>
            <a:off x="381000" y="42863"/>
            <a:ext cx="8393113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资源分配与调度——主要内容</a:t>
            </a:r>
            <a:endParaRPr kumimoji="0" lang="zh-CN" sz="2400" b="0" i="0" u="none" strike="noStrike" kern="120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7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>
                                            <p:txEl>
                                              <p:charRg st="7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>
                                            <p:txEl>
                                              <p:charRg st="7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1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6">
                                            <p:txEl>
                                              <p:charRg st="1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6">
                                            <p:txEl>
                                              <p:charRg st="1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/>
          <p:nvPr/>
        </p:nvSpPr>
        <p:spPr>
          <a:xfrm>
            <a:off x="1006475" y="1562100"/>
            <a:ext cx="7129463" cy="213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kumimoji="0" lang="zh-CN" sz="2800" b="1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4000" b="1" i="0" u="none" strike="noStrike" kern="1200" cap="none" spc="0" normalizeH="0" baseline="0" noProof="1" dirty="0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死锁</a:t>
            </a:r>
            <a:endParaRPr kumimoji="0" lang="zh-CN" sz="4000" b="1" i="0" u="none" strike="noStrike" kern="1200" cap="none" spc="0" normalizeH="0" baseline="0" noProof="1" dirty="0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kumimoji="0" lang="zh-CN" sz="4400" b="1" i="0" u="none" strike="noStrike" kern="120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38200" imgH="647700" progId="Paint.Picture">
                  <p:embed/>
                </p:oleObj>
              </mc:Choice>
              <mc:Fallback>
                <p:oleObj name="" r:id="rId1" imgW="838200" imgH="64770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1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578">
                                            <p:txEl>
                                              <p:charRg st="1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578">
                                            <p:txEl>
                                              <p:charRg st="1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14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/>
          <p:nvPr/>
        </p:nvSpPr>
        <p:spPr>
          <a:xfrm>
            <a:off x="157163" y="1230313"/>
            <a:ext cx="8509000" cy="4737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(1) 死锁的例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设备共享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进程 p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、p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共享一台打印机和一台输入机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时刻 t</a:t>
            </a:r>
            <a:r>
              <a:rPr kumimoji="0" lang="zh-CN" sz="2400" b="0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：进程 p</a:t>
            </a:r>
            <a:r>
              <a:rPr kumimoji="0" lang="zh-CN" sz="2400" b="0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—— 占用打印机，   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              进程 p</a:t>
            </a:r>
            <a:r>
              <a:rPr kumimoji="0" lang="zh-CN" sz="2400" b="0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—— 占用输入机；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时刻 t</a:t>
            </a:r>
            <a:r>
              <a:rPr kumimoji="0" lang="zh-CN" sz="2400" b="0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：进程 p</a:t>
            </a:r>
            <a:r>
              <a:rPr kumimoji="0" lang="zh-CN" sz="2400" b="0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—— 又请求输入机，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               进程 p</a:t>
            </a:r>
            <a:r>
              <a:rPr kumimoji="0" lang="zh-CN" sz="2400" b="0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—— 又请求打印机。 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时刻t</a:t>
            </a:r>
            <a:r>
              <a:rPr kumimoji="0" lang="zh-CN" sz="2400" b="0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后，系统出现僵持局面，即出现了死锁现象。        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Rectangle 5"/>
          <p:cNvSpPr/>
          <p:nvPr/>
        </p:nvSpPr>
        <p:spPr>
          <a:xfrm>
            <a:off x="185738" y="601663"/>
            <a:ext cx="6475413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1.  </a:t>
            </a: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什么是死锁</a:t>
            </a:r>
            <a:endParaRPr kumimoji="0" lang="zh-CN" sz="32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2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charRg st="2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charRg st="2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6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charRg st="6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charRg st="6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9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3">
                                            <p:txEl>
                                              <p:charRg st="9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charRg st="9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4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03">
                                            <p:txEl>
                                              <p:charRg st="14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03">
                                            <p:txEl>
                                              <p:charRg st="14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79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charRg st="179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charRg st="179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227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03">
                                            <p:txEl>
                                              <p:charRg st="227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03">
                                            <p:txEl>
                                              <p:charRg st="227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15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/>
          <p:nvPr/>
        </p:nvSpPr>
        <p:spPr>
          <a:xfrm>
            <a:off x="114300" y="687388"/>
            <a:ext cx="9029700" cy="4737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(2) 用信号灯的P、V操作描述死锁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设进程p</a:t>
            </a:r>
            <a:r>
              <a:rPr kumimoji="0" lang="zh-CN" sz="2400" b="0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与进程p</a:t>
            </a:r>
            <a:r>
              <a:rPr kumimoji="0" lang="zh-CN" sz="2400" b="0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共享一台打印机(r</a:t>
            </a:r>
            <a:r>
              <a:rPr kumimoji="0" lang="zh-CN" sz="2400" b="0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) 和一台输入机(r</a:t>
            </a:r>
            <a:r>
              <a:rPr kumimoji="0" lang="zh-CN" sz="2400" b="0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)，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	  用信号灯的p、v操作表示资源的申请和释放。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	  信号灯设置——  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：表示r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可用，初值为1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en-US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		        s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：表示r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可用，初值为1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	 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讨论两种资源请求序列，哪种情况可能产生互相死等的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局面。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程序描述如下：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charRg st="1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charRg st="1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6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charRg st="6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charRg st="6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0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charRg st="10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charRg st="10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4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charRg st="14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charRg st="14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8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7">
                                            <p:txEl>
                                              <p:charRg st="18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7">
                                            <p:txEl>
                                              <p:charRg st="18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18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charRg st="218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charRg st="218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3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7">
                                            <p:txEl>
                                              <p:charRg st="23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charRg st="23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16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/>
          <p:nvPr/>
        </p:nvSpPr>
        <p:spPr>
          <a:xfrm>
            <a:off x="500063" y="558800"/>
            <a:ext cx="8043862" cy="5862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914400" lvl="1" indent="-340995"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程序描述1                           程序描述2</a:t>
            </a:r>
            <a:endParaRPr lang="zh-CN" altLang="zh-CN" sz="2400" b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6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</a:t>
            </a:r>
            <a:r>
              <a:rPr lang="zh-CN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进程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进程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进程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进程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		    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                                                                         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MT Extra" panose="05050102010205020202" pitchFamily="2" charset="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     		p(s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p(s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            p(s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  p(s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MT Extra" panose="05050102010205020202" pitchFamily="2" charset="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    		占用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                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占用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                                   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占用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                   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占用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MT Extra" panose="05050102010205020202" pitchFamily="2" charset="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     		v(s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v(s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            p(s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  p(s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MT Extra" panose="05050102010205020202" pitchFamily="2" charset="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		                                                    又占用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            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又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占用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	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MT Extra" panose="05050102010205020202" pitchFamily="2" charset="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    		p(s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p(s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                                      	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MT Extra" panose="05050102010205020202" pitchFamily="2" charset="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    		占用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              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占用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                                     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v(s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  v(s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MT Extra" panose="05050102010205020202" pitchFamily="2" charset="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		v(s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v(s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                                     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MT Extra" panose="05050102010205020202" pitchFamily="2" charset="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	                                                           v(s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           v(s</a:t>
            </a:r>
            <a:r>
              <a:rPr lang="zh-CN" altLang="zh-CN" sz="2000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)；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MT Extra" panose="05050102010205020202" pitchFamily="2" charset="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      		                                                                             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MT Extra" panose="05050102010205020202" pitchFamily="2" charset="2"/>
            </a:endParaRPr>
          </a:p>
          <a:p>
            <a:pPr marL="533400" indent="-5334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          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程序描述2，有可能出现死锁。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MT Extra" panose="05050102010205020202" pitchFamily="2" charset="2"/>
              </a:rPr>
              <a:t>           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MT Extra" panose="05050102010205020202" pitchFamily="2" charset="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Line 5"/>
          <p:cNvSpPr/>
          <p:nvPr/>
        </p:nvSpPr>
        <p:spPr>
          <a:xfrm flipH="1">
            <a:off x="4259263" y="1298575"/>
            <a:ext cx="14287" cy="44545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charRg st="4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charRg st="4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1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charRg st="11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charRg st="11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10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charRg st="210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charRg st="210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86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charRg st="286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charRg st="286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380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charRg st="380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charRg st="380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56" end="5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1">
                                            <p:txEl>
                                              <p:charRg st="456" end="5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1">
                                            <p:txEl>
                                              <p:charRg st="456" end="5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537" end="6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charRg st="537" end="6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charRg st="537" end="6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617" end="7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charRg st="617" end="7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charRg st="617" end="7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708" end="7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1">
                                            <p:txEl>
                                              <p:charRg st="708" end="7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51">
                                            <p:txEl>
                                              <p:charRg st="708" end="7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782" end="8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charRg st="782" end="8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charRg st="782" end="8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868" end="9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charRg st="868" end="9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1">
                                            <p:txEl>
                                              <p:charRg st="868" end="9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958" end="9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651">
                                            <p:txEl>
                                              <p:charRg st="958" end="9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651">
                                            <p:txEl>
                                              <p:charRg st="958" end="9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9200"/>
            <a:ext cx="8915400" cy="472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17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/>
          <p:nvPr/>
        </p:nvSpPr>
        <p:spPr>
          <a:xfrm>
            <a:off x="642938" y="730250"/>
            <a:ext cx="8501063" cy="2268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(3) 什么是死锁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在两个或多个并发进程中，如果每个进程持有某种资源而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又都等待着别的进程释放它或它们现在保持着的资源，否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则就不能向前推进。此时，称这一组进程产生了死锁。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Rectangle 5"/>
          <p:cNvSpPr/>
          <p:nvPr/>
        </p:nvSpPr>
        <p:spPr>
          <a:xfrm>
            <a:off x="171450" y="3159125"/>
            <a:ext cx="6475413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2.  死锁的起因和条件</a:t>
            </a:r>
            <a:endParaRPr kumimoji="0" lang="zh-CN" sz="32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Rectangle 6"/>
          <p:cNvSpPr/>
          <p:nvPr/>
        </p:nvSpPr>
        <p:spPr>
          <a:xfrm>
            <a:off x="673100" y="3889375"/>
            <a:ext cx="599757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(1) 引起死锁的原因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① 系统资源不足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② </a:t>
            </a: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进程推进顺序非法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69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charRg st="1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charRg st="1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9">
                                            <p:txEl>
                                              <p:charRg st="4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9">
                                            <p:txEl>
                                              <p:charRg st="4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charRg st="7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charRg st="7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70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0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02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02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02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02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18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22" name="Rectangle 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4"/>
          <p:cNvSpPr/>
          <p:nvPr/>
        </p:nvSpPr>
        <p:spPr>
          <a:xfrm>
            <a:off x="473075" y="474663"/>
            <a:ext cx="2455863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(2) 死锁图解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30724"/>
          <p:cNvGrpSpPr/>
          <p:nvPr/>
        </p:nvGrpSpPr>
        <p:grpSpPr>
          <a:xfrm>
            <a:off x="276225" y="979488"/>
            <a:ext cx="8658225" cy="5589587"/>
            <a:chOff x="0" y="0"/>
            <a:chExt cx="5455" cy="3683"/>
          </a:xfrm>
        </p:grpSpPr>
        <p:grpSp>
          <p:nvGrpSpPr>
            <p:cNvPr id="30725" name="组合 30725"/>
            <p:cNvGrpSpPr/>
            <p:nvPr/>
          </p:nvGrpSpPr>
          <p:grpSpPr>
            <a:xfrm>
              <a:off x="0" y="0"/>
              <a:ext cx="5455" cy="3683"/>
              <a:chOff x="0" y="0"/>
              <a:chExt cx="5455" cy="3683"/>
            </a:xfrm>
          </p:grpSpPr>
          <p:grpSp>
            <p:nvGrpSpPr>
              <p:cNvPr id="30726" name="组合 30726"/>
              <p:cNvGrpSpPr/>
              <p:nvPr/>
            </p:nvGrpSpPr>
            <p:grpSpPr>
              <a:xfrm>
                <a:off x="0" y="0"/>
                <a:ext cx="5455" cy="3683"/>
                <a:chOff x="0" y="0"/>
                <a:chExt cx="5455" cy="3683"/>
              </a:xfrm>
            </p:grpSpPr>
            <p:grpSp>
              <p:nvGrpSpPr>
                <p:cNvPr id="30727" name="组合 30727"/>
                <p:cNvGrpSpPr/>
                <p:nvPr/>
              </p:nvGrpSpPr>
              <p:grpSpPr>
                <a:xfrm>
                  <a:off x="0" y="0"/>
                  <a:ext cx="5455" cy="3683"/>
                  <a:chOff x="0" y="0"/>
                  <a:chExt cx="5455" cy="3683"/>
                </a:xfrm>
              </p:grpSpPr>
              <p:grpSp>
                <p:nvGrpSpPr>
                  <p:cNvPr id="30728" name="组合 30728"/>
                  <p:cNvGrpSpPr/>
                  <p:nvPr/>
                </p:nvGrpSpPr>
                <p:grpSpPr>
                  <a:xfrm>
                    <a:off x="0" y="0"/>
                    <a:ext cx="5455" cy="3683"/>
                    <a:chOff x="0" y="0"/>
                    <a:chExt cx="5455" cy="3683"/>
                  </a:xfrm>
                </p:grpSpPr>
                <p:grpSp>
                  <p:nvGrpSpPr>
                    <p:cNvPr id="30729" name="组合 30729"/>
                    <p:cNvGrpSpPr/>
                    <p:nvPr/>
                  </p:nvGrpSpPr>
                  <p:grpSpPr>
                    <a:xfrm>
                      <a:off x="0" y="0"/>
                      <a:ext cx="5455" cy="3683"/>
                      <a:chOff x="0" y="0"/>
                      <a:chExt cx="5455" cy="3683"/>
                    </a:xfrm>
                  </p:grpSpPr>
                  <p:grpSp>
                    <p:nvGrpSpPr>
                      <p:cNvPr id="30730" name="组合 30730"/>
                      <p:cNvGrpSpPr/>
                      <p:nvPr/>
                    </p:nvGrpSpPr>
                    <p:grpSpPr>
                      <a:xfrm>
                        <a:off x="0" y="0"/>
                        <a:ext cx="5455" cy="3683"/>
                        <a:chOff x="0" y="0"/>
                        <a:chExt cx="4927" cy="3600"/>
                      </a:xfrm>
                    </p:grpSpPr>
                    <p:graphicFrame>
                      <p:nvGraphicFramePr>
                        <p:cNvPr id="30731" name="Object 12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96" y="0"/>
                        <a:ext cx="4831" cy="3597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076" name="" r:id="rId1" imgW="8048625" imgH="6115050" progId="Adobe.Illustrator.7">
                                <p:embed/>
                              </p:oleObj>
                            </mc:Choice>
                            <mc:Fallback>
                              <p:oleObj name="" r:id="rId1" imgW="8048625" imgH="6115050" progId="Adobe.Illustrator.7">
                                <p:embed/>
                                <p:pic>
                                  <p:nvPicPr>
                                    <p:cNvPr id="0" name="图片 3075"/>
                                    <p:cNvPicPr/>
                                    <p:nvPr/>
                                  </p:nvPicPr>
                                  <p:blipFill>
                                    <a:blip r:embed="rId2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96" y="0"/>
                                      <a:ext cx="4831" cy="3597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sp>
                      <p:nvSpPr>
                        <p:cNvPr id="30732" name="Text Box 13"/>
                        <p:cNvSpPr txBox="1"/>
                        <p:nvPr/>
                      </p:nvSpPr>
                      <p:spPr>
                        <a:xfrm>
                          <a:off x="48" y="960"/>
                          <a:ext cx="528" cy="2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anchor="t" anchorCtr="0">
                          <a:spAutoFit/>
                        </a:bodyPr>
                        <a:p>
                          <a:r>
                            <a:rPr lang="zh-CN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A申请</a:t>
                          </a:r>
                          <a:endParaRPr lang="zh-CN" altLang="zh-CN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0733" name="Text Box 14"/>
                        <p:cNvSpPr txBox="1"/>
                        <p:nvPr/>
                      </p:nvSpPr>
                      <p:spPr>
                        <a:xfrm>
                          <a:off x="288" y="1632"/>
                          <a:ext cx="528" cy="2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anchor="t" anchorCtr="0">
                          <a:spAutoFit/>
                        </a:bodyPr>
                        <a:p>
                          <a:r>
                            <a:rPr lang="zh-CN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B申请</a:t>
                          </a:r>
                          <a:endParaRPr lang="zh-CN" altLang="zh-CN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0734" name="Rectangle 15"/>
                        <p:cNvSpPr/>
                        <p:nvPr/>
                      </p:nvSpPr>
                      <p:spPr>
                        <a:xfrm>
                          <a:off x="384" y="1824"/>
                          <a:ext cx="240" cy="14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wrap="none" anchor="ctr" anchorCtr="0"/>
                        <a:p>
                          <a:pPr algn="ctr"/>
                          <a:endParaRPr lang="zh-CN" altLang="zh-CN" dirty="0"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0735" name="Text Box 16"/>
                        <p:cNvSpPr txBox="1"/>
                        <p:nvPr/>
                      </p:nvSpPr>
                      <p:spPr>
                        <a:xfrm>
                          <a:off x="864" y="543"/>
                          <a:ext cx="382" cy="1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wrap="none" anchor="t" anchorCtr="0">
                          <a:spAutoFit/>
                        </a:bodyPr>
                        <a:p>
                          <a:r>
                            <a:rPr lang="zh-CN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释放A</a:t>
                          </a:r>
                          <a:endParaRPr lang="zh-CN" altLang="zh-CN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0736" name="Text Box 17"/>
                        <p:cNvSpPr txBox="1"/>
                        <p:nvPr/>
                      </p:nvSpPr>
                      <p:spPr>
                        <a:xfrm>
                          <a:off x="864" y="1023"/>
                          <a:ext cx="377" cy="1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wrap="none" anchor="t" anchorCtr="0">
                          <a:spAutoFit/>
                        </a:bodyPr>
                        <a:p>
                          <a:r>
                            <a:rPr lang="zh-CN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释放B</a:t>
                          </a:r>
                          <a:endParaRPr lang="zh-CN" altLang="zh-CN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0737" name="Rectangle 18"/>
                        <p:cNvSpPr/>
                        <p:nvPr/>
                      </p:nvSpPr>
                      <p:spPr>
                        <a:xfrm>
                          <a:off x="1296" y="432"/>
                          <a:ext cx="48" cy="8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wrap="none" anchor="ctr" anchorCtr="0"/>
                        <a:p>
                          <a:pPr algn="ctr"/>
                          <a:endParaRPr lang="zh-CN" altLang="zh-CN" dirty="0"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0738" name="Rectangle 19"/>
                        <p:cNvSpPr/>
                        <p:nvPr/>
                      </p:nvSpPr>
                      <p:spPr>
                        <a:xfrm>
                          <a:off x="864" y="720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wrap="none" anchor="ctr" anchorCtr="0"/>
                        <a:p>
                          <a:pPr algn="ctr"/>
                          <a:endParaRPr lang="zh-CN" altLang="zh-CN" dirty="0"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0739" name="Text Box 20"/>
                        <p:cNvSpPr txBox="1"/>
                        <p:nvPr/>
                      </p:nvSpPr>
                      <p:spPr>
                        <a:xfrm>
                          <a:off x="912" y="1344"/>
                          <a:ext cx="382" cy="1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wrap="none" anchor="t" anchorCtr="0">
                          <a:spAutoFit/>
                        </a:bodyPr>
                        <a:p>
                          <a:r>
                            <a:rPr lang="zh-CN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获得A</a:t>
                          </a:r>
                          <a:endParaRPr lang="zh-CN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0740" name="Text Box 21"/>
                        <p:cNvSpPr txBox="1"/>
                        <p:nvPr/>
                      </p:nvSpPr>
                      <p:spPr>
                        <a:xfrm>
                          <a:off x="912" y="1920"/>
                          <a:ext cx="377" cy="1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wrap="none" anchor="t" anchorCtr="0">
                          <a:spAutoFit/>
                        </a:bodyPr>
                        <a:p>
                          <a:r>
                            <a:rPr lang="zh-CN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获得B</a:t>
                          </a:r>
                          <a:endParaRPr lang="zh-CN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0741" name="Rectangle 22"/>
                        <p:cNvSpPr/>
                        <p:nvPr/>
                      </p:nvSpPr>
                      <p:spPr>
                        <a:xfrm>
                          <a:off x="624" y="1536"/>
                          <a:ext cx="192" cy="9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wrap="none" anchor="ctr" anchorCtr="0"/>
                        <a:p>
                          <a:pPr algn="ctr"/>
                          <a:endParaRPr lang="zh-CN" altLang="zh-CN" dirty="0"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0742" name="未知"/>
                        <p:cNvSpPr/>
                        <p:nvPr/>
                      </p:nvSpPr>
                      <p:spPr>
                        <a:xfrm>
                          <a:off x="1016" y="0"/>
                          <a:ext cx="665" cy="30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3"/>
                            </a:cxn>
                            <a:cxn ang="0">
                              <a:pos x="272" y="29"/>
                            </a:cxn>
                            <a:cxn ang="0">
                              <a:pos x="408" y="21"/>
                            </a:cxn>
                            <a:cxn ang="0">
                              <a:pos x="456" y="5"/>
                            </a:cxn>
                            <a:cxn ang="0">
                              <a:pos x="624" y="29"/>
                            </a:cxn>
                            <a:cxn ang="0">
                              <a:pos x="568" y="157"/>
                            </a:cxn>
                            <a:cxn ang="0">
                              <a:pos x="552" y="181"/>
                            </a:cxn>
                            <a:cxn ang="0">
                              <a:pos x="528" y="189"/>
                            </a:cxn>
                            <a:cxn ang="0">
                              <a:pos x="496" y="293"/>
                            </a:cxn>
                            <a:cxn ang="0">
                              <a:pos x="432" y="285"/>
                            </a:cxn>
                            <a:cxn ang="0">
                              <a:pos x="424" y="261"/>
                            </a:cxn>
                            <a:cxn ang="0">
                              <a:pos x="376" y="229"/>
                            </a:cxn>
                            <a:cxn ang="0">
                              <a:pos x="352" y="229"/>
                            </a:cxn>
                            <a:cxn ang="0">
                              <a:pos x="328" y="245"/>
                            </a:cxn>
                            <a:cxn ang="0">
                              <a:pos x="240" y="301"/>
                            </a:cxn>
                            <a:cxn ang="0">
                              <a:pos x="152" y="293"/>
                            </a:cxn>
                            <a:cxn ang="0">
                              <a:pos x="80" y="237"/>
                            </a:cxn>
                            <a:cxn ang="0">
                              <a:pos x="0" y="13"/>
                            </a:cxn>
                          </a:cxnLst>
                          <a:pathLst>
                            <a:path w="665" h="307">
                              <a:moveTo>
                                <a:pt x="0" y="13"/>
                              </a:moveTo>
                              <a:cubicBezTo>
                                <a:pt x="91" y="4"/>
                                <a:pt x="184" y="0"/>
                                <a:pt x="272" y="29"/>
                              </a:cubicBezTo>
                              <a:cubicBezTo>
                                <a:pt x="317" y="26"/>
                                <a:pt x="363" y="27"/>
                                <a:pt x="408" y="21"/>
                              </a:cubicBezTo>
                              <a:cubicBezTo>
                                <a:pt x="425" y="19"/>
                                <a:pt x="456" y="5"/>
                                <a:pt x="456" y="5"/>
                              </a:cubicBezTo>
                              <a:cubicBezTo>
                                <a:pt x="608" y="22"/>
                                <a:pt x="554" y="6"/>
                                <a:pt x="624" y="29"/>
                              </a:cubicBezTo>
                              <a:cubicBezTo>
                                <a:pt x="665" y="91"/>
                                <a:pt x="627" y="137"/>
                                <a:pt x="568" y="157"/>
                              </a:cubicBezTo>
                              <a:cubicBezTo>
                                <a:pt x="563" y="165"/>
                                <a:pt x="560" y="175"/>
                                <a:pt x="552" y="181"/>
                              </a:cubicBezTo>
                              <a:cubicBezTo>
                                <a:pt x="545" y="186"/>
                                <a:pt x="531" y="181"/>
                                <a:pt x="528" y="189"/>
                              </a:cubicBezTo>
                              <a:cubicBezTo>
                                <a:pt x="489" y="307"/>
                                <a:pt x="554" y="254"/>
                                <a:pt x="496" y="293"/>
                              </a:cubicBezTo>
                              <a:cubicBezTo>
                                <a:pt x="475" y="290"/>
                                <a:pt x="452" y="294"/>
                                <a:pt x="432" y="285"/>
                              </a:cubicBezTo>
                              <a:cubicBezTo>
                                <a:pt x="424" y="282"/>
                                <a:pt x="430" y="267"/>
                                <a:pt x="424" y="261"/>
                              </a:cubicBezTo>
                              <a:cubicBezTo>
                                <a:pt x="410" y="247"/>
                                <a:pt x="376" y="229"/>
                                <a:pt x="376" y="229"/>
                              </a:cubicBezTo>
                              <a:cubicBezTo>
                                <a:pt x="363" y="189"/>
                                <a:pt x="375" y="206"/>
                                <a:pt x="352" y="229"/>
                              </a:cubicBezTo>
                              <a:cubicBezTo>
                                <a:pt x="345" y="236"/>
                                <a:pt x="336" y="240"/>
                                <a:pt x="328" y="245"/>
                              </a:cubicBezTo>
                              <a:cubicBezTo>
                                <a:pt x="308" y="275"/>
                                <a:pt x="274" y="290"/>
                                <a:pt x="240" y="301"/>
                              </a:cubicBezTo>
                              <a:cubicBezTo>
                                <a:pt x="211" y="298"/>
                                <a:pt x="181" y="299"/>
                                <a:pt x="152" y="293"/>
                              </a:cubicBezTo>
                              <a:cubicBezTo>
                                <a:pt x="127" y="288"/>
                                <a:pt x="101" y="251"/>
                                <a:pt x="80" y="237"/>
                              </a:cubicBezTo>
                              <a:cubicBezTo>
                                <a:pt x="55" y="161"/>
                                <a:pt x="0" y="97"/>
                                <a:pt x="0" y="13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43" name="Text Box 24"/>
                        <p:cNvSpPr txBox="1"/>
                        <p:nvPr/>
                      </p:nvSpPr>
                      <p:spPr>
                        <a:xfrm>
                          <a:off x="1159" y="48"/>
                          <a:ext cx="384" cy="1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wrap="none" anchor="t" anchorCtr="0">
                          <a:spAutoFit/>
                        </a:bodyPr>
                        <a:p>
                          <a:r>
                            <a:rPr lang="zh-CN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Q进程</a:t>
                          </a:r>
                          <a:endParaRPr lang="zh-CN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0744" name="Rectangle 25"/>
                        <p:cNvSpPr/>
                        <p:nvPr/>
                      </p:nvSpPr>
                      <p:spPr>
                        <a:xfrm>
                          <a:off x="0" y="0"/>
                          <a:ext cx="96" cy="36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  <p:txBody>
                        <a:bodyPr wrap="none" anchor="ctr" anchorCtr="0"/>
                        <a:p>
                          <a:pPr algn="ctr"/>
                          <a:endParaRPr lang="zh-CN" altLang="zh-CN" dirty="0"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30745" name="Text Box 26"/>
                      <p:cNvSpPr txBox="1"/>
                      <p:nvPr/>
                    </p:nvSpPr>
                    <p:spPr>
                      <a:xfrm>
                        <a:off x="2911" y="768"/>
                        <a:ext cx="403" cy="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  <p:txBody>
                      <a:bodyPr wrap="none" anchor="t" anchorCtr="0">
                        <a:spAutoFit/>
                      </a:bodyPr>
                      <a:p>
                        <a:pPr algn="ctr"/>
                        <a:r>
                          <a:rPr lang="zh-CN" altLang="zh-CN" sz="12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P 和 Q</a:t>
                        </a:r>
                        <a:endParaRPr lang="zh-CN" altLang="zh-CN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  <a:p>
                        <a:pPr algn="ctr"/>
                        <a:r>
                          <a:rPr lang="zh-CN" altLang="zh-CN" sz="12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申请 A</a:t>
                        </a:r>
                        <a:endParaRPr lang="zh-CN" altLang="zh-CN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0746" name="未知"/>
                      <p:cNvSpPr/>
                      <p:nvPr/>
                    </p:nvSpPr>
                    <p:spPr>
                      <a:xfrm>
                        <a:off x="2575" y="1584"/>
                        <a:ext cx="528" cy="43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6" y="16"/>
                          </a:cxn>
                          <a:cxn ang="0">
                            <a:pos x="40" y="8"/>
                          </a:cxn>
                          <a:cxn ang="0">
                            <a:pos x="160" y="40"/>
                          </a:cxn>
                          <a:cxn ang="0">
                            <a:pos x="304" y="0"/>
                          </a:cxn>
                          <a:cxn ang="0">
                            <a:pos x="392" y="16"/>
                          </a:cxn>
                          <a:cxn ang="0">
                            <a:pos x="408" y="64"/>
                          </a:cxn>
                          <a:cxn ang="0">
                            <a:pos x="416" y="88"/>
                          </a:cxn>
                          <a:cxn ang="0">
                            <a:pos x="80" y="288"/>
                          </a:cxn>
                          <a:cxn ang="0">
                            <a:pos x="0" y="248"/>
                          </a:cxn>
                          <a:cxn ang="0">
                            <a:pos x="24" y="200"/>
                          </a:cxn>
                          <a:cxn ang="0">
                            <a:pos x="72" y="168"/>
                          </a:cxn>
                          <a:cxn ang="0">
                            <a:pos x="64" y="128"/>
                          </a:cxn>
                          <a:cxn ang="0">
                            <a:pos x="16" y="96"/>
                          </a:cxn>
                          <a:cxn ang="0">
                            <a:pos x="16" y="16"/>
                          </a:cxn>
                        </a:cxnLst>
                        <a:pathLst>
                          <a:path w="448" h="391">
                            <a:moveTo>
                              <a:pt x="16" y="16"/>
                            </a:moveTo>
                            <a:cubicBezTo>
                              <a:pt x="24" y="13"/>
                              <a:pt x="32" y="7"/>
                              <a:pt x="40" y="8"/>
                            </a:cubicBezTo>
                            <a:cubicBezTo>
                              <a:pt x="76" y="12"/>
                              <a:pt x="123" y="34"/>
                              <a:pt x="160" y="40"/>
                            </a:cubicBezTo>
                            <a:cubicBezTo>
                              <a:pt x="209" y="30"/>
                              <a:pt x="255" y="12"/>
                              <a:pt x="304" y="0"/>
                            </a:cubicBezTo>
                            <a:cubicBezTo>
                              <a:pt x="305" y="0"/>
                              <a:pt x="385" y="7"/>
                              <a:pt x="392" y="16"/>
                            </a:cubicBezTo>
                            <a:cubicBezTo>
                              <a:pt x="402" y="30"/>
                              <a:pt x="403" y="48"/>
                              <a:pt x="408" y="64"/>
                            </a:cubicBezTo>
                            <a:cubicBezTo>
                              <a:pt x="411" y="72"/>
                              <a:pt x="416" y="88"/>
                              <a:pt x="416" y="88"/>
                            </a:cubicBezTo>
                            <a:cubicBezTo>
                              <a:pt x="429" y="391"/>
                              <a:pt x="448" y="297"/>
                              <a:pt x="80" y="288"/>
                            </a:cubicBezTo>
                            <a:cubicBezTo>
                              <a:pt x="40" y="278"/>
                              <a:pt x="14" y="290"/>
                              <a:pt x="0" y="248"/>
                            </a:cubicBezTo>
                            <a:cubicBezTo>
                              <a:pt x="6" y="231"/>
                              <a:pt x="9" y="213"/>
                              <a:pt x="24" y="200"/>
                            </a:cubicBezTo>
                            <a:cubicBezTo>
                              <a:pt x="38" y="187"/>
                              <a:pt x="72" y="168"/>
                              <a:pt x="72" y="168"/>
                            </a:cubicBezTo>
                            <a:cubicBezTo>
                              <a:pt x="69" y="155"/>
                              <a:pt x="72" y="139"/>
                              <a:pt x="64" y="128"/>
                            </a:cubicBezTo>
                            <a:cubicBezTo>
                              <a:pt x="52" y="113"/>
                              <a:pt x="16" y="96"/>
                              <a:pt x="16" y="96"/>
                            </a:cubicBezTo>
                            <a:cubicBezTo>
                              <a:pt x="2" y="54"/>
                              <a:pt x="7" y="80"/>
                              <a:pt x="16" y="16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0747" name="Rectangle 28"/>
                    <p:cNvSpPr/>
                    <p:nvPr/>
                  </p:nvSpPr>
                  <p:spPr>
                    <a:xfrm>
                      <a:off x="1375" y="432"/>
                      <a:ext cx="96" cy="18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algn="ctr"/>
                      <a:endParaRPr lang="zh-CN" altLang="zh-CN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0748" name="Text Box 29"/>
                  <p:cNvSpPr txBox="1"/>
                  <p:nvPr/>
                </p:nvSpPr>
                <p:spPr>
                  <a:xfrm>
                    <a:off x="2575" y="1632"/>
                    <a:ext cx="504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pPr algn="ctr"/>
                    <a:r>
                      <a:rPr lang="zh-CN" alt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死锁</a:t>
                    </a:r>
                    <a:endParaRPr lang="zh-CN" altLang="en-US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pPr algn="ctr"/>
                    <a:r>
                      <a:rPr lang="zh-CN" alt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不可避免</a:t>
                    </a:r>
                    <a:endParaRPr lang="zh-CN" altLang="en-US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49" name="Text Box 30"/>
                  <p:cNvSpPr txBox="1"/>
                  <p:nvPr/>
                </p:nvSpPr>
                <p:spPr>
                  <a:xfrm>
                    <a:off x="3487" y="1584"/>
                    <a:ext cx="398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r>
                      <a:rPr lang="zh-CN" altLang="zh-CN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P 和 Q</a:t>
                    </a:r>
                    <a:endParaRPr lang="zh-CN" altLang="zh-CN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  <a:p>
                    <a:r>
                      <a:rPr lang="zh-CN" altLang="zh-CN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申请 B</a:t>
                    </a:r>
                    <a:endParaRPr lang="zh-CN" altLang="zh-CN" sz="1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50" name="Rectangle 31"/>
                  <p:cNvSpPr/>
                  <p:nvPr/>
                </p:nvSpPr>
                <p:spPr>
                  <a:xfrm>
                    <a:off x="5215" y="2256"/>
                    <a:ext cx="240" cy="76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algn="ctr"/>
                    <a:endParaRPr lang="zh-CN" altLang="zh-CN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51" name="未知"/>
                  <p:cNvSpPr/>
                  <p:nvPr/>
                </p:nvSpPr>
                <p:spPr>
                  <a:xfrm>
                    <a:off x="4951" y="2480"/>
                    <a:ext cx="384" cy="618"/>
                  </a:xfrm>
                  <a:custGeom>
                    <a:avLst/>
                    <a:gdLst/>
                    <a:ahLst/>
                    <a:cxnLst>
                      <a:cxn ang="0">
                        <a:pos x="40" y="40"/>
                      </a:cxn>
                      <a:cxn ang="0">
                        <a:pos x="48" y="16"/>
                      </a:cxn>
                      <a:cxn ang="0">
                        <a:pos x="64" y="40"/>
                      </a:cxn>
                      <a:cxn ang="0">
                        <a:pos x="88" y="56"/>
                      </a:cxn>
                      <a:cxn ang="0">
                        <a:pos x="168" y="64"/>
                      </a:cxn>
                      <a:cxn ang="0">
                        <a:pos x="288" y="104"/>
                      </a:cxn>
                      <a:cxn ang="0">
                        <a:pos x="336" y="120"/>
                      </a:cxn>
                      <a:cxn ang="0">
                        <a:pos x="384" y="216"/>
                      </a:cxn>
                      <a:cxn ang="0">
                        <a:pos x="368" y="328"/>
                      </a:cxn>
                      <a:cxn ang="0">
                        <a:pos x="352" y="376"/>
                      </a:cxn>
                      <a:cxn ang="0">
                        <a:pos x="344" y="400"/>
                      </a:cxn>
                      <a:cxn ang="0">
                        <a:pos x="368" y="480"/>
                      </a:cxn>
                      <a:cxn ang="0">
                        <a:pos x="376" y="504"/>
                      </a:cxn>
                      <a:cxn ang="0">
                        <a:pos x="328" y="608"/>
                      </a:cxn>
                      <a:cxn ang="0">
                        <a:pos x="136" y="576"/>
                      </a:cxn>
                      <a:cxn ang="0">
                        <a:pos x="104" y="496"/>
                      </a:cxn>
                      <a:cxn ang="0">
                        <a:pos x="88" y="448"/>
                      </a:cxn>
                      <a:cxn ang="0">
                        <a:pos x="96" y="416"/>
                      </a:cxn>
                      <a:cxn ang="0">
                        <a:pos x="112" y="368"/>
                      </a:cxn>
                      <a:cxn ang="0">
                        <a:pos x="88" y="352"/>
                      </a:cxn>
                      <a:cxn ang="0">
                        <a:pos x="88" y="344"/>
                      </a:cxn>
                      <a:cxn ang="0">
                        <a:pos x="80" y="288"/>
                      </a:cxn>
                      <a:cxn ang="0">
                        <a:pos x="40" y="280"/>
                      </a:cxn>
                      <a:cxn ang="0">
                        <a:pos x="24" y="232"/>
                      </a:cxn>
                      <a:cxn ang="0">
                        <a:pos x="0" y="136"/>
                      </a:cxn>
                      <a:cxn ang="0">
                        <a:pos x="8" y="64"/>
                      </a:cxn>
                      <a:cxn ang="0">
                        <a:pos x="40" y="40"/>
                      </a:cxn>
                    </a:cxnLst>
                    <a:pathLst>
                      <a:path w="384" h="618">
                        <a:moveTo>
                          <a:pt x="40" y="40"/>
                        </a:moveTo>
                        <a:cubicBezTo>
                          <a:pt x="43" y="32"/>
                          <a:pt x="40" y="16"/>
                          <a:pt x="48" y="16"/>
                        </a:cubicBezTo>
                        <a:cubicBezTo>
                          <a:pt x="58" y="16"/>
                          <a:pt x="57" y="33"/>
                          <a:pt x="64" y="40"/>
                        </a:cubicBezTo>
                        <a:cubicBezTo>
                          <a:pt x="71" y="47"/>
                          <a:pt x="79" y="54"/>
                          <a:pt x="88" y="56"/>
                        </a:cubicBezTo>
                        <a:cubicBezTo>
                          <a:pt x="114" y="62"/>
                          <a:pt x="141" y="61"/>
                          <a:pt x="168" y="64"/>
                        </a:cubicBezTo>
                        <a:cubicBezTo>
                          <a:pt x="208" y="77"/>
                          <a:pt x="248" y="91"/>
                          <a:pt x="288" y="104"/>
                        </a:cubicBezTo>
                        <a:cubicBezTo>
                          <a:pt x="304" y="109"/>
                          <a:pt x="336" y="120"/>
                          <a:pt x="336" y="120"/>
                        </a:cubicBezTo>
                        <a:cubicBezTo>
                          <a:pt x="355" y="149"/>
                          <a:pt x="373" y="183"/>
                          <a:pt x="384" y="216"/>
                        </a:cubicBezTo>
                        <a:cubicBezTo>
                          <a:pt x="378" y="272"/>
                          <a:pt x="381" y="285"/>
                          <a:pt x="368" y="328"/>
                        </a:cubicBezTo>
                        <a:cubicBezTo>
                          <a:pt x="363" y="344"/>
                          <a:pt x="357" y="360"/>
                          <a:pt x="352" y="376"/>
                        </a:cubicBezTo>
                        <a:cubicBezTo>
                          <a:pt x="349" y="384"/>
                          <a:pt x="344" y="400"/>
                          <a:pt x="344" y="400"/>
                        </a:cubicBezTo>
                        <a:cubicBezTo>
                          <a:pt x="356" y="448"/>
                          <a:pt x="349" y="422"/>
                          <a:pt x="368" y="480"/>
                        </a:cubicBezTo>
                        <a:cubicBezTo>
                          <a:pt x="371" y="488"/>
                          <a:pt x="376" y="504"/>
                          <a:pt x="376" y="504"/>
                        </a:cubicBezTo>
                        <a:cubicBezTo>
                          <a:pt x="369" y="563"/>
                          <a:pt x="374" y="578"/>
                          <a:pt x="328" y="608"/>
                        </a:cubicBezTo>
                        <a:cubicBezTo>
                          <a:pt x="234" y="603"/>
                          <a:pt x="200" y="618"/>
                          <a:pt x="136" y="576"/>
                        </a:cubicBezTo>
                        <a:cubicBezTo>
                          <a:pt x="126" y="547"/>
                          <a:pt x="113" y="526"/>
                          <a:pt x="104" y="496"/>
                        </a:cubicBezTo>
                        <a:cubicBezTo>
                          <a:pt x="99" y="480"/>
                          <a:pt x="88" y="448"/>
                          <a:pt x="88" y="448"/>
                        </a:cubicBezTo>
                        <a:cubicBezTo>
                          <a:pt x="91" y="437"/>
                          <a:pt x="93" y="427"/>
                          <a:pt x="96" y="416"/>
                        </a:cubicBezTo>
                        <a:cubicBezTo>
                          <a:pt x="101" y="400"/>
                          <a:pt x="112" y="368"/>
                          <a:pt x="112" y="368"/>
                        </a:cubicBezTo>
                        <a:cubicBezTo>
                          <a:pt x="104" y="363"/>
                          <a:pt x="97" y="354"/>
                          <a:pt x="88" y="352"/>
                        </a:cubicBezTo>
                        <a:cubicBezTo>
                          <a:pt x="75" y="350"/>
                          <a:pt x="34" y="380"/>
                          <a:pt x="88" y="344"/>
                        </a:cubicBezTo>
                        <a:cubicBezTo>
                          <a:pt x="85" y="325"/>
                          <a:pt x="91" y="303"/>
                          <a:pt x="80" y="288"/>
                        </a:cubicBezTo>
                        <a:cubicBezTo>
                          <a:pt x="72" y="277"/>
                          <a:pt x="50" y="290"/>
                          <a:pt x="40" y="280"/>
                        </a:cubicBezTo>
                        <a:cubicBezTo>
                          <a:pt x="28" y="268"/>
                          <a:pt x="29" y="248"/>
                          <a:pt x="24" y="232"/>
                        </a:cubicBezTo>
                        <a:cubicBezTo>
                          <a:pt x="13" y="198"/>
                          <a:pt x="6" y="172"/>
                          <a:pt x="0" y="136"/>
                        </a:cubicBezTo>
                        <a:cubicBezTo>
                          <a:pt x="3" y="112"/>
                          <a:pt x="4" y="88"/>
                          <a:pt x="8" y="64"/>
                        </a:cubicBezTo>
                        <a:cubicBezTo>
                          <a:pt x="9" y="56"/>
                          <a:pt x="40" y="0"/>
                          <a:pt x="40" y="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0752" name="Text Box 33"/>
                <p:cNvSpPr txBox="1"/>
                <p:nvPr/>
              </p:nvSpPr>
              <p:spPr>
                <a:xfrm>
                  <a:off x="4941" y="2832"/>
                  <a:ext cx="466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P进程</a:t>
                  </a:r>
                  <a:endParaRPr lang="zh-CN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3" name="Text Box 34"/>
                <p:cNvSpPr txBox="1"/>
                <p:nvPr/>
              </p:nvSpPr>
              <p:spPr>
                <a:xfrm>
                  <a:off x="2301" y="2832"/>
                  <a:ext cx="46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获得A</a:t>
                  </a:r>
                  <a:endParaRPr lang="zh-CN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4" name="Text Box 35"/>
                <p:cNvSpPr txBox="1"/>
                <p:nvPr/>
              </p:nvSpPr>
              <p:spPr>
                <a:xfrm>
                  <a:off x="2911" y="2832"/>
                  <a:ext cx="480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zh-CN" sz="14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获得B</a:t>
                  </a:r>
                  <a:endParaRPr lang="zh-CN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5" name="Rectangle 36"/>
                <p:cNvSpPr/>
                <p:nvPr/>
              </p:nvSpPr>
              <p:spPr>
                <a:xfrm>
                  <a:off x="943" y="912"/>
                  <a:ext cx="48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endParaRPr lang="zh-CN" altLang="zh-CN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6" name="Rectangle 37"/>
                <p:cNvSpPr/>
                <p:nvPr/>
              </p:nvSpPr>
              <p:spPr>
                <a:xfrm>
                  <a:off x="3343" y="2832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algn="ctr"/>
                  <a:endParaRPr lang="zh-CN" altLang="zh-CN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7" name="Text Box 38"/>
                <p:cNvSpPr txBox="1"/>
                <p:nvPr/>
              </p:nvSpPr>
              <p:spPr>
                <a:xfrm>
                  <a:off x="3487" y="2832"/>
                  <a:ext cx="423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r>
                    <a:rPr lang="zh-CN" altLang="zh-CN" sz="14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释放A</a:t>
                  </a:r>
                  <a:endParaRPr lang="zh-CN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8" name="Text Box 39"/>
                <p:cNvSpPr txBox="1"/>
                <p:nvPr/>
              </p:nvSpPr>
              <p:spPr>
                <a:xfrm>
                  <a:off x="3967" y="2832"/>
                  <a:ext cx="417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zh-CN" altLang="zh-CN" sz="14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释放B</a:t>
                  </a:r>
                  <a:endParaRPr lang="zh-CN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0759" name="Rectangle 40"/>
              <p:cNvSpPr/>
              <p:nvPr/>
            </p:nvSpPr>
            <p:spPr>
              <a:xfrm>
                <a:off x="3199" y="3408"/>
                <a:ext cx="864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p>
                <a:pPr algn="ctr"/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0" name="Text Box 41"/>
              <p:cNvSpPr txBox="1"/>
              <p:nvPr/>
            </p:nvSpPr>
            <p:spPr>
              <a:xfrm>
                <a:off x="3439" y="3312"/>
                <a:ext cx="502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zh-CN" sz="1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B申请</a:t>
                </a:r>
                <a:endParaRPr lang="zh-CN" altLang="zh-CN" sz="1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1" name="未知"/>
              <p:cNvSpPr/>
              <p:nvPr/>
            </p:nvSpPr>
            <p:spPr>
              <a:xfrm>
                <a:off x="2289" y="3064"/>
                <a:ext cx="766" cy="426"/>
              </a:xfrm>
              <a:custGeom>
                <a:avLst/>
                <a:gdLst/>
                <a:ahLst/>
                <a:cxnLst>
                  <a:cxn ang="0">
                    <a:pos x="110" y="16"/>
                  </a:cxn>
                  <a:cxn ang="0">
                    <a:pos x="206" y="48"/>
                  </a:cxn>
                  <a:cxn ang="0">
                    <a:pos x="254" y="72"/>
                  </a:cxn>
                  <a:cxn ang="0">
                    <a:pos x="350" y="24"/>
                  </a:cxn>
                  <a:cxn ang="0">
                    <a:pos x="406" y="8"/>
                  </a:cxn>
                  <a:cxn ang="0">
                    <a:pos x="574" y="40"/>
                  </a:cxn>
                  <a:cxn ang="0">
                    <a:pos x="734" y="128"/>
                  </a:cxn>
                  <a:cxn ang="0">
                    <a:pos x="766" y="200"/>
                  </a:cxn>
                  <a:cxn ang="0">
                    <a:pos x="758" y="320"/>
                  </a:cxn>
                  <a:cxn ang="0">
                    <a:pos x="502" y="408"/>
                  </a:cxn>
                  <a:cxn ang="0">
                    <a:pos x="294" y="400"/>
                  </a:cxn>
                  <a:cxn ang="0">
                    <a:pos x="222" y="352"/>
                  </a:cxn>
                  <a:cxn ang="0">
                    <a:pos x="150" y="296"/>
                  </a:cxn>
                  <a:cxn ang="0">
                    <a:pos x="70" y="192"/>
                  </a:cxn>
                  <a:cxn ang="0">
                    <a:pos x="22" y="168"/>
                  </a:cxn>
                  <a:cxn ang="0">
                    <a:pos x="94" y="0"/>
                  </a:cxn>
                  <a:cxn ang="0">
                    <a:pos x="126" y="8"/>
                  </a:cxn>
                  <a:cxn ang="0">
                    <a:pos x="134" y="32"/>
                  </a:cxn>
                  <a:cxn ang="0">
                    <a:pos x="110" y="16"/>
                  </a:cxn>
                </a:cxnLst>
                <a:pathLst>
                  <a:path w="766" h="426">
                    <a:moveTo>
                      <a:pt x="110" y="16"/>
                    </a:moveTo>
                    <a:cubicBezTo>
                      <a:pt x="132" y="23"/>
                      <a:pt x="184" y="34"/>
                      <a:pt x="206" y="48"/>
                    </a:cubicBezTo>
                    <a:cubicBezTo>
                      <a:pt x="237" y="69"/>
                      <a:pt x="221" y="61"/>
                      <a:pt x="254" y="72"/>
                    </a:cubicBezTo>
                    <a:cubicBezTo>
                      <a:pt x="324" y="60"/>
                      <a:pt x="300" y="57"/>
                      <a:pt x="350" y="24"/>
                    </a:cubicBezTo>
                    <a:cubicBezTo>
                      <a:pt x="357" y="19"/>
                      <a:pt x="402" y="9"/>
                      <a:pt x="406" y="8"/>
                    </a:cubicBezTo>
                    <a:cubicBezTo>
                      <a:pt x="489" y="14"/>
                      <a:pt x="517" y="2"/>
                      <a:pt x="574" y="40"/>
                    </a:cubicBezTo>
                    <a:cubicBezTo>
                      <a:pt x="603" y="128"/>
                      <a:pt x="655" y="120"/>
                      <a:pt x="734" y="128"/>
                    </a:cubicBezTo>
                    <a:cubicBezTo>
                      <a:pt x="743" y="154"/>
                      <a:pt x="757" y="174"/>
                      <a:pt x="766" y="200"/>
                    </a:cubicBezTo>
                    <a:cubicBezTo>
                      <a:pt x="763" y="240"/>
                      <a:pt x="764" y="280"/>
                      <a:pt x="758" y="320"/>
                    </a:cubicBezTo>
                    <a:cubicBezTo>
                      <a:pt x="741" y="426"/>
                      <a:pt x="551" y="406"/>
                      <a:pt x="502" y="408"/>
                    </a:cubicBezTo>
                    <a:cubicBezTo>
                      <a:pt x="433" y="405"/>
                      <a:pt x="363" y="411"/>
                      <a:pt x="294" y="400"/>
                    </a:cubicBezTo>
                    <a:cubicBezTo>
                      <a:pt x="294" y="400"/>
                      <a:pt x="234" y="360"/>
                      <a:pt x="222" y="352"/>
                    </a:cubicBezTo>
                    <a:cubicBezTo>
                      <a:pt x="196" y="335"/>
                      <a:pt x="170" y="320"/>
                      <a:pt x="150" y="296"/>
                    </a:cubicBezTo>
                    <a:cubicBezTo>
                      <a:pt x="124" y="264"/>
                      <a:pt x="102" y="218"/>
                      <a:pt x="70" y="192"/>
                    </a:cubicBezTo>
                    <a:cubicBezTo>
                      <a:pt x="56" y="181"/>
                      <a:pt x="37" y="178"/>
                      <a:pt x="22" y="168"/>
                    </a:cubicBezTo>
                    <a:cubicBezTo>
                      <a:pt x="0" y="103"/>
                      <a:pt x="40" y="36"/>
                      <a:pt x="94" y="0"/>
                    </a:cubicBezTo>
                    <a:cubicBezTo>
                      <a:pt x="105" y="3"/>
                      <a:pt x="117" y="1"/>
                      <a:pt x="126" y="8"/>
                    </a:cubicBezTo>
                    <a:cubicBezTo>
                      <a:pt x="133" y="13"/>
                      <a:pt x="142" y="28"/>
                      <a:pt x="134" y="32"/>
                    </a:cubicBezTo>
                    <a:cubicBezTo>
                      <a:pt x="125" y="36"/>
                      <a:pt x="118" y="21"/>
                      <a:pt x="110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62" name="Text Box 43"/>
              <p:cNvSpPr txBox="1"/>
              <p:nvPr/>
            </p:nvSpPr>
            <p:spPr>
              <a:xfrm>
                <a:off x="2527" y="3120"/>
                <a:ext cx="514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zh-CN" sz="1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A申请</a:t>
                </a:r>
                <a:endParaRPr lang="zh-CN" altLang="zh-CN" sz="1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63" name="Rectangle 44"/>
            <p:cNvSpPr/>
            <p:nvPr/>
          </p:nvSpPr>
          <p:spPr>
            <a:xfrm>
              <a:off x="223" y="1187"/>
              <a:ext cx="192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algn="ctr"/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4" name="Rectangle 45"/>
            <p:cNvSpPr/>
            <p:nvPr/>
          </p:nvSpPr>
          <p:spPr>
            <a:xfrm>
              <a:off x="607" y="1859"/>
              <a:ext cx="288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algn="ctr"/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2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2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19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6" name="Rectangle 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4"/>
          <p:cNvSpPr/>
          <p:nvPr/>
        </p:nvSpPr>
        <p:spPr>
          <a:xfrm>
            <a:off x="687388" y="1162050"/>
            <a:ext cx="8229600" cy="5240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① 互斥条件</a:t>
            </a:r>
            <a:endParaRPr lang="zh-CN" altLang="zh-CN" sz="2400" b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涉及的资源是非共享的，即为临界资源。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② 不剥夺条件</a:t>
            </a:r>
            <a:endParaRPr lang="zh-CN" altLang="zh-CN" sz="2400" b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进程所获得的资源在未使用完毕之前，不能被其他进程强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行夺走。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部分分配</a:t>
            </a:r>
            <a:endParaRPr lang="zh-CN" altLang="zh-CN" sz="2400" b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进程每次申请它所需要的一部分资源。在等待一新资源的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同时，进程继续占用已分配到的资源。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④</a:t>
            </a:r>
            <a:r>
              <a:rPr lang="zh-CN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环路条件</a:t>
            </a:r>
            <a:endParaRPr lang="zh-CN" altLang="zh-CN" sz="2400" b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存在一种进程的循环链，链中的每一个进程已获得的资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源同时被链中下一个进程所请求。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655638" y="503238"/>
            <a:ext cx="48768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(3) 产生死锁的必要条件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69" name="Object 2"/>
          <p:cNvGraphicFramePr>
            <a:graphicFrameLocks noChangeAspect="1"/>
          </p:cNvGraphicFramePr>
          <p:nvPr/>
        </p:nvGraphicFramePr>
        <p:xfrm>
          <a:off x="495300" y="468313"/>
          <a:ext cx="80772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476500" imgH="1724025" progId="Paint.Picture">
                  <p:embed/>
                </p:oleObj>
              </mc:Choice>
              <mc:Fallback>
                <p:oleObj name="" r:id="rId1" imgW="2476500" imgH="17240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" y="468313"/>
                        <a:ext cx="8077200" cy="571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body" idx="4294967295"/>
          </p:nvPr>
        </p:nvSpPr>
        <p:spPr>
          <a:xfrm>
            <a:off x="755650" y="5300663"/>
            <a:ext cx="4392613" cy="622300"/>
          </a:xfrm>
        </p:spPr>
        <p:txBody>
          <a:bodyPr vert="horz" wrap="square" anchor="t">
            <a:spAutoFit/>
          </a:bodyPr>
          <a:p>
            <a:pPr marL="571500" marR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3600" b="0" i="0" u="none" strike="noStrike" kern="1200" cap="none" spc="0" normalizeH="0" baseline="0" noProof="1">
                <a:solidFill>
                  <a:srgbClr val="0000D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  <a:cs typeface="+mn-cs"/>
              </a:rPr>
              <a:t>有环有死锁</a:t>
            </a:r>
            <a:endParaRPr kumimoji="0" lang="zh-CN" altLang="en-US" sz="3200" b="0" i="0" u="none" strike="noStrike" kern="1200" cap="none" spc="0" normalizeH="0" baseline="0" noProof="1">
              <a:solidFill>
                <a:srgbClr val="0000D0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3" descr="tu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762000"/>
            <a:ext cx="7467600" cy="4371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1006475" y="1562100"/>
            <a:ext cx="7129463" cy="213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kumimoji="0" lang="zh-CN" sz="2800" b="1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4000" b="1" i="0" u="none" strike="noStrike" kern="1200" cap="none" spc="0" normalizeH="0" baseline="0" noProof="1" dirty="0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资源管理概述</a:t>
            </a:r>
            <a:endParaRPr kumimoji="0" lang="zh-CN" sz="4000" b="1" i="0" u="none" strike="noStrike" kern="1200" cap="none" spc="0" normalizeH="0" baseline="0" noProof="1" dirty="0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kumimoji="0" lang="zh-CN" sz="4400" b="1" i="0" u="none" strike="noStrike" kern="120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38200" imgH="647700" progId="Paint.Picture">
                  <p:embed/>
                </p:oleObj>
              </mc:Choice>
              <mc:Fallback>
                <p:oleObj name="" r:id="rId1" imgW="838200" imgH="64770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资源分配与调度——资源管理概述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1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70">
                                            <p:txEl>
                                              <p:charRg st="1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70">
                                            <p:txEl>
                                              <p:charRg st="1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body" idx="4294967295"/>
          </p:nvPr>
        </p:nvSpPr>
        <p:spPr>
          <a:xfrm>
            <a:off x="901700" y="5307013"/>
            <a:ext cx="4175125" cy="762000"/>
          </a:xfrm>
        </p:spPr>
        <p:txBody>
          <a:bodyPr vert="horz" wrap="square" anchor="t">
            <a:spAutoFit/>
          </a:bodyPr>
          <a:p>
            <a:pPr marL="571500" marR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3600" b="0" i="0" u="none" strike="noStrike" kern="1200" cap="none" spc="0" normalizeH="0" baseline="0" noProof="1">
                <a:solidFill>
                  <a:srgbClr val="0000D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  <a:cs typeface="+mn-cs"/>
              </a:rPr>
              <a:t>有环无死锁</a:t>
            </a:r>
            <a:endParaRPr kumimoji="0" lang="zh-CN" altLang="en-US" sz="3200" b="0" i="0" u="none" strike="noStrike" kern="1200" cap="none" spc="0" normalizeH="0" baseline="0" noProof="1">
              <a:solidFill>
                <a:srgbClr val="0000D0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3" descr="tu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85800"/>
            <a:ext cx="7315200" cy="4443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body" idx="4294967295"/>
          </p:nvPr>
        </p:nvSpPr>
        <p:spPr>
          <a:xfrm>
            <a:off x="609600" y="1295400"/>
            <a:ext cx="7772400" cy="3581400"/>
          </a:xfrm>
        </p:spPr>
        <p:txBody>
          <a:bodyPr vert="horz" wrap="square" anchor="t">
            <a:spAutoFit/>
          </a:bodyPr>
          <a:p>
            <a:pPr marL="571500" marR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3600" b="0" i="0" u="none" strike="noStrike" kern="1200" cap="none" spc="0" normalizeH="0" baseline="0" noProof="1">
                <a:solidFill>
                  <a:srgbClr val="0000D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1" charset="-122"/>
                <a:ea typeface="+mn-ea"/>
                <a:cs typeface="+mn-cs"/>
              </a:rPr>
              <a:t>死锁定理</a:t>
            </a:r>
            <a:endParaRPr kumimoji="0" lang="zh-CN" altLang="en-US" sz="3600" b="0" i="0" u="none" strike="noStrike" kern="1200" cap="none" spc="0" normalizeH="0" baseline="0" noProof="1">
              <a:solidFill>
                <a:srgbClr val="0000D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1" charset="-122"/>
              <a:ea typeface="+mn-ea"/>
              <a:cs typeface="+mn-cs"/>
            </a:endParaRPr>
          </a:p>
          <a:p>
            <a:pPr marL="571500" marR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3600" b="0" i="0" u="none" strike="noStrike" kern="1200" cap="none" spc="0" normalizeH="0" baseline="0" noProof="1">
                <a:solidFill>
                  <a:srgbClr val="0000D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1" charset="-122"/>
                <a:ea typeface="+mn-ea"/>
                <a:cs typeface="+mn-cs"/>
              </a:rPr>
              <a:t>  </a:t>
            </a:r>
            <a:r>
              <a:rPr kumimoji="0" lang="zh-CN" altLang="en-US" sz="3600" b="0" i="0" u="none" strike="noStrike" kern="1200" cap="none" spc="0" normalizeH="0" baseline="0" noProof="1">
                <a:solidFill>
                  <a:srgbClr val="0000D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1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如果资源分配图中没有环路，则系统中没有死锁，如果图中存在环路则系统中可能存在死锁。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如果每个资源类中只包含一个资源实例，则环路是死锁存在的充分必要条件。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21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6" name="Rectangle 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4"/>
          <p:cNvSpPr/>
          <p:nvPr/>
        </p:nvSpPr>
        <p:spPr>
          <a:xfrm>
            <a:off x="155575" y="647700"/>
            <a:ext cx="7578725" cy="544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3.  系统状态分析</a:t>
            </a:r>
            <a:endParaRPr kumimoji="0" lang="zh-CN" sz="32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(1) 初始状态描述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       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假定一个系统包括n个进程和m类资源，表示如下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Symbol" panose="05050102010706020507" pitchFamily="2" charset="2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       </a:t>
            </a: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① 一组确定的进程集合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，记作：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Symbol" panose="05050102010706020507" pitchFamily="2" charset="2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             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p={p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1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，p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2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，…，p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i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，…，p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n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}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Symbol" panose="05050102010706020507" pitchFamily="2" charset="2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       </a:t>
            </a: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② 一组不同类型的资源集合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，记作：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Symbol" panose="05050102010706020507" pitchFamily="2" charset="2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             r={r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1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，r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2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，…，r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j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，…，r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m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}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Symbol" panose="05050102010706020507" pitchFamily="2" charset="2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       </a:t>
            </a: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③ 矢量w说明各类可利用资源的总的数目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Symbol" panose="05050102010706020507" pitchFamily="2" charset="2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            w={w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1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，w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2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，…，w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j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，…，w</a:t>
            </a:r>
            <a:r>
              <a:rPr kumimoji="0" lang="zh-CN" sz="2400" b="1" i="0" u="none" strike="noStrike" kern="1200" cap="none" spc="0" normalizeH="0" baseline="-2500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m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}  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86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86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868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6868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2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8">
                                            <p:txEl>
                                              <p:charRg st="2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8">
                                            <p:txEl>
                                              <p:charRg st="2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8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8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8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8">
                                            <p:txEl>
                                              <p:charRg st="8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8">
                                            <p:txEl>
                                              <p:charRg st="8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11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8">
                                            <p:txEl>
                                              <p:charRg st="11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8">
                                            <p:txEl>
                                              <p:charRg st="11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141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8">
                                            <p:txEl>
                                              <p:charRg st="141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8">
                                            <p:txEl>
                                              <p:charRg st="141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17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8">
                                            <p:txEl>
                                              <p:charRg st="17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8">
                                            <p:txEl>
                                              <p:charRg st="17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202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8">
                                            <p:txEl>
                                              <p:charRg st="202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8">
                                            <p:txEl>
                                              <p:charRg st="202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22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0" name="Rectangle 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4"/>
          <p:cNvSpPr/>
          <p:nvPr/>
        </p:nvSpPr>
        <p:spPr>
          <a:xfrm>
            <a:off x="655638" y="690563"/>
            <a:ext cx="7578725" cy="123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(2) 资源请求矩阵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   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在时刻 t 资源请求矩阵，表示如下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   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Symbol" panose="05050102010706020507" pitchFamily="2" charset="2"/>
            </a:endParaRPr>
          </a:p>
        </p:txBody>
      </p:sp>
      <p:grpSp>
        <p:nvGrpSpPr>
          <p:cNvPr id="37893" name="组合 37892"/>
          <p:cNvGrpSpPr/>
          <p:nvPr/>
        </p:nvGrpSpPr>
        <p:grpSpPr>
          <a:xfrm>
            <a:off x="2046288" y="2171700"/>
            <a:ext cx="2825750" cy="1479550"/>
            <a:chOff x="0" y="0"/>
            <a:chExt cx="1780" cy="932"/>
          </a:xfrm>
        </p:grpSpPr>
        <p:graphicFrame>
          <p:nvGraphicFramePr>
            <p:cNvPr id="2" name="对象 37893"/>
            <p:cNvGraphicFramePr>
              <a:graphicFrameLocks noChangeAspect="1"/>
            </p:cNvGraphicFramePr>
            <p:nvPr/>
          </p:nvGraphicFramePr>
          <p:xfrm>
            <a:off x="484" y="0"/>
            <a:ext cx="1296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1259840" imgH="916305" progId="Equation.DSMT4">
                    <p:embed/>
                  </p:oleObj>
                </mc:Choice>
                <mc:Fallback>
                  <p:oleObj name="" r:id="rId1" imgW="1259840" imgH="916305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4" y="0"/>
                          <a:ext cx="1296" cy="9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4" name="Text Box 7"/>
            <p:cNvSpPr txBox="1"/>
            <p:nvPr/>
          </p:nvSpPr>
          <p:spPr>
            <a:xfrm>
              <a:off x="0" y="257"/>
              <a:ext cx="44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/>
            <a:p>
              <a:r>
                <a:rPr lang="zh-CN" altLang="zh-CN" sz="20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d(t) =</a:t>
              </a:r>
              <a:endParaRPr lang="zh-CN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6" name="Rectangle 8"/>
          <p:cNvSpPr/>
          <p:nvPr/>
        </p:nvSpPr>
        <p:spPr>
          <a:xfrm>
            <a:off x="1200150" y="4149725"/>
            <a:ext cx="5416550" cy="530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d</a:t>
            </a:r>
            <a:r>
              <a:rPr lang="zh-CN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ij 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表示进程p</a:t>
            </a:r>
            <a:r>
              <a:rPr lang="zh-CN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i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还需要j类资源的数目 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9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9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charRg st="1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892">
                                            <p:txEl>
                                              <p:charRg st="1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892">
                                            <p:txEl>
                                              <p:charRg st="1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  <p:bldP spid="378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23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914" name="Rectangle 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4"/>
          <p:cNvSpPr/>
          <p:nvPr/>
        </p:nvSpPr>
        <p:spPr>
          <a:xfrm>
            <a:off x="0" y="3232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Rectangle 5"/>
          <p:cNvSpPr/>
          <p:nvPr/>
        </p:nvSpPr>
        <p:spPr>
          <a:xfrm>
            <a:off x="673100" y="708025"/>
            <a:ext cx="7578725" cy="123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(3) 资源分配矩阵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在时刻 t 资源分配矩阵，表示如下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Symbol" panose="05050102010706020507" pitchFamily="2" charset="2"/>
              </a:rPr>
              <a:t>   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Symbol" panose="05050102010706020507" pitchFamily="2" charset="2"/>
            </a:endParaRPr>
          </a:p>
        </p:txBody>
      </p:sp>
      <p:grpSp>
        <p:nvGrpSpPr>
          <p:cNvPr id="38918" name="组合 38917"/>
          <p:cNvGrpSpPr/>
          <p:nvPr/>
        </p:nvGrpSpPr>
        <p:grpSpPr>
          <a:xfrm>
            <a:off x="2047875" y="2106613"/>
            <a:ext cx="3051175" cy="1392237"/>
            <a:chOff x="0" y="0"/>
            <a:chExt cx="1922" cy="877"/>
          </a:xfrm>
        </p:grpSpPr>
        <p:graphicFrame>
          <p:nvGraphicFramePr>
            <p:cNvPr id="2" name="对象 38918"/>
            <p:cNvGraphicFramePr>
              <a:graphicFrameLocks noChangeAspect="1"/>
            </p:cNvGraphicFramePr>
            <p:nvPr/>
          </p:nvGraphicFramePr>
          <p:xfrm>
            <a:off x="498" y="0"/>
            <a:ext cx="1424" cy="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234440" imgH="916305" progId="Equation.DSMT4">
                    <p:embed/>
                  </p:oleObj>
                </mc:Choice>
                <mc:Fallback>
                  <p:oleObj name="" r:id="rId1" imgW="1234440" imgH="916305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98" y="0"/>
                          <a:ext cx="1424" cy="8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9" name="Text Box 8"/>
            <p:cNvSpPr txBox="1"/>
            <p:nvPr/>
          </p:nvSpPr>
          <p:spPr>
            <a:xfrm>
              <a:off x="0" y="243"/>
              <a:ext cx="466" cy="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/>
            <a:p>
              <a:r>
                <a:rPr lang="zh-CN" altLang="zh-CN" sz="2000" b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a(t) =</a:t>
              </a:r>
              <a:endParaRPr lang="zh-CN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20" name="Rectangle 9"/>
          <p:cNvSpPr/>
          <p:nvPr/>
        </p:nvSpPr>
        <p:spPr>
          <a:xfrm>
            <a:off x="0" y="4343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2" name="Rectangle 10"/>
          <p:cNvSpPr/>
          <p:nvPr/>
        </p:nvSpPr>
        <p:spPr>
          <a:xfrm>
            <a:off x="1320800" y="3581400"/>
            <a:ext cx="7823200" cy="2903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533400" indent="-5334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a</a:t>
            </a:r>
            <a:r>
              <a:rPr lang="zh-CN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ij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表示进程p</a:t>
            </a:r>
            <a:r>
              <a:rPr lang="zh-CN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i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已占有j类资源的数目 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533400" indent="-5334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什么情况下系统是安全的？</a:t>
            </a:r>
            <a:endParaRPr lang="zh-CN" altLang="zh-CN" sz="2400" b="1" dirty="0">
              <a:solidFill>
                <a:srgbClr val="CC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当进程请求某类资源时，进程对该类资源的需求量小于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当前时刻系统所拥有的该类资源的数目，那么满足进程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的这次请求，系统是安全的。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1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1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1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>
                                            <p:txEl>
                                              <p:charRg st="1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>
                                            <p:txEl>
                                              <p:charRg st="1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2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2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22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22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>
                                            <p:txEl>
                                              <p:charRg st="3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22">
                                            <p:txEl>
                                              <p:charRg st="3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22">
                                            <p:txEl>
                                              <p:charRg st="3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>
                                            <p:txEl>
                                              <p:charRg st="6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22">
                                            <p:txEl>
                                              <p:charRg st="6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922">
                                            <p:txEl>
                                              <p:charRg st="6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>
                                            <p:txEl>
                                              <p:charRg st="8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22">
                                            <p:txEl>
                                              <p:charRg st="8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22">
                                            <p:txEl>
                                              <p:charRg st="8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24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38" name="Rectangle 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4"/>
          <p:cNvSpPr/>
          <p:nvPr/>
        </p:nvSpPr>
        <p:spPr>
          <a:xfrm>
            <a:off x="184150" y="676275"/>
            <a:ext cx="6475413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4.  解决死锁问题的策略</a:t>
            </a:r>
            <a:endParaRPr kumimoji="0" lang="zh-CN" sz="32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858838" y="1462088"/>
            <a:ext cx="7432675" cy="4038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533400" indent="-533400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AutoNum type="circleNumDbPlain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不考虑此问题：（鸵鸟政策）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AutoNum type="circleNumDbPlain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让死锁发生：允许死锁发生，但能检测出死锁并实现修复。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AutoNum type="circleNumDbPlain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不让死锁发生：为了不发生死锁，必须设法破坏产生死锁的四个必要条件之一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>
              <a:lnSpc>
                <a:spcPct val="130000"/>
              </a:lnSpc>
              <a:spcBef>
                <a:spcPct val="3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条件1：难以否定，但可采用相应的技术，如利用假脱机技术，即用可共享使用的设备模拟非共享的设备。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4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4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94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94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1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941">
                                            <p:txEl>
                                              <p:charRg st="1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941">
                                            <p:txEl>
                                              <p:charRg st="1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4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941">
                                            <p:txEl>
                                              <p:charRg st="4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941">
                                            <p:txEl>
                                              <p:charRg st="4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7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941">
                                            <p:txEl>
                                              <p:charRg st="7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941">
                                            <p:txEl>
                                              <p:charRg st="7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  <p:bldP spid="3994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idx="4294967295"/>
          </p:nvPr>
        </p:nvSpPr>
        <p:spPr>
          <a:xfrm>
            <a:off x="381000" y="1019175"/>
            <a:ext cx="8542338" cy="4149725"/>
          </a:xfrm>
          <a:ln/>
        </p:spPr>
        <p:txBody>
          <a:bodyPr vert="horz" wrap="square" anchor="t" anchorCtr="0">
            <a:spAutoFit/>
          </a:bodyPr>
          <a:p>
            <a:pPr marL="533400" indent="-533400" algn="just" eaLnBrk="1" hangingPunct="1"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条件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：容易否定，可制定相应的规则即可，例如，当一个进程（程序）申请某资源被拒绝，则必须释放已占用的资源，如需要再与其它所需资源一起申请。对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CPU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可进行可剥夺分配，对某些设备如打印机则行不通。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条件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：很容易否定，只要分配策略上规定一个进程（或程序）一次将所需资源一次申请到位。用完后释放。可以全部用完后，统一释放，也可使用完后立即释放，只要是一次申请到的，系统就不会出现死锁。但资源利用率不高。实际上系统不采用部分分配，也就破坏了环路条件。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idx="4294967295"/>
          </p:nvPr>
        </p:nvSpPr>
        <p:spPr>
          <a:xfrm>
            <a:off x="561975" y="973138"/>
            <a:ext cx="8077200" cy="4770437"/>
          </a:xfrm>
          <a:ln/>
        </p:spPr>
        <p:txBody>
          <a:bodyPr vert="horz" wrap="square" anchor="t" anchorCtr="0">
            <a:spAutoFit/>
          </a:bodyPr>
          <a:p>
            <a:pPr marL="533400" indent="-533400" eaLnBrk="1" hangingPunct="1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条件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：在进行资源分配前考虑是否会出现环路，预测是否会发生死锁，只要有这种可能性就不予分配。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1" hangingPunct="1">
              <a:lnSpc>
                <a:spcPct val="12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综上所述，解决死锁问题的策略包括：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1" hangingPunct="1">
              <a:lnSpc>
                <a:spcPct val="120000"/>
              </a:lnSpc>
              <a:buClr>
                <a:schemeClr val="accent2"/>
              </a:buClr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采用静态分配方法来预防死锁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1" hangingPunct="1">
              <a:lnSpc>
                <a:spcPct val="120000"/>
              </a:lnSpc>
              <a:buClr>
                <a:schemeClr val="accent2"/>
              </a:buClr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采用有控分配方法来避免死锁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1" hangingPunct="1">
              <a:lnSpc>
                <a:spcPct val="120000"/>
              </a:lnSpc>
              <a:buClr>
                <a:schemeClr val="accent2"/>
              </a:buClr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当死锁发生时检测出死锁，并设法修复。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25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0" name="Rectangle 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Rectangle 4"/>
          <p:cNvSpPr/>
          <p:nvPr/>
        </p:nvSpPr>
        <p:spPr>
          <a:xfrm>
            <a:off x="198438" y="604838"/>
            <a:ext cx="6475413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5.  死锁的预防</a:t>
            </a:r>
            <a:endParaRPr kumimoji="0" lang="zh-CN" sz="32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3" name="Rectangle 5"/>
          <p:cNvSpPr/>
          <p:nvPr/>
        </p:nvSpPr>
        <p:spPr>
          <a:xfrm>
            <a:off x="333375" y="1239838"/>
            <a:ext cx="8455025" cy="5189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(1) 静态预防死锁的方法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在作业调度时为选中的作业分配它所需要的所有资源，当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资源一旦分配给该作业后，在其整个运行期间这些资源为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它独占。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	一个用户（进程）在程序运行之前可能很难提出将要使用的全部设备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	设备（资源）的浪费太大，有些资源在进程运行过程中可能只有很少的时间才用到，有的甚至不会用到，例如，一个分枝语句。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   讨论：这种方法破坏了产生死锁的必要条件中的哪一条？</a:t>
            </a:r>
            <a:endParaRPr kumimoji="0" lang="zh-CN" sz="28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01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01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1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3">
                                            <p:txEl>
                                              <p:charRg st="1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3">
                                            <p:txEl>
                                              <p:charRg st="1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4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3">
                                            <p:txEl>
                                              <p:charRg st="4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3">
                                            <p:txEl>
                                              <p:charRg st="4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7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3">
                                            <p:txEl>
                                              <p:charRg st="7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3">
                                            <p:txEl>
                                              <p:charRg st="7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8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3">
                                            <p:txEl>
                                              <p:charRg st="8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3">
                                            <p:txEl>
                                              <p:charRg st="8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12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3">
                                            <p:txEl>
                                              <p:charRg st="12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3">
                                            <p:txEl>
                                              <p:charRg st="12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17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13">
                                            <p:txEl>
                                              <p:charRg st="17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13">
                                            <p:txEl>
                                              <p:charRg st="17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25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4" name="Rectangle 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Rectangle 4"/>
          <p:cNvSpPr/>
          <p:nvPr/>
        </p:nvSpPr>
        <p:spPr>
          <a:xfrm>
            <a:off x="290513" y="817563"/>
            <a:ext cx="8283575" cy="4591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(2) 动态预防死锁的方法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在动态分配资源的策略下，采用某种算法来预防可能发生的死锁，从而拒绝可能引起的某个资源请求。---破坏环路条件。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① 有序资源分配法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系统中所有资源都给定一个唯一的编号，所有分配请求必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须以上升的次序进行。当遵守上升次序的规则时，若资源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可用，则予以分配；否则，请求者等待。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charRg st="1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charRg st="1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char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char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8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charRg st="8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charRg st="8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1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6">
                                            <p:txEl>
                                              <p:charRg st="11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6">
                                            <p:txEl>
                                              <p:charRg st="11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4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6">
                                            <p:txEl>
                                              <p:charRg st="14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6">
                                            <p:txEl>
                                              <p:charRg st="14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/>
          <p:nvPr/>
        </p:nvSpPr>
        <p:spPr>
          <a:xfrm>
            <a:off x="171450" y="744538"/>
            <a:ext cx="8972550" cy="5087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1.  </a:t>
            </a: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资源管理的目的</a:t>
            </a:r>
            <a:endParaRPr kumimoji="0" lang="en-US" sz="32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	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提供一种简单而有效地使用资源的方法，充分发挥各种资源的作用。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	(1) 保证资源的高利用率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(2) 在“合理”时间内使所有顾客有获得所需资源的机会</a:t>
            </a:r>
            <a:r>
              <a:rPr kumimoji="0" 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(3) 对不可共享的资源实施互斥使用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(4) 防止由资源分配不当而引起的死锁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资源分配与调度——资源管理概述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Text Box 5"/>
          <p:cNvSpPr txBox="1"/>
          <p:nvPr/>
        </p:nvSpPr>
        <p:spPr>
          <a:xfrm>
            <a:off x="8342313" y="6510338"/>
            <a:ext cx="528637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216</a:t>
            </a:r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charRg st="1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charRg st="1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charRg st="4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charRg st="4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6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charRg st="6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charRg st="6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charRg st="11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charRg st="11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3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charRg st="13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charRg st="13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6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5">
                                            <p:txEl>
                                              <p:charRg st="16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5">
                                            <p:txEl>
                                              <p:charRg st="16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body" idx="4294967295"/>
          </p:nvPr>
        </p:nvSpPr>
        <p:spPr>
          <a:xfrm>
            <a:off x="381000" y="825500"/>
            <a:ext cx="8388350" cy="5246688"/>
          </a:xfrm>
        </p:spPr>
        <p:txBody>
          <a:bodyPr vert="horz" wrap="square" anchor="t">
            <a:spAutoFit/>
          </a:bodyPr>
          <a:p>
            <a:pPr marL="533400" marR="0" indent="-533400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18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系统要求申请进程：</a:t>
            </a:r>
            <a:endParaRPr kumimoji="0" lang="zh-CN" sz="24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914400" marR="0" lvl="1" indent="-340995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对它所必须使用的而且属于同一类的所有资源，必须一次申请完；</a:t>
            </a:r>
            <a:endParaRPr kumimoji="0" lang="zh-CN" sz="24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914400" marR="0" lvl="1" indent="-340995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在申请不同类资源时，必须按各类设备的编号依次申请。</a:t>
            </a:r>
            <a:endParaRPr kumimoji="0" lang="zh-CN" sz="24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914400" marR="0" lvl="1" indent="-340995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例如：进程PA使用资源的顺序是R1，R2；进程PB使用资源的顺序是R2，R1；若采用动态分配有可能形成环路条件，造成死锁。采用有序资源分配法：R1的编号为1，R2的编号为2； PA申请次序应是：R1，R2； PB申请次序应是：R1、R2，这样就破坏了环路条件，避免了死锁的发生。</a:t>
            </a:r>
            <a:endParaRPr kumimoji="0" lang="zh-CN" sz="24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26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2" name="Rectangle 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4"/>
          <p:cNvSpPr/>
          <p:nvPr/>
        </p:nvSpPr>
        <p:spPr>
          <a:xfrm>
            <a:off x="130175" y="763588"/>
            <a:ext cx="8824913" cy="5151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② </a:t>
            </a: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银行家算法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Dijkstra E.W 于1968年提出。银行家算法</a:t>
            </a:r>
            <a:endParaRPr kumimoji="0" lang="zh-CN" sz="24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914400" marR="0" lvl="1" indent="-340995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银行家拥有一笔周转资金</a:t>
            </a:r>
            <a:endParaRPr kumimoji="0" lang="zh-CN" sz="24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914400" marR="0" lvl="1" indent="-340995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客户要求分期贷款，如果客户能够得到各期贷款，就一定能够归还贷款，否则就一定不能归还贷款</a:t>
            </a:r>
            <a:endParaRPr kumimoji="0" lang="zh-CN" sz="24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914400" marR="0" lvl="1" indent="-340995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银行家应谨慎的贷款，防止出现坏帐</a:t>
            </a:r>
            <a:endParaRPr kumimoji="0" lang="zh-CN" sz="24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33400" marR="0" indent="-533400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	用银行家算法避免死锁</a:t>
            </a:r>
            <a:endParaRPr kumimoji="0" lang="zh-CN" sz="24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295400" marR="0" lvl="2" indent="-264795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0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操作系统（银行家）</a:t>
            </a:r>
            <a:endParaRPr kumimoji="0" lang="zh-CN" sz="20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295400" marR="0" lvl="2" indent="-264795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0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操作系统管理的资源(周转资金)</a:t>
            </a:r>
            <a:endParaRPr kumimoji="0" lang="zh-CN" sz="20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295400" marR="0" lvl="2" indent="-264795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000" b="0" i="0" u="none" strike="noStrike" kern="1200" cap="none" spc="0" normalizeH="0" baseline="0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进程（要求贷款的客户）</a:t>
            </a:r>
            <a:endParaRPr kumimoji="0" lang="zh-CN" sz="3200" b="1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隶书" pitchFamily="1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08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08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>
                                            <p:txEl>
                                              <p:charRg st="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>
                                            <p:txEl>
                                              <p:charRg st="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3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4">
                                            <p:txEl>
                                              <p:charRg st="3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4">
                                            <p:txEl>
                                              <p:charRg st="3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5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4">
                                            <p:txEl>
                                              <p:charRg st="5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4">
                                            <p:txEl>
                                              <p:charRg st="5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4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4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12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4">
                                            <p:txEl>
                                              <p:charRg st="12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4">
                                            <p:txEl>
                                              <p:charRg st="12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13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4">
                                            <p:txEl>
                                              <p:charRg st="13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4">
                                            <p:txEl>
                                              <p:charRg st="13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15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4">
                                            <p:txEl>
                                              <p:charRg st="15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4">
                                            <p:txEl>
                                              <p:charRg st="15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26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06" name="Rectangle 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4"/>
          <p:cNvSpPr/>
          <p:nvPr/>
        </p:nvSpPr>
        <p:spPr>
          <a:xfrm>
            <a:off x="130175" y="763588"/>
            <a:ext cx="8824913" cy="35204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914400" lvl="1" indent="-340995"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银行家算法的算法思想</a:t>
            </a:r>
            <a:endParaRPr lang="zh-CN" altLang="zh-CN" sz="2400" b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914400" lvl="1" indent="-340995"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申请者事先说明对各类资源的最大需求量。在进程活动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914400" lvl="1" indent="-340995"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期间动态申请某类资源时，由系统审查现有该类资源的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914400" lvl="1" indent="-340995"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数目是否能满足当前进程的最大需求量，如能满足就予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914400" lvl="1" indent="-340995"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以分配，否则拒绝。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914400" lvl="1" indent="-340995"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注意：要用动态的观点来检查是否能满足最大需求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量。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10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10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1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>
                                            <p:txEl>
                                              <p:charRg st="1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>
                                            <p:txEl>
                                              <p:charRg st="1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4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8">
                                            <p:txEl>
                                              <p:charRg st="4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8">
                                            <p:txEl>
                                              <p:charRg st="4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7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8">
                                            <p:txEl>
                                              <p:charRg st="7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8">
                                            <p:txEl>
                                              <p:charRg st="7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10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8">
                                            <p:txEl>
                                              <p:charRg st="10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8">
                                            <p:txEl>
                                              <p:charRg st="10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27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02" name="Rectangle 3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资源分配与调度——死锁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Rectangle 4"/>
          <p:cNvSpPr/>
          <p:nvPr/>
        </p:nvSpPr>
        <p:spPr>
          <a:xfrm>
            <a:off x="165100" y="396875"/>
            <a:ext cx="8704263" cy="4150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028700" marR="0" lvl="1" indent="-4552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③ 安全状态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1028700" marR="0" lvl="1" indent="-4552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安全序列的定义：指系统能按某种进程推进顺序（</a:t>
            </a:r>
            <a:r>
              <a:rPr kumimoji="0" lang="en-US" altLang="zh-CN" sz="2400" b="0" i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P</a:t>
            </a:r>
            <a:r>
              <a:rPr kumimoji="0" lang="en-US" altLang="zh-CN" sz="2400" b="0" i="0" baseline="-2500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i1</a:t>
            </a:r>
            <a:r>
              <a:rPr kumimoji="0" lang="zh-CN" altLang="en-US" sz="2400" b="0" i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，</a:t>
            </a:r>
            <a:r>
              <a:rPr kumimoji="0" lang="en-US" altLang="zh-CN" sz="2400" b="0" i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P</a:t>
            </a:r>
            <a:r>
              <a:rPr kumimoji="0" lang="en-US" altLang="zh-CN" sz="2400" b="0" i="0" baseline="-2500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i2</a:t>
            </a:r>
            <a:r>
              <a:rPr kumimoji="0" lang="zh-CN" altLang="en-US" sz="2400" b="0" i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，。。。</a:t>
            </a:r>
            <a:r>
              <a:rPr kumimoji="0" lang="en-US" altLang="zh-CN" sz="2400" b="0" i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P</a:t>
            </a:r>
            <a:r>
              <a:rPr kumimoji="0" lang="en-US" altLang="zh-CN" sz="2400" b="0" i="0" baseline="-2500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in</a:t>
            </a:r>
            <a:r>
              <a:rPr kumimoji="0" lang="zh-CN" altLang="en-US" sz="2400" b="0" i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）为每个进程分配其所需的资源，直至每个</a:t>
            </a:r>
            <a:r>
              <a:rPr kumimoji="0" lang="zh-CN" sz="2400" b="0" i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并发进程都能达到获得最大资源而顺序完成，此时称</a:t>
            </a:r>
            <a:r>
              <a:rPr kumimoji="0" lang="en-US" altLang="zh-CN" sz="2400" b="0" i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sym typeface="Arial" panose="020B0604020202020204" pitchFamily="34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sym typeface="Arial" panose="020B0604020202020204" pitchFamily="34" charset="0"/>
              </a:rPr>
              <a:t>i1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sym typeface="Arial" panose="020B0604020202020204" pitchFamily="34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sym typeface="Arial" panose="020B0604020202020204" pitchFamily="34" charset="0"/>
              </a:rPr>
              <a:t>i2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sym typeface="Arial" panose="020B0604020202020204" pitchFamily="34" charset="0"/>
              </a:rPr>
              <a:t>，。。。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sym typeface="Arial" panose="020B0604020202020204" pitchFamily="34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sym typeface="Arial" panose="020B0604020202020204" pitchFamily="34" charset="0"/>
              </a:rPr>
              <a:t>in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sym typeface="Arial" panose="020B0604020202020204" pitchFamily="34" charset="0"/>
              </a:rPr>
              <a:t>）</a:t>
            </a:r>
            <a:r>
              <a:rPr kumimoji="0" lang="zh-CN" sz="2400" b="0" i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为安全序列。</a:t>
            </a:r>
            <a:endParaRPr kumimoji="0" lang="zh-CN" sz="2400" b="0" i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028700" marR="0" lvl="1" indent="-4552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能找到安全序列的状态为安全状态。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028700" marR="0" lvl="1" indent="-4552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安全状态的例：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028700" marR="0" lvl="1" indent="-4552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05" name="表格 51204"/>
          <p:cNvGraphicFramePr/>
          <p:nvPr>
            <p:custDataLst>
              <p:tags r:id="rId2"/>
            </p:custDataLst>
          </p:nvPr>
        </p:nvGraphicFramePr>
        <p:xfrm>
          <a:off x="873760" y="4101465"/>
          <a:ext cx="6913880" cy="2051050"/>
        </p:xfrm>
        <a:graphic>
          <a:graphicData uri="http://schemas.openxmlformats.org/drawingml/2006/table">
            <a:tbl>
              <a:tblPr/>
              <a:tblGrid>
                <a:gridCol w="1727200"/>
                <a:gridCol w="1730375"/>
                <a:gridCol w="1727200"/>
                <a:gridCol w="1728788"/>
              </a:tblGrid>
              <a:tr h="47498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进程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最大需求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已分配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可用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2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P1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P2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2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P3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31" name="Text Box 32"/>
          <p:cNvSpPr txBox="1"/>
          <p:nvPr/>
        </p:nvSpPr>
        <p:spPr>
          <a:xfrm>
            <a:off x="5249545" y="6053455"/>
            <a:ext cx="33702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安全序列：p2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p1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p3 </a:t>
            </a:r>
            <a:endParaRPr lang="zh-CN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0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0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>
                                            <p:txEl>
                                              <p:charRg st="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4">
                                            <p:txEl>
                                              <p:charRg st="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4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>
                                            <p:txEl>
                                              <p:charRg st="4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>
                                            <p:txEl>
                                              <p:charRg st="4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5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4">
                                            <p:txEl>
                                              <p:charRg st="5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4">
                                            <p:txEl>
                                              <p:charRg st="5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6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4">
                                            <p:txEl>
                                              <p:charRg st="6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4">
                                            <p:txEl>
                                              <p:charRg st="6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2226" name="表格占位符 52225"/>
          <p:cNvGraphicFramePr/>
          <p:nvPr>
            <p:ph type="tbl" idx="4294967295"/>
          </p:nvPr>
        </p:nvGraphicFramePr>
        <p:xfrm>
          <a:off x="314325" y="2552700"/>
          <a:ext cx="8388350" cy="2211388"/>
        </p:xfrm>
        <a:graphic>
          <a:graphicData uri="http://schemas.openxmlformats.org/drawingml/2006/table">
            <a:tbl>
              <a:tblPr/>
              <a:tblGrid>
                <a:gridCol w="2098675"/>
                <a:gridCol w="2098675"/>
                <a:gridCol w="2095500"/>
                <a:gridCol w="2095500"/>
              </a:tblGrid>
              <a:tr h="779463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进程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最大需求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已分配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可用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800" b="1">
                        <a:solidFill>
                          <a:srgbClr val="FF33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P3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2400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>
                          <a:solidFill>
                            <a:srgbClr val="CC00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400">
                        <a:solidFill>
                          <a:srgbClr val="CC00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1028700" lvl="1" indent="-45529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428750" lvl="2" indent="-3981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752600" lvl="3" indent="-321945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92325" lvl="4" indent="-337820" algn="l" defTabSz="91440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lang="zh-CN" altLang="en-US" sz="2800" b="1">
                        <a:solidFill>
                          <a:schemeClr val="bg2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3" name="Rectangle 29"/>
          <p:cNvSpPr>
            <a:spLocks noGrp="1"/>
          </p:cNvSpPr>
          <p:nvPr/>
        </p:nvSpPr>
        <p:spPr>
          <a:xfrm>
            <a:off x="309563" y="898525"/>
            <a:ext cx="7993063" cy="1441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marR="0" indent="-609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安全——不安全的转换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66800" marR="0" lvl="1" indent="-4933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上例中，若P3再申请一台，则不安全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66800" marR="0" lvl="1" indent="-49339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endParaRPr kumimoji="0" lang="zh-CN" sz="2400" b="1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1" charset="-122"/>
              <a:ea typeface="楷体_GB2312" pitchFamily="1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文本框 4"/>
          <p:cNvSpPr txBox="1"/>
          <p:nvPr/>
        </p:nvSpPr>
        <p:spPr>
          <a:xfrm>
            <a:off x="1187450" y="1619250"/>
            <a:ext cx="67246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763" y="525463"/>
            <a:ext cx="7720013" cy="19383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R="0" defTabSz="914400">
              <a:buClrTx/>
              <a:buSzTx/>
              <a:buFontTx/>
              <a:buNone/>
            </a:pPr>
            <a:r>
              <a:rPr kumimoji="0" lang="zh-CN" sz="2400" b="1" kern="1200" cap="none" spc="0" normalizeH="0" baseline="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例题：在采用银行家算法管理资源分配的系统中，有</a:t>
            </a:r>
            <a:r>
              <a:rPr kumimoji="0" lang="zh-CN" sz="2400" b="1" kern="1200" cap="none" spc="0" normalizeH="0" baseline="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2" charset="0"/>
              </a:rPr>
              <a:t>A、B、C三类资源可供五个进程P1、P2、P3、P4、P5共享，三类资源的总量为(10,8,7)即A类</a:t>
            </a:r>
            <a:r>
              <a:rPr kumimoji="0" lang="en-US" sz="2400" b="1" kern="1200" cap="none" spc="0" normalizeH="0" baseline="0" noProof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kumimoji="0" lang="zh-CN" sz="2400" b="1" kern="1200" cap="none" spc="0" normalizeH="0" baseline="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2" charset="0"/>
              </a:rPr>
              <a:t>0个、B类8个、C类7个。假设T0时刻各进程对资源的需求和分配情况如下表所示，试回答:</a:t>
            </a:r>
            <a:r>
              <a:rPr kumimoji="0" lang="en-US" sz="2400" b="1" kern="1200" cap="none" spc="0" normalizeH="0" baseline="0" noProof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(1</a:t>
            </a:r>
            <a:r>
              <a:rPr kumimoji="0" lang="zh-CN" sz="2400" b="1" kern="1200" cap="none" spc="0" normalizeH="0" baseline="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2" charset="0"/>
              </a:rPr>
              <a:t>0分)</a:t>
            </a:r>
            <a:endParaRPr kumimoji="0" lang="zh-CN" altLang="en-US" sz="2400" b="1" kern="1200" cap="none" spc="0" normalizeH="0" baseline="0" noProof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233488" y="3175000"/>
          <a:ext cx="6278563" cy="2560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310"/>
                <a:gridCol w="2234565"/>
                <a:gridCol w="2453640"/>
              </a:tblGrid>
              <a:tr h="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进程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最大需求数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已占有资源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3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  B   C 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  B   C 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P1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7   7   3 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0   2   0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P2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3   3   2 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2   1   0 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P3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9   1   2 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3   0   2 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P4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2   3   3 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2   1   2 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P5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4   3   4 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0   1   2   </a:t>
                      </a:r>
                      <a:endParaRPr lang="en-US" altLang="en-US" sz="2400" b="1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46138" y="1103313"/>
            <a:ext cx="7720013" cy="4314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R="0" defTabSz="914400">
              <a:buClrTx/>
              <a:buSzTx/>
              <a:buFontTx/>
              <a:buNone/>
            </a:pPr>
            <a:endParaRPr kumimoji="0" lang="zh-CN" sz="1050" b="1" kern="1200" cap="none" spc="0" normalizeH="0" baseline="0" noProof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</a:pPr>
            <a:r>
              <a:rPr kumimoji="0" lang="zh-CN" sz="2400" b="1" kern="1200" cap="none" spc="0" normalizeH="0" baseline="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（1）现在系统是否处于安全状态？如是，给出一个安全序列（按某种顺序，并发进程都能获得最大资源而顺序完成的序列为安全序列）。</a:t>
            </a:r>
            <a:r>
              <a:rPr kumimoji="0" lang="en-US" sz="2400" b="1" kern="1200" cap="none" spc="0" normalizeH="0" baseline="0" noProof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  </a:t>
            </a:r>
            <a:r>
              <a:rPr kumimoji="0" lang="zh-CN" sz="2400" b="1" kern="1200" cap="none" spc="0" normalizeH="0" baseline="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sz="2400" b="1" kern="1200" cap="none" spc="0" normalizeH="0" baseline="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2" charset="0"/>
              </a:rPr>
              <a:t>4分）</a:t>
            </a:r>
            <a:r>
              <a:rPr kumimoji="0" lang="en-US" sz="2400" b="1" kern="1200" cap="none" spc="0" normalizeH="0" baseline="0" noProof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  </a:t>
            </a:r>
            <a:r>
              <a:rPr kumimoji="0" lang="zh-CN" sz="2400" b="1" kern="1200" cap="none" spc="0" normalizeH="0" baseline="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（2）</a:t>
            </a:r>
            <a:r>
              <a:rPr kumimoji="0" lang="zh-CN" sz="2400" b="1" kern="1200" cap="none" spc="0" normalizeH="0" baseline="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2" charset="0"/>
              </a:rPr>
              <a:t>T0时刻，如果进程P3提出A、B、C资源请求(1,1,1)，系统能否满足它们的请求？请说明原因。（3分）</a:t>
            </a:r>
            <a:r>
              <a:rPr kumimoji="0" lang="en-US" sz="2400" b="1" kern="1200" cap="none" spc="0" normalizeH="0" baseline="0" noProof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   </a:t>
            </a:r>
            <a:r>
              <a:rPr kumimoji="0" lang="zh-CN" sz="2400" b="1" kern="1200" cap="none" spc="0" normalizeH="0" baseline="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2" charset="0"/>
              </a:rPr>
              <a:t> (3)  在（2）基础上，如果进程P2提出A、B、C资源请求(1,1,0)，系统能否满足它们的请求？请说明原因。（3分）</a:t>
            </a:r>
            <a:endParaRPr kumimoji="0" lang="zh-CN" altLang="en-US" sz="2400" b="1" kern="1200" cap="none" spc="0" normalizeH="0" baseline="0" noProof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68275" y="596900"/>
            <a:ext cx="8596313" cy="1200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R="0" indent="266700" defTabSz="914400">
              <a:buClrTx/>
              <a:buSzTx/>
              <a:buFontTx/>
              <a:buNone/>
            </a:pPr>
            <a:r>
              <a:rPr kumimoji="0" lang="zh-CN" sz="2400" kern="1200" cap="none" spc="0" normalizeH="0" baseline="0" noProof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解答：</a:t>
            </a:r>
            <a:r>
              <a:rPr kumimoji="0" lang="zh-CN" sz="2400" b="1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sz="2400" b="1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当前资源剩余量为</a:t>
            </a:r>
            <a:r>
              <a:rPr kumimoji="0" lang="en-US" sz="2400" b="1" kern="1200" cap="none" spc="0" normalizeH="0" baseline="0" noProof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(3,3,1)</a:t>
            </a:r>
            <a:r>
              <a:rPr kumimoji="0" lang="zh-CN" sz="2400" b="1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，进程资源的需求量为：</a:t>
            </a:r>
            <a:endParaRPr kumimoji="0" lang="en-US" sz="2400" b="1" kern="1200" cap="none" spc="0" normalizeH="0" baseline="0" noProof="1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indent="266700" defTabSz="914400">
              <a:buClrTx/>
              <a:buSzTx/>
              <a:buFontTx/>
              <a:buNone/>
            </a:pPr>
            <a:r>
              <a:rPr kumimoji="0" lang="en-US" sz="2400" kern="1200" cap="none" spc="0" normalizeH="0" baseline="0" noProof="1">
                <a:solidFill>
                  <a:srgbClr val="4138F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en-US" altLang="en-US" sz="2400" kern="1200" cap="none" spc="0" normalizeH="0" baseline="0" noProof="1">
              <a:solidFill>
                <a:srgbClr val="4138FA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987550" y="1143000"/>
          <a:ext cx="4287838" cy="2570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635"/>
                <a:gridCol w="2635885"/>
              </a:tblGrid>
              <a:tr h="51625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进程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资源需求量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8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   B   C   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P1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7   5   3  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P2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1   2   2   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P3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6   1   0   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P4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0   2   1   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P5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4   2   2   </a:t>
                      </a:r>
                      <a:endParaRPr lang="en-US" altLang="en-US" sz="2000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50875" y="3713163"/>
            <a:ext cx="7842250" cy="646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R="0" indent="266700" defTabSz="914400">
              <a:buClrTx/>
              <a:buSzTx/>
              <a:buFontTx/>
              <a:buNone/>
            </a:pPr>
            <a:endParaRPr kumimoji="0" lang="zh-CN" sz="1200" kern="1200" cap="none" spc="0" normalizeH="0" baseline="0" noProof="1">
              <a:solidFill>
                <a:srgbClr val="4138FA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266700" defTabSz="914400">
              <a:buClrTx/>
              <a:buSzTx/>
              <a:buFontTx/>
              <a:buNone/>
            </a:pP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当前是安全状态，安全序列是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P4,P2,... </a:t>
            </a: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 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P4,P5,...</a:t>
            </a:r>
            <a:endParaRPr kumimoji="0" lang="en-US" altLang="en-US" sz="2400" kern="1200" cap="none" spc="0" normalizeH="0" baseline="0" noProof="1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088" y="4359275"/>
            <a:ext cx="8407400" cy="23066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R="0" defTabSz="914400">
              <a:buClrTx/>
              <a:buSzTx/>
              <a:buFontTx/>
              <a:buNone/>
            </a:pP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）不能满足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P3</a:t>
            </a: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的请求，因为如果把资源分配给了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P3</a:t>
            </a: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，资源剩余数量为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(2,2,0)</a:t>
            </a: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，就不能再满足任意进程的请求，系统处于不安全状态。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 (3) </a:t>
            </a: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可以满足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P2</a:t>
            </a: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的请求，因为，因为如果把资源分配给了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P2</a:t>
            </a: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，资源剩余数量为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(2,2,1)</a:t>
            </a: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，系统仍然处于安全状态，安全序列为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P4,P2,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...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sz="240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P4,P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sz="2400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...</a:t>
            </a:r>
            <a:endParaRPr kumimoji="0" lang="en-US" altLang="en-US" sz="2400" kern="1200" cap="none" spc="0" normalizeH="0" baseline="0" noProof="1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363538" y="595313"/>
            <a:ext cx="8393113" cy="474663"/>
          </a:xfrm>
        </p:spPr>
        <p:txBody>
          <a:bodyPr vert="horz" wrap="square" anchor="t">
            <a:sp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宋体" panose="02010600030101010101" pitchFamily="2" charset="-122"/>
                <a:cs typeface="+mj-cs"/>
                <a:sym typeface="Arial" panose="020B0604020202020204" pitchFamily="34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宋体" panose="02010600030101010101" pitchFamily="2" charset="-122"/>
                <a:cs typeface="+mj-cs"/>
                <a:sym typeface="Arial" panose="020B0604020202020204" pitchFamily="34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宋体" panose="02010600030101010101" pitchFamily="2" charset="-122"/>
                <a:cs typeface="+mj-cs"/>
                <a:sym typeface="Arial" panose="020B0604020202020204" pitchFamily="34" charset="0"/>
              </a:rPr>
              <a:t>）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Arial" panose="020B0604020202020204" pitchFamily="34" charset="0"/>
              </a:rPr>
              <a:t>死锁的检测与修复</a:t>
            </a:r>
            <a:endParaRPr kumimoji="0" lang="zh-CN" altLang="en-US" sz="2800" b="0" i="0" u="none" strike="noStrike" kern="1200" cap="none" spc="0" normalizeH="0" baseline="0" noProof="1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390525" y="1292225"/>
            <a:ext cx="8458200" cy="4367213"/>
          </a:xfrm>
        </p:spPr>
        <p:txBody>
          <a:bodyPr vert="horz" wrap="square" anchor="t">
            <a:spAutoFit/>
          </a:bodyPr>
          <a:p>
            <a:pPr marL="571500" marR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D0"/>
              </a:buClr>
              <a:buSzPct val="95000"/>
              <a:buFont typeface="Wingdings" panose="05000000000000000000" pitchFamily="2" charset="2"/>
              <a:buAutoNum type="circleNumDbPlain"/>
            </a:pPr>
            <a:r>
              <a:rPr kumimoji="0" lang="zh-CN" sz="3200" b="0" i="0" u="none" strike="noStrike" kern="1200" cap="none" spc="0" normalizeH="0" baseline="0" noProof="1" dirty="0">
                <a:solidFill>
                  <a:srgbClr val="0000D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1" charset="-122"/>
                <a:ea typeface="+mn-ea"/>
                <a:cs typeface="+mn-cs"/>
              </a:rPr>
              <a:t>思想</a:t>
            </a:r>
            <a:endParaRPr kumimoji="0" lang="zh-CN" sz="3200" b="0" i="0" u="none" strike="noStrike" kern="1200" cap="none" spc="0" normalizeH="0" baseline="0" noProof="1" dirty="0">
              <a:solidFill>
                <a:srgbClr val="0000D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1" charset="-122"/>
              <a:ea typeface="+mn-ea"/>
              <a:cs typeface="+mn-cs"/>
            </a:endParaRPr>
          </a:p>
          <a:p>
            <a:pPr marL="571500" marR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0" i="0" u="none" strike="noStrike" kern="1200" cap="none" spc="0" normalizeH="0" baseline="0" noProof="1" dirty="0">
                <a:solidFill>
                  <a:srgbClr val="0000D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1" charset="-122"/>
                <a:ea typeface="+mn-ea"/>
                <a:cs typeface="+mn-cs"/>
              </a:rPr>
              <a:t>  </a:t>
            </a:r>
            <a:r>
              <a:rPr kumimoji="0" lang="zh-CN" sz="3200" b="0" i="0" u="none" strike="noStrike" kern="1200" cap="none" spc="0" normalizeH="0" baseline="0" noProof="1" dirty="0">
                <a:solidFill>
                  <a:srgbClr val="0000D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1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允许死锁发生，操作系统不断监视系统进展情况，判断死锁是否发生，一旦死锁发生则采取专门的措施，解除死锁并以最小的代价恢复操作系统运行。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D0"/>
              </a:buClr>
              <a:buSzPct val="95000"/>
              <a:buFont typeface="Wingdings" panose="05000000000000000000" pitchFamily="2" charset="2"/>
              <a:buAutoNum type="circleNumDbPlain" startAt="2"/>
            </a:pPr>
            <a:r>
              <a:rPr kumimoji="0" lang="zh-CN" sz="3200" b="0" i="0" u="none" strike="noStrike" kern="1200" cap="none" spc="0" normalizeH="0" baseline="0" noProof="1" dirty="0">
                <a:solidFill>
                  <a:srgbClr val="0000D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1" charset="-122"/>
                <a:ea typeface="+mn-ea"/>
                <a:cs typeface="+mn-cs"/>
              </a:rPr>
              <a:t>检测时机</a:t>
            </a:r>
            <a:endParaRPr kumimoji="0" lang="zh-CN" sz="3200" b="0" i="0" u="none" strike="noStrike" kern="1200" cap="none" spc="0" normalizeH="0" baseline="0" noProof="1" dirty="0">
              <a:solidFill>
                <a:srgbClr val="0000D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1" charset="-122"/>
              <a:ea typeface="+mn-ea"/>
              <a:cs typeface="+mn-cs"/>
            </a:endParaRPr>
          </a:p>
          <a:p>
            <a:pPr marL="1028700" marR="0" lvl="1" indent="-4552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进程等待时检测死锁（其缺点是系统的开销大）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028700" marR="0" lvl="1" indent="-4552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定时检测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028700" marR="0" lvl="1" indent="-4552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系统资源利用率下降时检测死锁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idx="1"/>
          </p:nvPr>
        </p:nvSpPr>
        <p:spPr>
          <a:xfrm>
            <a:off x="560388" y="811213"/>
            <a:ext cx="8153400" cy="3551238"/>
          </a:xfrm>
        </p:spPr>
        <p:txBody>
          <a:bodyPr vert="horz" wrap="square" anchor="t">
            <a:spAutoFit/>
          </a:bodyPr>
          <a:p>
            <a:pPr marL="571500" marR="0" indent="-57150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>
                <a:srgbClr val="0000D0"/>
              </a:buClr>
              <a:buSzPct val="95000"/>
              <a:buFont typeface="Wingdings" panose="05000000000000000000" pitchFamily="2" charset="2"/>
              <a:buAutoNum type="circleNumDbPlain" startAt="3"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0000D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  <a:cs typeface="+mn-cs"/>
                <a:sym typeface="Arial" panose="020B0604020202020204" pitchFamily="34" charset="0"/>
              </a:rPr>
              <a:t>死锁的修复</a:t>
            </a:r>
            <a:endParaRPr kumimoji="0" lang="zh-CN" altLang="en-US" sz="3200" b="0" i="0" u="none" strike="noStrike" kern="1200" cap="none" spc="0" normalizeH="0" baseline="0" noProof="1">
              <a:solidFill>
                <a:srgbClr val="0000D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1" charset="-122"/>
              <a:ea typeface="楷体_GB2312" pitchFamily="1" charset="-122"/>
              <a:cs typeface="+mn-cs"/>
              <a:sym typeface="Arial" panose="020B0604020202020204" pitchFamily="34" charset="0"/>
            </a:endParaRPr>
          </a:p>
          <a:p>
            <a:pPr marL="1028700" marR="0" lvl="1" indent="-4552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把陷于死锁的全部进程一律撤消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028700" marR="0" lvl="1" indent="-4552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从某个中间检验点重起各死锁进程。可能发生新的死锁，可能不会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028700" marR="0" lvl="1" indent="-4552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逐个撤消死锁进程，直到死锁不再存在。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1028700" marR="0" lvl="1" indent="-455295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从死锁进程中逐个地抢占某些资源，直到死锁不再存在。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4275" name="Rectangle 3"/>
          <p:cNvSpPr>
            <a:spLocks noGrp="1"/>
          </p:cNvSpPr>
          <p:nvPr/>
        </p:nvSpPr>
        <p:spPr>
          <a:xfrm>
            <a:off x="466725" y="4387850"/>
            <a:ext cx="8388350" cy="169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71500" marR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0" i="0" u="none" strike="noStrike" kern="120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讨论：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三种解决死锁的办法：银行家算法、资源预分配、检测死锁并修复，哪种办法允许最大的并发性？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71500" marR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kumimoji="0" lang="zh-CN" sz="3200" b="0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/>
          <p:nvPr/>
        </p:nvSpPr>
        <p:spPr>
          <a:xfrm>
            <a:off x="171450" y="744538"/>
            <a:ext cx="8972550" cy="594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2.  </a:t>
            </a: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资源管理功能：</a:t>
            </a:r>
            <a:endParaRPr kumimoji="0" lang="zh-CN" sz="32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解决资源分配、存取、保护问题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(1) 资源数据结构的描述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包含资源的物理名、逻辑名、类型、地址、分配状态等</a:t>
            </a: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(2) 确定资源的分配原则 (调度原则)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决定资源应分给谁，何时分配，分配多少等问题。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(3) 实施资源分配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执行资源分配；资源收回工作。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(4) 存取控制和安全保护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对资源的存取进行控制并对资源实施安全保护措施。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资源分配与调度——资源管理概述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charRg st="2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charRg st="2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charRg st="4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charRg st="4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1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charRg st="11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charRg st="11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4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charRg st="14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charRg st="14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6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charRg st="16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charRg st="16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9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charRg st="19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charRg st="19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15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charRg st="215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charRg st="215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/>
          <p:nvPr/>
        </p:nvSpPr>
        <p:spPr>
          <a:xfrm>
            <a:off x="1006475" y="1562100"/>
            <a:ext cx="7129463" cy="3014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kumimoji="0" lang="zh-CN" sz="2800" b="1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44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第5章  </a:t>
            </a:r>
            <a:r>
              <a:rPr kumimoji="0" lang="zh-CN" sz="44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资源分配与调度</a:t>
            </a:r>
            <a:endParaRPr kumimoji="0" lang="zh-CN" sz="44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44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小结</a:t>
            </a:r>
            <a:endParaRPr kumimoji="0" lang="zh-CN" sz="44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kumimoji="0" lang="zh-CN" sz="44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8370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38200" imgH="647700" progId="Paint.Picture">
                  <p:embed/>
                </p:oleObj>
              </mc:Choice>
              <mc:Fallback>
                <p:oleObj name="" r:id="rId1" imgW="838200" imgH="64770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资源分配与调度——小结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14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8">
                                            <p:txEl>
                                              <p:charRg st="14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8">
                                            <p:txEl>
                                              <p:charRg st="14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ext Box 2"/>
          <p:cNvSpPr txBox="1"/>
          <p:nvPr/>
        </p:nvSpPr>
        <p:spPr>
          <a:xfrm>
            <a:off x="8420100" y="6510338"/>
            <a:ext cx="723900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28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/>
          <p:nvPr/>
        </p:nvSpPr>
        <p:spPr>
          <a:xfrm>
            <a:off x="533400" y="755650"/>
            <a:ext cx="8262938" cy="564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400" b="1" i="0" u="none" strike="noStrike" kern="1200" cap="none" spc="0" normalizeH="0" baseline="0" noProof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资源管理功能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400" b="1" i="0" u="none" strike="noStrike" kern="1200" cap="none" spc="0" normalizeH="0" baseline="0" noProof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资源分配策略</a:t>
            </a:r>
            <a:endParaRPr kumimoji="0" lang="zh-CN" altLang="en-US" sz="2400" b="1" i="0" u="none" strike="noStrike" kern="1200" cap="none" spc="0" normalizeH="0" baseline="0" noProof="1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先请求先服务  优先调度  针对设备特性的调度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400" b="1" i="0" u="none" strike="noStrike" kern="1200" cap="none" spc="0" normalizeH="0" baseline="0" noProof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死锁</a:t>
            </a:r>
            <a:endParaRPr kumimoji="0" lang="zh-CN" altLang="en-US" sz="2400" b="1" i="0" u="none" strike="noStrike" kern="1200" cap="none" spc="0" normalizeH="0" baseline="0" noProof="1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定义  举例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引起死锁的原因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产生死锁的必要条件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死锁预防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死锁避免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1295400" marR="0" lvl="2" indent="-2647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有序资源分配方法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1295400" marR="0" lvl="2" indent="-2647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银行家算法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5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资源分配与调度——小结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/>
          <p:nvPr/>
        </p:nvSpPr>
        <p:spPr>
          <a:xfrm>
            <a:off x="161925" y="642938"/>
            <a:ext cx="8982075" cy="550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3.  资源的静态分配和动态分配</a:t>
            </a:r>
            <a:endParaRPr kumimoji="0" lang="zh-CN" sz="32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(1) 资源的静态分配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系统对作业一级采用资源静态分配方法。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系统在调度作业时，根据作业所需资源进行分配；并在作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业运行完毕 时，收回所分配的全部资源。这种分配通常称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为资源的静态分配。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(2) 资源的动态分配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系统对进程一级采用资源动态分配方法。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系统在进程运行中，根据进程提出的资源需求，进行资源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     的动态分配和回收。这种分配通常称为资源的动态分配。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资源分配与调度——资源管理概述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4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charRg st="3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charRg st="3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6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charRg st="6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charRg st="6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0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charRg st="10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charRg st="10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4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charRg st="14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charRg st="14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6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charRg st="16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charRg st="16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8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charRg st="18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charRg st="18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19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charRg st="219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charRg st="219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58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3">
                                            <p:txEl>
                                              <p:charRg st="258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3">
                                            <p:txEl>
                                              <p:charRg st="258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2"/>
          <p:cNvSpPr txBox="1"/>
          <p:nvPr/>
        </p:nvSpPr>
        <p:spPr>
          <a:xfrm>
            <a:off x="8493125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/>
          <p:nvPr/>
        </p:nvSpPr>
        <p:spPr>
          <a:xfrm>
            <a:off x="171450" y="658813"/>
            <a:ext cx="8464550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3200" b="1" i="0" u="none" strike="noStrike" kern="1200" cap="none" spc="0" normalizeH="0" baseline="0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4.  虚拟资源</a:t>
            </a:r>
            <a:endParaRPr kumimoji="0" lang="zh-CN" sz="32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(1) 操作系统对资源区分二种不同的概念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物理资源 (实资源)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虚拟资源 (逻辑资源)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：如虚拟存储器      	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(2) 目的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方便用户使用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  <a:p>
            <a:pPr marL="914400" marR="0" lvl="1" indent="-340995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资源可动态分配，提高资源利用率</a:t>
            </a:r>
            <a:r>
              <a:rPr kumimoji="0" 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资源分配与调度——资源管理概述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2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267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267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charRg st="4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267">
                                            <p:txEl>
                                              <p:charRg st="4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267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267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267">
                                            <p:txEl>
                                              <p:charRg st="8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267">
                                            <p:txEl>
                                              <p:charRg st="8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267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267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9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38200" imgH="647700" progId="Paint.Picture">
                  <p:embed/>
                </p:oleObj>
              </mc:Choice>
              <mc:Fallback>
                <p:oleObj name="" r:id="rId1" imgW="838200" imgH="647700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" name="Text Box 3"/>
          <p:cNvSpPr txBox="1"/>
          <p:nvPr/>
        </p:nvSpPr>
        <p:spPr>
          <a:xfrm>
            <a:off x="8521700" y="6510338"/>
            <a:ext cx="376238" cy="347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1630" indent="-341630" algn="ctr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14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zh-CN" altLang="zh-CN" sz="1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Text Box 4"/>
          <p:cNvSpPr txBox="1"/>
          <p:nvPr/>
        </p:nvSpPr>
        <p:spPr>
          <a:xfrm>
            <a:off x="6300788" y="2332038"/>
            <a:ext cx="2162175" cy="530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 marL="914400" indent="-340995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进程调度</a:t>
            </a:r>
            <a:endParaRPr lang="zh-CN" altLang="en-US" sz="20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Text Box 5"/>
          <p:cNvSpPr txBox="1"/>
          <p:nvPr/>
        </p:nvSpPr>
        <p:spPr>
          <a:xfrm>
            <a:off x="6330950" y="3216275"/>
            <a:ext cx="2132013" cy="4429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 marL="914400" indent="-340995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地址映射</a:t>
            </a:r>
            <a:endParaRPr lang="zh-CN" altLang="en-US" sz="20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Text Box 6"/>
          <p:cNvSpPr txBox="1"/>
          <p:nvPr/>
        </p:nvSpPr>
        <p:spPr>
          <a:xfrm>
            <a:off x="4102100" y="3992563"/>
            <a:ext cx="2047875" cy="762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 marL="914400" indent="-340995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逻辑设备</a:t>
            </a:r>
            <a:endParaRPr lang="zh-CN" altLang="en-US" sz="20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indent="-340995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虚拟设备</a:t>
            </a:r>
            <a:endParaRPr lang="zh-CN" altLang="en-US" sz="20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Text Box 7"/>
          <p:cNvSpPr txBox="1"/>
          <p:nvPr/>
        </p:nvSpPr>
        <p:spPr>
          <a:xfrm>
            <a:off x="3829050" y="5145088"/>
            <a:ext cx="2643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 marL="914400" indent="-340995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文件逻辑结构</a:t>
            </a:r>
            <a:endParaRPr lang="zh-CN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资源分配与调度——资源管理概述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Text Box 9"/>
          <p:cNvSpPr txBox="1"/>
          <p:nvPr/>
        </p:nvSpPr>
        <p:spPr>
          <a:xfrm>
            <a:off x="4271963" y="2319338"/>
            <a:ext cx="1698625" cy="530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 marL="914400" indent="-340995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进程</a:t>
            </a:r>
            <a:endParaRPr lang="zh-CN" altLang="en-US" sz="20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Text Box 10"/>
          <p:cNvSpPr txBox="1"/>
          <p:nvPr/>
        </p:nvSpPr>
        <p:spPr>
          <a:xfrm>
            <a:off x="6389688" y="4005263"/>
            <a:ext cx="2178050" cy="762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 marL="914400" indent="-340995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设备分配</a:t>
            </a:r>
            <a:endParaRPr lang="zh-CN" altLang="en-US" sz="20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indent="-340995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动态映射</a:t>
            </a:r>
            <a:endParaRPr lang="zh-CN" altLang="en-US" sz="20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Text Box 11"/>
          <p:cNvSpPr txBox="1"/>
          <p:nvPr/>
        </p:nvSpPr>
        <p:spPr>
          <a:xfrm>
            <a:off x="3819525" y="3027363"/>
            <a:ext cx="2424113" cy="762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 marL="914400" indent="-340995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虚存</a:t>
            </a:r>
            <a:endParaRPr lang="zh-CN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indent="-340995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程序地址空间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300" name="Text Box 12"/>
          <p:cNvSpPr txBox="1"/>
          <p:nvPr/>
        </p:nvSpPr>
        <p:spPr>
          <a:xfrm>
            <a:off x="6151563" y="5035550"/>
            <a:ext cx="2540000" cy="762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 marL="914400" indent="-340995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磁盘空间分配</a:t>
            </a:r>
            <a:endParaRPr lang="zh-CN" altLang="en-US" sz="20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indent="-340995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文件目录查找</a:t>
            </a:r>
            <a:endParaRPr lang="zh-CN" altLang="en-US" sz="20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01" name="组合 12300"/>
          <p:cNvGrpSpPr/>
          <p:nvPr/>
        </p:nvGrpSpPr>
        <p:grpSpPr>
          <a:xfrm>
            <a:off x="344488" y="1393825"/>
            <a:ext cx="8318500" cy="4543425"/>
            <a:chOff x="0" y="0"/>
            <a:chExt cx="5240" cy="2862"/>
          </a:xfrm>
        </p:grpSpPr>
        <p:sp>
          <p:nvSpPr>
            <p:cNvPr id="3" name="Rectangle 14"/>
            <p:cNvSpPr/>
            <p:nvPr/>
          </p:nvSpPr>
          <p:spPr>
            <a:xfrm>
              <a:off x="302" y="8"/>
              <a:ext cx="4935" cy="284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marL="914400" indent="-340995" algn="ctr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3" name="Rectangle 15"/>
            <p:cNvSpPr/>
            <p:nvPr/>
          </p:nvSpPr>
          <p:spPr>
            <a:xfrm>
              <a:off x="0" y="40"/>
              <a:ext cx="4973" cy="25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533400" marR="0" indent="-533400" algn="l" defTabSz="914400" rtl="0" eaLnBrk="1" fontAlgn="base" latinLnBrk="0" hangingPunct="1">
                <a:lnSpc>
                  <a:spcPct val="130000"/>
                </a:lnSpc>
                <a:spcBef>
                  <a:spcPct val="30000"/>
                </a:spcBef>
                <a:spcAft>
                  <a:spcPct val="3000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</a:pPr>
              <a:r>
                <a:rPr kumimoji="0" lang="zh-CN" sz="2400" b="1" i="0" u="none" strike="noStrike" kern="1200" cap="none" spc="0" normalizeH="0" baseline="0" noProof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      资源类别      物理资源          虚拟(逻辑)              映射</a:t>
              </a:r>
              <a:r>
                <a:rPr kumimoji="0" lang="zh-CN" sz="2400" b="0" i="0" u="none" strike="noStrike" kern="1200" cap="none" spc="0" normalizeH="0" baseline="0" noProof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914400" marR="0" lvl="1" indent="-340995" algn="l" defTabSz="914400" rtl="0" eaLnBrk="1" fontAlgn="base" latinLnBrk="0" hangingPunct="1">
                <a:lnSpc>
                  <a:spcPct val="13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</a:pPr>
              <a:r>
                <a:rPr kumimoji="0" lang="zh-CN" sz="2400" b="1" i="0" u="none" strike="noStrike" kern="1200" cap="none" spc="0" normalizeH="0" baseline="0" noProof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处理机           CPU         </a:t>
              </a:r>
              <a:endPara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914400" marR="0" lvl="1" indent="-340995" algn="l" defTabSz="914400" rtl="0" eaLnBrk="1" fontAlgn="base" latinLnBrk="0" hangingPunct="1">
                <a:lnSpc>
                  <a:spcPct val="13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</a:pPr>
              <a:endPara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914400" marR="0" lvl="1" indent="-34099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</a:pPr>
              <a:r>
                <a:rPr kumimoji="0" lang="zh-CN" sz="2400" b="1" i="0" u="none" strike="noStrike" kern="1200" cap="none" spc="0" normalizeH="0" baseline="0" noProof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 存储器           主存</a:t>
              </a:r>
              <a:endPara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914400" marR="0" lvl="1" indent="-340995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</a:pPr>
              <a:r>
                <a:rPr kumimoji="0" lang="zh-CN" sz="2400" b="1" i="0" u="none" strike="noStrike" kern="1200" cap="none" spc="0" normalizeH="0" baseline="0" noProof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                                                       </a:t>
              </a:r>
              <a:endPara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914400" marR="0" lvl="1" indent="-340995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</a:pPr>
              <a:r>
                <a:rPr kumimoji="0" lang="zh-CN" sz="2400" b="1" i="0" u="none" strike="noStrike" kern="1200" cap="none" spc="0" normalizeH="0" baseline="0" noProof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   设备           外部设备</a:t>
              </a:r>
              <a:endPara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914400" marR="0" lvl="1" indent="-340995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</a:pPr>
              <a:r>
                <a:rPr kumimoji="0" lang="zh-CN" sz="2400" b="1" i="0" u="none" strike="noStrike" kern="1200" cap="none" spc="0" normalizeH="0" baseline="0" noProof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                                                                                    </a:t>
              </a:r>
              <a:endPara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914400" marR="0" lvl="1" indent="-340995" algn="l" defTabSz="914400" rtl="0" eaLnBrk="1" fontAlgn="base" latinLnBrk="0" hangingPunct="1">
                <a:lnSpc>
                  <a:spcPct val="13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</a:pPr>
              <a:r>
                <a:rPr kumimoji="0" lang="zh-CN" sz="2400" b="1" i="0" u="none" strike="noStrike" kern="1200" cap="none" spc="0" normalizeH="0" baseline="0" noProof="1" dirty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   信息      文件物理结构</a:t>
              </a:r>
              <a:endPara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Line 16"/>
            <p:cNvSpPr/>
            <p:nvPr/>
          </p:nvSpPr>
          <p:spPr>
            <a:xfrm>
              <a:off x="302" y="475"/>
              <a:ext cx="49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4" name="Line 17"/>
            <p:cNvSpPr/>
            <p:nvPr/>
          </p:nvSpPr>
          <p:spPr>
            <a:xfrm>
              <a:off x="303" y="944"/>
              <a:ext cx="49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5" name="Line 18"/>
            <p:cNvSpPr/>
            <p:nvPr/>
          </p:nvSpPr>
          <p:spPr>
            <a:xfrm>
              <a:off x="295" y="1548"/>
              <a:ext cx="49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6" name="Line 19"/>
            <p:cNvSpPr/>
            <p:nvPr/>
          </p:nvSpPr>
          <p:spPr>
            <a:xfrm>
              <a:off x="296" y="2188"/>
              <a:ext cx="49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7" name="Line 20"/>
            <p:cNvSpPr/>
            <p:nvPr/>
          </p:nvSpPr>
          <p:spPr>
            <a:xfrm>
              <a:off x="1192" y="0"/>
              <a:ext cx="0" cy="28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8" name="Line 21"/>
            <p:cNvSpPr/>
            <p:nvPr/>
          </p:nvSpPr>
          <p:spPr>
            <a:xfrm>
              <a:off x="2408" y="10"/>
              <a:ext cx="0" cy="28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9" name="Line 22"/>
            <p:cNvSpPr/>
            <p:nvPr/>
          </p:nvSpPr>
          <p:spPr>
            <a:xfrm>
              <a:off x="3743" y="10"/>
              <a:ext cx="0" cy="28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311" name="Rectangle 23"/>
          <p:cNvSpPr/>
          <p:nvPr/>
        </p:nvSpPr>
        <p:spPr>
          <a:xfrm>
            <a:off x="660400" y="528638"/>
            <a:ext cx="7781925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(3) 计算机系统中的物理资源与虚拟资源分析</a:t>
            </a:r>
            <a:endParaRPr kumimoji="0" lang="zh-CN" sz="2800" b="1" i="0" u="none" strike="noStrike" kern="1200" cap="none" spc="0" normalizeH="0" baseline="0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31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31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12295" grpId="0"/>
      <p:bldP spid="12297" grpId="0"/>
      <p:bldP spid="12298" grpId="0"/>
      <p:bldP spid="12299" grpId="0"/>
      <p:bldP spid="12300" grpId="0"/>
      <p:bldP spid="123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/>
          <p:nvPr/>
        </p:nvSpPr>
        <p:spPr>
          <a:xfrm>
            <a:off x="1006475" y="1562100"/>
            <a:ext cx="7129463" cy="213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kumimoji="0" lang="zh-CN" sz="2800" b="1" i="0" u="none" strike="noStrike" kern="1200" cap="none" spc="0" normalizeH="0" baseline="0" noProof="1" dirty="0">
              <a:solidFill>
                <a:schemeClr val="bg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4000" b="1" i="0" u="none" strike="noStrike" kern="1200" cap="none" spc="0" normalizeH="0" baseline="0" noProof="1" dirty="0">
                <a:solidFill>
                  <a:srgbClr val="66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资源分配结构和策略</a:t>
            </a:r>
            <a:endParaRPr kumimoji="0" lang="zh-CN" sz="4000" b="1" i="0" u="none" strike="noStrike" kern="1200" cap="none" spc="0" normalizeH="0" baseline="0" noProof="1" dirty="0"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33400" marR="0" indent="-5334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endParaRPr kumimoji="0" lang="zh-CN" sz="4400" b="1" i="0" u="none" strike="noStrike" kern="120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38200" imgH="647700" progId="Paint.Picture">
                  <p:embed/>
                </p:oleObj>
              </mc:Choice>
              <mc:Fallback>
                <p:oleObj name="" r:id="rId1" imgW="838200" imgH="6477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4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lnSpc>
                <a:spcPct val="9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资源分配与调度——资源分配机构和策略</a:t>
            </a:r>
            <a:endParaRPr lang="zh-CN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14">
                                            <p:txEl>
                                              <p:charRg st="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14">
                                            <p:txEl>
                                              <p:charRg st="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tags/tag1.xml><?xml version="1.0" encoding="utf-8"?>
<p:tagLst xmlns:p="http://schemas.openxmlformats.org/presentationml/2006/main">
  <p:tag name="KSO_WM_UNIT_TABLE_BEAUTIFY" val="smartTable{0a957ab0-8039-4eda-a025-a023e08491a7}"/>
</p:tagLst>
</file>

<file path=ppt/theme/theme1.xml><?xml version="1.0" encoding="utf-8"?>
<a:theme xmlns:a="http://schemas.openxmlformats.org/drawingml/2006/main" name="SAF_2004_Template">
  <a:themeElements>
    <a:clrScheme name="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9"/>
      </a:accent6>
      <a:hlink>
        <a:srgbClr val="66CC66"/>
      </a:hlink>
      <a:folHlink>
        <a:srgbClr val="6699FF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478E"/>
        </a:lt1>
        <a:dk2>
          <a:srgbClr val="FFCC29"/>
        </a:dk2>
        <a:lt2>
          <a:srgbClr val="000000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CDCDC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5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_2004_Template_2">
  <a:themeElements>
    <a:clrScheme name="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9"/>
      </a:accent6>
      <a:hlink>
        <a:srgbClr val="66CC66"/>
      </a:hlink>
      <a:folHlink>
        <a:srgbClr val="6699FF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478E"/>
        </a:lt1>
        <a:dk2>
          <a:srgbClr val="FFCC29"/>
        </a:dk2>
        <a:lt2>
          <a:srgbClr val="000000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CDCDC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5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AF_2004_Template_3">
  <a:themeElements>
    <a:clrScheme name="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9"/>
      </a:accent6>
      <a:hlink>
        <a:srgbClr val="66CC66"/>
      </a:hlink>
      <a:folHlink>
        <a:srgbClr val="6699FF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478E"/>
        </a:lt1>
        <a:dk2>
          <a:srgbClr val="FFCC29"/>
        </a:dk2>
        <a:lt2>
          <a:srgbClr val="000000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CDCDC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5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IF9-VSTS Hongchao Wang</Template>
  <TotalTime>0</TotalTime>
  <Words>8521</Words>
  <Application>WPS 演示</Application>
  <PresentationFormat>全屏显示(4:3)</PresentationFormat>
  <Paragraphs>921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51</vt:i4>
      </vt:variant>
    </vt:vector>
  </HeadingPairs>
  <TitlesOfParts>
    <vt:vector size="86" baseType="lpstr">
      <vt:lpstr>Arial</vt:lpstr>
      <vt:lpstr>宋体</vt:lpstr>
      <vt:lpstr>Wingdings</vt:lpstr>
      <vt:lpstr>Times New Roman</vt:lpstr>
      <vt:lpstr>Symbol</vt:lpstr>
      <vt:lpstr>MT Extra</vt:lpstr>
      <vt:lpstr>楷体_GB2312</vt:lpstr>
      <vt:lpstr>新宋体</vt:lpstr>
      <vt:lpstr>隶书</vt:lpstr>
      <vt:lpstr>微软雅黑</vt:lpstr>
      <vt:lpstr>Monotype Sorts</vt:lpstr>
      <vt:lpstr>Wingdings</vt:lpstr>
      <vt:lpstr>Lucida Console</vt:lpstr>
      <vt:lpstr>Tahoma</vt:lpstr>
      <vt:lpstr>黑体</vt:lpstr>
      <vt:lpstr>华文隶书</vt:lpstr>
      <vt:lpstr>Segoe Print</vt:lpstr>
      <vt:lpstr>Arial Unicode MS</vt:lpstr>
      <vt:lpstr>SAF_2004_Template</vt:lpstr>
      <vt:lpstr>SAF_2004_Template_2</vt:lpstr>
      <vt:lpstr>SAF_2004_Template_3</vt:lpstr>
      <vt:lpstr>Paint.Picture</vt:lpstr>
      <vt:lpstr>Adobe.Illustrator.7</vt:lpstr>
      <vt:lpstr>Paint.Picture</vt:lpstr>
      <vt:lpstr>Equation.DSMT4</vt:lpstr>
      <vt:lpstr>Equation.DSMT4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!leaf</dc:creator>
  <cp:lastModifiedBy>WIN7-20180709KG</cp:lastModifiedBy>
  <cp:revision>416</cp:revision>
  <dcterms:created xsi:type="dcterms:W3CDTF">2005-06-23T01:50:27Z</dcterms:created>
  <dcterms:modified xsi:type="dcterms:W3CDTF">2021-11-16T02:24:17Z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FA34D7FB068B4217AF3595C1D2A8FED2</vt:lpwstr>
  </property>
</Properties>
</file>